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08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397A-9A47-42AE-9C8D-FFD36BFD119C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2DE-D7C5-4D75-ADFA-8E2251D88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397A-9A47-42AE-9C8D-FFD36BFD119C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2DE-D7C5-4D75-ADFA-8E2251D88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397A-9A47-42AE-9C8D-FFD36BFD119C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2DE-D7C5-4D75-ADFA-8E2251D88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397A-9A47-42AE-9C8D-FFD36BFD119C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2DE-D7C5-4D75-ADFA-8E2251D88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397A-9A47-42AE-9C8D-FFD36BFD119C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2DE-D7C5-4D75-ADFA-8E2251D88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397A-9A47-42AE-9C8D-FFD36BFD119C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2DE-D7C5-4D75-ADFA-8E2251D88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397A-9A47-42AE-9C8D-FFD36BFD119C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2DE-D7C5-4D75-ADFA-8E2251D88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397A-9A47-42AE-9C8D-FFD36BFD119C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2DE-D7C5-4D75-ADFA-8E2251D88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397A-9A47-42AE-9C8D-FFD36BFD119C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2DE-D7C5-4D75-ADFA-8E2251D88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397A-9A47-42AE-9C8D-FFD36BFD119C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2DE-D7C5-4D75-ADFA-8E2251D88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397A-9A47-42AE-9C8D-FFD36BFD119C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2DE-D7C5-4D75-ADFA-8E2251D88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397A-9A47-42AE-9C8D-FFD36BFD119C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E72DE-D7C5-4D75-ADFA-8E2251D88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0" y="-1"/>
            <a:ext cx="6858000" cy="333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04573" y="15751"/>
            <a:ext cx="3055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00CC"/>
                </a:solidFill>
              </a:rPr>
              <a:t>“</a:t>
            </a:r>
            <a:r>
              <a:rPr lang="ko-KR" altLang="en-US" sz="1400" b="1" dirty="0" smtClean="0">
                <a:solidFill>
                  <a:srgbClr val="0000CC"/>
                </a:solidFill>
              </a:rPr>
              <a:t>식자재 구매카드</a:t>
            </a:r>
            <a:r>
              <a:rPr lang="en-US" altLang="ko-KR" sz="1400" b="1" dirty="0" smtClean="0">
                <a:solidFill>
                  <a:srgbClr val="0000CC"/>
                </a:solidFill>
              </a:rPr>
              <a:t>”</a:t>
            </a:r>
            <a:r>
              <a:rPr lang="ko-KR" altLang="en-US" sz="1400" b="1" dirty="0" smtClean="0">
                <a:solidFill>
                  <a:srgbClr val="0000CC"/>
                </a:solidFill>
              </a:rPr>
              <a:t> 서비스 제안내용</a:t>
            </a:r>
            <a:endParaRPr lang="ko-KR" altLang="en-US" sz="1400" b="1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49874" y="35496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듀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빌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68299" y="467544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1. </a:t>
            </a:r>
            <a:r>
              <a:rPr lang="ko-KR" altLang="en-US" sz="1100" b="1" dirty="0" smtClean="0"/>
              <a:t>제안 개요</a:t>
            </a:r>
            <a:endParaRPr lang="ko-KR" alt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299" y="1802031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2. </a:t>
            </a:r>
            <a:r>
              <a:rPr lang="ko-KR" altLang="en-US" sz="1100" b="1" dirty="0" smtClean="0"/>
              <a:t>제안 개념도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299" y="6963122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4</a:t>
            </a:r>
            <a:r>
              <a:rPr lang="en-US" altLang="ko-KR" sz="1100" b="1" dirty="0" smtClean="0"/>
              <a:t>. </a:t>
            </a:r>
            <a:r>
              <a:rPr lang="ko-KR" altLang="en-US" sz="1100" b="1" dirty="0" smtClean="0"/>
              <a:t>기대효과</a:t>
            </a:r>
            <a:endParaRPr lang="ko-KR" alt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7690" y="678478"/>
            <a:ext cx="6673622" cy="1118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현재 체인점에서 체인본부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(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물류센터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)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로 식자재를 주문하고 해당 금액을 대부분 가상계좌로 입금</a:t>
            </a:r>
            <a:endParaRPr lang="en-US" altLang="ko-KR" sz="1100" dirty="0" smtClean="0">
              <a:latin typeface="바탕체" pitchFamily="17" charset="-127"/>
              <a:ea typeface="바탕체" pitchFamily="17" charset="-127"/>
            </a:endParaRPr>
          </a:p>
          <a:p>
            <a:pPr>
              <a:lnSpc>
                <a:spcPts val="1600"/>
              </a:lnSpc>
            </a:pP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하고 있으나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,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주문 당시 미수금이 여신금을 초과한 경우 주문이 차단되어 추가입금이 필요합니다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.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 </a:t>
            </a:r>
            <a:endParaRPr lang="en-US" altLang="ko-KR" sz="1100" dirty="0" smtClean="0">
              <a:latin typeface="바탕체" pitchFamily="17" charset="-127"/>
              <a:ea typeface="바탕체" pitchFamily="17" charset="-127"/>
            </a:endParaRPr>
          </a:p>
          <a:p>
            <a:pPr>
              <a:lnSpc>
                <a:spcPts val="1600"/>
              </a:lnSpc>
            </a:pP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이 때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,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잔고가 없거나 입금이 어려워서 식자재 주문을 못한다면 익일 영업에 차질이 발생할 수 </a:t>
            </a:r>
            <a:endParaRPr lang="en-US" altLang="ko-KR" sz="1100" dirty="0" smtClean="0">
              <a:latin typeface="바탕체" pitchFamily="17" charset="-127"/>
              <a:ea typeface="바탕체" pitchFamily="17" charset="-127"/>
            </a:endParaRPr>
          </a:p>
          <a:p>
            <a:pPr>
              <a:lnSpc>
                <a:spcPts val="1600"/>
              </a:lnSpc>
            </a:pP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있는 바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,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 추가 결제 수단이 필요한 실정입니다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.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이에 따라 당 사에서는 금융기관과 제휴하여 아래</a:t>
            </a:r>
            <a:endParaRPr lang="en-US" altLang="ko-KR" sz="1100" dirty="0" smtClean="0">
              <a:latin typeface="바탕체" pitchFamily="17" charset="-127"/>
              <a:ea typeface="바탕체" pitchFamily="17" charset="-127"/>
            </a:endParaRPr>
          </a:p>
          <a:p>
            <a:pPr>
              <a:lnSpc>
                <a:spcPts val="1600"/>
              </a:lnSpc>
            </a:pP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와 같이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“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식자재 구매 전용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(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신용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)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카드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”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시스템을 개발하여 서비스하게 되었습니다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.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   </a:t>
            </a:r>
            <a:endParaRPr lang="ko-KR" altLang="en-US" sz="1100" dirty="0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58105" y="2387620"/>
            <a:ext cx="1224136" cy="2088232"/>
          </a:xfrm>
          <a:prstGeom prst="roundRect">
            <a:avLst>
              <a:gd name="adj" fmla="val 11101"/>
            </a:avLst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299" y="5834454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3. </a:t>
            </a:r>
            <a:r>
              <a:rPr lang="ko-KR" altLang="en-US" sz="1100" b="1" dirty="0" smtClean="0"/>
              <a:t>서비스 내용</a:t>
            </a:r>
            <a:endParaRPr lang="ko-KR" alt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07690" y="6044719"/>
            <a:ext cx="6381875" cy="91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  <a:buFont typeface="Wingdings" pitchFamily="2" charset="2"/>
              <a:buChar char="§"/>
            </a:pP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구매카드 발급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: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체인점에서 신청서 작성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  <a:sym typeface="Wingdings" pitchFamily="2" charset="2"/>
              </a:rPr>
              <a:t>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삼성카드에서 발급</a:t>
            </a:r>
            <a:endParaRPr lang="en-US" altLang="ko-KR" sz="1100" dirty="0" smtClean="0">
              <a:latin typeface="바탕체" pitchFamily="17" charset="-127"/>
              <a:ea typeface="바탕체" pitchFamily="17" charset="-127"/>
            </a:endParaRPr>
          </a:p>
          <a:p>
            <a:pPr>
              <a:lnSpc>
                <a:spcPts val="1600"/>
              </a:lnSpc>
              <a:buFont typeface="Wingdings" pitchFamily="2" charset="2"/>
              <a:buChar char="§"/>
            </a:pP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카드 수수료  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: 1.6%  (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식자재 주문대금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+ 1.6%(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물류 운송비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)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추가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  <a:sym typeface="Wingdings" pitchFamily="2" charset="2"/>
              </a:rPr>
              <a:t>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체인점에서 부담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  <a:sym typeface="Wingdings" pitchFamily="2" charset="2"/>
              </a:rPr>
              <a:t>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)</a:t>
            </a:r>
          </a:p>
          <a:p>
            <a:pPr>
              <a:lnSpc>
                <a:spcPts val="1600"/>
              </a:lnSpc>
              <a:buFont typeface="Wingdings" pitchFamily="2" charset="2"/>
              <a:buChar char="§"/>
            </a:pP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승인대금 정산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: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승인일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+ 3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일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(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식자재 주문대금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  <a:sym typeface="Wingdings" pitchFamily="2" charset="2"/>
              </a:rPr>
              <a:t>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LG U+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가 해당 체인본사로 입금정산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)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 </a:t>
            </a:r>
            <a:endParaRPr lang="en-US" altLang="ko-KR" sz="1100" dirty="0" smtClean="0">
              <a:latin typeface="바탕체" pitchFamily="17" charset="-127"/>
              <a:ea typeface="바탕체" pitchFamily="17" charset="-127"/>
            </a:endParaRPr>
          </a:p>
          <a:p>
            <a:pPr>
              <a:lnSpc>
                <a:spcPts val="1600"/>
              </a:lnSpc>
              <a:buFont typeface="Wingdings" pitchFamily="2" charset="2"/>
              <a:buChar char="§"/>
            </a:pP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체인본사 혜택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: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식자재 주문대금을 위 구매카드로 결제한 금액의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약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0.2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%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를 캐쉬 백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.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  </a:t>
            </a:r>
            <a:endParaRPr lang="ko-KR" altLang="en-US" sz="1100" dirty="0">
              <a:latin typeface="바탕체" pitchFamily="17" charset="-127"/>
              <a:ea typeface="바탕체" pitchFamily="17" charset="-127"/>
            </a:endParaRPr>
          </a:p>
        </p:txBody>
      </p:sp>
      <p:pic>
        <p:nvPicPr>
          <p:cNvPr id="102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9976" y="2536225"/>
            <a:ext cx="618549" cy="587077"/>
          </a:xfrm>
          <a:prstGeom prst="rect">
            <a:avLst/>
          </a:prstGeom>
          <a:noFill/>
        </p:spPr>
      </p:pic>
      <p:grpSp>
        <p:nvGrpSpPr>
          <p:cNvPr id="18" name="그룹 17"/>
          <p:cNvGrpSpPr/>
          <p:nvPr/>
        </p:nvGrpSpPr>
        <p:grpSpPr>
          <a:xfrm>
            <a:off x="833054" y="3471932"/>
            <a:ext cx="669379" cy="684262"/>
            <a:chOff x="1804989" y="2849564"/>
            <a:chExt cx="903932" cy="958274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04989" y="2849564"/>
              <a:ext cx="903932" cy="958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52139" y="2958534"/>
              <a:ext cx="409321" cy="655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9" name="직사각형 18"/>
          <p:cNvSpPr/>
          <p:nvPr/>
        </p:nvSpPr>
        <p:spPr>
          <a:xfrm>
            <a:off x="260648" y="2080538"/>
            <a:ext cx="6330652" cy="367240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45640" y="3045217"/>
            <a:ext cx="309700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PC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6137" y="4115812"/>
            <a:ext cx="595035" cy="268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스마트폰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4369" y="2963684"/>
            <a:ext cx="101667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2278" y="3035692"/>
            <a:ext cx="1111634" cy="41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82810" y="4994511"/>
            <a:ext cx="1249511" cy="27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2281" y="4619868"/>
            <a:ext cx="73948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836612" y="4428227"/>
            <a:ext cx="694421" cy="271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체인점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]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84994" y="3611756"/>
            <a:ext cx="694421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에듀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빌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]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29866" y="5286990"/>
            <a:ext cx="1354858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체인본사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물류센터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]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31" name="꺾인 연결선 30"/>
          <p:cNvCxnSpPr>
            <a:stCxn id="1026" idx="3"/>
          </p:cNvCxnSpPr>
          <p:nvPr/>
        </p:nvCxnSpPr>
        <p:spPr>
          <a:xfrm>
            <a:off x="1468525" y="2829764"/>
            <a:ext cx="1465844" cy="277936"/>
          </a:xfrm>
          <a:prstGeom prst="bentConnector3">
            <a:avLst>
              <a:gd name="adj1" fmla="val 311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028" idx="3"/>
          </p:cNvCxnSpPr>
          <p:nvPr/>
        </p:nvCxnSpPr>
        <p:spPr>
          <a:xfrm flipV="1">
            <a:off x="1502433" y="3322112"/>
            <a:ext cx="1426528" cy="491951"/>
          </a:xfrm>
          <a:prstGeom prst="bentConnector3">
            <a:avLst>
              <a:gd name="adj1" fmla="val 302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984376" y="3223141"/>
            <a:ext cx="11781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5602307" y="3447282"/>
            <a:ext cx="8887" cy="1504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2996084" y="5133449"/>
            <a:ext cx="19283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82824" y="276275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900" dirty="0" smtClean="0">
                <a:latin typeface="바탕체" pitchFamily="17" charset="-127"/>
                <a:ea typeface="바탕체" pitchFamily="17" charset="-127"/>
              </a:rPr>
              <a:t>식자재주문</a:t>
            </a:r>
            <a:r>
              <a:rPr lang="en-US" altLang="ko-KR" sz="900" dirty="0" smtClean="0">
                <a:latin typeface="바탕체" pitchFamily="17" charset="-127"/>
                <a:ea typeface="바탕체" pitchFamily="17" charset="-127"/>
              </a:rPr>
              <a:t>+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900" dirty="0" smtClean="0">
                <a:latin typeface="바탕체" pitchFamily="17" charset="-127"/>
                <a:ea typeface="바탕체" pitchFamily="17" charset="-127"/>
              </a:rPr>
              <a:t>구</a:t>
            </a:r>
            <a:r>
              <a:rPr lang="ko-KR" altLang="en-US" sz="900" dirty="0">
                <a:latin typeface="바탕체" pitchFamily="17" charset="-127"/>
                <a:ea typeface="바탕체" pitchFamily="17" charset="-127"/>
              </a:rPr>
              <a:t>매</a:t>
            </a:r>
            <a:r>
              <a:rPr lang="ko-KR" altLang="en-US" sz="900" dirty="0" smtClean="0">
                <a:latin typeface="바탕체" pitchFamily="17" charset="-127"/>
                <a:ea typeface="바탕체" pitchFamily="17" charset="-127"/>
              </a:rPr>
              <a:t>카드결제</a:t>
            </a:r>
            <a:endParaRPr lang="ko-KR" altLang="en-US" sz="900" dirty="0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82824" y="330567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900" dirty="0" smtClean="0">
                <a:latin typeface="바탕체" pitchFamily="17" charset="-127"/>
                <a:ea typeface="바탕체" pitchFamily="17" charset="-127"/>
              </a:rPr>
              <a:t>식자재주문</a:t>
            </a:r>
            <a:r>
              <a:rPr lang="en-US" altLang="ko-KR" sz="900" dirty="0" smtClean="0">
                <a:latin typeface="바탕체" pitchFamily="17" charset="-127"/>
                <a:ea typeface="바탕체" pitchFamily="17" charset="-127"/>
              </a:rPr>
              <a:t>+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900" dirty="0" smtClean="0">
                <a:latin typeface="바탕체" pitchFamily="17" charset="-127"/>
                <a:ea typeface="바탕체" pitchFamily="17" charset="-127"/>
              </a:rPr>
              <a:t>구</a:t>
            </a:r>
            <a:r>
              <a:rPr lang="ko-KR" altLang="en-US" sz="900" dirty="0">
                <a:latin typeface="바탕체" pitchFamily="17" charset="-127"/>
                <a:ea typeface="바탕체" pitchFamily="17" charset="-127"/>
              </a:rPr>
              <a:t>매</a:t>
            </a:r>
            <a:r>
              <a:rPr lang="ko-KR" altLang="en-US" sz="900" dirty="0" smtClean="0">
                <a:latin typeface="바탕체" pitchFamily="17" charset="-127"/>
                <a:ea typeface="바탕체" pitchFamily="17" charset="-127"/>
              </a:rPr>
              <a:t>카드결제</a:t>
            </a:r>
            <a:endParaRPr lang="ko-KR" altLang="en-US" sz="900" dirty="0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38530" y="3020884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바탕체" pitchFamily="17" charset="-127"/>
                <a:ea typeface="바탕체" pitchFamily="17" charset="-127"/>
              </a:rPr>
              <a:t>구매카드 승인의뢰</a:t>
            </a:r>
            <a:endParaRPr lang="ko-KR" altLang="en-US" sz="900" dirty="0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21600" y="4927000"/>
            <a:ext cx="1800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바탕체" pitchFamily="17" charset="-127"/>
                <a:ea typeface="바탕체" pitchFamily="17" charset="-127"/>
              </a:rPr>
              <a:t>승인금액 입금</a:t>
            </a:r>
            <a:r>
              <a:rPr lang="en-US" altLang="ko-KR" sz="900" dirty="0" smtClean="0">
                <a:latin typeface="바탕체" pitchFamily="17" charset="-127"/>
                <a:ea typeface="바탕체" pitchFamily="17" charset="-127"/>
              </a:rPr>
              <a:t>(</a:t>
            </a:r>
            <a:r>
              <a:rPr lang="ko-KR" altLang="en-US" sz="900" dirty="0" smtClean="0">
                <a:latin typeface="바탕체" pitchFamily="17" charset="-127"/>
                <a:ea typeface="바탕체" pitchFamily="17" charset="-127"/>
              </a:rPr>
              <a:t>수수료공제 후</a:t>
            </a:r>
            <a:r>
              <a:rPr lang="en-US" altLang="ko-KR" sz="900" dirty="0" smtClean="0">
                <a:latin typeface="바탕체" pitchFamily="17" charset="-127"/>
                <a:ea typeface="바탕체" pitchFamily="17" charset="-127"/>
              </a:rPr>
              <a:t>)</a:t>
            </a:r>
            <a:endParaRPr lang="ko-KR" altLang="en-US" sz="900" dirty="0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39723" y="3909313"/>
            <a:ext cx="9348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바탕체" pitchFamily="17" charset="-127"/>
                <a:ea typeface="바탕체" pitchFamily="17" charset="-127"/>
              </a:rPr>
              <a:t>승인금액 입금</a:t>
            </a:r>
            <a:endParaRPr lang="en-US" altLang="ko-KR" sz="900" dirty="0" smtClean="0">
              <a:latin typeface="바탕체" pitchFamily="17" charset="-127"/>
              <a:ea typeface="바탕체" pitchFamily="17" charset="-127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276226" y="7237050"/>
          <a:ext cx="6249120" cy="126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824"/>
                <a:gridCol w="1249824"/>
                <a:gridCol w="1249824"/>
                <a:gridCol w="1249824"/>
                <a:gridCol w="1249824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바탕체" pitchFamily="17" charset="-127"/>
                          <a:ea typeface="바탕체" pitchFamily="17" charset="-127"/>
                        </a:rPr>
                        <a:t>체인본사</a:t>
                      </a:r>
                      <a:endParaRPr lang="ko-KR" altLang="en-US" sz="1100" dirty="0"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바탕체" pitchFamily="17" charset="-127"/>
                          <a:ea typeface="바탕체" pitchFamily="17" charset="-127"/>
                        </a:rPr>
                        <a:t>체인점</a:t>
                      </a:r>
                      <a:endParaRPr lang="ko-KR" altLang="en-US" sz="1100" dirty="0"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바탕체" pitchFamily="17" charset="-127"/>
                          <a:ea typeface="바탕체" pitchFamily="17" charset="-127"/>
                        </a:rPr>
                        <a:t>삼성카드</a:t>
                      </a:r>
                      <a:endParaRPr lang="ko-KR" altLang="en-US" sz="1100" dirty="0"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바탕체" pitchFamily="17" charset="-127"/>
                          <a:ea typeface="바탕체" pitchFamily="17" charset="-127"/>
                        </a:rPr>
                        <a:t>LG</a:t>
                      </a:r>
                      <a:r>
                        <a:rPr lang="en-US" altLang="ko-KR" sz="1100" baseline="0" dirty="0" smtClean="0">
                          <a:latin typeface="바탕체" pitchFamily="17" charset="-127"/>
                          <a:ea typeface="바탕체" pitchFamily="17" charset="-127"/>
                        </a:rPr>
                        <a:t> U+</a:t>
                      </a:r>
                      <a:endParaRPr lang="ko-KR" altLang="en-US" sz="1100" dirty="0"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바탕체" pitchFamily="17" charset="-127"/>
                          <a:ea typeface="바탕체" pitchFamily="17" charset="-127"/>
                        </a:rPr>
                        <a:t>에듀빌</a:t>
                      </a:r>
                      <a:endParaRPr lang="ko-KR" altLang="en-US" sz="1100" dirty="0"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바탕체" pitchFamily="17" charset="-127"/>
                          <a:ea typeface="바탕체" pitchFamily="17" charset="-127"/>
                        </a:rPr>
                        <a:t>미수금 최소화</a:t>
                      </a:r>
                      <a:endParaRPr lang="en-US" altLang="ko-KR" sz="1000" dirty="0" smtClean="0">
                        <a:latin typeface="바탕체" pitchFamily="17" charset="-127"/>
                        <a:ea typeface="바탕체" pitchFamily="17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바탕체" pitchFamily="17" charset="-127"/>
                          <a:ea typeface="바탕체" pitchFamily="17" charset="-127"/>
                        </a:rPr>
                        <a:t>결제수단 다양화</a:t>
                      </a:r>
                      <a:endParaRPr lang="en-US" altLang="ko-KR" sz="1000" dirty="0" smtClean="0">
                        <a:latin typeface="바탕체" pitchFamily="17" charset="-127"/>
                        <a:ea typeface="바탕체" pitchFamily="17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바탕체" pitchFamily="17" charset="-127"/>
                          <a:ea typeface="바탕체" pitchFamily="17" charset="-127"/>
                        </a:rPr>
                        <a:t>물류 원활</a:t>
                      </a:r>
                      <a:endParaRPr lang="en-US" altLang="ko-KR" sz="1000" dirty="0" smtClean="0">
                        <a:latin typeface="바탕체" pitchFamily="17" charset="-127"/>
                        <a:ea typeface="바탕체" pitchFamily="17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바탕체" pitchFamily="17" charset="-127"/>
                          <a:ea typeface="바탕체" pitchFamily="17" charset="-127"/>
                        </a:rPr>
                        <a:t>매출증대 기대</a:t>
                      </a:r>
                      <a:endParaRPr lang="en-US" altLang="ko-KR" sz="1000" dirty="0" smtClean="0">
                        <a:latin typeface="바탕체" pitchFamily="17" charset="-127"/>
                        <a:ea typeface="바탕체" pitchFamily="17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바탕체" pitchFamily="17" charset="-127"/>
                          <a:ea typeface="바탕체" pitchFamily="17" charset="-127"/>
                        </a:rPr>
                        <a:t>이미지 제고</a:t>
                      </a:r>
                      <a:endParaRPr lang="en-US" altLang="ko-KR" sz="1000" dirty="0" smtClean="0">
                        <a:latin typeface="바탕체" pitchFamily="17" charset="-127"/>
                        <a:ea typeface="바탕체" pitchFamily="17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 smtClean="0">
                          <a:latin typeface="바탕체" pitchFamily="17" charset="-127"/>
                          <a:ea typeface="바탕체" pitchFamily="17" charset="-127"/>
                        </a:rPr>
                        <a:t>0.2%</a:t>
                      </a:r>
                      <a:r>
                        <a:rPr lang="en-US" altLang="ko-KR" sz="1000" baseline="0" dirty="0" smtClean="0">
                          <a:latin typeface="바탕체" pitchFamily="17" charset="-127"/>
                          <a:ea typeface="바탕체" pitchFamily="17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바탕체" pitchFamily="17" charset="-127"/>
                          <a:ea typeface="바탕체" pitchFamily="17" charset="-127"/>
                        </a:rPr>
                        <a:t>캐쉬 백</a:t>
                      </a:r>
                      <a:endParaRPr lang="ko-KR" altLang="en-US" sz="1000" dirty="0"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바탕체" pitchFamily="17" charset="-127"/>
                          <a:ea typeface="바탕체" pitchFamily="17" charset="-127"/>
                        </a:rPr>
                        <a:t>결제수단 다양화</a:t>
                      </a:r>
                      <a:endParaRPr lang="en-US" altLang="ko-KR" sz="1000" dirty="0" smtClean="0">
                        <a:latin typeface="바탕체" pitchFamily="17" charset="-127"/>
                        <a:ea typeface="바탕체" pitchFamily="17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바탕체" pitchFamily="17" charset="-127"/>
                          <a:ea typeface="바탕체" pitchFamily="17" charset="-127"/>
                        </a:rPr>
                        <a:t>미수금 걱정완화</a:t>
                      </a:r>
                      <a:endParaRPr lang="en-US" altLang="ko-KR" sz="1000" dirty="0" smtClean="0">
                        <a:latin typeface="바탕체" pitchFamily="17" charset="-127"/>
                        <a:ea typeface="바탕체" pitchFamily="17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바탕체" pitchFamily="17" charset="-127"/>
                          <a:ea typeface="바탕체" pitchFamily="17" charset="-127"/>
                        </a:rPr>
                        <a:t>입금난해 해소</a:t>
                      </a:r>
                      <a:endParaRPr lang="en-US" altLang="ko-KR" sz="1000" dirty="0" smtClean="0">
                        <a:latin typeface="바탕체" pitchFamily="17" charset="-127"/>
                        <a:ea typeface="바탕체" pitchFamily="17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바탕체" pitchFamily="17" charset="-127"/>
                          <a:ea typeface="바탕체" pitchFamily="17" charset="-127"/>
                        </a:rPr>
                        <a:t>물류주문 원활</a:t>
                      </a:r>
                      <a:endParaRPr lang="en-US" altLang="ko-KR" sz="1000" dirty="0" smtClean="0">
                        <a:latin typeface="바탕체" pitchFamily="17" charset="-127"/>
                        <a:ea typeface="바탕체" pitchFamily="17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 smtClean="0">
                          <a:latin typeface="바탕체" pitchFamily="17" charset="-127"/>
                          <a:ea typeface="바탕체" pitchFamily="17" charset="-127"/>
                        </a:rPr>
                        <a:t>Cash Flow </a:t>
                      </a:r>
                      <a:r>
                        <a:rPr lang="ko-KR" altLang="en-US" sz="1000" dirty="0" smtClean="0">
                          <a:latin typeface="바탕체" pitchFamily="17" charset="-127"/>
                          <a:ea typeface="바탕체" pitchFamily="17" charset="-127"/>
                        </a:rPr>
                        <a:t>원활</a:t>
                      </a:r>
                      <a:endParaRPr lang="ko-KR" altLang="en-US" sz="1000" dirty="0"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바탕체" pitchFamily="17" charset="-127"/>
                          <a:ea typeface="바탕체" pitchFamily="17" charset="-127"/>
                        </a:rPr>
                        <a:t>신규시장 개척</a:t>
                      </a:r>
                      <a:endParaRPr lang="en-US" altLang="ko-KR" sz="1000" dirty="0" smtClean="0">
                        <a:latin typeface="바탕체" pitchFamily="17" charset="-127"/>
                        <a:ea typeface="바탕체" pitchFamily="17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바탕체" pitchFamily="17" charset="-127"/>
                          <a:ea typeface="바탕체" pitchFamily="17" charset="-127"/>
                        </a:rPr>
                        <a:t>카드 대량발급</a:t>
                      </a:r>
                      <a:endParaRPr lang="en-US" altLang="ko-KR" sz="1000" dirty="0" smtClean="0">
                        <a:latin typeface="바탕체" pitchFamily="17" charset="-127"/>
                        <a:ea typeface="바탕체" pitchFamily="17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바탕체" pitchFamily="17" charset="-127"/>
                          <a:ea typeface="바탕체" pitchFamily="17" charset="-127"/>
                        </a:rPr>
                        <a:t>부가서비스 기대</a:t>
                      </a:r>
                      <a:endParaRPr lang="en-US" altLang="ko-KR" sz="1000" dirty="0" smtClean="0">
                        <a:latin typeface="바탕체" pitchFamily="17" charset="-127"/>
                        <a:ea typeface="바탕체" pitchFamily="17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바탕체" pitchFamily="17" charset="-127"/>
                          <a:ea typeface="바탕체" pitchFamily="17" charset="-127"/>
                        </a:rPr>
                        <a:t>물류결제 차별화</a:t>
                      </a:r>
                      <a:endParaRPr lang="ko-KR" altLang="en-US" sz="1000" dirty="0"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바탕체" pitchFamily="17" charset="-127"/>
                          <a:ea typeface="바탕체" pitchFamily="17" charset="-127"/>
                        </a:rPr>
                        <a:t>신규시장 개척</a:t>
                      </a:r>
                      <a:endParaRPr lang="en-US" altLang="ko-KR" sz="1000" dirty="0" smtClean="0">
                        <a:latin typeface="바탕체" pitchFamily="17" charset="-127"/>
                        <a:ea typeface="바탕체" pitchFamily="17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 smtClean="0">
                          <a:latin typeface="바탕체" pitchFamily="17" charset="-127"/>
                          <a:ea typeface="바탕체" pitchFamily="17" charset="-127"/>
                        </a:rPr>
                        <a:t>OFF </a:t>
                      </a:r>
                      <a:r>
                        <a:rPr lang="en-US" altLang="ko-KR" sz="1000" dirty="0" smtClean="0">
                          <a:latin typeface="바탕체" pitchFamily="17" charset="-127"/>
                          <a:ea typeface="바탕체" pitchFamily="17" charset="-127"/>
                          <a:sym typeface="Wingdings" pitchFamily="2" charset="2"/>
                        </a:rPr>
                        <a:t> On Line</a:t>
                      </a:r>
                      <a:r>
                        <a:rPr lang="ko-KR" altLang="en-US" sz="1000" dirty="0" smtClean="0">
                          <a:latin typeface="바탕체" pitchFamily="17" charset="-127"/>
                          <a:ea typeface="바탕체" pitchFamily="17" charset="-127"/>
                          <a:sym typeface="Wingdings" pitchFamily="2" charset="2"/>
                        </a:rPr>
                        <a:t>화</a:t>
                      </a:r>
                      <a:endParaRPr lang="en-US" altLang="ko-KR" sz="1000" dirty="0" smtClean="0">
                        <a:latin typeface="바탕체" pitchFamily="17" charset="-127"/>
                        <a:ea typeface="바탕체" pitchFamily="17" charset="-127"/>
                        <a:sym typeface="Wingdings" pitchFamily="2" charset="2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바탕체" pitchFamily="17" charset="-127"/>
                          <a:ea typeface="바탕체" pitchFamily="17" charset="-127"/>
                          <a:sym typeface="Wingdings" pitchFamily="2" charset="2"/>
                        </a:rPr>
                        <a:t>물류결제 선점</a:t>
                      </a:r>
                      <a:endParaRPr lang="en-US" altLang="ko-KR" sz="1000" dirty="0" smtClean="0">
                        <a:latin typeface="바탕체" pitchFamily="17" charset="-127"/>
                        <a:ea typeface="바탕체" pitchFamily="17" charset="-127"/>
                        <a:sym typeface="Wingdings" pitchFamily="2" charset="2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바탕체" pitchFamily="17" charset="-127"/>
                          <a:ea typeface="바탕체" pitchFamily="17" charset="-127"/>
                          <a:sym typeface="Wingdings" pitchFamily="2" charset="2"/>
                        </a:rPr>
                        <a:t>결제수단 및 대금지급 다양화</a:t>
                      </a:r>
                      <a:r>
                        <a:rPr lang="en-US" altLang="ko-KR" sz="1000" dirty="0" smtClean="0">
                          <a:latin typeface="바탕체" pitchFamily="17" charset="-127"/>
                          <a:ea typeface="바탕체" pitchFamily="17" charset="-127"/>
                          <a:sym typeface="Wingdings" pitchFamily="2" charset="2"/>
                        </a:rPr>
                        <a:t> </a:t>
                      </a:r>
                      <a:endParaRPr lang="ko-KR" altLang="en-US" sz="1000" dirty="0"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바탕체" pitchFamily="17" charset="-127"/>
                          <a:ea typeface="바탕체" pitchFamily="17" charset="-127"/>
                        </a:rPr>
                        <a:t>기 수발주 솔루션에 결제가능 추가</a:t>
                      </a:r>
                      <a:endParaRPr lang="en-US" altLang="ko-KR" sz="1000" dirty="0" smtClean="0">
                        <a:latin typeface="바탕체" pitchFamily="17" charset="-127"/>
                        <a:ea typeface="바탕체" pitchFamily="17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바탕체" pitchFamily="17" charset="-127"/>
                          <a:ea typeface="바탕체" pitchFamily="17" charset="-127"/>
                        </a:rPr>
                        <a:t>물류주문 원활</a:t>
                      </a:r>
                      <a:endParaRPr lang="en-US" altLang="ko-KR" sz="1000" dirty="0" smtClean="0">
                        <a:latin typeface="바탕체" pitchFamily="17" charset="-127"/>
                        <a:ea typeface="바탕체" pitchFamily="17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바탕체" pitchFamily="17" charset="-127"/>
                          <a:ea typeface="바탕체" pitchFamily="17" charset="-127"/>
                        </a:rPr>
                        <a:t>추가시장 확대</a:t>
                      </a:r>
                      <a:endParaRPr lang="en-US" altLang="ko-KR" sz="1000" dirty="0" smtClean="0">
                        <a:latin typeface="바탕체" pitchFamily="17" charset="-127"/>
                        <a:ea typeface="바탕체" pitchFamily="17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바탕체" pitchFamily="17" charset="-127"/>
                          <a:ea typeface="바탕체" pitchFamily="17" charset="-127"/>
                        </a:rPr>
                        <a:t>수발주의 차별화</a:t>
                      </a:r>
                      <a:endParaRPr lang="ko-KR" altLang="en-US" sz="1000" dirty="0"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68299" y="8613973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5. </a:t>
            </a:r>
            <a:r>
              <a:rPr lang="ko-KR" altLang="en-US" sz="1100" b="1" dirty="0" smtClean="0"/>
              <a:t>문의사항 </a:t>
            </a:r>
            <a:endParaRPr lang="ko-KR" alt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207690" y="8813726"/>
            <a:ext cx="6462025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■전화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:(02)853-5111                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■팩스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:(02)853-5112     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■메일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:edubill365@naver.com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334988" y="5114399"/>
            <a:ext cx="13356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00CC"/>
                </a:solidFill>
                <a:latin typeface="바탕체" pitchFamily="17" charset="-127"/>
                <a:ea typeface="바탕체" pitchFamily="17" charset="-127"/>
              </a:rPr>
              <a:t>식자재 주문대금 전체</a:t>
            </a:r>
            <a:endParaRPr lang="ko-KR" altLang="en-US" sz="900" b="1" dirty="0">
              <a:solidFill>
                <a:srgbClr val="0000CC"/>
              </a:solidFill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-8384" y="-1"/>
            <a:ext cx="998637" cy="3333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 descr="에듀빌_logo_투명.gi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5682" y="48766"/>
            <a:ext cx="668050" cy="227137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744824" y="8613973"/>
            <a:ext cx="1151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6. </a:t>
            </a:r>
            <a:r>
              <a:rPr lang="ko-KR" altLang="en-US" sz="1100" b="1" dirty="0" smtClean="0"/>
              <a:t>설문지 회신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1"/>
            <a:ext cx="6858000" cy="333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73982" y="15751"/>
            <a:ext cx="2885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식자재 구매카드 의향조사 설문지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9245" y="1032461"/>
            <a:ext cx="6603090" cy="6948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b="1" dirty="0" smtClean="0">
                <a:latin typeface="바탕체" pitchFamily="17" charset="-127"/>
                <a:ea typeface="바탕체" pitchFamily="17" charset="-127"/>
              </a:rPr>
              <a:t>현재 귀 사에서는 어떤 경로로 체인점으로부터 식자재 대금을 결제 받고 계십니까</a:t>
            </a:r>
            <a:r>
              <a:rPr lang="en-US" altLang="ko-KR" sz="1100" b="1" dirty="0" smtClean="0">
                <a:latin typeface="바탕체" pitchFamily="17" charset="-127"/>
                <a:ea typeface="바탕체" pitchFamily="17" charset="-127"/>
              </a:rPr>
              <a:t>?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   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□ 가상계좌    □ 일반계좌번호    □ 신용카드    □ 현금수금    □ 기타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(          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>
                <a:latin typeface="바탕체" pitchFamily="17" charset="-127"/>
                <a:ea typeface="바탕체" pitchFamily="17" charset="-127"/>
              </a:rPr>
              <a:t>2. </a:t>
            </a:r>
            <a:r>
              <a:rPr lang="ko-KR" altLang="en-US" sz="1100" b="1" dirty="0" smtClean="0">
                <a:latin typeface="바탕체" pitchFamily="17" charset="-127"/>
                <a:ea typeface="바탕체" pitchFamily="17" charset="-127"/>
              </a:rPr>
              <a:t>체인점의 식자재 외상매출금 때문에 회사 운영에 어려움을 겪은 적이 있습니까</a:t>
            </a:r>
            <a:r>
              <a:rPr lang="en-US" altLang="ko-KR" sz="1100" b="1" dirty="0" smtClean="0">
                <a:latin typeface="바탕체" pitchFamily="17" charset="-127"/>
                <a:ea typeface="바탕체" pitchFamily="17" charset="-127"/>
              </a:rPr>
              <a:t>?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   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□ 아주 많음    □ 보통    □ 가끔 있음    □ 전혀 없음    □ 기타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(               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>
                <a:latin typeface="바탕체" pitchFamily="17" charset="-127"/>
                <a:ea typeface="바탕체" pitchFamily="17" charset="-127"/>
              </a:rPr>
              <a:t>3. </a:t>
            </a:r>
            <a:r>
              <a:rPr lang="ko-KR" altLang="en-US" sz="1100" b="1" dirty="0" smtClean="0">
                <a:latin typeface="바탕체" pitchFamily="17" charset="-127"/>
                <a:ea typeface="바탕체" pitchFamily="17" charset="-127"/>
              </a:rPr>
              <a:t>체인점의 외상매출금을 해소하기 위해 어떤 추가 수단이 필요하시다고 봅니까</a:t>
            </a:r>
            <a:r>
              <a:rPr lang="en-US" altLang="ko-KR" sz="1100" b="1" dirty="0" smtClean="0">
                <a:latin typeface="바탕체" pitchFamily="17" charset="-127"/>
                <a:ea typeface="바탕체" pitchFamily="17" charset="-127"/>
              </a:rPr>
              <a:t>?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   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□ 신용카드    □ 담보물건    □ 보증보험증권     □ 기타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(                        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>
                <a:latin typeface="바탕체" pitchFamily="17" charset="-127"/>
                <a:ea typeface="바탕체" pitchFamily="17" charset="-127"/>
              </a:rPr>
              <a:t>4. </a:t>
            </a:r>
            <a:r>
              <a:rPr lang="ko-KR" altLang="en-US" sz="1100" b="1" dirty="0" smtClean="0">
                <a:latin typeface="바탕체" pitchFamily="17" charset="-127"/>
                <a:ea typeface="바탕체" pitchFamily="17" charset="-127"/>
              </a:rPr>
              <a:t>귀 사에서 신용카드 결제를 도입하신다면 수수료는 어느 정도가 적당하다고 보시는지요</a:t>
            </a:r>
            <a:r>
              <a:rPr lang="en-US" altLang="ko-KR" sz="1100" b="1" dirty="0" smtClean="0">
                <a:latin typeface="바탕체" pitchFamily="17" charset="-127"/>
                <a:ea typeface="바탕체" pitchFamily="17" charset="-127"/>
              </a:rPr>
              <a:t>?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   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□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1.5%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    □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1.6%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    □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2.0%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    □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2.5%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    □ 기타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(                              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>
                <a:latin typeface="바탕체" pitchFamily="17" charset="-127"/>
                <a:ea typeface="바탕체" pitchFamily="17" charset="-127"/>
              </a:rPr>
              <a:t>5. </a:t>
            </a:r>
            <a:r>
              <a:rPr lang="ko-KR" altLang="en-US" sz="1100" b="1" dirty="0" smtClean="0">
                <a:latin typeface="바탕체" pitchFamily="17" charset="-127"/>
                <a:ea typeface="바탕체" pitchFamily="17" charset="-127"/>
              </a:rPr>
              <a:t>귀 사에서 신용카드 결제를 도입하신다면 월 결제금액의 몇 </a:t>
            </a:r>
            <a:r>
              <a:rPr lang="en-US" altLang="ko-KR" sz="1100" b="1" dirty="0" smtClean="0">
                <a:latin typeface="바탕체" pitchFamily="17" charset="-127"/>
                <a:ea typeface="바탕체" pitchFamily="17" charset="-127"/>
              </a:rPr>
              <a:t>%</a:t>
            </a:r>
            <a:r>
              <a:rPr lang="ko-KR" altLang="en-US" sz="1100" b="1" dirty="0" smtClean="0">
                <a:latin typeface="바탕체" pitchFamily="17" charset="-127"/>
                <a:ea typeface="바탕체" pitchFamily="17" charset="-127"/>
              </a:rPr>
              <a:t> 정도 예상하시나요</a:t>
            </a:r>
            <a:r>
              <a:rPr lang="en-US" altLang="ko-KR" sz="1100" b="1" dirty="0" smtClean="0">
                <a:latin typeface="바탕체" pitchFamily="17" charset="-127"/>
                <a:ea typeface="바탕체" pitchFamily="17" charset="-127"/>
              </a:rPr>
              <a:t>?</a:t>
            </a:r>
            <a:r>
              <a:rPr lang="ko-KR" altLang="en-US" sz="1100" b="1" dirty="0" smtClean="0">
                <a:latin typeface="바탕체" pitchFamily="17" charset="-127"/>
                <a:ea typeface="바탕체" pitchFamily="17" charset="-127"/>
              </a:rPr>
              <a:t> </a:t>
            </a:r>
            <a:endParaRPr lang="en-US" altLang="ko-KR" sz="1100" b="1" dirty="0" smtClean="0">
              <a:latin typeface="바탕체" pitchFamily="17" charset="-127"/>
              <a:ea typeface="바탕체" pitchFamily="17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   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□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10%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미만  □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30%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정도  □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50%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정도  □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70%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정도  □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100%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   □ 기타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(             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>
                <a:latin typeface="바탕체" pitchFamily="17" charset="-127"/>
                <a:ea typeface="바탕체" pitchFamily="17" charset="-127"/>
              </a:rPr>
              <a:t>6. </a:t>
            </a:r>
            <a:r>
              <a:rPr lang="ko-KR" altLang="en-US" sz="1100" b="1" dirty="0" smtClean="0">
                <a:latin typeface="바탕체" pitchFamily="17" charset="-127"/>
                <a:ea typeface="바탕체" pitchFamily="17" charset="-127"/>
              </a:rPr>
              <a:t>귀 사에서 신용카드를 도입하신다면 수수료는 누가 부담해야 한다고 보시나요</a:t>
            </a:r>
            <a:r>
              <a:rPr lang="en-US" altLang="ko-KR" sz="1100" b="1" dirty="0" smtClean="0">
                <a:latin typeface="바탕체" pitchFamily="17" charset="-127"/>
                <a:ea typeface="바탕체" pitchFamily="17" charset="-127"/>
              </a:rPr>
              <a:t>?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   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□ 체인본사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(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물류센터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)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    □ 체인점    □ 기타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(                                    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>
                <a:latin typeface="바탕체" pitchFamily="17" charset="-127"/>
                <a:ea typeface="바탕체" pitchFamily="17" charset="-127"/>
              </a:rPr>
              <a:t>7. </a:t>
            </a:r>
            <a:r>
              <a:rPr lang="ko-KR" altLang="en-US" sz="1100" b="1" dirty="0" smtClean="0">
                <a:latin typeface="바탕체" pitchFamily="17" charset="-127"/>
                <a:ea typeface="바탕체" pitchFamily="17" charset="-127"/>
              </a:rPr>
              <a:t>귀 사에서 신용카드를 도입하신다면 승인금액 입금주기가 몇 일이면 적당하다고 보시나요</a:t>
            </a:r>
            <a:r>
              <a:rPr lang="en-US" altLang="ko-KR" sz="1100" b="1" dirty="0" smtClean="0">
                <a:latin typeface="바탕체" pitchFamily="17" charset="-127"/>
                <a:ea typeface="바탕체" pitchFamily="17" charset="-127"/>
              </a:rPr>
              <a:t>?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   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□ 당일    □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D+1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일    □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D+2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일    □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D+3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일    □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D+5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일   □ 기타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(                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>
                <a:latin typeface="바탕체" pitchFamily="17" charset="-127"/>
                <a:ea typeface="바탕체" pitchFamily="17" charset="-127"/>
              </a:rPr>
              <a:t>8. </a:t>
            </a:r>
            <a:r>
              <a:rPr lang="ko-KR" altLang="en-US" sz="1100" b="1" dirty="0" smtClean="0">
                <a:latin typeface="바탕체" pitchFamily="17" charset="-127"/>
                <a:ea typeface="바탕체" pitchFamily="17" charset="-127"/>
              </a:rPr>
              <a:t>귀 사에서 신용카드를 도입하신다면 결제금액의 캐쉬 백이 얼마 정도면 적당하다고 보시나요</a:t>
            </a:r>
            <a:r>
              <a:rPr lang="en-US" altLang="ko-KR" sz="1100" b="1" dirty="0" smtClean="0">
                <a:latin typeface="바탕체" pitchFamily="17" charset="-127"/>
                <a:ea typeface="바탕체" pitchFamily="17" charset="-127"/>
              </a:rPr>
              <a:t>?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   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□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0.1%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    □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0.15%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    □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0.18%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    □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0.2%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    □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0.25%   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□ 기타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(                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>
                <a:latin typeface="바탕체" pitchFamily="17" charset="-127"/>
                <a:ea typeface="바탕체" pitchFamily="17" charset="-127"/>
              </a:rPr>
              <a:t>9. </a:t>
            </a:r>
            <a:r>
              <a:rPr lang="ko-KR" altLang="en-US" sz="1100" b="1" dirty="0" smtClean="0">
                <a:latin typeface="바탕체" pitchFamily="17" charset="-127"/>
                <a:ea typeface="바탕체" pitchFamily="17" charset="-127"/>
              </a:rPr>
              <a:t>당 사에서 아래 내용으로 주류구매카드</a:t>
            </a:r>
            <a:r>
              <a:rPr lang="en-US" altLang="ko-KR" sz="1100" b="1" dirty="0" smtClean="0">
                <a:latin typeface="바탕체" pitchFamily="17" charset="-127"/>
                <a:ea typeface="바탕체" pitchFamily="17" charset="-127"/>
              </a:rPr>
              <a:t> </a:t>
            </a:r>
            <a:r>
              <a:rPr lang="ko-KR" altLang="en-US" sz="1100" b="1" dirty="0" smtClean="0">
                <a:latin typeface="바탕체" pitchFamily="17" charset="-127"/>
                <a:ea typeface="바탕체" pitchFamily="17" charset="-127"/>
              </a:rPr>
              <a:t>같은 형태로 </a:t>
            </a:r>
            <a:r>
              <a:rPr lang="en-US" altLang="ko-KR" sz="1100" b="1" dirty="0" smtClean="0">
                <a:latin typeface="바탕체" pitchFamily="17" charset="-127"/>
                <a:ea typeface="바탕체" pitchFamily="17" charset="-127"/>
              </a:rPr>
              <a:t>“</a:t>
            </a:r>
            <a:r>
              <a:rPr lang="ko-KR" altLang="en-US" sz="1100" b="1" dirty="0" smtClean="0">
                <a:latin typeface="바탕체" pitchFamily="17" charset="-127"/>
                <a:ea typeface="바탕체" pitchFamily="17" charset="-127"/>
              </a:rPr>
              <a:t>식자재 구매카드</a:t>
            </a:r>
            <a:r>
              <a:rPr lang="en-US" altLang="ko-KR" sz="1100" b="1" dirty="0" smtClean="0">
                <a:latin typeface="바탕체" pitchFamily="17" charset="-127"/>
                <a:ea typeface="바탕체" pitchFamily="17" charset="-127"/>
              </a:rPr>
              <a:t>”</a:t>
            </a:r>
            <a:r>
              <a:rPr lang="ko-KR" altLang="en-US" sz="1100" b="1" dirty="0" smtClean="0">
                <a:latin typeface="바탕체" pitchFamily="17" charset="-127"/>
                <a:ea typeface="바탕체" pitchFamily="17" charset="-127"/>
              </a:rPr>
              <a:t>를 도입하여 귀 사에</a:t>
            </a:r>
            <a:endParaRPr lang="en-US" altLang="ko-KR" sz="1100" b="1" dirty="0" smtClean="0">
              <a:latin typeface="바탕체" pitchFamily="17" charset="-127"/>
              <a:ea typeface="바탕체" pitchFamily="17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>
                <a:latin typeface="바탕체" pitchFamily="17" charset="-127"/>
                <a:ea typeface="바탕체" pitchFamily="17" charset="-127"/>
              </a:rPr>
              <a:t>   </a:t>
            </a:r>
            <a:r>
              <a:rPr lang="ko-KR" altLang="en-US" sz="1100" b="1" dirty="0" smtClean="0">
                <a:latin typeface="바탕체" pitchFamily="17" charset="-127"/>
                <a:ea typeface="바탕체" pitchFamily="17" charset="-127"/>
              </a:rPr>
              <a:t>제공할 경우</a:t>
            </a:r>
            <a:r>
              <a:rPr lang="en-US" altLang="ko-KR" sz="1100" b="1" dirty="0" smtClean="0">
                <a:latin typeface="바탕체" pitchFamily="17" charset="-127"/>
                <a:ea typeface="바탕체" pitchFamily="17" charset="-127"/>
              </a:rPr>
              <a:t>, </a:t>
            </a:r>
            <a:r>
              <a:rPr lang="ko-KR" altLang="en-US" sz="1100" b="1" dirty="0" smtClean="0">
                <a:latin typeface="바탕체" pitchFamily="17" charset="-127"/>
                <a:ea typeface="바탕체" pitchFamily="17" charset="-127"/>
              </a:rPr>
              <a:t>귀 사에서는 도입 의사가 있는지요</a:t>
            </a:r>
            <a:r>
              <a:rPr lang="en-US" altLang="ko-KR" sz="1100" b="1" dirty="0" smtClean="0">
                <a:latin typeface="바탕체" pitchFamily="17" charset="-127"/>
                <a:ea typeface="바탕체" pitchFamily="17" charset="-127"/>
              </a:rPr>
              <a:t>?</a:t>
            </a:r>
            <a:r>
              <a:rPr lang="ko-KR" altLang="en-US" sz="1100" b="1" dirty="0" smtClean="0">
                <a:latin typeface="바탕체" pitchFamily="17" charset="-127"/>
                <a:ea typeface="바탕체" pitchFamily="17" charset="-127"/>
              </a:rPr>
              <a:t> </a:t>
            </a:r>
            <a:endParaRPr lang="en-US" altLang="ko-KR" sz="1100" b="1" dirty="0" smtClean="0">
              <a:latin typeface="바탕체" pitchFamily="17" charset="-127"/>
              <a:ea typeface="바탕체" pitchFamily="17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   -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카드명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: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식자재 구매카드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(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삼성카드로부터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체인점주가 신용카드를 발급 받음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.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   -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수수료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: 1.6% (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체인점에서 부담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   -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정산일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: D+3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일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 ( LG U+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에서 체인본사로 수수료 무관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식자재 대금 전체 입금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   -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체인본사 혜택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: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총 결제금액의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약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0.2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%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를 캐쉬 백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(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월 정산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)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    □ 도입의사 있다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.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   □ 긍정적 검토    □ 도입의사 없다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.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    □ 기타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(               )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>
                <a:latin typeface="바탕체" pitchFamily="17" charset="-127"/>
                <a:ea typeface="바탕체" pitchFamily="17" charset="-127"/>
              </a:rPr>
              <a:t>10. </a:t>
            </a:r>
            <a:r>
              <a:rPr lang="ko-KR" altLang="en-US" sz="1100" b="1" dirty="0" smtClean="0">
                <a:latin typeface="바탕체" pitchFamily="17" charset="-127"/>
                <a:ea typeface="바탕체" pitchFamily="17" charset="-127"/>
              </a:rPr>
              <a:t>도입의사가 없다면</a:t>
            </a:r>
            <a:r>
              <a:rPr lang="en-US" altLang="ko-KR" sz="1100" b="1" dirty="0" smtClean="0">
                <a:latin typeface="바탕체" pitchFamily="17" charset="-127"/>
                <a:ea typeface="바탕체" pitchFamily="17" charset="-127"/>
              </a:rPr>
              <a:t>, </a:t>
            </a:r>
            <a:r>
              <a:rPr lang="ko-KR" altLang="en-US" sz="1100" b="1" dirty="0" smtClean="0">
                <a:latin typeface="바탕체" pitchFamily="17" charset="-127"/>
                <a:ea typeface="바탕체" pitchFamily="17" charset="-127"/>
              </a:rPr>
              <a:t>어떤 이유인가요</a:t>
            </a:r>
            <a:r>
              <a:rPr lang="en-US" altLang="ko-KR" sz="1100" b="1" dirty="0" smtClean="0">
                <a:latin typeface="바탕체" pitchFamily="17" charset="-127"/>
                <a:ea typeface="바탕체" pitchFamily="17" charset="-127"/>
              </a:rPr>
              <a:t>?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   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□ 수수료가 높다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.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  □ 정산주기가 길다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.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  □ 캐쉬 백이 적다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.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    □ 기타 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(            )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100" dirty="0" smtClean="0">
              <a:latin typeface="바탕체" pitchFamily="17" charset="-127"/>
              <a:ea typeface="바탕체" pitchFamily="17" charset="-127"/>
            </a:endParaRPr>
          </a:p>
          <a:p>
            <a:pPr marL="228600" indent="-228600" algn="ctr">
              <a:lnSpc>
                <a:spcPct val="150000"/>
              </a:lnSpc>
            </a:pP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설문조사에 응해 주셔서 대단히 감사 드립니다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. </a:t>
            </a:r>
            <a:r>
              <a:rPr lang="ko-KR" altLang="en-US" sz="1100" dirty="0" smtClean="0">
                <a:latin typeface="바탕체" pitchFamily="17" charset="-127"/>
                <a:ea typeface="바탕체" pitchFamily="17" charset="-127"/>
              </a:rPr>
              <a:t>보다 좋은 서비스로 보답 하겠습니다</a:t>
            </a:r>
            <a:r>
              <a:rPr lang="en-US" altLang="ko-KR" sz="1100" dirty="0" smtClean="0">
                <a:latin typeface="바탕체" pitchFamily="17" charset="-127"/>
                <a:ea typeface="바탕체" pitchFamily="17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0103" y="405061"/>
          <a:ext cx="6576884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641"/>
                <a:gridCol w="2303801"/>
                <a:gridCol w="936559"/>
                <a:gridCol w="2351883"/>
              </a:tblGrid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상호명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브랜드명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noFill/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일자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2015.        .         .</a:t>
                      </a:r>
                      <a:endParaRPr lang="ko-KR" altLang="en-US" sz="11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94373" y="8172400"/>
            <a:ext cx="271099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100" dirty="0" smtClean="0"/>
              <a:t> 상호명 </a:t>
            </a:r>
            <a:r>
              <a:rPr lang="en-US" altLang="ko-KR" sz="1100" dirty="0" smtClean="0"/>
              <a:t>: 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100" dirty="0" smtClean="0"/>
              <a:t> 작성자 </a:t>
            </a:r>
            <a:r>
              <a:rPr lang="en-US" altLang="ko-KR" sz="1100" dirty="0" smtClean="0"/>
              <a:t>:                               (</a:t>
            </a:r>
            <a:r>
              <a:rPr lang="ko-KR" altLang="en-US" sz="1100" dirty="0" smtClean="0"/>
              <a:t>서명</a:t>
            </a:r>
            <a:r>
              <a:rPr lang="en-US" altLang="ko-KR" sz="1100" dirty="0" smtClean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682</Words>
  <Application>Microsoft Office PowerPoint</Application>
  <PresentationFormat>화면 슬라이드 쇼(4:3)</PresentationFormat>
  <Paragraphs>94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박양우</dc:creator>
  <cp:lastModifiedBy>박양우</cp:lastModifiedBy>
  <cp:revision>42</cp:revision>
  <dcterms:created xsi:type="dcterms:W3CDTF">2015-05-22T07:42:31Z</dcterms:created>
  <dcterms:modified xsi:type="dcterms:W3CDTF">2015-05-26T02:41:47Z</dcterms:modified>
</cp:coreProperties>
</file>