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350" r:id="rId5"/>
    <p:sldId id="352" r:id="rId6"/>
    <p:sldId id="379" r:id="rId7"/>
    <p:sldId id="380" r:id="rId8"/>
    <p:sldId id="353" r:id="rId9"/>
    <p:sldId id="372" r:id="rId10"/>
    <p:sldId id="373" r:id="rId11"/>
    <p:sldId id="374" r:id="rId12"/>
    <p:sldId id="375" r:id="rId13"/>
    <p:sldId id="376" r:id="rId14"/>
    <p:sldId id="377" r:id="rId15"/>
    <p:sldId id="378" r:id="rId16"/>
    <p:sldId id="3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7FBA00"/>
    <a:srgbClr val="71B1D1"/>
    <a:srgbClr val="4498C2"/>
    <a:srgbClr val="4F81BD"/>
    <a:srgbClr val="8BACD3"/>
    <a:srgbClr val="F3F7FB"/>
    <a:srgbClr val="92D050"/>
    <a:srgbClr val="00AEEF"/>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924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2</a:t>
            </a:fld>
            <a:endParaRPr lang="en-US" dirty="0"/>
          </a:p>
        </p:txBody>
      </p:sp>
    </p:spTree>
    <p:extLst>
      <p:ext uri="{BB962C8B-B14F-4D97-AF65-F5344CB8AC3E}">
        <p14:creationId xmlns:p14="http://schemas.microsoft.com/office/powerpoint/2010/main" val="2096541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3</a:t>
            </a:fld>
            <a:endParaRPr lang="en-US" dirty="0"/>
          </a:p>
        </p:txBody>
      </p:sp>
    </p:spTree>
    <p:extLst>
      <p:ext uri="{BB962C8B-B14F-4D97-AF65-F5344CB8AC3E}">
        <p14:creationId xmlns:p14="http://schemas.microsoft.com/office/powerpoint/2010/main" val="407853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5</a:t>
            </a:fld>
            <a:endParaRPr lang="en-US" dirty="0"/>
          </a:p>
        </p:txBody>
      </p:sp>
    </p:spTree>
    <p:extLst>
      <p:ext uri="{BB962C8B-B14F-4D97-AF65-F5344CB8AC3E}">
        <p14:creationId xmlns:p14="http://schemas.microsoft.com/office/powerpoint/2010/main" val="115006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7</a:t>
            </a:fld>
            <a:endParaRPr lang="en-US" dirty="0"/>
          </a:p>
        </p:txBody>
      </p:sp>
    </p:spTree>
    <p:extLst>
      <p:ext uri="{BB962C8B-B14F-4D97-AF65-F5344CB8AC3E}">
        <p14:creationId xmlns:p14="http://schemas.microsoft.com/office/powerpoint/2010/main" val="42964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9</a:t>
            </a:fld>
            <a:endParaRPr lang="en-US" dirty="0"/>
          </a:p>
        </p:txBody>
      </p:sp>
    </p:spTree>
    <p:extLst>
      <p:ext uri="{BB962C8B-B14F-4D97-AF65-F5344CB8AC3E}">
        <p14:creationId xmlns:p14="http://schemas.microsoft.com/office/powerpoint/2010/main" val="316275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3024511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1913829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358570" y="717242"/>
            <a:ext cx="7619611" cy="514726"/>
          </a:xfrm>
        </p:spPr>
        <p:txBody>
          <a:bodyPr>
            <a:spAutoFit/>
          </a:bodyPr>
          <a:lstStyle>
            <a:lvl1pPr>
              <a:lnSpc>
                <a:spcPct val="100000"/>
              </a:lnSpc>
              <a:defRPr sz="2745" spc="-29"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04745" y="3429311"/>
            <a:ext cx="7201599" cy="3436783"/>
          </a:xfrm>
          <a:prstGeom prst="rect">
            <a:avLst/>
          </a:prstGeom>
        </p:spPr>
      </p:pic>
    </p:spTree>
    <p:extLst>
      <p:ext uri="{BB962C8B-B14F-4D97-AF65-F5344CB8AC3E}">
        <p14:creationId xmlns:p14="http://schemas.microsoft.com/office/powerpoint/2010/main" val="2262467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8929293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 id="2147483672" r:id="rId10"/>
    <p:sldLayoutId id="2147483673"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a:t>Building </a:t>
            </a:r>
            <a:r>
              <a:rPr lang="en-US" dirty="0" err="1"/>
              <a:t>Realtime</a:t>
            </a:r>
            <a:r>
              <a:rPr lang="en-US" dirty="0"/>
              <a:t> Data Processing </a:t>
            </a:r>
            <a:r>
              <a:rPr lang="en-US" dirty="0" err="1"/>
              <a:t>IoT</a:t>
            </a:r>
            <a:r>
              <a:rPr lang="en-US" dirty="0"/>
              <a:t> Applications Using AWS</a:t>
            </a:r>
          </a:p>
        </p:txBody>
      </p:sp>
      <p:sp>
        <p:nvSpPr>
          <p:cNvPr id="4" name="Subtitle 3"/>
          <p:cNvSpPr>
            <a:spLocks noGrp="1"/>
          </p:cNvSpPr>
          <p:nvPr>
            <p:ph type="subTitle" idx="1"/>
          </p:nvPr>
        </p:nvSpPr>
        <p:spPr>
          <a:xfrm>
            <a:off x="193271" y="5132437"/>
            <a:ext cx="8409867" cy="1113817"/>
          </a:xfrm>
        </p:spPr>
        <p:txBody>
          <a:bodyPr/>
          <a:lstStyle/>
          <a:p>
            <a:r>
              <a:rPr lang="en-US" b="1" dirty="0"/>
              <a:t>Compiled By </a:t>
            </a:r>
            <a:r>
              <a:rPr lang="en-US" dirty="0"/>
              <a:t>: </a:t>
            </a:r>
            <a:r>
              <a:rPr lang="en-US" b="1" dirty="0"/>
              <a:t>Godson Michael </a:t>
            </a:r>
            <a:r>
              <a:rPr lang="en-US" b="1" dirty="0" err="1" smtClean="0"/>
              <a:t>D’silva</a:t>
            </a:r>
            <a:endParaRPr lang="en-US" b="1" dirty="0"/>
          </a:p>
        </p:txBody>
      </p:sp>
      <p:sp>
        <p:nvSpPr>
          <p:cNvPr id="6" name="Rectangle 5"/>
          <p:cNvSpPr/>
          <p:nvPr/>
        </p:nvSpPr>
        <p:spPr>
          <a:xfrm>
            <a:off x="0" y="0"/>
            <a:ext cx="2588653" cy="15841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stretch>
            <a:fillRect/>
          </a:stretch>
        </p:blipFill>
        <p:spPr>
          <a:xfrm>
            <a:off x="10706100" y="4472955"/>
            <a:ext cx="1207604" cy="543422"/>
          </a:xfrm>
          <a:prstGeom prst="rect">
            <a:avLst/>
          </a:prstGeom>
        </p:spPr>
      </p:pic>
      <p:pic>
        <p:nvPicPr>
          <p:cNvPr id="2" name="Picture 1"/>
          <p:cNvPicPr>
            <a:picLocks noChangeAspect="1"/>
          </p:cNvPicPr>
          <p:nvPr/>
        </p:nvPicPr>
        <p:blipFill>
          <a:blip r:embed="rId4"/>
          <a:stretch>
            <a:fillRect/>
          </a:stretch>
        </p:blipFill>
        <p:spPr>
          <a:xfrm>
            <a:off x="446292" y="459845"/>
            <a:ext cx="1485714" cy="2609524"/>
          </a:xfrm>
          <a:prstGeom prst="rect">
            <a:avLst/>
          </a:prstGeom>
        </p:spPr>
      </p:pic>
      <p:pic>
        <p:nvPicPr>
          <p:cNvPr id="3" name="Picture 2"/>
          <p:cNvPicPr>
            <a:picLocks noChangeAspect="1"/>
          </p:cNvPicPr>
          <p:nvPr/>
        </p:nvPicPr>
        <p:blipFill>
          <a:blip r:embed="rId5"/>
          <a:stretch>
            <a:fillRect/>
          </a:stretch>
        </p:blipFill>
        <p:spPr>
          <a:xfrm>
            <a:off x="9090854" y="329957"/>
            <a:ext cx="2219048" cy="1123810"/>
          </a:xfrm>
          <a:prstGeom prst="rect">
            <a:avLst/>
          </a:prstGeom>
        </p:spPr>
      </p:pic>
      <p:pic>
        <p:nvPicPr>
          <p:cNvPr id="10" name="Picture 9"/>
          <p:cNvPicPr>
            <a:picLocks noChangeAspect="1"/>
          </p:cNvPicPr>
          <p:nvPr/>
        </p:nvPicPr>
        <p:blipFill>
          <a:blip r:embed="rId6"/>
          <a:stretch>
            <a:fillRect/>
          </a:stretch>
        </p:blipFill>
        <p:spPr>
          <a:xfrm>
            <a:off x="2069205" y="1764607"/>
            <a:ext cx="2685714" cy="1394495"/>
          </a:xfrm>
          <a:prstGeom prst="rect">
            <a:avLst/>
          </a:prstGeom>
        </p:spPr>
      </p:pic>
    </p:spTree>
    <p:extLst>
      <p:ext uri="{BB962C8B-B14F-4D97-AF65-F5344CB8AC3E}">
        <p14:creationId xmlns:p14="http://schemas.microsoft.com/office/powerpoint/2010/main" val="2520957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Day 4</a:t>
            </a:r>
            <a:r>
              <a:rPr lang="en-IN" dirty="0" smtClean="0"/>
              <a:t> </a:t>
            </a:r>
            <a:r>
              <a:rPr lang="en-IN" dirty="0"/>
              <a:t>: </a:t>
            </a:r>
            <a:r>
              <a:rPr lang="en-IN" dirty="0" smtClean="0"/>
              <a:t>Outcome</a:t>
            </a:r>
            <a:endParaRPr lang="en-US" dirty="0"/>
          </a:p>
        </p:txBody>
      </p:sp>
      <p:pic>
        <p:nvPicPr>
          <p:cNvPr id="4" name="Picture 3"/>
          <p:cNvPicPr>
            <a:picLocks noChangeAspect="1"/>
          </p:cNvPicPr>
          <p:nvPr/>
        </p:nvPicPr>
        <p:blipFill>
          <a:blip r:embed="rId2"/>
          <a:stretch>
            <a:fillRect/>
          </a:stretch>
        </p:blipFill>
        <p:spPr>
          <a:xfrm>
            <a:off x="225850" y="5691189"/>
            <a:ext cx="3514725" cy="962025"/>
          </a:xfrm>
          <a:prstGeom prst="rect">
            <a:avLst/>
          </a:prstGeom>
        </p:spPr>
      </p:pic>
      <p:pic>
        <p:nvPicPr>
          <p:cNvPr id="3" name="Picture 2"/>
          <p:cNvPicPr>
            <a:picLocks noChangeAspect="1"/>
          </p:cNvPicPr>
          <p:nvPr/>
        </p:nvPicPr>
        <p:blipFill>
          <a:blip r:embed="rId3"/>
          <a:stretch>
            <a:fillRect/>
          </a:stretch>
        </p:blipFill>
        <p:spPr>
          <a:xfrm>
            <a:off x="833437" y="995362"/>
            <a:ext cx="10525125" cy="5495590"/>
          </a:xfrm>
          <a:prstGeom prst="rect">
            <a:avLst/>
          </a:prstGeom>
        </p:spPr>
      </p:pic>
    </p:spTree>
    <p:extLst>
      <p:ext uri="{BB962C8B-B14F-4D97-AF65-F5344CB8AC3E}">
        <p14:creationId xmlns:p14="http://schemas.microsoft.com/office/powerpoint/2010/main" val="31365960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900" dirty="0"/>
              <a:t>Day </a:t>
            </a:r>
            <a:r>
              <a:rPr lang="en-IN" sz="4900" dirty="0" smtClean="0"/>
              <a:t>5 </a:t>
            </a:r>
            <a:r>
              <a:rPr lang="en-IN" sz="4900" dirty="0"/>
              <a:t>: Session Plan</a:t>
            </a:r>
            <a:endParaRPr lang="en-US" sz="4900" dirty="0"/>
          </a:p>
        </p:txBody>
      </p:sp>
      <p:pic>
        <p:nvPicPr>
          <p:cNvPr id="4" name="Picture 3"/>
          <p:cNvPicPr>
            <a:picLocks noChangeAspect="1"/>
          </p:cNvPicPr>
          <p:nvPr/>
        </p:nvPicPr>
        <p:blipFill>
          <a:blip r:embed="rId3"/>
          <a:stretch>
            <a:fillRect/>
          </a:stretch>
        </p:blipFill>
        <p:spPr>
          <a:xfrm>
            <a:off x="225850" y="5691189"/>
            <a:ext cx="3514725" cy="962025"/>
          </a:xfrm>
          <a:prstGeom prst="rect">
            <a:avLst/>
          </a:prstGeom>
        </p:spPr>
      </p:pic>
      <p:sp>
        <p:nvSpPr>
          <p:cNvPr id="8" name="TextBox 7"/>
          <p:cNvSpPr txBox="1"/>
          <p:nvPr/>
        </p:nvSpPr>
        <p:spPr>
          <a:xfrm>
            <a:off x="519248" y="5262949"/>
            <a:ext cx="3221327" cy="1151057"/>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Data Visualization using </a:t>
            </a:r>
          </a:p>
          <a:p>
            <a:pPr algn="ctr"/>
            <a:r>
              <a:rPr lang="en-US" sz="2400" b="1" dirty="0" smtClean="0">
                <a:solidFill>
                  <a:schemeClr val="tx1"/>
                </a:solidFill>
              </a:rPr>
              <a:t>Power BI</a:t>
            </a:r>
          </a:p>
        </p:txBody>
      </p:sp>
      <p:sp>
        <p:nvSpPr>
          <p:cNvPr id="14" name="TextBox 13"/>
          <p:cNvSpPr txBox="1"/>
          <p:nvPr/>
        </p:nvSpPr>
        <p:spPr>
          <a:xfrm>
            <a:off x="4501873" y="3125758"/>
            <a:ext cx="3392876" cy="943966"/>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a:solidFill>
                  <a:schemeClr val="tx1"/>
                </a:solidFill>
              </a:rPr>
              <a:t>Data Visualization using </a:t>
            </a:r>
          </a:p>
          <a:p>
            <a:pPr algn="ctr"/>
            <a:r>
              <a:rPr lang="en-US" sz="2400" b="1" dirty="0" smtClean="0">
                <a:solidFill>
                  <a:schemeClr val="tx1"/>
                </a:solidFill>
              </a:rPr>
              <a:t>D3.js and Dimple</a:t>
            </a:r>
            <a:endParaRPr lang="en-US" sz="2400" b="1" dirty="0">
              <a:solidFill>
                <a:schemeClr val="tx1"/>
              </a:solidFill>
            </a:endParaRPr>
          </a:p>
        </p:txBody>
      </p:sp>
      <p:sp>
        <p:nvSpPr>
          <p:cNvPr id="15" name="TextBox 14"/>
          <p:cNvSpPr txBox="1"/>
          <p:nvPr/>
        </p:nvSpPr>
        <p:spPr>
          <a:xfrm>
            <a:off x="8192106" y="5262948"/>
            <a:ext cx="3614670" cy="1151057"/>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Creating API’s using </a:t>
            </a:r>
          </a:p>
          <a:p>
            <a:pPr algn="ctr"/>
            <a:r>
              <a:rPr lang="en-US" sz="2400" b="1" dirty="0" smtClean="0">
                <a:solidFill>
                  <a:schemeClr val="tx1"/>
                </a:solidFill>
              </a:rPr>
              <a:t>AWS API Gateway</a:t>
            </a:r>
          </a:p>
        </p:txBody>
      </p:sp>
      <p:pic>
        <p:nvPicPr>
          <p:cNvPr id="6" name="Picture 5"/>
          <p:cNvPicPr>
            <a:picLocks noChangeAspect="1"/>
          </p:cNvPicPr>
          <p:nvPr/>
        </p:nvPicPr>
        <p:blipFill>
          <a:blip r:embed="rId4"/>
          <a:stretch>
            <a:fillRect/>
          </a:stretch>
        </p:blipFill>
        <p:spPr>
          <a:xfrm>
            <a:off x="746976" y="3440523"/>
            <a:ext cx="2832532" cy="167458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951" y="1154872"/>
            <a:ext cx="3114798" cy="1970886"/>
          </a:xfrm>
          <a:prstGeom prst="rect">
            <a:avLst/>
          </a:prstGeom>
        </p:spPr>
      </p:pic>
      <p:pic>
        <p:nvPicPr>
          <p:cNvPr id="12" name="Picture 11"/>
          <p:cNvPicPr>
            <a:picLocks noChangeAspect="1"/>
          </p:cNvPicPr>
          <p:nvPr/>
        </p:nvPicPr>
        <p:blipFill>
          <a:blip r:embed="rId6"/>
          <a:stretch>
            <a:fillRect/>
          </a:stretch>
        </p:blipFill>
        <p:spPr>
          <a:xfrm>
            <a:off x="8572416" y="2728011"/>
            <a:ext cx="2854051" cy="2534938"/>
          </a:xfrm>
          <a:prstGeom prst="rect">
            <a:avLst/>
          </a:prstGeom>
        </p:spPr>
      </p:pic>
    </p:spTree>
    <p:extLst>
      <p:ext uri="{BB962C8B-B14F-4D97-AF65-F5344CB8AC3E}">
        <p14:creationId xmlns:p14="http://schemas.microsoft.com/office/powerpoint/2010/main" val="352636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Day 4</a:t>
            </a:r>
            <a:r>
              <a:rPr lang="en-IN" dirty="0" smtClean="0"/>
              <a:t> </a:t>
            </a:r>
            <a:r>
              <a:rPr lang="en-IN" dirty="0"/>
              <a:t>: </a:t>
            </a:r>
            <a:r>
              <a:rPr lang="en-IN" dirty="0" smtClean="0"/>
              <a:t>Outcome</a:t>
            </a:r>
            <a:endParaRPr lang="en-US" dirty="0"/>
          </a:p>
        </p:txBody>
      </p:sp>
      <p:pic>
        <p:nvPicPr>
          <p:cNvPr id="4" name="Picture 3"/>
          <p:cNvPicPr>
            <a:picLocks noChangeAspect="1"/>
          </p:cNvPicPr>
          <p:nvPr/>
        </p:nvPicPr>
        <p:blipFill>
          <a:blip r:embed="rId2"/>
          <a:stretch>
            <a:fillRect/>
          </a:stretch>
        </p:blipFill>
        <p:spPr>
          <a:xfrm>
            <a:off x="225850" y="5691189"/>
            <a:ext cx="3514725" cy="962025"/>
          </a:xfrm>
          <a:prstGeom prst="rect">
            <a:avLst/>
          </a:prstGeom>
        </p:spPr>
      </p:pic>
      <p:pic>
        <p:nvPicPr>
          <p:cNvPr id="5" name="Picture 4"/>
          <p:cNvPicPr>
            <a:picLocks noChangeAspect="1"/>
          </p:cNvPicPr>
          <p:nvPr/>
        </p:nvPicPr>
        <p:blipFill>
          <a:blip r:embed="rId3"/>
          <a:stretch>
            <a:fillRect/>
          </a:stretch>
        </p:blipFill>
        <p:spPr>
          <a:xfrm>
            <a:off x="225850" y="1181837"/>
            <a:ext cx="10976847" cy="5471377"/>
          </a:xfrm>
          <a:prstGeom prst="rect">
            <a:avLst/>
          </a:prstGeom>
        </p:spPr>
      </p:pic>
    </p:spTree>
    <p:extLst>
      <p:ext uri="{BB962C8B-B14F-4D97-AF65-F5344CB8AC3E}">
        <p14:creationId xmlns:p14="http://schemas.microsoft.com/office/powerpoint/2010/main" val="8459269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570" y="717626"/>
            <a:ext cx="7619611" cy="1540520"/>
          </a:xfrm>
        </p:spPr>
        <p:txBody>
          <a:bodyPr/>
          <a:lstStyle/>
          <a:p>
            <a:r>
              <a:rPr lang="en-US" sz="9411" dirty="0"/>
              <a:t>Thank You </a:t>
            </a:r>
            <a:endParaRPr lang="en-US" sz="9411" dirty="0"/>
          </a:p>
        </p:txBody>
      </p:sp>
    </p:spTree>
    <p:extLst>
      <p:ext uri="{BB962C8B-B14F-4D97-AF65-F5344CB8AC3E}">
        <p14:creationId xmlns:p14="http://schemas.microsoft.com/office/powerpoint/2010/main" val="379661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 of the STTP :</a:t>
            </a:r>
            <a:endParaRPr lang="en-US" dirty="0"/>
          </a:p>
        </p:txBody>
      </p:sp>
      <p:pic>
        <p:nvPicPr>
          <p:cNvPr id="4" name="Picture 3"/>
          <p:cNvPicPr>
            <a:picLocks noChangeAspect="1"/>
          </p:cNvPicPr>
          <p:nvPr/>
        </p:nvPicPr>
        <p:blipFill>
          <a:blip r:embed="rId3"/>
          <a:stretch>
            <a:fillRect/>
          </a:stretch>
        </p:blipFill>
        <p:spPr>
          <a:xfrm>
            <a:off x="225850" y="5691189"/>
            <a:ext cx="3514725" cy="9620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34" y="1558951"/>
            <a:ext cx="9787944" cy="4613250"/>
          </a:xfrm>
          <a:prstGeom prst="rect">
            <a:avLst/>
          </a:prstGeom>
        </p:spPr>
      </p:pic>
    </p:spTree>
    <p:extLst>
      <p:ext uri="{BB962C8B-B14F-4D97-AF65-F5344CB8AC3E}">
        <p14:creationId xmlns:p14="http://schemas.microsoft.com/office/powerpoint/2010/main" val="307314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900" dirty="0"/>
              <a:t>Day </a:t>
            </a:r>
            <a:r>
              <a:rPr lang="en-IN" sz="4900" dirty="0" smtClean="0"/>
              <a:t>1 </a:t>
            </a:r>
            <a:r>
              <a:rPr lang="en-IN" sz="4900" dirty="0"/>
              <a:t>: Session Plan</a:t>
            </a:r>
            <a:endParaRPr lang="en-US" sz="4900" dirty="0"/>
          </a:p>
        </p:txBody>
      </p:sp>
      <p:pic>
        <p:nvPicPr>
          <p:cNvPr id="4" name="Picture 3"/>
          <p:cNvPicPr>
            <a:picLocks noChangeAspect="1"/>
          </p:cNvPicPr>
          <p:nvPr/>
        </p:nvPicPr>
        <p:blipFill>
          <a:blip r:embed="rId3"/>
          <a:stretch>
            <a:fillRect/>
          </a:stretch>
        </p:blipFill>
        <p:spPr>
          <a:xfrm>
            <a:off x="225850" y="5691189"/>
            <a:ext cx="3514725" cy="962025"/>
          </a:xfrm>
          <a:prstGeom prst="rect">
            <a:avLst/>
          </a:prstGeom>
        </p:spPr>
      </p:pic>
      <p:sp>
        <p:nvSpPr>
          <p:cNvPr id="8" name="TextBox 7"/>
          <p:cNvSpPr txBox="1"/>
          <p:nvPr/>
        </p:nvSpPr>
        <p:spPr>
          <a:xfrm>
            <a:off x="117660" y="5433612"/>
            <a:ext cx="3221327" cy="915673"/>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AWS EC2</a:t>
            </a:r>
          </a:p>
        </p:txBody>
      </p:sp>
      <p:sp>
        <p:nvSpPr>
          <p:cNvPr id="14" name="TextBox 13"/>
          <p:cNvSpPr txBox="1"/>
          <p:nvPr/>
        </p:nvSpPr>
        <p:spPr>
          <a:xfrm>
            <a:off x="9056489" y="3029798"/>
            <a:ext cx="2835361" cy="704320"/>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AWS </a:t>
            </a:r>
          </a:p>
          <a:p>
            <a:pPr algn="ctr"/>
            <a:r>
              <a:rPr lang="en-US" sz="2400" b="1" dirty="0" smtClean="0">
                <a:solidFill>
                  <a:schemeClr val="tx1"/>
                </a:solidFill>
              </a:rPr>
              <a:t>Beanstalk</a:t>
            </a:r>
          </a:p>
        </p:txBody>
      </p:sp>
      <p:sp>
        <p:nvSpPr>
          <p:cNvPr id="18" name="TextBox 17"/>
          <p:cNvSpPr txBox="1"/>
          <p:nvPr/>
        </p:nvSpPr>
        <p:spPr>
          <a:xfrm>
            <a:off x="3449015" y="2995123"/>
            <a:ext cx="2438375" cy="731954"/>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AWS S3</a:t>
            </a:r>
          </a:p>
        </p:txBody>
      </p:sp>
      <p:pic>
        <p:nvPicPr>
          <p:cNvPr id="10" name="Picture 9"/>
          <p:cNvPicPr>
            <a:picLocks noChangeAspect="1"/>
          </p:cNvPicPr>
          <p:nvPr/>
        </p:nvPicPr>
        <p:blipFill>
          <a:blip r:embed="rId4"/>
          <a:stretch>
            <a:fillRect/>
          </a:stretch>
        </p:blipFill>
        <p:spPr>
          <a:xfrm>
            <a:off x="922240" y="3593206"/>
            <a:ext cx="1612168" cy="1840406"/>
          </a:xfrm>
          <a:prstGeom prst="rect">
            <a:avLst/>
          </a:prstGeom>
        </p:spPr>
      </p:pic>
      <p:pic>
        <p:nvPicPr>
          <p:cNvPr id="3" name="Picture 2"/>
          <p:cNvPicPr>
            <a:picLocks noChangeAspect="1"/>
          </p:cNvPicPr>
          <p:nvPr/>
        </p:nvPicPr>
        <p:blipFill>
          <a:blip r:embed="rId5"/>
          <a:stretch>
            <a:fillRect/>
          </a:stretch>
        </p:blipFill>
        <p:spPr>
          <a:xfrm>
            <a:off x="3606298" y="1176623"/>
            <a:ext cx="2123810" cy="1853175"/>
          </a:xfrm>
          <a:prstGeom prst="rect">
            <a:avLst/>
          </a:prstGeom>
        </p:spPr>
      </p:pic>
      <p:pic>
        <p:nvPicPr>
          <p:cNvPr id="6" name="Picture 5"/>
          <p:cNvPicPr>
            <a:picLocks noChangeAspect="1"/>
          </p:cNvPicPr>
          <p:nvPr/>
        </p:nvPicPr>
        <p:blipFill>
          <a:blip r:embed="rId6"/>
          <a:stretch>
            <a:fillRect/>
          </a:stretch>
        </p:blipFill>
        <p:spPr>
          <a:xfrm>
            <a:off x="6902178" y="3593206"/>
            <a:ext cx="1870246" cy="1768426"/>
          </a:xfrm>
          <a:prstGeom prst="rect">
            <a:avLst/>
          </a:prstGeom>
        </p:spPr>
      </p:pic>
      <p:sp>
        <p:nvSpPr>
          <p:cNvPr id="15" name="TextBox 14"/>
          <p:cNvSpPr txBox="1"/>
          <p:nvPr/>
        </p:nvSpPr>
        <p:spPr>
          <a:xfrm>
            <a:off x="6618113" y="5440247"/>
            <a:ext cx="2438375" cy="731954"/>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AWS RDS</a:t>
            </a: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2743" y="724192"/>
            <a:ext cx="1562100" cy="2162175"/>
          </a:xfrm>
          <a:prstGeom prst="rect">
            <a:avLst/>
          </a:prstGeom>
        </p:spPr>
      </p:pic>
    </p:spTree>
    <p:extLst>
      <p:ext uri="{BB962C8B-B14F-4D97-AF65-F5344CB8AC3E}">
        <p14:creationId xmlns:p14="http://schemas.microsoft.com/office/powerpoint/2010/main" val="92981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Day </a:t>
            </a:r>
            <a:r>
              <a:rPr lang="en-IN" dirty="0" smtClean="0"/>
              <a:t>1 </a:t>
            </a:r>
            <a:r>
              <a:rPr lang="en-IN" dirty="0"/>
              <a:t>: </a:t>
            </a:r>
            <a:r>
              <a:rPr lang="en-IN" dirty="0" smtClean="0"/>
              <a:t>Outcome</a:t>
            </a:r>
            <a:endParaRPr lang="en-US" dirty="0"/>
          </a:p>
        </p:txBody>
      </p:sp>
      <p:pic>
        <p:nvPicPr>
          <p:cNvPr id="4" name="Picture 3"/>
          <p:cNvPicPr>
            <a:picLocks noChangeAspect="1"/>
          </p:cNvPicPr>
          <p:nvPr/>
        </p:nvPicPr>
        <p:blipFill>
          <a:blip r:embed="rId2"/>
          <a:stretch>
            <a:fillRect/>
          </a:stretch>
        </p:blipFill>
        <p:spPr>
          <a:xfrm>
            <a:off x="225850" y="5691189"/>
            <a:ext cx="3514725" cy="962025"/>
          </a:xfrm>
          <a:prstGeom prst="rect">
            <a:avLst/>
          </a:prstGeom>
        </p:spPr>
      </p:pic>
      <p:sp>
        <p:nvSpPr>
          <p:cNvPr id="6" name="Text Placeholder 2"/>
          <p:cNvSpPr>
            <a:spLocks noGrp="1"/>
          </p:cNvSpPr>
          <p:nvPr>
            <p:ph type="body" sz="quarter" idx="10"/>
          </p:nvPr>
        </p:nvSpPr>
        <p:spPr>
          <a:xfrm>
            <a:off x="351823" y="1231110"/>
            <a:ext cx="11151917" cy="946413"/>
          </a:xfrm>
        </p:spPr>
        <p:txBody>
          <a:bodyPr/>
          <a:lstStyle/>
          <a:p>
            <a:r>
              <a:rPr lang="en-US" sz="4400" i="1" dirty="0" smtClean="0">
                <a:solidFill>
                  <a:srgbClr val="00B050"/>
                </a:solidFill>
              </a:rPr>
              <a:t>Set up the Ground Work for</a:t>
            </a:r>
          </a:p>
          <a:p>
            <a:r>
              <a:rPr lang="en-US" sz="4400" i="1" dirty="0">
                <a:solidFill>
                  <a:srgbClr val="00B050"/>
                </a:solidFill>
              </a:rPr>
              <a:t> </a:t>
            </a:r>
            <a:r>
              <a:rPr lang="en-US" sz="4400" i="1" dirty="0">
                <a:solidFill>
                  <a:schemeClr val="accent6">
                    <a:lumMod val="75000"/>
                  </a:schemeClr>
                </a:solidFill>
              </a:rPr>
              <a:t>“Building </a:t>
            </a:r>
            <a:r>
              <a:rPr lang="en-US" sz="4400" i="1" dirty="0" err="1">
                <a:solidFill>
                  <a:schemeClr val="accent6">
                    <a:lumMod val="75000"/>
                  </a:schemeClr>
                </a:solidFill>
              </a:rPr>
              <a:t>Realtime</a:t>
            </a:r>
            <a:r>
              <a:rPr lang="en-US" sz="4400" i="1" dirty="0">
                <a:solidFill>
                  <a:schemeClr val="accent6">
                    <a:lumMod val="75000"/>
                  </a:schemeClr>
                </a:solidFill>
              </a:rPr>
              <a:t> Data Processing </a:t>
            </a:r>
            <a:r>
              <a:rPr lang="en-US" sz="4400" i="1" dirty="0" err="1">
                <a:solidFill>
                  <a:schemeClr val="accent6">
                    <a:lumMod val="75000"/>
                  </a:schemeClr>
                </a:solidFill>
              </a:rPr>
              <a:t>IoT</a:t>
            </a:r>
            <a:r>
              <a:rPr lang="en-US" sz="4400" i="1" dirty="0">
                <a:solidFill>
                  <a:schemeClr val="accent6">
                    <a:lumMod val="75000"/>
                  </a:schemeClr>
                </a:solidFill>
              </a:rPr>
              <a:t> Applications Using </a:t>
            </a:r>
            <a:r>
              <a:rPr lang="en-US" sz="4400" i="1" dirty="0" smtClean="0">
                <a:solidFill>
                  <a:schemeClr val="accent6">
                    <a:lumMod val="75000"/>
                  </a:schemeClr>
                </a:solidFill>
              </a:rPr>
              <a:t>AWS “</a:t>
            </a:r>
            <a:endParaRPr lang="en-US" sz="4400" i="1" dirty="0">
              <a:solidFill>
                <a:schemeClr val="accent6">
                  <a:lumMod val="7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642" y="3700522"/>
            <a:ext cx="6455221" cy="2793651"/>
          </a:xfrm>
          <a:prstGeom prst="rect">
            <a:avLst/>
          </a:prstGeom>
        </p:spPr>
      </p:pic>
    </p:spTree>
    <p:extLst>
      <p:ext uri="{BB962C8B-B14F-4D97-AF65-F5344CB8AC3E}">
        <p14:creationId xmlns:p14="http://schemas.microsoft.com/office/powerpoint/2010/main" val="228766608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900" dirty="0"/>
              <a:t>Day 2 : Session Plan</a:t>
            </a:r>
            <a:endParaRPr lang="en-US" sz="4900" dirty="0"/>
          </a:p>
        </p:txBody>
      </p:sp>
      <p:pic>
        <p:nvPicPr>
          <p:cNvPr id="4" name="Picture 3"/>
          <p:cNvPicPr>
            <a:picLocks noChangeAspect="1"/>
          </p:cNvPicPr>
          <p:nvPr/>
        </p:nvPicPr>
        <p:blipFill>
          <a:blip r:embed="rId3"/>
          <a:stretch>
            <a:fillRect/>
          </a:stretch>
        </p:blipFill>
        <p:spPr>
          <a:xfrm>
            <a:off x="225850" y="5691189"/>
            <a:ext cx="3514725" cy="9620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297" y="3334357"/>
            <a:ext cx="2678805" cy="2099255"/>
          </a:xfrm>
          <a:prstGeom prst="rect">
            <a:avLst/>
          </a:prstGeom>
        </p:spPr>
      </p:pic>
      <p:sp>
        <p:nvSpPr>
          <p:cNvPr id="8" name="TextBox 7"/>
          <p:cNvSpPr txBox="1"/>
          <p:nvPr/>
        </p:nvSpPr>
        <p:spPr>
          <a:xfrm>
            <a:off x="372547" y="5433612"/>
            <a:ext cx="3221327" cy="915673"/>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Fundamentals of </a:t>
            </a:r>
          </a:p>
          <a:p>
            <a:pPr algn="ctr"/>
            <a:r>
              <a:rPr lang="en-US" sz="2400" b="1" dirty="0" smtClean="0">
                <a:solidFill>
                  <a:schemeClr val="tx1"/>
                </a:solidFill>
              </a:rPr>
              <a:t>Python</a:t>
            </a:r>
          </a:p>
        </p:txBody>
      </p:sp>
      <p:pic>
        <p:nvPicPr>
          <p:cNvPr id="11" name="Picture 10"/>
          <p:cNvPicPr>
            <a:picLocks noChangeAspect="1"/>
          </p:cNvPicPr>
          <p:nvPr/>
        </p:nvPicPr>
        <p:blipFill>
          <a:blip r:embed="rId5"/>
          <a:stretch>
            <a:fillRect/>
          </a:stretch>
        </p:blipFill>
        <p:spPr>
          <a:xfrm>
            <a:off x="9453093" y="3296993"/>
            <a:ext cx="2001225" cy="1957587"/>
          </a:xfrm>
          <a:prstGeom prst="rect">
            <a:avLst/>
          </a:prstGeom>
        </p:spPr>
      </p:pic>
      <p:sp>
        <p:nvSpPr>
          <p:cNvPr id="14" name="TextBox 13"/>
          <p:cNvSpPr txBox="1"/>
          <p:nvPr/>
        </p:nvSpPr>
        <p:spPr>
          <a:xfrm>
            <a:off x="8620250" y="5361632"/>
            <a:ext cx="3571750" cy="704320"/>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Understand and Configuring </a:t>
            </a:r>
          </a:p>
          <a:p>
            <a:pPr algn="ctr"/>
            <a:r>
              <a:rPr lang="en-US" sz="2400" b="1" dirty="0" smtClean="0">
                <a:solidFill>
                  <a:schemeClr val="tx1"/>
                </a:solidFill>
              </a:rPr>
              <a:t>AWS </a:t>
            </a:r>
            <a:r>
              <a:rPr lang="en-US" sz="2400" b="1" dirty="0" err="1" smtClean="0">
                <a:solidFill>
                  <a:schemeClr val="tx1"/>
                </a:solidFill>
              </a:rPr>
              <a:t>IoT</a:t>
            </a:r>
            <a:endParaRPr lang="en-US" sz="2400" b="1" dirty="0" smtClean="0">
              <a:solidFill>
                <a:schemeClr val="tx1"/>
              </a:solidFill>
            </a:endParaRPr>
          </a:p>
        </p:txBody>
      </p:sp>
      <p:pic>
        <p:nvPicPr>
          <p:cNvPr id="17" name="Picture 16"/>
          <p:cNvPicPr>
            <a:picLocks noChangeAspect="1"/>
          </p:cNvPicPr>
          <p:nvPr/>
        </p:nvPicPr>
        <p:blipFill>
          <a:blip r:embed="rId6"/>
          <a:stretch>
            <a:fillRect/>
          </a:stretch>
        </p:blipFill>
        <p:spPr>
          <a:xfrm>
            <a:off x="4090444" y="960555"/>
            <a:ext cx="4009524" cy="2352381"/>
          </a:xfrm>
          <a:prstGeom prst="rect">
            <a:avLst/>
          </a:prstGeom>
        </p:spPr>
      </p:pic>
      <p:sp>
        <p:nvSpPr>
          <p:cNvPr id="18" name="TextBox 17"/>
          <p:cNvSpPr txBox="1"/>
          <p:nvPr/>
        </p:nvSpPr>
        <p:spPr>
          <a:xfrm>
            <a:off x="3943665" y="3312936"/>
            <a:ext cx="4303082" cy="731954"/>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Capturing Data From RFID Tags using Raspberry Pi</a:t>
            </a:r>
          </a:p>
        </p:txBody>
      </p:sp>
    </p:spTree>
    <p:extLst>
      <p:ext uri="{BB962C8B-B14F-4D97-AF65-F5344CB8AC3E}">
        <p14:creationId xmlns:p14="http://schemas.microsoft.com/office/powerpoint/2010/main" val="40850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Day 2 : </a:t>
            </a:r>
            <a:r>
              <a:rPr lang="en-IN" dirty="0" smtClean="0"/>
              <a:t>Outcome</a:t>
            </a:r>
            <a:endParaRPr lang="en-US" dirty="0"/>
          </a:p>
        </p:txBody>
      </p:sp>
      <p:pic>
        <p:nvPicPr>
          <p:cNvPr id="4" name="Picture 3"/>
          <p:cNvPicPr>
            <a:picLocks noChangeAspect="1"/>
          </p:cNvPicPr>
          <p:nvPr/>
        </p:nvPicPr>
        <p:blipFill>
          <a:blip r:embed="rId2"/>
          <a:stretch>
            <a:fillRect/>
          </a:stretch>
        </p:blipFill>
        <p:spPr>
          <a:xfrm>
            <a:off x="225850" y="5691189"/>
            <a:ext cx="3514725" cy="962025"/>
          </a:xfrm>
          <a:prstGeom prst="rect">
            <a:avLst/>
          </a:prstGeom>
        </p:spPr>
      </p:pic>
      <p:pic>
        <p:nvPicPr>
          <p:cNvPr id="5" name="Picture 4"/>
          <p:cNvPicPr>
            <a:picLocks noChangeAspect="1"/>
          </p:cNvPicPr>
          <p:nvPr/>
        </p:nvPicPr>
        <p:blipFill>
          <a:blip r:embed="rId3"/>
          <a:stretch>
            <a:fillRect/>
          </a:stretch>
        </p:blipFill>
        <p:spPr>
          <a:xfrm>
            <a:off x="734097" y="1476376"/>
            <a:ext cx="10132732" cy="5001697"/>
          </a:xfrm>
          <a:prstGeom prst="rect">
            <a:avLst/>
          </a:prstGeom>
        </p:spPr>
      </p:pic>
    </p:spTree>
    <p:extLst>
      <p:ext uri="{BB962C8B-B14F-4D97-AF65-F5344CB8AC3E}">
        <p14:creationId xmlns:p14="http://schemas.microsoft.com/office/powerpoint/2010/main" val="14026055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900" dirty="0"/>
              <a:t>Day </a:t>
            </a:r>
            <a:r>
              <a:rPr lang="en-IN" sz="4900" dirty="0" smtClean="0"/>
              <a:t>3 </a:t>
            </a:r>
            <a:r>
              <a:rPr lang="en-IN" sz="4900" dirty="0"/>
              <a:t>: Session Plan</a:t>
            </a:r>
            <a:endParaRPr lang="en-US" sz="4900" dirty="0"/>
          </a:p>
        </p:txBody>
      </p:sp>
      <p:pic>
        <p:nvPicPr>
          <p:cNvPr id="4" name="Picture 3"/>
          <p:cNvPicPr>
            <a:picLocks noChangeAspect="1"/>
          </p:cNvPicPr>
          <p:nvPr/>
        </p:nvPicPr>
        <p:blipFill>
          <a:blip r:embed="rId3"/>
          <a:stretch>
            <a:fillRect/>
          </a:stretch>
        </p:blipFill>
        <p:spPr>
          <a:xfrm>
            <a:off x="225850" y="5691189"/>
            <a:ext cx="3514725" cy="962025"/>
          </a:xfrm>
          <a:prstGeom prst="rect">
            <a:avLst/>
          </a:prstGeom>
        </p:spPr>
      </p:pic>
      <p:sp>
        <p:nvSpPr>
          <p:cNvPr id="8" name="TextBox 7"/>
          <p:cNvSpPr txBox="1"/>
          <p:nvPr/>
        </p:nvSpPr>
        <p:spPr>
          <a:xfrm>
            <a:off x="155468" y="5378532"/>
            <a:ext cx="2550017" cy="1151057"/>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Triggering  </a:t>
            </a:r>
          </a:p>
          <a:p>
            <a:pPr algn="ctr"/>
            <a:r>
              <a:rPr lang="en-US" sz="2400" b="1" dirty="0" smtClean="0">
                <a:solidFill>
                  <a:schemeClr val="tx1"/>
                </a:solidFill>
              </a:rPr>
              <a:t>AWS Lambda from AWS </a:t>
            </a:r>
            <a:r>
              <a:rPr lang="en-US" sz="2400" b="1" dirty="0" err="1" smtClean="0">
                <a:solidFill>
                  <a:schemeClr val="tx1"/>
                </a:solidFill>
              </a:rPr>
              <a:t>IoT</a:t>
            </a:r>
            <a:endParaRPr lang="en-US" sz="2400" b="1" dirty="0" smtClean="0">
              <a:solidFill>
                <a:schemeClr val="tx1"/>
              </a:solidFill>
            </a:endParaRPr>
          </a:p>
        </p:txBody>
      </p:sp>
      <p:sp>
        <p:nvSpPr>
          <p:cNvPr id="14" name="TextBox 13"/>
          <p:cNvSpPr txBox="1"/>
          <p:nvPr/>
        </p:nvSpPr>
        <p:spPr>
          <a:xfrm>
            <a:off x="5833762" y="5695210"/>
            <a:ext cx="3571750" cy="704320"/>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Installing Mongo DB on AWS EC2</a:t>
            </a:r>
          </a:p>
        </p:txBody>
      </p:sp>
      <p:sp>
        <p:nvSpPr>
          <p:cNvPr id="18" name="TextBox 17"/>
          <p:cNvSpPr txBox="1"/>
          <p:nvPr/>
        </p:nvSpPr>
        <p:spPr>
          <a:xfrm>
            <a:off x="2919793" y="3162965"/>
            <a:ext cx="2743200" cy="731954"/>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Performing CRUD Operation on Mongo Db </a:t>
            </a:r>
          </a:p>
        </p:txBody>
      </p:sp>
      <p:pic>
        <p:nvPicPr>
          <p:cNvPr id="5" name="Picture 4"/>
          <p:cNvPicPr>
            <a:picLocks noChangeAspect="1"/>
          </p:cNvPicPr>
          <p:nvPr/>
        </p:nvPicPr>
        <p:blipFill>
          <a:blip r:embed="rId4"/>
          <a:stretch>
            <a:fillRect/>
          </a:stretch>
        </p:blipFill>
        <p:spPr>
          <a:xfrm>
            <a:off x="565971" y="3528942"/>
            <a:ext cx="1842378" cy="1832690"/>
          </a:xfrm>
          <a:prstGeom prst="rect">
            <a:avLst/>
          </a:prstGeom>
        </p:spPr>
      </p:pic>
      <p:pic>
        <p:nvPicPr>
          <p:cNvPr id="6" name="Picture 5"/>
          <p:cNvPicPr>
            <a:picLocks noChangeAspect="1"/>
          </p:cNvPicPr>
          <p:nvPr/>
        </p:nvPicPr>
        <p:blipFill>
          <a:blip r:embed="rId5"/>
          <a:stretch>
            <a:fillRect/>
          </a:stretch>
        </p:blipFill>
        <p:spPr>
          <a:xfrm>
            <a:off x="2972346" y="1193064"/>
            <a:ext cx="2638095" cy="1836889"/>
          </a:xfrm>
          <a:prstGeom prst="rect">
            <a:avLst/>
          </a:prstGeom>
        </p:spPr>
      </p:pic>
      <p:pic>
        <p:nvPicPr>
          <p:cNvPr id="9" name="Picture 8"/>
          <p:cNvPicPr>
            <a:picLocks noChangeAspect="1"/>
          </p:cNvPicPr>
          <p:nvPr/>
        </p:nvPicPr>
        <p:blipFill>
          <a:blip r:embed="rId6"/>
          <a:stretch>
            <a:fillRect/>
          </a:stretch>
        </p:blipFill>
        <p:spPr>
          <a:xfrm>
            <a:off x="6400800" y="3297440"/>
            <a:ext cx="1893194" cy="2081092"/>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07510" y="818407"/>
            <a:ext cx="2563655" cy="2344558"/>
          </a:xfrm>
          <a:prstGeom prst="rect">
            <a:avLst/>
          </a:prstGeom>
        </p:spPr>
      </p:pic>
      <p:sp>
        <p:nvSpPr>
          <p:cNvPr id="15" name="TextBox 14"/>
          <p:cNvSpPr txBox="1"/>
          <p:nvPr/>
        </p:nvSpPr>
        <p:spPr>
          <a:xfrm>
            <a:off x="8577330" y="3562097"/>
            <a:ext cx="3614670" cy="381347"/>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Connecting </a:t>
            </a:r>
            <a:r>
              <a:rPr lang="en-US" sz="2400" b="1" dirty="0" err="1" smtClean="0">
                <a:solidFill>
                  <a:schemeClr val="tx1"/>
                </a:solidFill>
              </a:rPr>
              <a:t>Robomongo</a:t>
            </a:r>
            <a:r>
              <a:rPr lang="en-US" sz="2400" b="1" dirty="0" smtClean="0">
                <a:solidFill>
                  <a:schemeClr val="tx1"/>
                </a:solidFill>
              </a:rPr>
              <a:t> with Mongo DB EC2 Instances </a:t>
            </a:r>
          </a:p>
        </p:txBody>
      </p:sp>
    </p:spTree>
    <p:extLst>
      <p:ext uri="{BB962C8B-B14F-4D97-AF65-F5344CB8AC3E}">
        <p14:creationId xmlns:p14="http://schemas.microsoft.com/office/powerpoint/2010/main" val="102283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Day </a:t>
            </a:r>
            <a:r>
              <a:rPr lang="en-IN" dirty="0" smtClean="0"/>
              <a:t>3 </a:t>
            </a:r>
            <a:r>
              <a:rPr lang="en-IN" dirty="0"/>
              <a:t>: </a:t>
            </a:r>
            <a:r>
              <a:rPr lang="en-IN" dirty="0" smtClean="0"/>
              <a:t>Outcome</a:t>
            </a:r>
            <a:endParaRPr lang="en-US" dirty="0"/>
          </a:p>
        </p:txBody>
      </p:sp>
      <p:pic>
        <p:nvPicPr>
          <p:cNvPr id="4" name="Picture 3"/>
          <p:cNvPicPr>
            <a:picLocks noChangeAspect="1"/>
          </p:cNvPicPr>
          <p:nvPr/>
        </p:nvPicPr>
        <p:blipFill>
          <a:blip r:embed="rId2"/>
          <a:stretch>
            <a:fillRect/>
          </a:stretch>
        </p:blipFill>
        <p:spPr>
          <a:xfrm>
            <a:off x="225850" y="5691189"/>
            <a:ext cx="3514725" cy="962025"/>
          </a:xfrm>
          <a:prstGeom prst="rect">
            <a:avLst/>
          </a:prstGeom>
        </p:spPr>
      </p:pic>
      <p:pic>
        <p:nvPicPr>
          <p:cNvPr id="6" name="Picture 5"/>
          <p:cNvPicPr>
            <a:picLocks noChangeAspect="1"/>
          </p:cNvPicPr>
          <p:nvPr/>
        </p:nvPicPr>
        <p:blipFill>
          <a:blip r:embed="rId3"/>
          <a:stretch>
            <a:fillRect/>
          </a:stretch>
        </p:blipFill>
        <p:spPr>
          <a:xfrm>
            <a:off x="1317739" y="1177948"/>
            <a:ext cx="9201014" cy="4994253"/>
          </a:xfrm>
          <a:prstGeom prst="rect">
            <a:avLst/>
          </a:prstGeom>
        </p:spPr>
      </p:pic>
    </p:spTree>
    <p:extLst>
      <p:ext uri="{BB962C8B-B14F-4D97-AF65-F5344CB8AC3E}">
        <p14:creationId xmlns:p14="http://schemas.microsoft.com/office/powerpoint/2010/main" val="44523688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900" dirty="0"/>
              <a:t>Day 4</a:t>
            </a:r>
            <a:r>
              <a:rPr lang="en-IN" sz="4900" dirty="0" smtClean="0"/>
              <a:t> </a:t>
            </a:r>
            <a:r>
              <a:rPr lang="en-IN" sz="4900" dirty="0"/>
              <a:t>: Session Plan</a:t>
            </a:r>
            <a:endParaRPr lang="en-US" sz="4900" dirty="0"/>
          </a:p>
        </p:txBody>
      </p:sp>
      <p:pic>
        <p:nvPicPr>
          <p:cNvPr id="4" name="Picture 3"/>
          <p:cNvPicPr>
            <a:picLocks noChangeAspect="1"/>
          </p:cNvPicPr>
          <p:nvPr/>
        </p:nvPicPr>
        <p:blipFill>
          <a:blip r:embed="rId3"/>
          <a:stretch>
            <a:fillRect/>
          </a:stretch>
        </p:blipFill>
        <p:spPr>
          <a:xfrm>
            <a:off x="225850" y="5691189"/>
            <a:ext cx="3514725" cy="962025"/>
          </a:xfrm>
          <a:prstGeom prst="rect">
            <a:avLst/>
          </a:prstGeom>
        </p:spPr>
      </p:pic>
      <p:sp>
        <p:nvSpPr>
          <p:cNvPr id="8" name="TextBox 7"/>
          <p:cNvSpPr txBox="1"/>
          <p:nvPr/>
        </p:nvSpPr>
        <p:spPr>
          <a:xfrm>
            <a:off x="155467" y="5378532"/>
            <a:ext cx="4609716" cy="1151057"/>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Persisting Data From</a:t>
            </a:r>
          </a:p>
          <a:p>
            <a:pPr algn="ctr"/>
            <a:r>
              <a:rPr lang="en-US" sz="2400" b="1" dirty="0" smtClean="0">
                <a:solidFill>
                  <a:schemeClr val="tx1"/>
                </a:solidFill>
              </a:rPr>
              <a:t> AWS Lambda to </a:t>
            </a:r>
          </a:p>
          <a:p>
            <a:pPr algn="ctr"/>
            <a:r>
              <a:rPr lang="en-US" sz="2400" b="1" dirty="0" smtClean="0">
                <a:solidFill>
                  <a:schemeClr val="tx1"/>
                </a:solidFill>
              </a:rPr>
              <a:t>Mongo DB</a:t>
            </a:r>
          </a:p>
        </p:txBody>
      </p:sp>
      <p:sp>
        <p:nvSpPr>
          <p:cNvPr id="14" name="TextBox 13"/>
          <p:cNvSpPr txBox="1"/>
          <p:nvPr/>
        </p:nvSpPr>
        <p:spPr>
          <a:xfrm>
            <a:off x="4501873" y="3125758"/>
            <a:ext cx="3972426" cy="895266"/>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Sending Notification to Users using SNS from </a:t>
            </a:r>
          </a:p>
          <a:p>
            <a:pPr algn="ctr"/>
            <a:r>
              <a:rPr lang="en-US" sz="2400" b="1" dirty="0" smtClean="0">
                <a:solidFill>
                  <a:schemeClr val="tx1"/>
                </a:solidFill>
              </a:rPr>
              <a:t>Lambda</a:t>
            </a:r>
          </a:p>
        </p:txBody>
      </p:sp>
      <p:sp>
        <p:nvSpPr>
          <p:cNvPr id="15" name="TextBox 14"/>
          <p:cNvSpPr txBox="1"/>
          <p:nvPr/>
        </p:nvSpPr>
        <p:spPr>
          <a:xfrm>
            <a:off x="8306874" y="5378532"/>
            <a:ext cx="3614670" cy="1151057"/>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pPr algn="ctr"/>
            <a:r>
              <a:rPr lang="en-US" sz="2400" b="1" dirty="0" smtClean="0">
                <a:solidFill>
                  <a:schemeClr val="tx1"/>
                </a:solidFill>
              </a:rPr>
              <a:t>Predictive Analysis using Machine Learning Techniques</a:t>
            </a:r>
          </a:p>
        </p:txBody>
      </p:sp>
      <p:pic>
        <p:nvPicPr>
          <p:cNvPr id="3" name="Picture 2"/>
          <p:cNvPicPr>
            <a:picLocks noChangeAspect="1"/>
          </p:cNvPicPr>
          <p:nvPr/>
        </p:nvPicPr>
        <p:blipFill>
          <a:blip r:embed="rId4"/>
          <a:stretch>
            <a:fillRect/>
          </a:stretch>
        </p:blipFill>
        <p:spPr>
          <a:xfrm>
            <a:off x="299738" y="3297440"/>
            <a:ext cx="4014685" cy="2081092"/>
          </a:xfrm>
          <a:prstGeom prst="rect">
            <a:avLst/>
          </a:prstGeom>
        </p:spPr>
      </p:pic>
      <p:pic>
        <p:nvPicPr>
          <p:cNvPr id="7" name="Picture 6"/>
          <p:cNvPicPr>
            <a:picLocks noChangeAspect="1"/>
          </p:cNvPicPr>
          <p:nvPr/>
        </p:nvPicPr>
        <p:blipFill>
          <a:blip r:embed="rId5"/>
          <a:stretch>
            <a:fillRect/>
          </a:stretch>
        </p:blipFill>
        <p:spPr>
          <a:xfrm>
            <a:off x="4501872" y="976498"/>
            <a:ext cx="3805002" cy="197316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1709" y="3297440"/>
            <a:ext cx="1905000" cy="1905000"/>
          </a:xfrm>
          <a:prstGeom prst="rect">
            <a:avLst/>
          </a:prstGeom>
        </p:spPr>
      </p:pic>
    </p:spTree>
    <p:extLst>
      <p:ext uri="{BB962C8B-B14F-4D97-AF65-F5344CB8AC3E}">
        <p14:creationId xmlns:p14="http://schemas.microsoft.com/office/powerpoint/2010/main" val="40401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8da7c90a4b003d5fc9410bfe0f32e4fa">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825a90f195758b631272c30dc9b3bdf0"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openxmlformats.org/package/2006/metadata/core-properties"/>
    <ds:schemaRef ds:uri="http://www.w3.org/XML/1998/namespace"/>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230e9df3-be65-4c73-a93b-d1236ebd677e"/>
    <ds:schemaRef ds:uri="http://purl.org/dc/dcmitype/"/>
  </ds:schemaRefs>
</ds:datastoreItem>
</file>

<file path=customXml/itemProps2.xml><?xml version="1.0" encoding="utf-8"?>
<ds:datastoreItem xmlns:ds="http://schemas.openxmlformats.org/officeDocument/2006/customXml" ds:itemID="{2C98805E-CFD6-4A3A-AC54-3762C79E27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1012</TotalTime>
  <Words>179</Words>
  <Application>Microsoft Office PowerPoint</Application>
  <PresentationFormat>Widescreen</PresentationFormat>
  <Paragraphs>50</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Segoe UI Light</vt:lpstr>
      <vt:lpstr>1_Office Theme</vt:lpstr>
      <vt:lpstr>PowerPoint Presentation</vt:lpstr>
      <vt:lpstr>Objective of the STTP :</vt:lpstr>
      <vt:lpstr>Day 1 : Session Plan</vt:lpstr>
      <vt:lpstr>Day 1 : Outcome</vt:lpstr>
      <vt:lpstr>Day 2 : Session Plan</vt:lpstr>
      <vt:lpstr>Day 2 : Outcome</vt:lpstr>
      <vt:lpstr>Day 3 : Session Plan</vt:lpstr>
      <vt:lpstr>Day 3 : Outcome</vt:lpstr>
      <vt:lpstr>Day 4 : Session Plan</vt:lpstr>
      <vt:lpstr>Day 4 : Outcome</vt:lpstr>
      <vt:lpstr>Day 5 : Session Plan</vt:lpstr>
      <vt:lpstr>Day 4 : Outcome</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keywords/>
  <cp:lastModifiedBy>godson</cp:lastModifiedBy>
  <cp:revision>228</cp:revision>
  <dcterms:created xsi:type="dcterms:W3CDTF">2013-10-14T21:08:33Z</dcterms:created>
  <dcterms:modified xsi:type="dcterms:W3CDTF">2017-05-02T00:58:58Z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