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6" r:id="rId3"/>
    <p:sldId id="257" r:id="rId4"/>
    <p:sldId id="258" r:id="rId5"/>
    <p:sldId id="264" r:id="rId6"/>
    <p:sldId id="265" r:id="rId7"/>
    <p:sldId id="259" r:id="rId8"/>
    <p:sldId id="267" r:id="rId9"/>
    <p:sldId id="268" r:id="rId10"/>
    <p:sldId id="269" r:id="rId11"/>
    <p:sldId id="261" r:id="rId12"/>
    <p:sldId id="270" r:id="rId13"/>
    <p:sldId id="260" r:id="rId14"/>
    <p:sldId id="271" r:id="rId15"/>
    <p:sldId id="273" r:id="rId16"/>
    <p:sldId id="262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7" autoAdjust="0"/>
    <p:restoredTop sz="94660"/>
  </p:normalViewPr>
  <p:slideViewPr>
    <p:cSldViewPr snapToGrid="0">
      <p:cViewPr>
        <p:scale>
          <a:sx n="114" d="100"/>
          <a:sy n="114" d="100"/>
        </p:scale>
        <p:origin x="16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FF1BD-2191-42AD-966F-17AF9A9DF5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BC37F-A647-4144-91A6-4063B86551DD}">
      <dgm:prSet phldrT="[Text]" custT="1"/>
      <dgm:spPr/>
      <dgm:t>
        <a:bodyPr/>
        <a:lstStyle/>
        <a:p>
          <a:r>
            <a:rPr lang="en-IN" sz="3200" b="1" dirty="0"/>
            <a:t>Users</a:t>
          </a:r>
          <a:endParaRPr lang="en-US" sz="3200" b="1" dirty="0"/>
        </a:p>
      </dgm:t>
    </dgm:pt>
    <dgm:pt modelId="{FD7B0D6C-B215-4017-80A2-ACEBE632B3DB}" type="parTrans" cxnId="{8A307FE8-C46B-4A36-8437-393CAADCA654}">
      <dgm:prSet/>
      <dgm:spPr/>
      <dgm:t>
        <a:bodyPr/>
        <a:lstStyle/>
        <a:p>
          <a:endParaRPr lang="en-US"/>
        </a:p>
      </dgm:t>
    </dgm:pt>
    <dgm:pt modelId="{65725EBD-4D9D-447C-B305-61A123978B86}" type="sibTrans" cxnId="{8A307FE8-C46B-4A36-8437-393CAADCA654}">
      <dgm:prSet/>
      <dgm:spPr/>
      <dgm:t>
        <a:bodyPr/>
        <a:lstStyle/>
        <a:p>
          <a:endParaRPr lang="en-US"/>
        </a:p>
      </dgm:t>
    </dgm:pt>
    <dgm:pt modelId="{079A7B7C-7DD0-4637-A0D4-9487EE64B33F}">
      <dgm:prSet phldrT="[Text]" custT="1"/>
      <dgm:spPr/>
      <dgm:t>
        <a:bodyPr/>
        <a:lstStyle/>
        <a:p>
          <a:r>
            <a:rPr lang="en-IN" sz="1600" dirty="0"/>
            <a:t>Eliminated age &lt;10 and &gt;100</a:t>
          </a:r>
          <a:endParaRPr lang="en-US" sz="1600" dirty="0"/>
        </a:p>
      </dgm:t>
    </dgm:pt>
    <dgm:pt modelId="{3599D1C9-C635-49D9-A94E-2EF91E04056D}" type="parTrans" cxnId="{F6F7BF34-7589-4AD6-943B-781DD5858D77}">
      <dgm:prSet/>
      <dgm:spPr/>
      <dgm:t>
        <a:bodyPr/>
        <a:lstStyle/>
        <a:p>
          <a:endParaRPr lang="en-US"/>
        </a:p>
      </dgm:t>
    </dgm:pt>
    <dgm:pt modelId="{C6D89DD1-455E-4E96-8EB0-C64FF32BF3D1}" type="sibTrans" cxnId="{F6F7BF34-7589-4AD6-943B-781DD5858D77}">
      <dgm:prSet/>
      <dgm:spPr/>
      <dgm:t>
        <a:bodyPr/>
        <a:lstStyle/>
        <a:p>
          <a:endParaRPr lang="en-US"/>
        </a:p>
      </dgm:t>
    </dgm:pt>
    <dgm:pt modelId="{D61D23E9-FCE7-415B-AB54-246BBFAB62AE}">
      <dgm:prSet phldrT="[Text]" custT="1"/>
      <dgm:spPr/>
      <dgm:t>
        <a:bodyPr/>
        <a:lstStyle/>
        <a:p>
          <a:r>
            <a:rPr lang="en-IN" sz="1600" dirty="0"/>
            <a:t>Split location into city, state, country</a:t>
          </a:r>
          <a:endParaRPr lang="en-US" sz="1600" dirty="0"/>
        </a:p>
      </dgm:t>
    </dgm:pt>
    <dgm:pt modelId="{96767691-0269-45E0-B4CB-521A5ACC0D78}" type="parTrans" cxnId="{D5F2400C-CF43-4CBD-ABDF-57E91BFFB8C2}">
      <dgm:prSet/>
      <dgm:spPr/>
      <dgm:t>
        <a:bodyPr/>
        <a:lstStyle/>
        <a:p>
          <a:endParaRPr lang="en-US"/>
        </a:p>
      </dgm:t>
    </dgm:pt>
    <dgm:pt modelId="{8EB2A89A-58A3-4E9D-AC1A-0C4BF45CE9E3}" type="sibTrans" cxnId="{D5F2400C-CF43-4CBD-ABDF-57E91BFFB8C2}">
      <dgm:prSet/>
      <dgm:spPr/>
      <dgm:t>
        <a:bodyPr/>
        <a:lstStyle/>
        <a:p>
          <a:endParaRPr lang="en-US"/>
        </a:p>
      </dgm:t>
    </dgm:pt>
    <dgm:pt modelId="{4883E587-9661-40F6-B5FB-630B9FE0C732}">
      <dgm:prSet phldrT="[Text]" custT="1"/>
      <dgm:spPr/>
      <dgm:t>
        <a:bodyPr/>
        <a:lstStyle/>
        <a:p>
          <a:r>
            <a:rPr lang="en-IN" sz="3200" b="1" dirty="0"/>
            <a:t>Books</a:t>
          </a:r>
          <a:endParaRPr lang="en-US" sz="3200" b="1" dirty="0"/>
        </a:p>
      </dgm:t>
    </dgm:pt>
    <dgm:pt modelId="{5690B12A-0E6C-42EA-82B1-843F31978B29}" type="parTrans" cxnId="{58D88001-75D4-4266-9FFD-1F0BC08446E9}">
      <dgm:prSet/>
      <dgm:spPr/>
      <dgm:t>
        <a:bodyPr/>
        <a:lstStyle/>
        <a:p>
          <a:endParaRPr lang="en-US"/>
        </a:p>
      </dgm:t>
    </dgm:pt>
    <dgm:pt modelId="{110E555E-550B-4B67-AF49-8573BA284CA7}" type="sibTrans" cxnId="{58D88001-75D4-4266-9FFD-1F0BC08446E9}">
      <dgm:prSet/>
      <dgm:spPr/>
      <dgm:t>
        <a:bodyPr/>
        <a:lstStyle/>
        <a:p>
          <a:endParaRPr lang="en-US"/>
        </a:p>
      </dgm:t>
    </dgm:pt>
    <dgm:pt modelId="{367F07F1-A18A-4B5B-A0AC-7D675A0D661F}">
      <dgm:prSet phldrT="[Text]" custT="1"/>
      <dgm:spPr/>
      <dgm:t>
        <a:bodyPr/>
        <a:lstStyle/>
        <a:p>
          <a:r>
            <a:rPr lang="en-IN" sz="1600" dirty="0"/>
            <a:t>Dropping rows with missing publication dates and publication dates after 2018</a:t>
          </a:r>
          <a:endParaRPr lang="en-US" sz="1600" dirty="0"/>
        </a:p>
      </dgm:t>
    </dgm:pt>
    <dgm:pt modelId="{3D15E477-7D1D-4D1E-886F-48027798EBAD}" type="parTrans" cxnId="{BBC13DED-ABC8-4B3A-BDE9-802912627471}">
      <dgm:prSet/>
      <dgm:spPr/>
      <dgm:t>
        <a:bodyPr/>
        <a:lstStyle/>
        <a:p>
          <a:endParaRPr lang="en-US"/>
        </a:p>
      </dgm:t>
    </dgm:pt>
    <dgm:pt modelId="{3DAF8D0B-9D92-4E96-A5D2-D8753DAEC74F}" type="sibTrans" cxnId="{BBC13DED-ABC8-4B3A-BDE9-802912627471}">
      <dgm:prSet/>
      <dgm:spPr/>
      <dgm:t>
        <a:bodyPr/>
        <a:lstStyle/>
        <a:p>
          <a:endParaRPr lang="en-US"/>
        </a:p>
      </dgm:t>
    </dgm:pt>
    <dgm:pt modelId="{B77EAE52-F7DF-4264-8EA0-832D32510475}">
      <dgm:prSet phldrT="[Text]" custT="1"/>
      <dgm:spPr/>
      <dgm:t>
        <a:bodyPr/>
        <a:lstStyle/>
        <a:p>
          <a:r>
            <a:rPr lang="en-IN" sz="1600" dirty="0"/>
            <a:t>Replace missing publisher with “Other”</a:t>
          </a:r>
          <a:endParaRPr lang="en-US" sz="1600" dirty="0"/>
        </a:p>
      </dgm:t>
    </dgm:pt>
    <dgm:pt modelId="{2D6CB06F-B1FB-47D3-9A67-83E1417299F8}" type="parTrans" cxnId="{D52434CC-8EAD-43D3-BFF5-E55C6085E41C}">
      <dgm:prSet/>
      <dgm:spPr/>
      <dgm:t>
        <a:bodyPr/>
        <a:lstStyle/>
        <a:p>
          <a:endParaRPr lang="en-US"/>
        </a:p>
      </dgm:t>
    </dgm:pt>
    <dgm:pt modelId="{815224B7-E155-4396-8415-AD89D5FD47AA}" type="sibTrans" cxnId="{D52434CC-8EAD-43D3-BFF5-E55C6085E41C}">
      <dgm:prSet/>
      <dgm:spPr/>
      <dgm:t>
        <a:bodyPr/>
        <a:lstStyle/>
        <a:p>
          <a:endParaRPr lang="en-US"/>
        </a:p>
      </dgm:t>
    </dgm:pt>
    <dgm:pt modelId="{CE3C969B-F110-4819-9702-118869D87E8A}">
      <dgm:prSet phldrT="[Text]" custT="1"/>
      <dgm:spPr/>
      <dgm:t>
        <a:bodyPr/>
        <a:lstStyle/>
        <a:p>
          <a:r>
            <a:rPr lang="en-IN" sz="3200" b="1" dirty="0"/>
            <a:t>Ratings</a:t>
          </a:r>
          <a:endParaRPr lang="en-US" sz="3200" b="1" dirty="0"/>
        </a:p>
      </dgm:t>
    </dgm:pt>
    <dgm:pt modelId="{B6188535-286D-42AD-AF4E-35877D9D7096}" type="parTrans" cxnId="{608E80A5-5B18-4748-AC42-7AAC6377638E}">
      <dgm:prSet/>
      <dgm:spPr/>
      <dgm:t>
        <a:bodyPr/>
        <a:lstStyle/>
        <a:p>
          <a:endParaRPr lang="en-US"/>
        </a:p>
      </dgm:t>
    </dgm:pt>
    <dgm:pt modelId="{745BB174-0D26-4D5C-8D22-A2CF410DA111}" type="sibTrans" cxnId="{608E80A5-5B18-4748-AC42-7AAC6377638E}">
      <dgm:prSet/>
      <dgm:spPr/>
      <dgm:t>
        <a:bodyPr/>
        <a:lstStyle/>
        <a:p>
          <a:endParaRPr lang="en-US"/>
        </a:p>
      </dgm:t>
    </dgm:pt>
    <dgm:pt modelId="{2CE36DDF-26E7-4466-A0F5-D3705280CA38}">
      <dgm:prSet phldrT="[Text]" custT="1"/>
      <dgm:spPr/>
      <dgm:t>
        <a:bodyPr/>
        <a:lstStyle/>
        <a:p>
          <a:r>
            <a:rPr lang="en-IN" sz="1600" dirty="0"/>
            <a:t>Removed rows with an implicit </a:t>
          </a:r>
          <a:r>
            <a:rPr lang="en-IN" sz="1600" dirty="0" err="1"/>
            <a:t>book_rating</a:t>
          </a:r>
          <a:r>
            <a:rPr lang="en-IN" sz="1600" dirty="0"/>
            <a:t> of 0</a:t>
          </a:r>
          <a:endParaRPr lang="en-US" sz="1600" dirty="0"/>
        </a:p>
      </dgm:t>
    </dgm:pt>
    <dgm:pt modelId="{EC57F7A8-5094-4570-ABAA-1756A288F1A4}" type="parTrans" cxnId="{5EB5F2D3-4598-442C-AD96-75040FCD41A7}">
      <dgm:prSet/>
      <dgm:spPr/>
      <dgm:t>
        <a:bodyPr/>
        <a:lstStyle/>
        <a:p>
          <a:endParaRPr lang="en-US"/>
        </a:p>
      </dgm:t>
    </dgm:pt>
    <dgm:pt modelId="{FCCEA170-B411-45B5-ACB7-A3C0269A6CEE}" type="sibTrans" cxnId="{5EB5F2D3-4598-442C-AD96-75040FCD41A7}">
      <dgm:prSet/>
      <dgm:spPr/>
      <dgm:t>
        <a:bodyPr/>
        <a:lstStyle/>
        <a:p>
          <a:endParaRPr lang="en-US"/>
        </a:p>
      </dgm:t>
    </dgm:pt>
    <dgm:pt modelId="{2449F4B5-4B9E-4B77-9FC5-623E8CE3A175}">
      <dgm:prSet phldrT="[Text]" custT="1"/>
      <dgm:spPr/>
      <dgm:t>
        <a:bodyPr/>
        <a:lstStyle/>
        <a:p>
          <a:endParaRPr lang="en-US" sz="2000" dirty="0"/>
        </a:p>
      </dgm:t>
    </dgm:pt>
    <dgm:pt modelId="{321EF0B8-E8F7-426E-8AFE-7FCD3AEC9944}" type="parTrans" cxnId="{2537DEF5-A049-4922-9862-6325153B8CBA}">
      <dgm:prSet/>
      <dgm:spPr/>
      <dgm:t>
        <a:bodyPr/>
        <a:lstStyle/>
        <a:p>
          <a:endParaRPr lang="en-US"/>
        </a:p>
      </dgm:t>
    </dgm:pt>
    <dgm:pt modelId="{099A3CED-32BB-4815-9E21-5709D0E0B854}" type="sibTrans" cxnId="{2537DEF5-A049-4922-9862-6325153B8CBA}">
      <dgm:prSet/>
      <dgm:spPr/>
      <dgm:t>
        <a:bodyPr/>
        <a:lstStyle/>
        <a:p>
          <a:endParaRPr lang="en-US"/>
        </a:p>
      </dgm:t>
    </dgm:pt>
    <dgm:pt modelId="{FA551693-A03E-4DBD-A5EF-042A5F6E0079}">
      <dgm:prSet phldrT="[Text]" custT="1"/>
      <dgm:spPr/>
      <dgm:t>
        <a:bodyPr/>
        <a:lstStyle/>
        <a:p>
          <a:r>
            <a:rPr lang="en-IN" sz="1600" dirty="0"/>
            <a:t>Replace missing author with “Unknown</a:t>
          </a:r>
          <a:r>
            <a:rPr lang="en-IN" sz="2000" dirty="0"/>
            <a:t>”</a:t>
          </a:r>
          <a:endParaRPr lang="en-US" sz="2000" dirty="0"/>
        </a:p>
      </dgm:t>
    </dgm:pt>
    <dgm:pt modelId="{68AA332F-39ED-4703-B34A-285562626749}" type="parTrans" cxnId="{BDD5A33A-52E6-4417-BBBF-60D4EC54079B}">
      <dgm:prSet/>
      <dgm:spPr/>
      <dgm:t>
        <a:bodyPr/>
        <a:lstStyle/>
        <a:p>
          <a:endParaRPr lang="en-US"/>
        </a:p>
      </dgm:t>
    </dgm:pt>
    <dgm:pt modelId="{90078C0C-747B-42CD-ABA8-8A12BC59F317}" type="sibTrans" cxnId="{BDD5A33A-52E6-4417-BBBF-60D4EC54079B}">
      <dgm:prSet/>
      <dgm:spPr/>
      <dgm:t>
        <a:bodyPr/>
        <a:lstStyle/>
        <a:p>
          <a:endParaRPr lang="en-US"/>
        </a:p>
      </dgm:t>
    </dgm:pt>
    <dgm:pt modelId="{0CA2B5A9-C754-4966-A34A-A2E6740638E8}" type="pres">
      <dgm:prSet presAssocID="{F29FF1BD-2191-42AD-966F-17AF9A9DF5D9}" presName="Name0" presStyleCnt="0">
        <dgm:presLayoutVars>
          <dgm:dir/>
          <dgm:animLvl val="lvl"/>
          <dgm:resizeHandles val="exact"/>
        </dgm:presLayoutVars>
      </dgm:prSet>
      <dgm:spPr/>
    </dgm:pt>
    <dgm:pt modelId="{D1A0B224-6AFA-413E-A75C-A9C972BFEEB9}" type="pres">
      <dgm:prSet presAssocID="{F25BC37F-A647-4144-91A6-4063B86551DD}" presName="composite" presStyleCnt="0"/>
      <dgm:spPr/>
    </dgm:pt>
    <dgm:pt modelId="{8A27E02C-7751-41D2-84B1-E52D2A536DF8}" type="pres">
      <dgm:prSet presAssocID="{F25BC37F-A647-4144-91A6-4063B86551D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D6A13A1-C935-4769-ABFF-10966859A5C8}" type="pres">
      <dgm:prSet presAssocID="{F25BC37F-A647-4144-91A6-4063B86551DD}" presName="desTx" presStyleLbl="alignAccFollowNode1" presStyleIdx="0" presStyleCnt="3">
        <dgm:presLayoutVars>
          <dgm:bulletEnabled val="1"/>
        </dgm:presLayoutVars>
      </dgm:prSet>
      <dgm:spPr/>
    </dgm:pt>
    <dgm:pt modelId="{3FC9430C-2DFB-4889-A66D-CAE637E59800}" type="pres">
      <dgm:prSet presAssocID="{65725EBD-4D9D-447C-B305-61A123978B86}" presName="space" presStyleCnt="0"/>
      <dgm:spPr/>
    </dgm:pt>
    <dgm:pt modelId="{E83ED4ED-C499-469A-9A21-CB83DE2FDABB}" type="pres">
      <dgm:prSet presAssocID="{4883E587-9661-40F6-B5FB-630B9FE0C732}" presName="composite" presStyleCnt="0"/>
      <dgm:spPr/>
    </dgm:pt>
    <dgm:pt modelId="{B399B179-012B-4253-808D-A0964E569775}" type="pres">
      <dgm:prSet presAssocID="{4883E587-9661-40F6-B5FB-630B9FE0C7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D5B4BF3-708E-4F61-BC55-79E36EEE8AAA}" type="pres">
      <dgm:prSet presAssocID="{4883E587-9661-40F6-B5FB-630B9FE0C732}" presName="desTx" presStyleLbl="alignAccFollowNode1" presStyleIdx="1" presStyleCnt="3">
        <dgm:presLayoutVars>
          <dgm:bulletEnabled val="1"/>
        </dgm:presLayoutVars>
      </dgm:prSet>
      <dgm:spPr/>
    </dgm:pt>
    <dgm:pt modelId="{7C65AE43-4A72-44AF-B39F-1E753F0A9656}" type="pres">
      <dgm:prSet presAssocID="{110E555E-550B-4B67-AF49-8573BA284CA7}" presName="space" presStyleCnt="0"/>
      <dgm:spPr/>
    </dgm:pt>
    <dgm:pt modelId="{51A00578-DF88-4E72-9B45-69AC6C4A2AAF}" type="pres">
      <dgm:prSet presAssocID="{CE3C969B-F110-4819-9702-118869D87E8A}" presName="composite" presStyleCnt="0"/>
      <dgm:spPr/>
    </dgm:pt>
    <dgm:pt modelId="{40178DC7-1B52-432E-8BF8-ABA5FAE2D38C}" type="pres">
      <dgm:prSet presAssocID="{CE3C969B-F110-4819-9702-118869D87E8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172B22C-9DE1-4CC1-92AC-9FB898D1F514}" type="pres">
      <dgm:prSet presAssocID="{CE3C969B-F110-4819-9702-118869D87E8A}" presName="desTx" presStyleLbl="alignAccFollowNode1" presStyleIdx="2" presStyleCnt="3" custLinFactNeighborX="-329">
        <dgm:presLayoutVars>
          <dgm:bulletEnabled val="1"/>
        </dgm:presLayoutVars>
      </dgm:prSet>
      <dgm:spPr/>
    </dgm:pt>
  </dgm:ptLst>
  <dgm:cxnLst>
    <dgm:cxn modelId="{58D88001-75D4-4266-9FFD-1F0BC08446E9}" srcId="{F29FF1BD-2191-42AD-966F-17AF9A9DF5D9}" destId="{4883E587-9661-40F6-B5FB-630B9FE0C732}" srcOrd="1" destOrd="0" parTransId="{5690B12A-0E6C-42EA-82B1-843F31978B29}" sibTransId="{110E555E-550B-4B67-AF49-8573BA284CA7}"/>
    <dgm:cxn modelId="{E9A68905-2153-4559-8B01-B123E798F083}" type="presOf" srcId="{F25BC37F-A647-4144-91A6-4063B86551DD}" destId="{8A27E02C-7751-41D2-84B1-E52D2A536DF8}" srcOrd="0" destOrd="0" presId="urn:microsoft.com/office/officeart/2005/8/layout/hList1"/>
    <dgm:cxn modelId="{D5F2400C-CF43-4CBD-ABDF-57E91BFFB8C2}" srcId="{F25BC37F-A647-4144-91A6-4063B86551DD}" destId="{D61D23E9-FCE7-415B-AB54-246BBFAB62AE}" srcOrd="1" destOrd="0" parTransId="{96767691-0269-45E0-B4CB-521A5ACC0D78}" sibTransId="{8EB2A89A-58A3-4E9D-AC1A-0C4BF45CE9E3}"/>
    <dgm:cxn modelId="{F6F7BF34-7589-4AD6-943B-781DD5858D77}" srcId="{F25BC37F-A647-4144-91A6-4063B86551DD}" destId="{079A7B7C-7DD0-4637-A0D4-9487EE64B33F}" srcOrd="0" destOrd="0" parTransId="{3599D1C9-C635-49D9-A94E-2EF91E04056D}" sibTransId="{C6D89DD1-455E-4E96-8EB0-C64FF32BF3D1}"/>
    <dgm:cxn modelId="{1C99A635-137A-4F64-A8ED-503AEA6D7180}" type="presOf" srcId="{367F07F1-A18A-4B5B-A0AC-7D675A0D661F}" destId="{BD5B4BF3-708E-4F61-BC55-79E36EEE8AAA}" srcOrd="0" destOrd="0" presId="urn:microsoft.com/office/officeart/2005/8/layout/hList1"/>
    <dgm:cxn modelId="{52254737-2A5A-440F-9489-4A974D385E3A}" type="presOf" srcId="{B77EAE52-F7DF-4264-8EA0-832D32510475}" destId="{BD5B4BF3-708E-4F61-BC55-79E36EEE8AAA}" srcOrd="0" destOrd="1" presId="urn:microsoft.com/office/officeart/2005/8/layout/hList1"/>
    <dgm:cxn modelId="{BDD5A33A-52E6-4417-BBBF-60D4EC54079B}" srcId="{4883E587-9661-40F6-B5FB-630B9FE0C732}" destId="{FA551693-A03E-4DBD-A5EF-042A5F6E0079}" srcOrd="2" destOrd="0" parTransId="{68AA332F-39ED-4703-B34A-285562626749}" sibTransId="{90078C0C-747B-42CD-ABA8-8A12BC59F317}"/>
    <dgm:cxn modelId="{8E0EDC4B-AEEE-47E3-B831-2E06F0D68260}" type="presOf" srcId="{079A7B7C-7DD0-4637-A0D4-9487EE64B33F}" destId="{ED6A13A1-C935-4769-ABFF-10966859A5C8}" srcOrd="0" destOrd="0" presId="urn:microsoft.com/office/officeart/2005/8/layout/hList1"/>
    <dgm:cxn modelId="{1CC1CA76-9F12-461B-A50C-DC338C5C716D}" type="presOf" srcId="{2CE36DDF-26E7-4466-A0F5-D3705280CA38}" destId="{4172B22C-9DE1-4CC1-92AC-9FB898D1F514}" srcOrd="0" destOrd="0" presId="urn:microsoft.com/office/officeart/2005/8/layout/hList1"/>
    <dgm:cxn modelId="{A5B23B8A-E28B-46B5-A8C4-320AEDE24541}" type="presOf" srcId="{2449F4B5-4B9E-4B77-9FC5-623E8CE3A175}" destId="{ED6A13A1-C935-4769-ABFF-10966859A5C8}" srcOrd="0" destOrd="2" presId="urn:microsoft.com/office/officeart/2005/8/layout/hList1"/>
    <dgm:cxn modelId="{E6A9A48B-3975-4307-B496-BCFC6F6F9FAA}" type="presOf" srcId="{D61D23E9-FCE7-415B-AB54-246BBFAB62AE}" destId="{ED6A13A1-C935-4769-ABFF-10966859A5C8}" srcOrd="0" destOrd="1" presId="urn:microsoft.com/office/officeart/2005/8/layout/hList1"/>
    <dgm:cxn modelId="{608E80A5-5B18-4748-AC42-7AAC6377638E}" srcId="{F29FF1BD-2191-42AD-966F-17AF9A9DF5D9}" destId="{CE3C969B-F110-4819-9702-118869D87E8A}" srcOrd="2" destOrd="0" parTransId="{B6188535-286D-42AD-AF4E-35877D9D7096}" sibTransId="{745BB174-0D26-4D5C-8D22-A2CF410DA111}"/>
    <dgm:cxn modelId="{2EC476A8-0157-495E-9271-7A5DEF09EA21}" type="presOf" srcId="{F29FF1BD-2191-42AD-966F-17AF9A9DF5D9}" destId="{0CA2B5A9-C754-4966-A34A-A2E6740638E8}" srcOrd="0" destOrd="0" presId="urn:microsoft.com/office/officeart/2005/8/layout/hList1"/>
    <dgm:cxn modelId="{D52434CC-8EAD-43D3-BFF5-E55C6085E41C}" srcId="{4883E587-9661-40F6-B5FB-630B9FE0C732}" destId="{B77EAE52-F7DF-4264-8EA0-832D32510475}" srcOrd="1" destOrd="0" parTransId="{2D6CB06F-B1FB-47D3-9A67-83E1417299F8}" sibTransId="{815224B7-E155-4396-8415-AD89D5FD47AA}"/>
    <dgm:cxn modelId="{220338CE-95E0-40DD-B7A7-B96A8E1329F9}" type="presOf" srcId="{4883E587-9661-40F6-B5FB-630B9FE0C732}" destId="{B399B179-012B-4253-808D-A0964E569775}" srcOrd="0" destOrd="0" presId="urn:microsoft.com/office/officeart/2005/8/layout/hList1"/>
    <dgm:cxn modelId="{5EB5F2D3-4598-442C-AD96-75040FCD41A7}" srcId="{CE3C969B-F110-4819-9702-118869D87E8A}" destId="{2CE36DDF-26E7-4466-A0F5-D3705280CA38}" srcOrd="0" destOrd="0" parTransId="{EC57F7A8-5094-4570-ABAA-1756A288F1A4}" sibTransId="{FCCEA170-B411-45B5-ACB7-A3C0269A6CEE}"/>
    <dgm:cxn modelId="{8A307FE8-C46B-4A36-8437-393CAADCA654}" srcId="{F29FF1BD-2191-42AD-966F-17AF9A9DF5D9}" destId="{F25BC37F-A647-4144-91A6-4063B86551DD}" srcOrd="0" destOrd="0" parTransId="{FD7B0D6C-B215-4017-80A2-ACEBE632B3DB}" sibTransId="{65725EBD-4D9D-447C-B305-61A123978B86}"/>
    <dgm:cxn modelId="{BBC13DED-ABC8-4B3A-BDE9-802912627471}" srcId="{4883E587-9661-40F6-B5FB-630B9FE0C732}" destId="{367F07F1-A18A-4B5B-A0AC-7D675A0D661F}" srcOrd="0" destOrd="0" parTransId="{3D15E477-7D1D-4D1E-886F-48027798EBAD}" sibTransId="{3DAF8D0B-9D92-4E96-A5D2-D8753DAEC74F}"/>
    <dgm:cxn modelId="{120A25F2-6CB7-48B4-8390-109711775473}" type="presOf" srcId="{FA551693-A03E-4DBD-A5EF-042A5F6E0079}" destId="{BD5B4BF3-708E-4F61-BC55-79E36EEE8AAA}" srcOrd="0" destOrd="2" presId="urn:microsoft.com/office/officeart/2005/8/layout/hList1"/>
    <dgm:cxn modelId="{2537DEF5-A049-4922-9862-6325153B8CBA}" srcId="{F25BC37F-A647-4144-91A6-4063B86551DD}" destId="{2449F4B5-4B9E-4B77-9FC5-623E8CE3A175}" srcOrd="2" destOrd="0" parTransId="{321EF0B8-E8F7-426E-8AFE-7FCD3AEC9944}" sibTransId="{099A3CED-32BB-4815-9E21-5709D0E0B854}"/>
    <dgm:cxn modelId="{93BEA2FB-FA4C-4572-A6D5-C8D9CE97C8A1}" type="presOf" srcId="{CE3C969B-F110-4819-9702-118869D87E8A}" destId="{40178DC7-1B52-432E-8BF8-ABA5FAE2D38C}" srcOrd="0" destOrd="0" presId="urn:microsoft.com/office/officeart/2005/8/layout/hList1"/>
    <dgm:cxn modelId="{FD9AD7DF-1F9E-41E3-B427-40238C79081E}" type="presParOf" srcId="{0CA2B5A9-C754-4966-A34A-A2E6740638E8}" destId="{D1A0B224-6AFA-413E-A75C-A9C972BFEEB9}" srcOrd="0" destOrd="0" presId="urn:microsoft.com/office/officeart/2005/8/layout/hList1"/>
    <dgm:cxn modelId="{2B206010-72AD-43F1-9A2D-52AFE698C42F}" type="presParOf" srcId="{D1A0B224-6AFA-413E-A75C-A9C972BFEEB9}" destId="{8A27E02C-7751-41D2-84B1-E52D2A536DF8}" srcOrd="0" destOrd="0" presId="urn:microsoft.com/office/officeart/2005/8/layout/hList1"/>
    <dgm:cxn modelId="{96702375-543A-45F6-A84D-750246DB0E67}" type="presParOf" srcId="{D1A0B224-6AFA-413E-A75C-A9C972BFEEB9}" destId="{ED6A13A1-C935-4769-ABFF-10966859A5C8}" srcOrd="1" destOrd="0" presId="urn:microsoft.com/office/officeart/2005/8/layout/hList1"/>
    <dgm:cxn modelId="{813B0FA0-0986-46CC-8AE9-C563FEA4CA81}" type="presParOf" srcId="{0CA2B5A9-C754-4966-A34A-A2E6740638E8}" destId="{3FC9430C-2DFB-4889-A66D-CAE637E59800}" srcOrd="1" destOrd="0" presId="urn:microsoft.com/office/officeart/2005/8/layout/hList1"/>
    <dgm:cxn modelId="{917E1A16-FA96-47C4-BD57-3F47B9D52483}" type="presParOf" srcId="{0CA2B5A9-C754-4966-A34A-A2E6740638E8}" destId="{E83ED4ED-C499-469A-9A21-CB83DE2FDABB}" srcOrd="2" destOrd="0" presId="urn:microsoft.com/office/officeart/2005/8/layout/hList1"/>
    <dgm:cxn modelId="{7E3C6F7E-DB00-4F28-B73E-57EC760B7B69}" type="presParOf" srcId="{E83ED4ED-C499-469A-9A21-CB83DE2FDABB}" destId="{B399B179-012B-4253-808D-A0964E569775}" srcOrd="0" destOrd="0" presId="urn:microsoft.com/office/officeart/2005/8/layout/hList1"/>
    <dgm:cxn modelId="{2D7E9A5C-ACE5-42BC-AF2F-C884E4BC5970}" type="presParOf" srcId="{E83ED4ED-C499-469A-9A21-CB83DE2FDABB}" destId="{BD5B4BF3-708E-4F61-BC55-79E36EEE8AAA}" srcOrd="1" destOrd="0" presId="urn:microsoft.com/office/officeart/2005/8/layout/hList1"/>
    <dgm:cxn modelId="{E96B1C78-D8CF-44B5-86FD-7DFCCDF60C3A}" type="presParOf" srcId="{0CA2B5A9-C754-4966-A34A-A2E6740638E8}" destId="{7C65AE43-4A72-44AF-B39F-1E753F0A9656}" srcOrd="3" destOrd="0" presId="urn:microsoft.com/office/officeart/2005/8/layout/hList1"/>
    <dgm:cxn modelId="{82BDE951-2122-4BE6-8280-12DCAA930F32}" type="presParOf" srcId="{0CA2B5A9-C754-4966-A34A-A2E6740638E8}" destId="{51A00578-DF88-4E72-9B45-69AC6C4A2AAF}" srcOrd="4" destOrd="0" presId="urn:microsoft.com/office/officeart/2005/8/layout/hList1"/>
    <dgm:cxn modelId="{2468D610-FD09-4000-984C-EBA5E4CD168C}" type="presParOf" srcId="{51A00578-DF88-4E72-9B45-69AC6C4A2AAF}" destId="{40178DC7-1B52-432E-8BF8-ABA5FAE2D38C}" srcOrd="0" destOrd="0" presId="urn:microsoft.com/office/officeart/2005/8/layout/hList1"/>
    <dgm:cxn modelId="{E9CD37CC-B86F-43F8-AE69-61D475CA84B9}" type="presParOf" srcId="{51A00578-DF88-4E72-9B45-69AC6C4A2AAF}" destId="{4172B22C-9DE1-4CC1-92AC-9FB898D1F5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7E02C-7751-41D2-84B1-E52D2A536DF8}">
      <dsp:nvSpPr>
        <dsp:cNvPr id="0" name=""/>
        <dsp:cNvSpPr/>
      </dsp:nvSpPr>
      <dsp:spPr>
        <a:xfrm>
          <a:off x="2966" y="11552"/>
          <a:ext cx="2892474" cy="1156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Users</a:t>
          </a:r>
          <a:endParaRPr lang="en-US" sz="3200" b="1" kern="1200" dirty="0"/>
        </a:p>
      </dsp:txBody>
      <dsp:txXfrm>
        <a:off x="2966" y="11552"/>
        <a:ext cx="2892474" cy="1156989"/>
      </dsp:txXfrm>
    </dsp:sp>
    <dsp:sp modelId="{ED6A13A1-C935-4769-ABFF-10966859A5C8}">
      <dsp:nvSpPr>
        <dsp:cNvPr id="0" name=""/>
        <dsp:cNvSpPr/>
      </dsp:nvSpPr>
      <dsp:spPr>
        <a:xfrm>
          <a:off x="2966" y="1168542"/>
          <a:ext cx="28924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Eliminated age &lt;10 and &gt;100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Split location into city, state, country</a:t>
          </a:r>
          <a:endParaRPr lang="en-US" sz="1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2966" y="1168542"/>
        <a:ext cx="2892474" cy="2810880"/>
      </dsp:txXfrm>
    </dsp:sp>
    <dsp:sp modelId="{B399B179-012B-4253-808D-A0964E569775}">
      <dsp:nvSpPr>
        <dsp:cNvPr id="0" name=""/>
        <dsp:cNvSpPr/>
      </dsp:nvSpPr>
      <dsp:spPr>
        <a:xfrm>
          <a:off x="3300387" y="11552"/>
          <a:ext cx="2892474" cy="1156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Books</a:t>
          </a:r>
          <a:endParaRPr lang="en-US" sz="3200" b="1" kern="1200" dirty="0"/>
        </a:p>
      </dsp:txBody>
      <dsp:txXfrm>
        <a:off x="3300387" y="11552"/>
        <a:ext cx="2892474" cy="1156989"/>
      </dsp:txXfrm>
    </dsp:sp>
    <dsp:sp modelId="{BD5B4BF3-708E-4F61-BC55-79E36EEE8AAA}">
      <dsp:nvSpPr>
        <dsp:cNvPr id="0" name=""/>
        <dsp:cNvSpPr/>
      </dsp:nvSpPr>
      <dsp:spPr>
        <a:xfrm>
          <a:off x="3300387" y="1168542"/>
          <a:ext cx="28924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Dropping rows with missing publication dates and publication dates after 2018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Replace missing publisher with “Other”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Replace missing author with “Unknown</a:t>
          </a:r>
          <a:r>
            <a:rPr lang="en-IN" sz="2000" kern="1200" dirty="0"/>
            <a:t>”</a:t>
          </a:r>
          <a:endParaRPr lang="en-US" sz="2000" kern="1200" dirty="0"/>
        </a:p>
      </dsp:txBody>
      <dsp:txXfrm>
        <a:off x="3300387" y="1168542"/>
        <a:ext cx="2892474" cy="2810880"/>
      </dsp:txXfrm>
    </dsp:sp>
    <dsp:sp modelId="{40178DC7-1B52-432E-8BF8-ABA5FAE2D38C}">
      <dsp:nvSpPr>
        <dsp:cNvPr id="0" name=""/>
        <dsp:cNvSpPr/>
      </dsp:nvSpPr>
      <dsp:spPr>
        <a:xfrm>
          <a:off x="6597808" y="11552"/>
          <a:ext cx="2892474" cy="1156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Ratings</a:t>
          </a:r>
          <a:endParaRPr lang="en-US" sz="3200" b="1" kern="1200" dirty="0"/>
        </a:p>
      </dsp:txBody>
      <dsp:txXfrm>
        <a:off x="6597808" y="11552"/>
        <a:ext cx="2892474" cy="1156989"/>
      </dsp:txXfrm>
    </dsp:sp>
    <dsp:sp modelId="{4172B22C-9DE1-4CC1-92AC-9FB898D1F514}">
      <dsp:nvSpPr>
        <dsp:cNvPr id="0" name=""/>
        <dsp:cNvSpPr/>
      </dsp:nvSpPr>
      <dsp:spPr>
        <a:xfrm>
          <a:off x="6588292" y="1168542"/>
          <a:ext cx="28924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Removed rows with an implicit </a:t>
          </a:r>
          <a:r>
            <a:rPr lang="en-IN" sz="1600" kern="1200" dirty="0" err="1"/>
            <a:t>book_rating</a:t>
          </a:r>
          <a:r>
            <a:rPr lang="en-IN" sz="1600" kern="1200" dirty="0"/>
            <a:t> of 0</a:t>
          </a:r>
          <a:endParaRPr lang="en-US" sz="1600" kern="1200" dirty="0"/>
        </a:p>
      </dsp:txBody>
      <dsp:txXfrm>
        <a:off x="6588292" y="1168542"/>
        <a:ext cx="2892474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2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3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204155D-975E-45C8-9D57-F1D1A3FC53D3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3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kashmirhill/2012/02/16/how-target-figured-out-a-teen-girl-was-pregnant-before-her-father-did/#913ed9c66686" TargetMode="External"/><Relationship Id="rId2" Type="http://schemas.openxmlformats.org/officeDocument/2006/relationships/hyperlink" Target="https://www.martechadvisor.com/articles/customer-experience/recommendation-engines-how-amazon-and-netflix-are-winning-the-personalization-batt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6E94-9C42-45D4-91A3-B72BB59FA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Book Recommender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5E561-3532-41D5-9793-D38E90355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Ami Parikh, Alisa </a:t>
            </a:r>
            <a:r>
              <a:rPr lang="en-IN" dirty="0" err="1"/>
              <a:t>Babikova</a:t>
            </a:r>
            <a:r>
              <a:rPr lang="en-IN" dirty="0"/>
              <a:t>, Hoang Nguyen, Josh Goldberg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0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3AA96-69AC-4AB3-A8BD-1992CA180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771774"/>
            <a:ext cx="5748339" cy="3085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03F44-3F90-4C62-AD29-05BAE3E7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62" y="2771774"/>
            <a:ext cx="5748339" cy="3085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778CB9-4A1B-4C40-B1EF-5B078955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09088"/>
            <a:ext cx="11658600" cy="970450"/>
          </a:xfrm>
        </p:spPr>
        <p:txBody>
          <a:bodyPr/>
          <a:lstStyle/>
          <a:p>
            <a:br>
              <a:rPr lang="en-IN" sz="3600" dirty="0"/>
            </a:br>
            <a:r>
              <a:rPr lang="en-IN" sz="1800" dirty="0"/>
              <a:t>Memory-based Collaborative Filtering</a:t>
            </a:r>
            <a:br>
              <a:rPr lang="en-IN" sz="3600" dirty="0"/>
            </a:br>
            <a:r>
              <a:rPr lang="en-IN" sz="3600" dirty="0"/>
              <a:t>User-Based and Item-based using Cosine Similarity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59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36C1-1105-4902-88BE-832D7F58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Memory-based Collaborative Filtering</a:t>
            </a:r>
            <a:br>
              <a:rPr lang="en-IN" dirty="0"/>
            </a:br>
            <a:r>
              <a:rPr lang="en-IN" dirty="0"/>
              <a:t>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07E6-31E6-4D83-8D7F-FCB5ECB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9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9800-3B12-41EF-8336-94DA0256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Model-based Collaborative Filtering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A7089-107E-45AD-9D53-44CE05B16520}"/>
              </a:ext>
            </a:extLst>
          </p:cNvPr>
          <p:cNvSpPr txBox="1"/>
          <p:nvPr/>
        </p:nvSpPr>
        <p:spPr>
          <a:xfrm>
            <a:off x="469232" y="2406312"/>
            <a:ext cx="109127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Models are developed using different data mining, machine learning algorithms to predict users' rating of unrated items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Dimensionality reduction methods mostly used as complementary technique to improve robustness and accuracy of memory-based approach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like singular value decomposition, principle component analysis, known as latent factor models, compress user-item matrix into a low-dimensional representation in terms of latent factors 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Instead of having a high dimensional matrix containing abundant number of missing values we have a much smaller matrix in lower-dimensional space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be used for user-based or item-based </a:t>
            </a:r>
            <a:r>
              <a:rPr lang="en-IN" dirty="0" err="1"/>
              <a:t>neighborhood</a:t>
            </a:r>
            <a:r>
              <a:rPr lang="en-IN" dirty="0"/>
              <a:t>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5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FB41-A75C-4E27-90C0-82CD7250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2400" dirty="0"/>
              <a:t>Model-based Collaborative filtering</a:t>
            </a:r>
            <a:br>
              <a:rPr lang="en-IN" dirty="0"/>
            </a:br>
            <a:r>
              <a:rPr lang="en-IN" dirty="0"/>
              <a:t>SVD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81EF7-7549-4456-BE07-655B43A95FE6}"/>
              </a:ext>
            </a:extLst>
          </p:cNvPr>
          <p:cNvSpPr txBox="1"/>
          <p:nvPr/>
        </p:nvSpPr>
        <p:spPr>
          <a:xfrm>
            <a:off x="493295" y="2406312"/>
            <a:ext cx="11044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Matrix factorization technique that is usually used to reduce the number of features of a data set by reducing space dimensions from N to K where K &lt;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matrix factorization is done on the user-item ratings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item represented by vector `</a:t>
            </a:r>
            <a:r>
              <a:rPr lang="en-IN" i="1" dirty="0"/>
              <a:t>qi</a:t>
            </a:r>
            <a:r>
              <a:rPr lang="en-IN" dirty="0"/>
              <a:t>` , each user can be represented by a vector `</a:t>
            </a:r>
            <a:r>
              <a:rPr lang="en-IN" i="1" dirty="0" err="1"/>
              <a:t>pu</a:t>
            </a:r>
            <a:r>
              <a:rPr lang="en-IN" dirty="0"/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Dot product of those 2 vectors is the expected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goal is to minimise the square error difference between their dot product and the known rating in the user-item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over-fitting and to reduce the error between the predicted and actual value, penalty and bias terms are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equation is minimised using 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E13C1-FF61-4576-98A2-024C6CBA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67" y="5537278"/>
            <a:ext cx="8039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8483-D8D0-4A5F-9133-0A585B03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B9C12-6ED2-5E4C-841B-65DD547FE374}"/>
              </a:ext>
            </a:extLst>
          </p:cNvPr>
          <p:cNvSpPr txBox="1"/>
          <p:nvPr/>
        </p:nvSpPr>
        <p:spPr>
          <a:xfrm>
            <a:off x="1449660" y="5553307"/>
            <a:ext cx="94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surprise package author: http://</a:t>
            </a:r>
            <a:r>
              <a:rPr lang="en-US" dirty="0" err="1"/>
              <a:t>nicolas-hug.com</a:t>
            </a:r>
            <a:r>
              <a:rPr lang="en-US" dirty="0"/>
              <a:t>/blog/matrix_facto_3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DB565-B46C-B94F-AB7A-816E47F3D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59" y="2377688"/>
            <a:ext cx="4102100" cy="279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103E70-7E64-C245-85F7-8ADD64045FDB}"/>
              </a:ext>
            </a:extLst>
          </p:cNvPr>
          <p:cNvSpPr txBox="1"/>
          <p:nvPr/>
        </p:nvSpPr>
        <p:spPr>
          <a:xfrm>
            <a:off x="713678" y="2765502"/>
            <a:ext cx="6077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SVD of R is not defined (M and 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actually find the matrices M and U if we can find all the vectors </a:t>
            </a:r>
            <a:r>
              <a:rPr lang="en-US" dirty="0" err="1"/>
              <a:t>pu</a:t>
            </a:r>
            <a:r>
              <a:rPr lang="en-US" dirty="0"/>
              <a:t> and qi such that (the </a:t>
            </a:r>
            <a:r>
              <a:rPr lang="en-US" dirty="0" err="1"/>
              <a:t>pu</a:t>
            </a:r>
            <a:r>
              <a:rPr lang="en-US" dirty="0"/>
              <a:t> make up the rows of M and the qi make up the columns of UT):</a:t>
            </a:r>
          </a:p>
        </p:txBody>
      </p:sp>
    </p:spTree>
    <p:extLst>
      <p:ext uri="{BB962C8B-B14F-4D97-AF65-F5344CB8AC3E}">
        <p14:creationId xmlns:p14="http://schemas.microsoft.com/office/powerpoint/2010/main" val="285647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8483-D8D0-4A5F-9133-0A585B03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3EFC2-F09C-F04D-B9CC-F4EC909B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83" y="2375059"/>
            <a:ext cx="8860031" cy="2698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B9C12-6ED2-5E4C-841B-65DD547FE374}"/>
              </a:ext>
            </a:extLst>
          </p:cNvPr>
          <p:cNvSpPr txBox="1"/>
          <p:nvPr/>
        </p:nvSpPr>
        <p:spPr>
          <a:xfrm>
            <a:off x="1449660" y="5553307"/>
            <a:ext cx="944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surprise package author: http://</a:t>
            </a:r>
            <a:r>
              <a:rPr lang="en-US" dirty="0" err="1"/>
              <a:t>nicolas-hug.com</a:t>
            </a:r>
            <a:r>
              <a:rPr lang="en-US" dirty="0"/>
              <a:t>/blog/matrix_facto_3</a:t>
            </a:r>
          </a:p>
        </p:txBody>
      </p:sp>
    </p:spTree>
    <p:extLst>
      <p:ext uri="{BB962C8B-B14F-4D97-AF65-F5344CB8AC3E}">
        <p14:creationId xmlns:p14="http://schemas.microsoft.com/office/powerpoint/2010/main" val="52102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8483-D8D0-4A5F-9133-0A585B03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Training &amp; Grid 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AE2C60-042F-C848-B882-6E4BAE1D4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84" y="2282883"/>
            <a:ext cx="8497229" cy="81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ED6ED8-E07D-6043-A723-B6B740BF3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84" y="3042569"/>
            <a:ext cx="8497229" cy="18673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30D419-FC07-E64C-81B5-F71E700B0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84" y="4909967"/>
            <a:ext cx="8497229" cy="16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9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8483-D8D0-4A5F-9133-0A585B03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Comparing </a:t>
            </a:r>
            <a:r>
              <a:rPr lang="en-US" dirty="0" err="1"/>
              <a:t>n_factors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FC8784-E7CE-6E4A-87C2-C167F1FF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93" y="2360032"/>
            <a:ext cx="5430489" cy="38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8483-D8D0-4A5F-9133-0A585B03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Book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D052B-8FC1-B347-94CF-44B94F727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0" y="2342561"/>
            <a:ext cx="10698879" cy="35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4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9479-16AA-457B-973F-4BE55D12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71C34-2F5D-40C8-AF5A-83BCE57C40AB}"/>
              </a:ext>
            </a:extLst>
          </p:cNvPr>
          <p:cNvSpPr txBox="1"/>
          <p:nvPr/>
        </p:nvSpPr>
        <p:spPr>
          <a:xfrm>
            <a:off x="610352" y="2514600"/>
            <a:ext cx="106481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Design a book recommendation system for users based on data from the Book Crossing dataset</a:t>
            </a:r>
          </a:p>
          <a:p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Predict ratings for books not yet read by a given user</a:t>
            </a:r>
          </a:p>
          <a:p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Predict 10 unread books for a user based on the highest predicted ratings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60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C4AC-A82C-42C9-87B9-B8ADEA73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56713"/>
            <a:ext cx="10571998" cy="1343512"/>
          </a:xfrm>
        </p:spPr>
        <p:txBody>
          <a:bodyPr/>
          <a:lstStyle/>
          <a:p>
            <a:br>
              <a:rPr lang="en-IN" dirty="0"/>
            </a:br>
            <a:r>
              <a:rPr lang="en-IN" sz="2400" dirty="0"/>
              <a:t>I want to read something new but I don’t know what! </a:t>
            </a:r>
            <a:r>
              <a:rPr lang="en-IN" sz="2400" dirty="0">
                <a:sym typeface="Wingdings" panose="05000000000000000000" pitchFamily="2" charset="2"/>
              </a:rPr>
              <a:t></a:t>
            </a:r>
            <a:br>
              <a:rPr lang="en-IN" sz="2400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Background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6B1B0-9DCD-4896-9072-BFF291034F94}"/>
              </a:ext>
            </a:extLst>
          </p:cNvPr>
          <p:cNvSpPr txBox="1"/>
          <p:nvPr/>
        </p:nvSpPr>
        <p:spPr>
          <a:xfrm>
            <a:off x="523875" y="2381250"/>
            <a:ext cx="108581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activities have shifted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Recommending relevant items to users can help customer engagement and business go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Amazon directly attributes an estimated </a:t>
            </a:r>
            <a:r>
              <a:rPr lang="en-IN" dirty="0">
                <a:hlinkClick r:id="rId2"/>
              </a:rPr>
              <a:t>35% of sales</a:t>
            </a:r>
            <a:r>
              <a:rPr lang="en-IN" dirty="0"/>
              <a:t> to their recommender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Sometimes inadvertently can lead to problems - </a:t>
            </a:r>
            <a:r>
              <a:rPr lang="en-IN" b="1" dirty="0">
                <a:hlinkClick r:id="rId3"/>
              </a:rPr>
              <a:t>How Target Figured Out A Teen Girl Was Pregnant Before Her Father Did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Analyzing</a:t>
            </a:r>
            <a:r>
              <a:rPr lang="en-IN" dirty="0"/>
              <a:t> a user’s actions in the context of their other actions reveals much more about the user than a simple static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rich user context has within it multiple intents at any point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Types of recommender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Memory-based Collaborative Filtering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User-based and Item-based using Cosine Similarity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KNN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Model-based Collaborative Filtering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SVD and the Surprise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Hybrid Content + Collaborative (Learn-to-rank)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4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5812-27E5-43F1-A8FF-12F110FE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99563"/>
            <a:ext cx="10571998" cy="970450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000" dirty="0"/>
              <a:t>Who Read What?  </a:t>
            </a:r>
            <a:br>
              <a:rPr lang="en-IN" sz="2000" dirty="0"/>
            </a:br>
            <a:r>
              <a:rPr lang="en-IN" dirty="0"/>
              <a:t>Data and Cleaning</a:t>
            </a:r>
            <a:endParaRPr lang="en-US" sz="4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EF1316-94C7-4793-B152-2D1C14C5AB4A}"/>
              </a:ext>
            </a:extLst>
          </p:cNvPr>
          <p:cNvGrpSpPr/>
          <p:nvPr/>
        </p:nvGrpSpPr>
        <p:grpSpPr>
          <a:xfrm>
            <a:off x="1499234" y="2845420"/>
            <a:ext cx="9193530" cy="3872732"/>
            <a:chOff x="1499234" y="2273920"/>
            <a:chExt cx="9193530" cy="3872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47C08B-7D24-4D01-A7A0-23B772E2E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9234" y="2273920"/>
              <a:ext cx="9193530" cy="38727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940CC6-69AC-4BCA-9073-0233B586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840" y="2281551"/>
              <a:ext cx="5586412" cy="45974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BCCE087-DC67-41D2-A4D0-184AC71BF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65" y="2080578"/>
            <a:ext cx="3886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2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8347B2-B6F2-4513-B6ED-D93074BFD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606881"/>
              </p:ext>
            </p:extLst>
          </p:nvPr>
        </p:nvGraphicFramePr>
        <p:xfrm>
          <a:off x="1431925" y="2324100"/>
          <a:ext cx="9493250" cy="399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B2C9C45-9048-41DC-8C6F-A95C5F1ADD20}"/>
              </a:ext>
            </a:extLst>
          </p:cNvPr>
          <p:cNvSpPr txBox="1">
            <a:spLocks/>
          </p:cNvSpPr>
          <p:nvPr/>
        </p:nvSpPr>
        <p:spPr>
          <a:xfrm>
            <a:off x="810000" y="4090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000"/>
              <a:t>Who Read What?  </a:t>
            </a:r>
            <a:br>
              <a:rPr lang="en-IN" sz="2000"/>
            </a:br>
            <a:r>
              <a:rPr lang="en-IN"/>
              <a:t>Data and Cleaning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918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20E05-4F42-4CFC-BE3D-A7162B4ACFB8}"/>
              </a:ext>
            </a:extLst>
          </p:cNvPr>
          <p:cNvSpPr txBox="1"/>
          <p:nvPr/>
        </p:nvSpPr>
        <p:spPr>
          <a:xfrm>
            <a:off x="180975" y="2395220"/>
            <a:ext cx="84855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Key Problems: </a:t>
            </a:r>
          </a:p>
          <a:p>
            <a:pPr marL="342900" indent="-342900">
              <a:buAutoNum type="arabicPeriod"/>
            </a:pPr>
            <a:r>
              <a:rPr lang="en-IN" sz="1600" dirty="0"/>
              <a:t>Duplicate ISBNs for same book due to different editions       </a:t>
            </a:r>
          </a:p>
          <a:p>
            <a:pPr marL="342900" indent="-342900">
              <a:buAutoNum type="arabicPeriod"/>
            </a:pPr>
            <a:r>
              <a:rPr lang="en-IN" sz="1600" dirty="0"/>
              <a:t>Typos in author name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B4AE7-45D5-4BEE-A0BF-0FF65932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1" y="3887570"/>
            <a:ext cx="61066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F7B909-0B06-4D14-9C7F-B6DB5FD9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2631441"/>
            <a:ext cx="5203825" cy="32182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39B6D6-C386-4948-9F9A-9B3BF4A1D830}"/>
              </a:ext>
            </a:extLst>
          </p:cNvPr>
          <p:cNvSpPr txBox="1">
            <a:spLocks/>
          </p:cNvSpPr>
          <p:nvPr/>
        </p:nvSpPr>
        <p:spPr>
          <a:xfrm>
            <a:off x="810000" y="399563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000"/>
              <a:t>Who Read What?  </a:t>
            </a:r>
            <a:br>
              <a:rPr lang="en-IN" sz="2000"/>
            </a:br>
            <a:r>
              <a:rPr lang="en-IN"/>
              <a:t>Data and Cleaning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845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E016-876D-4961-8DCF-C3B8C6DD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Memory-based Collaborative Filtering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6AAFA-E6B5-47DB-96ED-51A830AFCB2D}"/>
              </a:ext>
            </a:extLst>
          </p:cNvPr>
          <p:cNvSpPr txBox="1"/>
          <p:nvPr/>
        </p:nvSpPr>
        <p:spPr>
          <a:xfrm>
            <a:off x="200024" y="2295525"/>
            <a:ext cx="52021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This approach uses user rating data to compute the similarity between users or items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This is used for making recommendations. This was an early approach used in many commercial systems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underlying assumption  - if person </a:t>
            </a:r>
            <a:r>
              <a:rPr lang="en-IN" i="1" dirty="0"/>
              <a:t>A</a:t>
            </a:r>
            <a:r>
              <a:rPr lang="en-IN" dirty="0"/>
              <a:t> has the same opinion as a person </a:t>
            </a:r>
            <a:r>
              <a:rPr lang="en-IN" i="1" dirty="0"/>
              <a:t>B</a:t>
            </a:r>
            <a:r>
              <a:rPr lang="en-IN" dirty="0"/>
              <a:t> on an issue, A is more likely to have B's opinion on a different issue than that of a randomly chosen person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Represent dataset in a feature space- if two data are close to each other in terms of similarity, they should map to close points in the feature space</a:t>
            </a:r>
          </a:p>
        </p:txBody>
      </p:sp>
      <p:pic>
        <p:nvPicPr>
          <p:cNvPr id="1026" name="Picture 2" descr="Image result for collaborative filtering">
            <a:extLst>
              <a:ext uri="{FF2B5EF4-FFF2-40B4-BE49-F238E27FC236}">
                <a16:creationId xmlns:a16="http://schemas.microsoft.com/office/drawing/2014/main" id="{EB7D3D4E-9441-4584-8493-7A34988D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31" y="2295525"/>
            <a:ext cx="5064279" cy="379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6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45D3-7215-4BB4-9DC5-06C0EFF1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09088"/>
            <a:ext cx="11658600" cy="970450"/>
          </a:xfrm>
        </p:spPr>
        <p:txBody>
          <a:bodyPr/>
          <a:lstStyle/>
          <a:p>
            <a:br>
              <a:rPr lang="en-IN" sz="3600" dirty="0"/>
            </a:br>
            <a:r>
              <a:rPr lang="en-IN" sz="1800" dirty="0"/>
              <a:t>Memory-based Collaborative Filtering</a:t>
            </a:r>
            <a:br>
              <a:rPr lang="en-IN" sz="3600" dirty="0"/>
            </a:br>
            <a:r>
              <a:rPr lang="en-IN" sz="3600" dirty="0"/>
              <a:t>User-Based and Item-based using Cosine Similarity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55210-1517-4678-95C9-DCD28B51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40" y="4736921"/>
            <a:ext cx="3716060" cy="1952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BDF97-69BD-4980-8969-4EABE207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6921"/>
            <a:ext cx="4171950" cy="195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9C9BB-26E9-4BCC-AEFF-EC93DBC89F6C}"/>
              </a:ext>
            </a:extLst>
          </p:cNvPr>
          <p:cNvSpPr txBox="1"/>
          <p:nvPr/>
        </p:nvSpPr>
        <p:spPr>
          <a:xfrm>
            <a:off x="552450" y="2246894"/>
            <a:ext cx="1082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Matrix of users vs. items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Cosine similarity between the users (or items) is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cosine similarity function the difference in angle between two article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difference in angle is normalized to the interval [-1, 1], where 1 implies the same direction and thus perfect similarity and -1 the complete opposite direction and thus no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Prediction of ratings calculated using similarity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Recommendations are made using the top predicted ratings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C8E49-5021-48A6-9BD5-B2FCB53F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57" y="5105887"/>
            <a:ext cx="39147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6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2CAEE0-A886-49A8-A96C-55822E773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2652712"/>
            <a:ext cx="9467850" cy="34956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F4D731-EB4A-4802-91D7-A50F3DEC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09088"/>
            <a:ext cx="11658600" cy="970450"/>
          </a:xfrm>
        </p:spPr>
        <p:txBody>
          <a:bodyPr/>
          <a:lstStyle/>
          <a:p>
            <a:br>
              <a:rPr lang="en-IN" sz="3600" dirty="0"/>
            </a:br>
            <a:r>
              <a:rPr lang="en-IN" sz="1800" dirty="0"/>
              <a:t>Memory-based Collaborative Filtering</a:t>
            </a:r>
            <a:br>
              <a:rPr lang="en-IN" sz="3600" dirty="0"/>
            </a:br>
            <a:r>
              <a:rPr lang="en-IN" sz="3600" dirty="0"/>
              <a:t>User-Based and Item-based using Cosine Similarity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171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317</TotalTime>
  <Words>462</Words>
  <Application>Microsoft Macintosh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2</vt:lpstr>
      <vt:lpstr>Quotable</vt:lpstr>
      <vt:lpstr>Book Recommender System</vt:lpstr>
      <vt:lpstr>Problem Statement</vt:lpstr>
      <vt:lpstr> I want to read something new but I don’t know what!  Background</vt:lpstr>
      <vt:lpstr>   Who Read What?   Data and Cleaning</vt:lpstr>
      <vt:lpstr>PowerPoint Presentation</vt:lpstr>
      <vt:lpstr>PowerPoint Presentation</vt:lpstr>
      <vt:lpstr>Memory-based Collaborative Filtering</vt:lpstr>
      <vt:lpstr> Memory-based Collaborative Filtering User-Based and Item-based using Cosine Similarity</vt:lpstr>
      <vt:lpstr> Memory-based Collaborative Filtering User-Based and Item-based using Cosine Similarity</vt:lpstr>
      <vt:lpstr> Memory-based Collaborative Filtering User-Based and Item-based using Cosine Similarity</vt:lpstr>
      <vt:lpstr>Memory-based Collaborative Filtering KNN</vt:lpstr>
      <vt:lpstr>Model-based Collaborative Filtering</vt:lpstr>
      <vt:lpstr> Model-based Collaborative filtering SVD</vt:lpstr>
      <vt:lpstr>SVD Concepts</vt:lpstr>
      <vt:lpstr>SVD Concepts</vt:lpstr>
      <vt:lpstr>SVD Training &amp; Grid Search</vt:lpstr>
      <vt:lpstr>SVD Comparing n_factors</vt:lpstr>
      <vt:lpstr>SVD Book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System</dc:title>
  <dc:creator>Ami Parikh</dc:creator>
  <cp:lastModifiedBy>Josh Goldberg</cp:lastModifiedBy>
  <cp:revision>31</cp:revision>
  <dcterms:created xsi:type="dcterms:W3CDTF">2018-12-03T21:05:09Z</dcterms:created>
  <dcterms:modified xsi:type="dcterms:W3CDTF">2018-12-04T22:10:02Z</dcterms:modified>
</cp:coreProperties>
</file>