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5" r:id="rId4"/>
    <p:sldId id="273" r:id="rId5"/>
    <p:sldId id="259" r:id="rId6"/>
    <p:sldId id="260" r:id="rId7"/>
    <p:sldId id="262" r:id="rId8"/>
    <p:sldId id="266" r:id="rId9"/>
    <p:sldId id="267" r:id="rId10"/>
    <p:sldId id="276" r:id="rId11"/>
    <p:sldId id="278" r:id="rId12"/>
    <p:sldId id="279" r:id="rId13"/>
    <p:sldId id="283" r:id="rId14"/>
    <p:sldId id="277" r:id="rId15"/>
    <p:sldId id="280" r:id="rId16"/>
    <p:sldId id="281" r:id="rId17"/>
    <p:sldId id="284" r:id="rId18"/>
    <p:sldId id="285" r:id="rId19"/>
    <p:sldId id="286" r:id="rId20"/>
    <p:sldId id="282" r:id="rId21"/>
    <p:sldId id="287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4D"/>
    <a:srgbClr val="FC9841"/>
    <a:srgbClr val="FAEAD7"/>
    <a:srgbClr val="6EB2CC"/>
    <a:srgbClr val="BEDCE8"/>
    <a:srgbClr val="1482AC"/>
    <a:srgbClr val="7E0000"/>
    <a:srgbClr val="C6D59D"/>
    <a:srgbClr val="FCEEC8"/>
    <a:srgbClr val="F9D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004-8603-472B-AC21-B18E5DEABFFE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E42B-2E88-4318-8984-E13708CADD04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004-8603-472B-AC21-B18E5DEABFFE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E42B-2E88-4318-8984-E13708CAD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90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004-8603-472B-AC21-B18E5DEABFFE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E42B-2E88-4318-8984-E13708CAD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00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004-8603-472B-AC21-B18E5DEABFFE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E42B-2E88-4318-8984-E13708CAD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209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004-8603-472B-AC21-B18E5DEABFFE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E42B-2E88-4318-8984-E13708CADD04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3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004-8603-472B-AC21-B18E5DEABFFE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E42B-2E88-4318-8984-E13708CAD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42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004-8603-472B-AC21-B18E5DEABFFE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E42B-2E88-4318-8984-E13708CAD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55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004-8603-472B-AC21-B18E5DEABFFE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E42B-2E88-4318-8984-E13708CAD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767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004-8603-472B-AC21-B18E5DEABFFE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E42B-2E88-4318-8984-E13708CAD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054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E00004-8603-472B-AC21-B18E5DEABFFE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4CE42B-2E88-4318-8984-E13708CAD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33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0004-8603-472B-AC21-B18E5DEABFFE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E42B-2E88-4318-8984-E13708CAD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09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E00004-8603-472B-AC21-B18E5DEABFFE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4CE42B-2E88-4318-8984-E13708CADD04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6519" y="758952"/>
            <a:ext cx="11333408" cy="319486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s-CO" sz="8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SPRINT PLANNING</a:t>
            </a:r>
            <a:endParaRPr lang="es-CO" sz="8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252451" y="4608021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1600" b="1" dirty="0" smtClean="0">
                <a:solidFill>
                  <a:schemeClr val="tx2">
                    <a:lumMod val="75000"/>
                  </a:schemeClr>
                </a:solidFill>
                <a:ea typeface="Cambria Math" panose="02040503050406030204" pitchFamily="18" charset="0"/>
              </a:rPr>
              <a:t>UNIVERSIDAD francisco de paula </a:t>
            </a:r>
            <a:r>
              <a:rPr lang="es-CO" sz="1600" b="1" dirty="0" err="1" smtClean="0">
                <a:solidFill>
                  <a:schemeClr val="tx2">
                    <a:lumMod val="75000"/>
                  </a:schemeClr>
                </a:solidFill>
                <a:ea typeface="Cambria Math" panose="02040503050406030204" pitchFamily="18" charset="0"/>
              </a:rPr>
              <a:t>santander</a:t>
            </a:r>
            <a:r>
              <a:rPr lang="es-CO" sz="1600" b="1" dirty="0" smtClean="0">
                <a:solidFill>
                  <a:schemeClr val="tx2">
                    <a:lumMod val="75000"/>
                  </a:schemeClr>
                </a:solidFill>
                <a:ea typeface="Cambria Math" panose="02040503050406030204" pitchFamily="18" charset="0"/>
              </a:rPr>
              <a:t> </a:t>
            </a:r>
            <a:r>
              <a:rPr lang="es-CO" sz="1600" b="1" dirty="0" err="1" smtClean="0">
                <a:solidFill>
                  <a:schemeClr val="tx2">
                    <a:lumMod val="75000"/>
                  </a:schemeClr>
                </a:solidFill>
                <a:ea typeface="Cambria Math" panose="02040503050406030204" pitchFamily="18" charset="0"/>
              </a:rPr>
              <a:t>ocaña</a:t>
            </a:r>
            <a:endParaRPr lang="es-CO" sz="1600" b="1" dirty="0" smtClean="0">
              <a:solidFill>
                <a:schemeClr val="tx2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1600" b="1" dirty="0" smtClean="0">
                <a:solidFill>
                  <a:schemeClr val="tx2">
                    <a:lumMod val="75000"/>
                  </a:schemeClr>
                </a:solidFill>
                <a:ea typeface="Cambria Math" panose="02040503050406030204" pitchFamily="18" charset="0"/>
              </a:rPr>
              <a:t>plan de estudios de ingeniería de sistemas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1600" b="1" dirty="0" smtClean="0">
                <a:solidFill>
                  <a:schemeClr val="tx2">
                    <a:lumMod val="75000"/>
                  </a:schemeClr>
                </a:solidFill>
                <a:ea typeface="Cambria Math" panose="02040503050406030204" pitchFamily="18" charset="0"/>
              </a:rPr>
              <a:t>esp. </a:t>
            </a:r>
            <a:r>
              <a:rPr lang="es-CO" sz="1600" b="1" dirty="0" err="1" smtClean="0">
                <a:solidFill>
                  <a:schemeClr val="tx2">
                    <a:lumMod val="75000"/>
                  </a:schemeClr>
                </a:solidFill>
                <a:ea typeface="Cambria Math" panose="02040503050406030204" pitchFamily="18" charset="0"/>
              </a:rPr>
              <a:t>magreth</a:t>
            </a:r>
            <a:r>
              <a:rPr lang="es-CO" sz="1600" b="1" dirty="0" smtClean="0">
                <a:solidFill>
                  <a:schemeClr val="tx2">
                    <a:lumMod val="75000"/>
                  </a:schemeClr>
                </a:solidFill>
                <a:ea typeface="Cambria Math" panose="02040503050406030204" pitchFamily="18" charset="0"/>
              </a:rPr>
              <a:t> </a:t>
            </a:r>
            <a:r>
              <a:rPr lang="es-CO" sz="1600" b="1" dirty="0" err="1" smtClean="0">
                <a:solidFill>
                  <a:schemeClr val="tx2">
                    <a:lumMod val="75000"/>
                  </a:schemeClr>
                </a:solidFill>
                <a:ea typeface="Cambria Math" panose="02040503050406030204" pitchFamily="18" charset="0"/>
              </a:rPr>
              <a:t>rossio</a:t>
            </a:r>
            <a:r>
              <a:rPr lang="es-CO" sz="1600" b="1" dirty="0" smtClean="0">
                <a:solidFill>
                  <a:schemeClr val="tx2">
                    <a:lumMod val="75000"/>
                  </a:schemeClr>
                </a:solidFill>
                <a:ea typeface="Cambria Math" panose="02040503050406030204" pitchFamily="18" charset="0"/>
              </a:rPr>
              <a:t> sanguino reyes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1600" b="1" dirty="0" smtClean="0">
                <a:solidFill>
                  <a:schemeClr val="tx2">
                    <a:lumMod val="75000"/>
                  </a:schemeClr>
                </a:solidFill>
                <a:ea typeface="Cambria Math" panose="02040503050406030204" pitchFamily="18" charset="0"/>
              </a:rPr>
              <a:t>proyectos i</a:t>
            </a:r>
            <a:endParaRPr lang="es-CO" sz="1600" b="1" dirty="0">
              <a:solidFill>
                <a:schemeClr val="tx2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026" name="Picture 2" descr="Acreditació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7" t="3120" r="43720" b="3723"/>
          <a:stretch/>
        </p:blipFill>
        <p:spPr bwMode="auto">
          <a:xfrm>
            <a:off x="476519" y="3953814"/>
            <a:ext cx="1918952" cy="225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12" y="193181"/>
            <a:ext cx="4031369" cy="6102346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00388" y="2084062"/>
            <a:ext cx="6582992" cy="1728085"/>
          </a:xfrm>
        </p:spPr>
        <p:txBody>
          <a:bodyPr>
            <a:normAutofit/>
          </a:bodyPr>
          <a:lstStyle/>
          <a:p>
            <a:pPr algn="ctr"/>
            <a:r>
              <a:rPr lang="es-CO" sz="4400" b="1" dirty="0" smtClean="0">
                <a:latin typeface="Arial Rounded MT Bold" panose="020F0704030504030204" pitchFamily="34" charset="0"/>
              </a:rPr>
              <a:t>PRIORIZACIÓN DEL PRODUCT BACKLOG</a:t>
            </a:r>
            <a:endParaRPr lang="es-CO" sz="2400"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6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PROCESO DE UN SPRINT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1937689" y="1893903"/>
            <a:ext cx="8494865" cy="4297826"/>
            <a:chOff x="1937689" y="1996935"/>
            <a:chExt cx="8494865" cy="429782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10868" t="24604" r="78441" b="63600"/>
            <a:stretch/>
          </p:blipFill>
          <p:spPr>
            <a:xfrm>
              <a:off x="1937689" y="2112134"/>
              <a:ext cx="1743534" cy="1081639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l="10868" t="36129" r="78441" b="27332"/>
            <a:stretch/>
          </p:blipFill>
          <p:spPr>
            <a:xfrm>
              <a:off x="2047829" y="3218823"/>
              <a:ext cx="1523254" cy="2927133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/>
            <a:srcRect l="31084" t="27219" r="64463" b="43433"/>
            <a:stretch/>
          </p:blipFill>
          <p:spPr>
            <a:xfrm>
              <a:off x="6026785" y="2052585"/>
              <a:ext cx="656279" cy="2431867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3516" y="2112134"/>
              <a:ext cx="1543050" cy="2381250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5"/>
            <a:srcRect l="35714" t="25836" r="45183" b="44411"/>
            <a:stretch/>
          </p:blipFill>
          <p:spPr>
            <a:xfrm>
              <a:off x="7271871" y="1996935"/>
              <a:ext cx="2446533" cy="2142301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6"/>
            <a:srcRect l="49670" t="48547" r="43005" b="31382"/>
            <a:stretch/>
          </p:blipFill>
          <p:spPr>
            <a:xfrm>
              <a:off x="9350728" y="3492127"/>
              <a:ext cx="1081826" cy="166659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78881" y="4682389"/>
              <a:ext cx="2316184" cy="1612372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8"/>
            <a:srcRect l="15169" b="10472"/>
            <a:stretch/>
          </p:blipFill>
          <p:spPr>
            <a:xfrm>
              <a:off x="5326021" y="4908023"/>
              <a:ext cx="1852860" cy="1357125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9"/>
            <a:srcRect l="20272" t="68971" r="70619" b="27526"/>
            <a:stretch/>
          </p:blipFill>
          <p:spPr>
            <a:xfrm>
              <a:off x="3571083" y="5489662"/>
              <a:ext cx="1638485" cy="354286"/>
            </a:xfrm>
            <a:prstGeom prst="rect">
              <a:avLst/>
            </a:prstGeom>
          </p:spPr>
        </p:pic>
      </p:grpSp>
      <p:sp>
        <p:nvSpPr>
          <p:cNvPr id="14" name="Rectángulo 13"/>
          <p:cNvSpPr/>
          <p:nvPr/>
        </p:nvSpPr>
        <p:spPr>
          <a:xfrm>
            <a:off x="4108361" y="1943424"/>
            <a:ext cx="2704563" cy="257706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94388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echa derecha 24"/>
          <p:cNvSpPr/>
          <p:nvPr/>
        </p:nvSpPr>
        <p:spPr>
          <a:xfrm>
            <a:off x="4568602" y="3575485"/>
            <a:ext cx="1287887" cy="5340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4494727" y="3346223"/>
            <a:ext cx="1631753" cy="785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Flecha derecha 21"/>
          <p:cNvSpPr/>
          <p:nvPr/>
        </p:nvSpPr>
        <p:spPr>
          <a:xfrm>
            <a:off x="791644" y="3597972"/>
            <a:ext cx="1287887" cy="5340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4" name="Grupo 13"/>
          <p:cNvGrpSpPr/>
          <p:nvPr/>
        </p:nvGrpSpPr>
        <p:grpSpPr>
          <a:xfrm>
            <a:off x="631438" y="2548020"/>
            <a:ext cx="1608304" cy="2661588"/>
            <a:chOff x="5365475" y="3057705"/>
            <a:chExt cx="1302028" cy="2043376"/>
          </a:xfrm>
        </p:grpSpPr>
        <p:sp>
          <p:nvSpPr>
            <p:cNvPr id="15" name="2 Rectángulo"/>
            <p:cNvSpPr/>
            <p:nvPr/>
          </p:nvSpPr>
          <p:spPr>
            <a:xfrm>
              <a:off x="5365477" y="4539506"/>
              <a:ext cx="1302025" cy="26999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8713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6 Rectángulo"/>
            <p:cNvSpPr/>
            <p:nvPr/>
          </p:nvSpPr>
          <p:spPr>
            <a:xfrm>
              <a:off x="5365476" y="4241782"/>
              <a:ext cx="1302025" cy="26999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8713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7 Rectángulo"/>
            <p:cNvSpPr/>
            <p:nvPr/>
          </p:nvSpPr>
          <p:spPr>
            <a:xfrm>
              <a:off x="5365477" y="3937803"/>
              <a:ext cx="1302025" cy="269999"/>
            </a:xfrm>
            <a:prstGeom prst="rect">
              <a:avLst/>
            </a:prstGeom>
            <a:solidFill>
              <a:srgbClr val="FFA3A3"/>
            </a:solidFill>
            <a:ln>
              <a:solidFill>
                <a:srgbClr val="8713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8 Rectángulo"/>
            <p:cNvSpPr/>
            <p:nvPr/>
          </p:nvSpPr>
          <p:spPr>
            <a:xfrm>
              <a:off x="5365478" y="3638492"/>
              <a:ext cx="1302025" cy="269999"/>
            </a:xfrm>
            <a:prstGeom prst="rect">
              <a:avLst/>
            </a:prstGeom>
            <a:solidFill>
              <a:srgbClr val="FFA3A3"/>
            </a:solidFill>
            <a:ln>
              <a:solidFill>
                <a:srgbClr val="8713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9 Rectángulo"/>
            <p:cNvSpPr/>
            <p:nvPr/>
          </p:nvSpPr>
          <p:spPr>
            <a:xfrm>
              <a:off x="5365475" y="3348576"/>
              <a:ext cx="1302025" cy="269999"/>
            </a:xfrm>
            <a:prstGeom prst="rect">
              <a:avLst/>
            </a:prstGeom>
            <a:solidFill>
              <a:srgbClr val="E54949"/>
            </a:solidFill>
            <a:ln>
              <a:solidFill>
                <a:srgbClr val="8713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10 Rectángulo"/>
            <p:cNvSpPr/>
            <p:nvPr/>
          </p:nvSpPr>
          <p:spPr>
            <a:xfrm>
              <a:off x="5365475" y="3057705"/>
              <a:ext cx="1302025" cy="269999"/>
            </a:xfrm>
            <a:prstGeom prst="rect">
              <a:avLst/>
            </a:prstGeom>
            <a:solidFill>
              <a:srgbClr val="E54949"/>
            </a:solidFill>
            <a:ln>
              <a:solidFill>
                <a:srgbClr val="8713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/>
                <a:t>Características</a:t>
              </a:r>
              <a:endParaRPr lang="es-MX" sz="1400" b="1" dirty="0"/>
            </a:p>
          </p:txBody>
        </p:sp>
        <p:sp>
          <p:nvSpPr>
            <p:cNvPr id="21" name="4 CuadroTexto"/>
            <p:cNvSpPr txBox="1"/>
            <p:nvPr/>
          </p:nvSpPr>
          <p:spPr>
            <a:xfrm>
              <a:off x="5365477" y="4824082"/>
              <a:ext cx="130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u="sng" dirty="0" smtClean="0"/>
                <a:t>Product Backlog</a:t>
              </a:r>
              <a:endParaRPr lang="es-MX" sz="1200" b="1" u="sng" dirty="0"/>
            </a:p>
          </p:txBody>
        </p:sp>
      </p:grp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1124995" y="872508"/>
            <a:ext cx="10058400" cy="738776"/>
          </a:xfrm>
        </p:spPr>
        <p:txBody>
          <a:bodyPr>
            <a:normAutofit/>
          </a:bodyPr>
          <a:lstStyle/>
          <a:p>
            <a:pPr algn="ctr"/>
            <a:r>
              <a:rPr lang="es-CO" sz="4400" b="1" dirty="0">
                <a:latin typeface="Arial Rounded MT Bold" panose="020F0704030504030204" pitchFamily="34" charset="0"/>
              </a:rPr>
              <a:t>SPRINT PLANNING: </a:t>
            </a:r>
            <a:r>
              <a:rPr lang="es-CO" sz="4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REFINAMIENTO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839" y="1883406"/>
            <a:ext cx="4086694" cy="4325333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4154317" y="2401868"/>
            <a:ext cx="2312571" cy="2881296"/>
            <a:chOff x="4137276" y="2147910"/>
            <a:chExt cx="2312571" cy="288129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3"/>
            <a:srcRect t="11928" b="56000"/>
            <a:stretch/>
          </p:blipFill>
          <p:spPr>
            <a:xfrm>
              <a:off x="4137276" y="2548020"/>
              <a:ext cx="1989204" cy="1378039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4334225" y="2147910"/>
              <a:ext cx="1802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b="1" dirty="0" smtClean="0">
                  <a:solidFill>
                    <a:srgbClr val="C89800"/>
                  </a:solidFill>
                </a:rPr>
                <a:t>Sprint Planning</a:t>
              </a:r>
              <a:endParaRPr lang="es-CO" sz="2000" b="1" dirty="0">
                <a:solidFill>
                  <a:srgbClr val="C89800"/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4198269" y="3926059"/>
              <a:ext cx="2251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b="1" dirty="0" smtClean="0">
                  <a:solidFill>
                    <a:srgbClr val="C89800"/>
                  </a:solidFill>
                </a:rPr>
                <a:t>Development Team</a:t>
              </a:r>
              <a:endParaRPr lang="es-CO" sz="2000" b="1" dirty="0">
                <a:solidFill>
                  <a:srgbClr val="C89800"/>
                </a:solidFill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334225" y="4326169"/>
              <a:ext cx="1912029" cy="703037"/>
            </a:xfrm>
            <a:prstGeom prst="rect">
              <a:avLst/>
            </a:prstGeom>
            <a:solidFill>
              <a:srgbClr val="A40000"/>
            </a:solidFill>
            <a:ln>
              <a:solidFill>
                <a:srgbClr val="A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/>
                <a:t>Refinement</a:t>
              </a:r>
              <a:endParaRPr lang="es-CO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775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15 4.07407E-6 L 0.15794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15039 4.81481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ortar rectángulo de esquina sencilla 3"/>
          <p:cNvSpPr/>
          <p:nvPr/>
        </p:nvSpPr>
        <p:spPr>
          <a:xfrm>
            <a:off x="1481073" y="2125016"/>
            <a:ext cx="4197600" cy="3933327"/>
          </a:xfrm>
          <a:prstGeom prst="snip1Rect">
            <a:avLst>
              <a:gd name="adj" fmla="val 9791"/>
            </a:avLst>
          </a:prstGeom>
          <a:solidFill>
            <a:srgbClr val="F9DE9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just"/>
            <a:endParaRPr lang="es-CO" b="1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ortar rectángulo de esquina sencilla 4"/>
          <p:cNvSpPr/>
          <p:nvPr/>
        </p:nvSpPr>
        <p:spPr>
          <a:xfrm flipH="1">
            <a:off x="6375042" y="2125016"/>
            <a:ext cx="4198513" cy="3933327"/>
          </a:xfrm>
          <a:prstGeom prst="snip1Rect">
            <a:avLst>
              <a:gd name="adj" fmla="val 8809"/>
            </a:avLst>
          </a:prstGeom>
          <a:solidFill>
            <a:srgbClr val="F9DE9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just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just"/>
            <a:endParaRPr lang="es-CO" b="1" dirty="0" smtClean="0">
              <a:solidFill>
                <a:schemeClr val="tx1"/>
              </a:solidFill>
            </a:endParaRPr>
          </a:p>
          <a:p>
            <a:pPr algn="just"/>
            <a:endParaRPr lang="es-CO" b="1" dirty="0">
              <a:solidFill>
                <a:schemeClr val="tx1"/>
              </a:solidFill>
            </a:endParaRPr>
          </a:p>
          <a:p>
            <a:pPr algn="just"/>
            <a:endParaRPr lang="es-CO" b="1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606861" y="2472746"/>
            <a:ext cx="3734873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Criterios de aceptación</a:t>
            </a:r>
          </a:p>
          <a:p>
            <a:pPr algn="ctr"/>
            <a:endParaRPr lang="es-CO" sz="11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1600" dirty="0"/>
              <a:t>Los colores amarillo y verde deben predominar (Ver mapa de colores).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1600" dirty="0">
                <a:solidFill>
                  <a:srgbClr val="C00000"/>
                </a:solidFill>
              </a:rPr>
              <a:t>Debe verse el logo de la Universidad en todo momento en el encabezado.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1600" dirty="0"/>
              <a:t>En la ventana de ingreso debe estar el lema de la Universidad.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1600" dirty="0"/>
              <a:t>El encabezado debe ser similar al de la página web (Ver imagen del portal).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1600" dirty="0"/>
              <a:t>El login del usuario debe ser visible en todo momento, </a:t>
            </a:r>
            <a:r>
              <a:rPr lang="es-CO" sz="1600" dirty="0">
                <a:solidFill>
                  <a:srgbClr val="C00000"/>
                </a:solidFill>
              </a:rPr>
              <a:t>junto con la fecha y hora del último ingreso.</a:t>
            </a:r>
          </a:p>
          <a:p>
            <a:endParaRPr lang="es-CO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647586" y="2472746"/>
            <a:ext cx="37873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HU01 – Imagen del Sistema</a:t>
            </a:r>
          </a:p>
          <a:p>
            <a:pPr algn="ctr"/>
            <a:endParaRPr lang="es-CO" dirty="0"/>
          </a:p>
          <a:p>
            <a:pPr algn="just"/>
            <a:r>
              <a:rPr lang="es-CO" sz="1600" b="1" dirty="0" smtClean="0"/>
              <a:t>Como</a:t>
            </a:r>
            <a:r>
              <a:rPr lang="es-CO" sz="1600" b="1" dirty="0"/>
              <a:t>:</a:t>
            </a:r>
            <a:r>
              <a:rPr lang="es-CO" sz="1600" dirty="0"/>
              <a:t> Usuario del sistema</a:t>
            </a:r>
          </a:p>
          <a:p>
            <a:pPr algn="just"/>
            <a:endParaRPr lang="es-CO" sz="1600" dirty="0"/>
          </a:p>
          <a:p>
            <a:pPr algn="just"/>
            <a:r>
              <a:rPr lang="es-CO" sz="1600" b="1" dirty="0"/>
              <a:t>Quiero: </a:t>
            </a:r>
            <a:r>
              <a:rPr lang="es-CO" sz="1600" dirty="0"/>
              <a:t>Visualizar la aplicación con la imagen de la Universidad.</a:t>
            </a:r>
            <a:endParaRPr lang="es-CO" sz="1600" b="1" dirty="0"/>
          </a:p>
          <a:p>
            <a:pPr algn="ctr"/>
            <a:endParaRPr lang="es-CO" sz="1600" dirty="0"/>
          </a:p>
          <a:p>
            <a:pPr algn="just"/>
            <a:r>
              <a:rPr lang="es-CO" sz="1600" b="1" dirty="0"/>
              <a:t>Para: </a:t>
            </a:r>
            <a:r>
              <a:rPr lang="es-CO" sz="1600" dirty="0"/>
              <a:t>Lograr sentido de pertenencia hacia la Universidad</a:t>
            </a:r>
            <a:r>
              <a:rPr lang="es-CO" sz="1600" dirty="0" smtClean="0"/>
              <a:t>.</a:t>
            </a:r>
            <a:endParaRPr lang="es-CO" sz="16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097280" y="322706"/>
            <a:ext cx="10058400" cy="738776"/>
          </a:xfrm>
        </p:spPr>
        <p:txBody>
          <a:bodyPr>
            <a:normAutofit/>
          </a:bodyPr>
          <a:lstStyle/>
          <a:p>
            <a:pPr algn="ctr"/>
            <a:r>
              <a:rPr lang="es-CO" sz="4400" b="1" dirty="0">
                <a:latin typeface="Arial Rounded MT Bold" panose="020F0704030504030204" pitchFamily="34" charset="0"/>
              </a:rPr>
              <a:t>SPRINT PLANNING: </a:t>
            </a:r>
            <a:r>
              <a:rPr lang="es-CO" sz="4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REFINAMIENTO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97280" y="1222351"/>
            <a:ext cx="59616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1</a:t>
            </a:r>
            <a:r>
              <a:rPr lang="es-CO" sz="3200" dirty="0" smtClean="0">
                <a:latin typeface="Arial Rounded MT Bold" panose="020F0704030504030204" pitchFamily="34" charset="0"/>
              </a:rPr>
              <a:t>. Refinar </a:t>
            </a:r>
            <a:r>
              <a:rPr lang="es-CO" sz="3200" dirty="0">
                <a:latin typeface="Arial Rounded MT Bold" panose="020F0704030504030204" pitchFamily="34" charset="0"/>
              </a:rPr>
              <a:t>el Product Backlog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516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97280" y="322705"/>
            <a:ext cx="10058400" cy="797757"/>
          </a:xfrm>
        </p:spPr>
        <p:txBody>
          <a:bodyPr>
            <a:normAutofit/>
          </a:bodyPr>
          <a:lstStyle/>
          <a:p>
            <a:pPr algn="ctr"/>
            <a:r>
              <a:rPr lang="es-CO" sz="4400" b="1" dirty="0">
                <a:latin typeface="Arial Rounded MT Bold" panose="020F0704030504030204" pitchFamily="34" charset="0"/>
              </a:rPr>
              <a:t>SPRINT PLANNING: </a:t>
            </a:r>
            <a:r>
              <a:rPr lang="es-CO" sz="4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REFINAMIENTO</a:t>
            </a:r>
            <a:endParaRPr lang="es-CO" sz="4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97280" y="1222351"/>
            <a:ext cx="61528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latin typeface="Arial Rounded MT Bold" panose="020F0704030504030204" pitchFamily="34" charset="0"/>
              </a:rPr>
              <a:t>2. Estimar el </a:t>
            </a:r>
            <a:r>
              <a:rPr lang="es-CO" sz="3200" dirty="0">
                <a:latin typeface="Arial Rounded MT Bold" panose="020F0704030504030204" pitchFamily="34" charset="0"/>
              </a:rPr>
              <a:t>Product Backlog</a:t>
            </a:r>
            <a:endParaRPr lang="es-CO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5815" t="30238" r="47360" b="23283"/>
          <a:stretch/>
        </p:blipFill>
        <p:spPr>
          <a:xfrm>
            <a:off x="6854136" y="1807126"/>
            <a:ext cx="4595181" cy="447648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30465" y="3129569"/>
            <a:ext cx="59618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spc="-50" dirty="0">
                <a:latin typeface="Arial Rounded MT Bold" panose="020F0704030504030204" pitchFamily="34" charset="0"/>
                <a:ea typeface="+mj-ea"/>
                <a:cs typeface="+mj-cs"/>
              </a:rPr>
              <a:t>Técnica: Planning </a:t>
            </a:r>
            <a:r>
              <a:rPr lang="es-CO" sz="3200" spc="-50" dirty="0" smtClean="0">
                <a:latin typeface="Arial Rounded MT Bold" panose="020F0704030504030204" pitchFamily="34" charset="0"/>
                <a:ea typeface="+mj-ea"/>
                <a:cs typeface="+mj-cs"/>
              </a:rPr>
              <a:t>Poker</a:t>
            </a:r>
          </a:p>
          <a:p>
            <a:r>
              <a:rPr lang="es-CO" sz="3200" spc="-50" dirty="0" smtClean="0">
                <a:latin typeface="Arial Rounded MT Bold" panose="020F0704030504030204" pitchFamily="34" charset="0"/>
                <a:ea typeface="+mj-ea"/>
                <a:cs typeface="+mj-cs"/>
              </a:rPr>
              <a:t>0,1,2,3,5,8,13,20,40,60,100,…</a:t>
            </a:r>
            <a:endParaRPr lang="es-CO" sz="3200" spc="-5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43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508" t="26541" r="45183" b="32614"/>
          <a:stretch/>
        </p:blipFill>
        <p:spPr>
          <a:xfrm>
            <a:off x="772732" y="690956"/>
            <a:ext cx="6053071" cy="491018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627" y="2077724"/>
            <a:ext cx="3322748" cy="313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97280" y="322705"/>
            <a:ext cx="10058400" cy="797757"/>
          </a:xfrm>
        </p:spPr>
        <p:txBody>
          <a:bodyPr>
            <a:normAutofit/>
          </a:bodyPr>
          <a:lstStyle/>
          <a:p>
            <a:pPr algn="ctr"/>
            <a:r>
              <a:rPr lang="es-CO" sz="4400" b="1" dirty="0">
                <a:latin typeface="Arial Rounded MT Bold" panose="020F0704030504030204" pitchFamily="34" charset="0"/>
              </a:rPr>
              <a:t>SPRINT PLANNING: </a:t>
            </a:r>
            <a:r>
              <a:rPr lang="es-CO" sz="4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REFINAMIENTO</a:t>
            </a:r>
            <a:endParaRPr lang="es-CO" sz="4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97280" y="1222351"/>
            <a:ext cx="8527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3</a:t>
            </a:r>
            <a:r>
              <a:rPr lang="es-CO" sz="3200" dirty="0" smtClean="0">
                <a:latin typeface="Arial Rounded MT Bold" panose="020F0704030504030204" pitchFamily="34" charset="0"/>
              </a:rPr>
              <a:t>. Delimitar Product Backlog para Tasking</a:t>
            </a:r>
            <a:endParaRPr lang="es-CO" sz="3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915" t="8211"/>
          <a:stretch/>
        </p:blipFill>
        <p:spPr>
          <a:xfrm>
            <a:off x="7096259" y="2024926"/>
            <a:ext cx="4868292" cy="412371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97280" y="2856296"/>
            <a:ext cx="4340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latin typeface="Arial Rounded MT Bold" panose="020F0704030504030204" pitchFamily="34" charset="0"/>
              </a:rPr>
              <a:t>Velocidad del equipo</a:t>
            </a:r>
            <a:endParaRPr lang="es-CO" sz="3200" dirty="0"/>
          </a:p>
        </p:txBody>
      </p:sp>
      <p:sp>
        <p:nvSpPr>
          <p:cNvPr id="10" name="Redondear rectángulo de esquina diagonal 9"/>
          <p:cNvSpPr/>
          <p:nvPr/>
        </p:nvSpPr>
        <p:spPr>
          <a:xfrm>
            <a:off x="1097279" y="3698649"/>
            <a:ext cx="5586855" cy="1206726"/>
          </a:xfrm>
          <a:prstGeom prst="round2Diag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La velocidad se calcula sumando el número de puntos historia 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que 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se estimaron para cada historia de usuario (o para cada bloque de valor añadido al </a:t>
            </a:r>
            <a:r>
              <a:rPr lang="es-CO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producto), que 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se ha terminado durante una iteración o sprint.</a:t>
            </a:r>
            <a:endParaRPr lang="es-CO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1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79386"/>
              </p:ext>
            </p:extLst>
          </p:nvPr>
        </p:nvGraphicFramePr>
        <p:xfrm>
          <a:off x="3850781" y="3181083"/>
          <a:ext cx="4790940" cy="293638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97735"/>
                <a:gridCol w="1197735"/>
                <a:gridCol w="1197735"/>
                <a:gridCol w="1197735"/>
              </a:tblGrid>
              <a:tr h="419483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solidFill>
                            <a:schemeClr val="bg1"/>
                          </a:solidFill>
                          <a:effectLst/>
                        </a:rPr>
                        <a:t>Historia</a:t>
                      </a:r>
                    </a:p>
                  </a:txBody>
                  <a:tcPr anchor="ctr">
                    <a:solidFill>
                      <a:srgbClr val="1482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solidFill>
                            <a:schemeClr val="bg1"/>
                          </a:solidFill>
                          <a:effectLst/>
                        </a:rPr>
                        <a:t>Tamaño</a:t>
                      </a:r>
                    </a:p>
                  </a:txBody>
                  <a:tcPr anchor="ctr">
                    <a:solidFill>
                      <a:srgbClr val="1482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solidFill>
                            <a:schemeClr val="bg1"/>
                          </a:solidFill>
                          <a:effectLst/>
                        </a:rPr>
                        <a:t>Historia</a:t>
                      </a:r>
                    </a:p>
                  </a:txBody>
                  <a:tcPr anchor="ctr">
                    <a:solidFill>
                      <a:srgbClr val="1482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solidFill>
                            <a:schemeClr val="bg1"/>
                          </a:solidFill>
                          <a:effectLst/>
                        </a:rPr>
                        <a:t>Tamaño</a:t>
                      </a:r>
                    </a:p>
                  </a:txBody>
                  <a:tcPr anchor="ctr">
                    <a:solidFill>
                      <a:srgbClr val="1482AC"/>
                    </a:solidFill>
                  </a:tcPr>
                </a:tc>
              </a:tr>
              <a:tr h="419483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effectLst/>
                        </a:rPr>
                        <a:t>H1</a:t>
                      </a:r>
                      <a:endParaRPr lang="es-CO" b="1" dirty="0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effectLst/>
                        </a:rPr>
                        <a:t>8</a:t>
                      </a:r>
                      <a:endParaRPr lang="es-CO" dirty="0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effectLst/>
                        </a:rPr>
                        <a:t>H7</a:t>
                      </a:r>
                      <a:endParaRPr lang="es-CO" b="1" dirty="0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>
                          <a:effectLst/>
                        </a:rPr>
                        <a:t>2</a:t>
                      </a:r>
                      <a:endParaRPr lang="es-CO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419483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effectLst/>
                        </a:rPr>
                        <a:t>H2</a:t>
                      </a:r>
                      <a:endParaRPr lang="es-CO" b="1" dirty="0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>
                          <a:effectLst/>
                        </a:rPr>
                        <a:t>13</a:t>
                      </a:r>
                      <a:endParaRPr lang="es-CO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effectLst/>
                        </a:rPr>
                        <a:t>H8</a:t>
                      </a:r>
                      <a:endParaRPr lang="es-CO" b="1" dirty="0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effectLst/>
                        </a:rPr>
                        <a:t>2</a:t>
                      </a:r>
                      <a:endParaRPr lang="es-CO" dirty="0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419483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effectLst/>
                        </a:rPr>
                        <a:t>H3</a:t>
                      </a:r>
                      <a:endParaRPr lang="es-CO" b="1" dirty="0">
                        <a:solidFill>
                          <a:srgbClr val="3333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>
                          <a:effectLst/>
                        </a:rPr>
                        <a:t>20</a:t>
                      </a:r>
                      <a:endParaRPr lang="es-CO">
                        <a:solidFill>
                          <a:srgbClr val="3333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effectLst/>
                        </a:rPr>
                        <a:t>H9</a:t>
                      </a:r>
                      <a:endParaRPr lang="es-CO" b="1" dirty="0">
                        <a:solidFill>
                          <a:srgbClr val="3333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effectLst/>
                        </a:rPr>
                        <a:t>13</a:t>
                      </a:r>
                      <a:endParaRPr lang="es-CO" dirty="0">
                        <a:solidFill>
                          <a:srgbClr val="333399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419483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effectLst/>
                        </a:rPr>
                        <a:t>H4</a:t>
                      </a:r>
                      <a:endParaRPr lang="es-CO" b="1" dirty="0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>
                          <a:effectLst/>
                        </a:rPr>
                        <a:t>3</a:t>
                      </a:r>
                      <a:endParaRPr lang="es-CO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effectLst/>
                        </a:rPr>
                        <a:t>H10</a:t>
                      </a:r>
                      <a:endParaRPr lang="es-CO" b="1" dirty="0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effectLst/>
                        </a:rPr>
                        <a:t>5</a:t>
                      </a:r>
                      <a:endParaRPr lang="es-CO" dirty="0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419483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effectLst/>
                        </a:rPr>
                        <a:t>H5</a:t>
                      </a:r>
                      <a:endParaRPr lang="es-CO" b="1" dirty="0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>
                          <a:effectLst/>
                        </a:rPr>
                        <a:t>5 (*)</a:t>
                      </a:r>
                      <a:endParaRPr lang="es-CO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effectLst/>
                        </a:rPr>
                        <a:t>H11</a:t>
                      </a:r>
                      <a:endParaRPr lang="es-CO" b="1" dirty="0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effectLst/>
                        </a:rPr>
                        <a:t>20</a:t>
                      </a:r>
                      <a:endParaRPr lang="es-CO" dirty="0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419483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effectLst/>
                        </a:rPr>
                        <a:t>H6</a:t>
                      </a:r>
                      <a:endParaRPr lang="es-CO" b="1" dirty="0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>
                          <a:effectLst/>
                        </a:rPr>
                        <a:t>8</a:t>
                      </a:r>
                      <a:endParaRPr lang="es-CO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effectLst/>
                        </a:rPr>
                        <a:t>H12</a:t>
                      </a:r>
                      <a:endParaRPr lang="es-CO" b="1" dirty="0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effectLst/>
                        </a:rPr>
                        <a:t>5</a:t>
                      </a:r>
                      <a:endParaRPr lang="es-CO" dirty="0">
                        <a:solidFill>
                          <a:srgbClr val="666699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2594" y="1870129"/>
            <a:ext cx="989049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Tenemos un equipo de desarrollo compuesto por 4 miembros.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duración de los Sprints será de 15 jornadas de trabajo (</a:t>
            </a:r>
            <a:r>
              <a:rPr lang="es-CO" sz="2200" dirty="0">
                <a:solidFill>
                  <a:srgbClr val="C00000"/>
                </a:solidFill>
              </a:rPr>
              <a:t>teniendo en cuenta que una jornada de trabajo equivale a 8 horas de dedicación </a:t>
            </a:r>
            <a:r>
              <a:rPr lang="es-CO" sz="2200" dirty="0" smtClean="0">
                <a:solidFill>
                  <a:srgbClr val="C00000"/>
                </a:solidFill>
              </a:rPr>
              <a:t>exclusiva</a:t>
            </a:r>
            <a:r>
              <a:rPr lang="es-CO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endParaRPr lang="es-CO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58643" y="902255"/>
            <a:ext cx="10058400" cy="797757"/>
          </a:xfrm>
        </p:spPr>
        <p:txBody>
          <a:bodyPr>
            <a:noAutofit/>
          </a:bodyPr>
          <a:lstStyle/>
          <a:p>
            <a:pPr algn="ctr"/>
            <a:r>
              <a:rPr lang="es-CO" sz="36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Cálculo de la Velocidad del Equipo de Trabajo</a:t>
            </a:r>
          </a:p>
        </p:txBody>
      </p:sp>
    </p:spTree>
    <p:extLst>
      <p:ext uri="{BB962C8B-B14F-4D97-AF65-F5344CB8AC3E}">
        <p14:creationId xmlns:p14="http://schemas.microsoft.com/office/powerpoint/2010/main" val="27503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Para tener en cuenta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935885"/>
            <a:ext cx="5780038" cy="4001276"/>
          </a:xfrm>
        </p:spPr>
        <p:txBody>
          <a:bodyPr>
            <a:noAutofit/>
          </a:bodyPr>
          <a:lstStyle/>
          <a:p>
            <a:pPr algn="just"/>
            <a:r>
              <a:rPr lang="es-CO" sz="2200" dirty="0"/>
              <a:t>Durante el primer Sprint, al no disponer de información de la capacidad de trabajo del equipo, se decidió intentar abordar las 5 primeras historias. Sin embargo, solo se han podido completar las 4 primeras. </a:t>
            </a:r>
          </a:p>
          <a:p>
            <a:pPr algn="just"/>
            <a:r>
              <a:rPr lang="es-CO" sz="2200" dirty="0"/>
              <a:t>Además, durante el Sprint surgieron algunas incidencias que afectaron al equipo y que no estaban previstas: uno de los miembros del equipo estuvo un día de baja y todos los miembros del equipo tuvieron que asistir a un curso de un día de duración que no estaba programado al inicio del Sprint.</a:t>
            </a:r>
          </a:p>
        </p:txBody>
      </p:sp>
      <p:pic>
        <p:nvPicPr>
          <p:cNvPr id="3076" name="Picture 4" descr="Resultado de imagen para signo de admira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845" y="2207763"/>
            <a:ext cx="3567835" cy="314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56495" y="387305"/>
            <a:ext cx="10058400" cy="797757"/>
          </a:xfrm>
        </p:spPr>
        <p:txBody>
          <a:bodyPr>
            <a:noAutofit/>
          </a:bodyPr>
          <a:lstStyle/>
          <a:p>
            <a:pPr algn="ctr"/>
            <a:r>
              <a:rPr lang="es-CO" sz="36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Cálculo de la Velocidad del Equipo de Trabajo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61674" y="1304190"/>
            <a:ext cx="8780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 final de un Sprint, la velocidad se calcula de la siguiente forma</a:t>
            </a: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CO" sz="2000" b="1" dirty="0" smtClean="0">
                <a:solidFill>
                  <a:srgbClr val="C00000"/>
                </a:solidFill>
              </a:rPr>
              <a:t>1. Total de puntos completados:</a:t>
            </a:r>
            <a:endParaRPr lang="es-CO" sz="2000" b="1" dirty="0">
              <a:solidFill>
                <a:srgbClr val="C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150772" y="2434950"/>
            <a:ext cx="7791718" cy="400110"/>
          </a:xfrm>
          <a:prstGeom prst="rect">
            <a:avLst/>
          </a:prstGeom>
          <a:solidFill>
            <a:srgbClr val="BEDCE8"/>
          </a:solidFill>
          <a:ln>
            <a:solidFill>
              <a:srgbClr val="6EB2CC"/>
            </a:solidFill>
          </a:ln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rgbClr val="35383D"/>
                </a:solidFill>
              </a:rPr>
              <a:t>Puntos completados = 8 (H1) + 13 (H2) + 20 (H3) + 3 (H4) = </a:t>
            </a:r>
            <a:r>
              <a:rPr lang="pt-BR" sz="2000" b="1" i="1" u="sng" dirty="0">
                <a:solidFill>
                  <a:srgbClr val="35383D"/>
                </a:solidFill>
              </a:rPr>
              <a:t>44</a:t>
            </a:r>
            <a:endParaRPr lang="es-CO" sz="2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1056495" y="3073316"/>
            <a:ext cx="8885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>
                <a:solidFill>
                  <a:srgbClr val="C00000"/>
                </a:solidFill>
              </a:rPr>
              <a:t>2. Total de jornadas reales:</a:t>
            </a:r>
            <a:endParaRPr lang="es-CO" sz="2000" b="1" dirty="0">
              <a:solidFill>
                <a:srgbClr val="C0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50772" y="3613003"/>
            <a:ext cx="7791718" cy="707886"/>
          </a:xfrm>
          <a:prstGeom prst="rect">
            <a:avLst/>
          </a:prstGeom>
          <a:solidFill>
            <a:srgbClr val="BEDCE8"/>
          </a:solidFill>
          <a:ln>
            <a:solidFill>
              <a:srgbClr val="6EB2CC"/>
            </a:solidFill>
          </a:ln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rgbClr val="35383D"/>
                </a:solidFill>
              </a:rPr>
              <a:t>Jornadas ideales = 15 + 15 + 15 + 15 = 60 </a:t>
            </a:r>
            <a:br>
              <a:rPr lang="pt-BR" sz="2000" b="1" i="1" dirty="0">
                <a:solidFill>
                  <a:srgbClr val="35383D"/>
                </a:solidFill>
              </a:rPr>
            </a:br>
            <a:r>
              <a:rPr lang="pt-BR" sz="2000" b="1" i="1" dirty="0">
                <a:solidFill>
                  <a:srgbClr val="35383D"/>
                </a:solidFill>
              </a:rPr>
              <a:t>Jornadas reales (descontando ausencias) = 13 + 14 + 14 + 14 = </a:t>
            </a:r>
            <a:r>
              <a:rPr lang="pt-BR" sz="2000" b="1" i="1" u="sng" dirty="0">
                <a:solidFill>
                  <a:srgbClr val="35383D"/>
                </a:solidFill>
              </a:rPr>
              <a:t>55</a:t>
            </a:r>
            <a:endParaRPr lang="es-CO" sz="2000" b="1" i="1" u="sng" dirty="0">
              <a:solidFill>
                <a:srgbClr val="35383D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150772" y="5074818"/>
            <a:ext cx="7791718" cy="984885"/>
          </a:xfrm>
          <a:prstGeom prst="rect">
            <a:avLst/>
          </a:prstGeom>
          <a:solidFill>
            <a:srgbClr val="BEDCE8"/>
          </a:solidFill>
          <a:ln>
            <a:solidFill>
              <a:srgbClr val="6EB2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O" sz="2000" b="1" i="1" dirty="0" smtClean="0">
                <a:solidFill>
                  <a:srgbClr val="35383D"/>
                </a:solidFill>
              </a:rPr>
              <a:t>Velocidad = Trabajo/Tiempo</a:t>
            </a:r>
          </a:p>
          <a:p>
            <a:pPr algn="ctr"/>
            <a:r>
              <a:rPr lang="es-CO" sz="2000" b="1" i="1" dirty="0" smtClean="0">
                <a:solidFill>
                  <a:srgbClr val="35383D"/>
                </a:solidFill>
              </a:rPr>
              <a:t>Velocidad </a:t>
            </a:r>
            <a:r>
              <a:rPr lang="es-CO" sz="2000" b="1" i="1" dirty="0">
                <a:solidFill>
                  <a:srgbClr val="35383D"/>
                </a:solidFill>
              </a:rPr>
              <a:t>= 44 / 55 = 0,8 </a:t>
            </a:r>
            <a:r>
              <a:rPr lang="es-CO" sz="2000" b="1" i="1" dirty="0" smtClean="0">
                <a:solidFill>
                  <a:srgbClr val="35383D"/>
                </a:solidFill>
              </a:rPr>
              <a:t> </a:t>
            </a:r>
          </a:p>
          <a:p>
            <a:pPr algn="ctr"/>
            <a:r>
              <a:rPr lang="es-CO" b="1" i="1" dirty="0" smtClean="0"/>
              <a:t>El </a:t>
            </a:r>
            <a:r>
              <a:rPr lang="es-CO" b="1" i="1" dirty="0"/>
              <a:t>equipo ha trabajado en el primer Sprint con una velocidad del 80%.</a:t>
            </a:r>
            <a:endParaRPr lang="es-CO" b="1" i="1" dirty="0">
              <a:solidFill>
                <a:srgbClr val="35383D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056495" y="4581298"/>
            <a:ext cx="8885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>
                <a:solidFill>
                  <a:srgbClr val="C00000"/>
                </a:solidFill>
              </a:rPr>
              <a:t>3. Cálculo de la Velocidad:</a:t>
            </a:r>
            <a:endParaRPr lang="es-CO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PROCESO DE UN SPRINT</a:t>
            </a:r>
            <a:endParaRPr lang="es-CO" sz="54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937689" y="1893903"/>
            <a:ext cx="8494865" cy="4297826"/>
            <a:chOff x="1937689" y="1996935"/>
            <a:chExt cx="8494865" cy="429782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10868" t="24604" r="78441" b="63600"/>
            <a:stretch/>
          </p:blipFill>
          <p:spPr>
            <a:xfrm>
              <a:off x="1937689" y="2112134"/>
              <a:ext cx="1743534" cy="1081639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l="10868" t="36129" r="78441" b="27332"/>
            <a:stretch/>
          </p:blipFill>
          <p:spPr>
            <a:xfrm>
              <a:off x="2047829" y="3218823"/>
              <a:ext cx="1523254" cy="2927133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/>
            <a:srcRect l="31084" t="27219" r="64463" b="43433"/>
            <a:stretch/>
          </p:blipFill>
          <p:spPr>
            <a:xfrm>
              <a:off x="6026785" y="2052585"/>
              <a:ext cx="656279" cy="2431867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3516" y="2112134"/>
              <a:ext cx="1543050" cy="2381250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5"/>
            <a:srcRect l="35714" t="25836" r="45183" b="44411"/>
            <a:stretch/>
          </p:blipFill>
          <p:spPr>
            <a:xfrm>
              <a:off x="7271871" y="1996935"/>
              <a:ext cx="2446533" cy="2142301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6"/>
            <a:srcRect l="49670" t="48547" r="43005" b="31382"/>
            <a:stretch/>
          </p:blipFill>
          <p:spPr>
            <a:xfrm>
              <a:off x="9350728" y="3492127"/>
              <a:ext cx="1081826" cy="166659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78881" y="4682389"/>
              <a:ext cx="2316184" cy="1612372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8"/>
            <a:srcRect l="15169" b="10472"/>
            <a:stretch/>
          </p:blipFill>
          <p:spPr>
            <a:xfrm>
              <a:off x="5326021" y="4908023"/>
              <a:ext cx="1852860" cy="1357125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9"/>
            <a:srcRect l="20272" t="68971" r="70619" b="27526"/>
            <a:stretch/>
          </p:blipFill>
          <p:spPr>
            <a:xfrm>
              <a:off x="3571083" y="5489662"/>
              <a:ext cx="1638485" cy="354286"/>
            </a:xfrm>
            <a:prstGeom prst="rect">
              <a:avLst/>
            </a:prstGeom>
          </p:spPr>
        </p:pic>
      </p:grpSp>
      <p:sp>
        <p:nvSpPr>
          <p:cNvPr id="3" name="Rectángulo 2"/>
          <p:cNvSpPr/>
          <p:nvPr/>
        </p:nvSpPr>
        <p:spPr>
          <a:xfrm>
            <a:off x="2202287" y="4494727"/>
            <a:ext cx="1313645" cy="157324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18129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3715" y="488271"/>
            <a:ext cx="10058400" cy="708352"/>
          </a:xfrm>
        </p:spPr>
        <p:txBody>
          <a:bodyPr>
            <a:normAutofit/>
          </a:bodyPr>
          <a:lstStyle/>
          <a:p>
            <a:pPr algn="just"/>
            <a:r>
              <a:rPr lang="es-CO" sz="4400" b="1" dirty="0">
                <a:latin typeface="Arial Rounded MT Bold" panose="020F0704030504030204" pitchFamily="34" charset="0"/>
              </a:rPr>
              <a:t>SPRINT PLANNING: </a:t>
            </a:r>
            <a:r>
              <a:rPr lang="es-CO" sz="4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TASKING</a:t>
            </a:r>
            <a:endParaRPr lang="es-CO" sz="4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Abrir llave 18"/>
          <p:cNvSpPr/>
          <p:nvPr/>
        </p:nvSpPr>
        <p:spPr>
          <a:xfrm>
            <a:off x="7524463" y="1957748"/>
            <a:ext cx="490787" cy="4126962"/>
          </a:xfrm>
          <a:prstGeom prst="leftBrace">
            <a:avLst>
              <a:gd name="adj1" fmla="val 8333"/>
              <a:gd name="adj2" fmla="val 506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Flecha derecha 28"/>
          <p:cNvSpPr/>
          <p:nvPr/>
        </p:nvSpPr>
        <p:spPr>
          <a:xfrm>
            <a:off x="3111621" y="3682915"/>
            <a:ext cx="1042829" cy="6122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ortar rectángulo de esquina sencilla 21"/>
          <p:cNvSpPr/>
          <p:nvPr/>
        </p:nvSpPr>
        <p:spPr>
          <a:xfrm>
            <a:off x="4305719" y="3168203"/>
            <a:ext cx="3030250" cy="1418364"/>
          </a:xfrm>
          <a:prstGeom prst="snip1Rect">
            <a:avLst/>
          </a:prstGeom>
          <a:noFill/>
          <a:ln w="28575">
            <a:solidFill>
              <a:srgbClr val="C898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solidFill>
                  <a:schemeClr val="tx1"/>
                </a:solidFill>
              </a:rPr>
              <a:t>HU01 – Imagen del Sistema</a:t>
            </a:r>
          </a:p>
          <a:p>
            <a:pPr algn="just"/>
            <a:endParaRPr lang="es-CO" sz="1600" b="1" dirty="0" smtClean="0">
              <a:solidFill>
                <a:schemeClr val="tx1"/>
              </a:solidFill>
            </a:endParaRPr>
          </a:p>
          <a:p>
            <a:pPr algn="just"/>
            <a:r>
              <a:rPr lang="es-CO" sz="1600" b="1" dirty="0" smtClean="0">
                <a:solidFill>
                  <a:schemeClr val="tx1"/>
                </a:solidFill>
              </a:rPr>
              <a:t>Como: </a:t>
            </a:r>
            <a:r>
              <a:rPr lang="es-CO" sz="1600" dirty="0" smtClean="0">
                <a:solidFill>
                  <a:schemeClr val="tx1"/>
                </a:solidFill>
              </a:rPr>
              <a:t>Usuario del sistema</a:t>
            </a:r>
          </a:p>
          <a:p>
            <a:pPr algn="just"/>
            <a:r>
              <a:rPr lang="es-CO" sz="1600" b="1" dirty="0" smtClean="0">
                <a:solidFill>
                  <a:schemeClr val="tx1"/>
                </a:solidFill>
              </a:rPr>
              <a:t>Quiero: </a:t>
            </a:r>
            <a:r>
              <a:rPr lang="es-CO" sz="1600" dirty="0" smtClean="0">
                <a:solidFill>
                  <a:schemeClr val="tx1"/>
                </a:solidFill>
              </a:rPr>
              <a:t>Visualizar que el sistema se ….</a:t>
            </a:r>
            <a:endParaRPr lang="es-CO" sz="1600" b="1" dirty="0">
              <a:solidFill>
                <a:schemeClr val="tx1"/>
              </a:solidFill>
            </a:endParaRPr>
          </a:p>
        </p:txBody>
      </p:sp>
      <p:sp>
        <p:nvSpPr>
          <p:cNvPr id="23" name="Rectángulo 4"/>
          <p:cNvSpPr/>
          <p:nvPr/>
        </p:nvSpPr>
        <p:spPr>
          <a:xfrm>
            <a:off x="1097280" y="1222351"/>
            <a:ext cx="9087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1</a:t>
            </a:r>
            <a:r>
              <a:rPr lang="es-CO" sz="3200" dirty="0" smtClean="0">
                <a:latin typeface="Arial Rounded MT Bold" panose="020F0704030504030204" pitchFamily="34" charset="0"/>
              </a:rPr>
              <a:t>. Dividir en tareas cada historia de usuario</a:t>
            </a:r>
            <a:endParaRPr lang="es-CO" sz="3200" dirty="0"/>
          </a:p>
        </p:txBody>
      </p:sp>
      <p:grpSp>
        <p:nvGrpSpPr>
          <p:cNvPr id="33" name="32 Grupo"/>
          <p:cNvGrpSpPr/>
          <p:nvPr/>
        </p:nvGrpSpPr>
        <p:grpSpPr>
          <a:xfrm>
            <a:off x="8218308" y="1976461"/>
            <a:ext cx="3014135" cy="4063095"/>
            <a:chOff x="8218308" y="1976461"/>
            <a:chExt cx="3014135" cy="4063095"/>
          </a:xfrm>
        </p:grpSpPr>
        <p:sp>
          <p:nvSpPr>
            <p:cNvPr id="20" name="19 Rectángulo redondeado"/>
            <p:cNvSpPr/>
            <p:nvPr/>
          </p:nvSpPr>
          <p:spPr>
            <a:xfrm>
              <a:off x="8218310" y="1976461"/>
              <a:ext cx="3014133" cy="608696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Cuaderno de lineamiento de diseño: tipo de letra, color, dimensionamiento de logos.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8218309" y="2661108"/>
              <a:ext cx="3014133" cy="608696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Definir espacio de encabezado, cuerpo, pie de página y menú.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25 Rectángulo redondeado"/>
            <p:cNvSpPr/>
            <p:nvPr/>
          </p:nvSpPr>
          <p:spPr>
            <a:xfrm>
              <a:off x="8218310" y="3359001"/>
              <a:ext cx="3014133" cy="608696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Api para manejo de templates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8218310" y="4047271"/>
              <a:ext cx="3014133" cy="608696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Diseño del encabezado.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27 Rectángulo redondeado"/>
            <p:cNvSpPr/>
            <p:nvPr/>
          </p:nvSpPr>
          <p:spPr>
            <a:xfrm>
              <a:off x="8218308" y="4733810"/>
              <a:ext cx="3014133" cy="608696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Diseño del formulario de login.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8218310" y="5430860"/>
              <a:ext cx="3014133" cy="608696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CO" sz="1400" dirty="0" smtClean="0">
                  <a:solidFill>
                    <a:schemeClr val="tx1"/>
                  </a:solidFill>
                </a:rPr>
                <a:t>…………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24926" y="2623256"/>
            <a:ext cx="2337662" cy="2513599"/>
            <a:chOff x="524926" y="2623256"/>
            <a:chExt cx="2337662" cy="2513599"/>
          </a:xfrm>
        </p:grpSpPr>
        <p:grpSp>
          <p:nvGrpSpPr>
            <p:cNvPr id="32" name="46 Grupo"/>
            <p:cNvGrpSpPr/>
            <p:nvPr/>
          </p:nvGrpSpPr>
          <p:grpSpPr>
            <a:xfrm>
              <a:off x="550326" y="2623256"/>
              <a:ext cx="2312262" cy="807482"/>
              <a:chOff x="550326" y="2623256"/>
              <a:chExt cx="2312262" cy="807482"/>
            </a:xfrm>
          </p:grpSpPr>
          <p:sp>
            <p:nvSpPr>
              <p:cNvPr id="54" name="CuadroTexto 7"/>
              <p:cNvSpPr txBox="1"/>
              <p:nvPr/>
            </p:nvSpPr>
            <p:spPr>
              <a:xfrm>
                <a:off x="550326" y="2623256"/>
                <a:ext cx="2312262" cy="307777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CO"/>
                </a:defPPr>
                <a:lvl1pPr algn="ctr">
                  <a:defRPr sz="1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CO" dirty="0"/>
                  <a:t>Tasking</a:t>
                </a:r>
              </a:p>
            </p:txBody>
          </p:sp>
          <p:grpSp>
            <p:nvGrpSpPr>
              <p:cNvPr id="55" name="Grupo 1"/>
              <p:cNvGrpSpPr/>
              <p:nvPr/>
            </p:nvGrpSpPr>
            <p:grpSpPr>
              <a:xfrm>
                <a:off x="550326" y="3099242"/>
                <a:ext cx="2312262" cy="331496"/>
                <a:chOff x="536076" y="3054086"/>
                <a:chExt cx="2312262" cy="331496"/>
              </a:xfrm>
            </p:grpSpPr>
            <p:sp>
              <p:nvSpPr>
                <p:cNvPr id="56" name="Rectángulo 8"/>
                <p:cNvSpPr/>
                <p:nvPr/>
              </p:nvSpPr>
              <p:spPr>
                <a:xfrm>
                  <a:off x="536076" y="3054086"/>
                  <a:ext cx="327626" cy="327626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ángulo 9"/>
                <p:cNvSpPr/>
                <p:nvPr/>
              </p:nvSpPr>
              <p:spPr>
                <a:xfrm>
                  <a:off x="939902" y="3057956"/>
                  <a:ext cx="327626" cy="327626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ángulo 10"/>
                <p:cNvSpPr/>
                <p:nvPr/>
              </p:nvSpPr>
              <p:spPr>
                <a:xfrm>
                  <a:off x="1351280" y="3057956"/>
                  <a:ext cx="317500" cy="327626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ángulo 11"/>
                <p:cNvSpPr/>
                <p:nvPr/>
              </p:nvSpPr>
              <p:spPr>
                <a:xfrm>
                  <a:off x="1743438" y="3057956"/>
                  <a:ext cx="317500" cy="327626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ángulo 12"/>
                <p:cNvSpPr/>
                <p:nvPr/>
              </p:nvSpPr>
              <p:spPr>
                <a:xfrm>
                  <a:off x="2138680" y="3057956"/>
                  <a:ext cx="317500" cy="327626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ángulo 13"/>
                <p:cNvSpPr/>
                <p:nvPr/>
              </p:nvSpPr>
              <p:spPr>
                <a:xfrm>
                  <a:off x="2530838" y="3057956"/>
                  <a:ext cx="317500" cy="327626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 sz="14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9" name="Grupo 2"/>
            <p:cNvGrpSpPr/>
            <p:nvPr/>
          </p:nvGrpSpPr>
          <p:grpSpPr>
            <a:xfrm>
              <a:off x="524926" y="3592603"/>
              <a:ext cx="2337662" cy="1544252"/>
              <a:chOff x="510676" y="3682915"/>
              <a:chExt cx="2337662" cy="1544252"/>
            </a:xfrm>
          </p:grpSpPr>
          <p:sp>
            <p:nvSpPr>
              <p:cNvPr id="50" name="Rectángulo 14"/>
              <p:cNvSpPr/>
              <p:nvPr/>
            </p:nvSpPr>
            <p:spPr>
              <a:xfrm>
                <a:off x="510676" y="3682915"/>
                <a:ext cx="2337662" cy="327626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CO" sz="1400" dirty="0">
                    <a:solidFill>
                      <a:schemeClr val="tx1"/>
                    </a:solidFill>
                  </a:rPr>
                  <a:t>Task</a:t>
                </a:r>
              </a:p>
            </p:txBody>
          </p:sp>
          <p:sp>
            <p:nvSpPr>
              <p:cNvPr id="51" name="Rectángulo 15"/>
              <p:cNvSpPr/>
              <p:nvPr/>
            </p:nvSpPr>
            <p:spPr>
              <a:xfrm>
                <a:off x="510676" y="4086741"/>
                <a:ext cx="2337662" cy="327626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CO" sz="1400" dirty="0">
                    <a:solidFill>
                      <a:schemeClr val="tx1"/>
                    </a:solidFill>
                  </a:rPr>
                  <a:t>Task</a:t>
                </a:r>
              </a:p>
            </p:txBody>
          </p:sp>
          <p:sp>
            <p:nvSpPr>
              <p:cNvPr id="52" name="Rectángulo 16"/>
              <p:cNvSpPr/>
              <p:nvPr/>
            </p:nvSpPr>
            <p:spPr>
              <a:xfrm>
                <a:off x="510676" y="4495715"/>
                <a:ext cx="2337662" cy="327626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CO" sz="1400" dirty="0">
                    <a:solidFill>
                      <a:schemeClr val="tx1"/>
                    </a:solidFill>
                  </a:rPr>
                  <a:t>Task</a:t>
                </a:r>
              </a:p>
            </p:txBody>
          </p:sp>
          <p:sp>
            <p:nvSpPr>
              <p:cNvPr id="53" name="Rectángulo 17"/>
              <p:cNvSpPr/>
              <p:nvPr/>
            </p:nvSpPr>
            <p:spPr>
              <a:xfrm>
                <a:off x="510676" y="4899541"/>
                <a:ext cx="2337662" cy="327626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CO" sz="1400" dirty="0">
                    <a:solidFill>
                      <a:schemeClr val="tx1"/>
                    </a:solidFill>
                  </a:rPr>
                  <a:t>Task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778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20"/>
          <p:cNvSpPr txBox="1"/>
          <p:nvPr/>
        </p:nvSpPr>
        <p:spPr>
          <a:xfrm>
            <a:off x="10937662" y="1241845"/>
            <a:ext cx="1061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000" b="1" dirty="0" smtClean="0"/>
              <a:t>Horas </a:t>
            </a:r>
          </a:p>
          <a:p>
            <a:pPr algn="ctr"/>
            <a:r>
              <a:rPr lang="es-CO" sz="2000" b="1" dirty="0" smtClean="0"/>
              <a:t>(2,4,6,8)</a:t>
            </a:r>
            <a:endParaRPr lang="es-CO" sz="2000" b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103715" y="488271"/>
            <a:ext cx="10058400" cy="708352"/>
          </a:xfrm>
        </p:spPr>
        <p:txBody>
          <a:bodyPr>
            <a:normAutofit/>
          </a:bodyPr>
          <a:lstStyle/>
          <a:p>
            <a:pPr algn="just"/>
            <a:r>
              <a:rPr lang="es-CO" sz="4400" b="1" dirty="0">
                <a:latin typeface="Arial Rounded MT Bold" panose="020F0704030504030204" pitchFamily="34" charset="0"/>
              </a:rPr>
              <a:t>SPRINT PLANNING: </a:t>
            </a:r>
            <a:r>
              <a:rPr lang="es-CO" sz="4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TASKING</a:t>
            </a:r>
            <a:endParaRPr lang="es-CO" sz="4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ángulo 4"/>
          <p:cNvSpPr/>
          <p:nvPr/>
        </p:nvSpPr>
        <p:spPr>
          <a:xfrm>
            <a:off x="1097280" y="1222351"/>
            <a:ext cx="6080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latin typeface="Arial Rounded MT Bold" panose="020F0704030504030204" pitchFamily="34" charset="0"/>
              </a:rPr>
              <a:t>2. Estimar las tareas en horas</a:t>
            </a:r>
            <a:endParaRPr lang="es-CO" sz="3200" dirty="0"/>
          </a:p>
        </p:txBody>
      </p:sp>
      <p:grpSp>
        <p:nvGrpSpPr>
          <p:cNvPr id="2" name="Grupo 1"/>
          <p:cNvGrpSpPr/>
          <p:nvPr/>
        </p:nvGrpSpPr>
        <p:grpSpPr>
          <a:xfrm>
            <a:off x="524926" y="2623256"/>
            <a:ext cx="2337662" cy="2513599"/>
            <a:chOff x="524926" y="2623256"/>
            <a:chExt cx="2337662" cy="2513599"/>
          </a:xfrm>
        </p:grpSpPr>
        <p:grpSp>
          <p:nvGrpSpPr>
            <p:cNvPr id="47" name="46 Grupo"/>
            <p:cNvGrpSpPr/>
            <p:nvPr/>
          </p:nvGrpSpPr>
          <p:grpSpPr>
            <a:xfrm>
              <a:off x="550326" y="2623256"/>
              <a:ext cx="2312262" cy="807482"/>
              <a:chOff x="550326" y="2623256"/>
              <a:chExt cx="2312262" cy="807482"/>
            </a:xfrm>
          </p:grpSpPr>
          <p:sp>
            <p:nvSpPr>
              <p:cNvPr id="9" name="CuadroTexto 7"/>
              <p:cNvSpPr txBox="1"/>
              <p:nvPr/>
            </p:nvSpPr>
            <p:spPr>
              <a:xfrm>
                <a:off x="550326" y="2623256"/>
                <a:ext cx="2312262" cy="307777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CO"/>
                </a:defPPr>
                <a:lvl1pPr algn="ctr">
                  <a:defRPr sz="1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CO" dirty="0"/>
                  <a:t>Tasking</a:t>
                </a:r>
              </a:p>
            </p:txBody>
          </p:sp>
          <p:grpSp>
            <p:nvGrpSpPr>
              <p:cNvPr id="10" name="Grupo 1"/>
              <p:cNvGrpSpPr/>
              <p:nvPr/>
            </p:nvGrpSpPr>
            <p:grpSpPr>
              <a:xfrm>
                <a:off x="550326" y="3099242"/>
                <a:ext cx="2312262" cy="331496"/>
                <a:chOff x="536076" y="3054086"/>
                <a:chExt cx="2312262" cy="331496"/>
              </a:xfrm>
            </p:grpSpPr>
            <p:sp>
              <p:nvSpPr>
                <p:cNvPr id="16" name="Rectángulo 8"/>
                <p:cNvSpPr/>
                <p:nvPr/>
              </p:nvSpPr>
              <p:spPr>
                <a:xfrm>
                  <a:off x="536076" y="3054086"/>
                  <a:ext cx="327626" cy="327626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ángulo 9"/>
                <p:cNvSpPr/>
                <p:nvPr/>
              </p:nvSpPr>
              <p:spPr>
                <a:xfrm>
                  <a:off x="939902" y="3057956"/>
                  <a:ext cx="327626" cy="327626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ángulo 10"/>
                <p:cNvSpPr/>
                <p:nvPr/>
              </p:nvSpPr>
              <p:spPr>
                <a:xfrm>
                  <a:off x="1351280" y="3057956"/>
                  <a:ext cx="317500" cy="327626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ángulo 11"/>
                <p:cNvSpPr/>
                <p:nvPr/>
              </p:nvSpPr>
              <p:spPr>
                <a:xfrm>
                  <a:off x="1743438" y="3057956"/>
                  <a:ext cx="317500" cy="327626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ángulo 12"/>
                <p:cNvSpPr/>
                <p:nvPr/>
              </p:nvSpPr>
              <p:spPr>
                <a:xfrm>
                  <a:off x="2138680" y="3057956"/>
                  <a:ext cx="317500" cy="327626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ángulo 13"/>
                <p:cNvSpPr/>
                <p:nvPr/>
              </p:nvSpPr>
              <p:spPr>
                <a:xfrm>
                  <a:off x="2530838" y="3057956"/>
                  <a:ext cx="317500" cy="327626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CO" sz="14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" name="Grupo 2"/>
            <p:cNvGrpSpPr/>
            <p:nvPr/>
          </p:nvGrpSpPr>
          <p:grpSpPr>
            <a:xfrm>
              <a:off x="524926" y="3592603"/>
              <a:ext cx="2337662" cy="1544252"/>
              <a:chOff x="510676" y="3682915"/>
              <a:chExt cx="2337662" cy="1544252"/>
            </a:xfrm>
          </p:grpSpPr>
          <p:sp>
            <p:nvSpPr>
              <p:cNvPr id="12" name="Rectángulo 14"/>
              <p:cNvSpPr/>
              <p:nvPr/>
            </p:nvSpPr>
            <p:spPr>
              <a:xfrm>
                <a:off x="510676" y="3682915"/>
                <a:ext cx="2337662" cy="327626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CO" sz="1400" dirty="0">
                    <a:solidFill>
                      <a:schemeClr val="tx1"/>
                    </a:solidFill>
                  </a:rPr>
                  <a:t>Task</a:t>
                </a:r>
              </a:p>
            </p:txBody>
          </p:sp>
          <p:sp>
            <p:nvSpPr>
              <p:cNvPr id="13" name="Rectángulo 15"/>
              <p:cNvSpPr/>
              <p:nvPr/>
            </p:nvSpPr>
            <p:spPr>
              <a:xfrm>
                <a:off x="510676" y="4086741"/>
                <a:ext cx="2337662" cy="327626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CO" sz="1400" dirty="0">
                    <a:solidFill>
                      <a:schemeClr val="tx1"/>
                    </a:solidFill>
                  </a:rPr>
                  <a:t>Task</a:t>
                </a:r>
              </a:p>
            </p:txBody>
          </p:sp>
          <p:sp>
            <p:nvSpPr>
              <p:cNvPr id="14" name="Rectángulo 16"/>
              <p:cNvSpPr/>
              <p:nvPr/>
            </p:nvSpPr>
            <p:spPr>
              <a:xfrm>
                <a:off x="510676" y="4495715"/>
                <a:ext cx="2337662" cy="327626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CO" sz="1400" dirty="0">
                    <a:solidFill>
                      <a:schemeClr val="tx1"/>
                    </a:solidFill>
                  </a:rPr>
                  <a:t>Task</a:t>
                </a:r>
              </a:p>
            </p:txBody>
          </p:sp>
          <p:sp>
            <p:nvSpPr>
              <p:cNvPr id="15" name="Rectángulo 17"/>
              <p:cNvSpPr/>
              <p:nvPr/>
            </p:nvSpPr>
            <p:spPr>
              <a:xfrm>
                <a:off x="510676" y="4899541"/>
                <a:ext cx="2337662" cy="327626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CO" sz="1400" dirty="0">
                    <a:solidFill>
                      <a:schemeClr val="tx1"/>
                    </a:solidFill>
                  </a:rPr>
                  <a:t>Task</a:t>
                </a:r>
              </a:p>
            </p:txBody>
          </p:sp>
        </p:grpSp>
      </p:grpSp>
      <p:sp>
        <p:nvSpPr>
          <p:cNvPr id="22" name="Abrir llave 18"/>
          <p:cNvSpPr/>
          <p:nvPr/>
        </p:nvSpPr>
        <p:spPr>
          <a:xfrm>
            <a:off x="7366417" y="1923880"/>
            <a:ext cx="490787" cy="4285007"/>
          </a:xfrm>
          <a:prstGeom prst="leftBrace">
            <a:avLst>
              <a:gd name="adj1" fmla="val 32203"/>
              <a:gd name="adj2" fmla="val 506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lecha derecha 28"/>
          <p:cNvSpPr/>
          <p:nvPr/>
        </p:nvSpPr>
        <p:spPr>
          <a:xfrm>
            <a:off x="3021309" y="3728071"/>
            <a:ext cx="1042829" cy="6122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ortar rectángulo de esquina sencilla 21"/>
          <p:cNvSpPr/>
          <p:nvPr/>
        </p:nvSpPr>
        <p:spPr>
          <a:xfrm>
            <a:off x="4204118" y="3213359"/>
            <a:ext cx="3030250" cy="1418364"/>
          </a:xfrm>
          <a:prstGeom prst="snip1Rect">
            <a:avLst>
              <a:gd name="adj" fmla="val 10300"/>
            </a:avLst>
          </a:prstGeom>
          <a:noFill/>
          <a:ln w="28575">
            <a:solidFill>
              <a:srgbClr val="C898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solidFill>
                  <a:schemeClr val="tx1"/>
                </a:solidFill>
              </a:rPr>
              <a:t>HU01 – Imagen del Sistema</a:t>
            </a:r>
          </a:p>
          <a:p>
            <a:pPr algn="just"/>
            <a:endParaRPr lang="es-CO" sz="1600" b="1" dirty="0" smtClean="0">
              <a:solidFill>
                <a:schemeClr val="tx1"/>
              </a:solidFill>
            </a:endParaRPr>
          </a:p>
          <a:p>
            <a:pPr algn="just"/>
            <a:r>
              <a:rPr lang="es-CO" sz="1600" b="1" dirty="0" smtClean="0">
                <a:solidFill>
                  <a:schemeClr val="tx1"/>
                </a:solidFill>
              </a:rPr>
              <a:t>Como: </a:t>
            </a:r>
            <a:r>
              <a:rPr lang="es-CO" sz="1600" dirty="0" smtClean="0">
                <a:solidFill>
                  <a:schemeClr val="tx1"/>
                </a:solidFill>
              </a:rPr>
              <a:t>Usuario del sistema</a:t>
            </a:r>
          </a:p>
          <a:p>
            <a:pPr algn="just"/>
            <a:r>
              <a:rPr lang="es-CO" sz="1600" b="1" dirty="0" smtClean="0">
                <a:solidFill>
                  <a:schemeClr val="tx1"/>
                </a:solidFill>
              </a:rPr>
              <a:t>Quiero: </a:t>
            </a:r>
            <a:r>
              <a:rPr lang="es-CO" sz="1600" dirty="0" smtClean="0">
                <a:solidFill>
                  <a:schemeClr val="tx1"/>
                </a:solidFill>
              </a:rPr>
              <a:t>Visualizar que el sistema se ….</a:t>
            </a:r>
            <a:endParaRPr lang="es-CO" sz="1600" b="1" dirty="0">
              <a:solidFill>
                <a:schemeClr val="tx1"/>
              </a:solidFill>
            </a:endParaRPr>
          </a:p>
        </p:txBody>
      </p:sp>
      <p:grpSp>
        <p:nvGrpSpPr>
          <p:cNvPr id="25" name="24 Grupo"/>
          <p:cNvGrpSpPr/>
          <p:nvPr/>
        </p:nvGrpSpPr>
        <p:grpSpPr>
          <a:xfrm>
            <a:off x="7868349" y="2021617"/>
            <a:ext cx="3014135" cy="4063095"/>
            <a:chOff x="8218308" y="1976461"/>
            <a:chExt cx="3014135" cy="4063095"/>
          </a:xfrm>
        </p:grpSpPr>
        <p:sp>
          <p:nvSpPr>
            <p:cNvPr id="26" name="25 Rectángulo redondeado"/>
            <p:cNvSpPr/>
            <p:nvPr/>
          </p:nvSpPr>
          <p:spPr>
            <a:xfrm>
              <a:off x="8218310" y="1976461"/>
              <a:ext cx="3014133" cy="608696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Cuaderno de lineamiento de diseño: tipo de letra, color, dimensionamiento de logos.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8218309" y="2661108"/>
              <a:ext cx="3014133" cy="608696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Definir espacio de encabezado, cuerpo, pie de página y menú.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27 Rectángulo redondeado"/>
            <p:cNvSpPr/>
            <p:nvPr/>
          </p:nvSpPr>
          <p:spPr>
            <a:xfrm>
              <a:off x="8218310" y="3359001"/>
              <a:ext cx="3014133" cy="608696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Api para manejo de templates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8218310" y="4047271"/>
              <a:ext cx="3014133" cy="608696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Diseño del encabezado.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8218308" y="4733810"/>
              <a:ext cx="3014133" cy="608696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Diseño del formulario de login.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8218310" y="5430860"/>
              <a:ext cx="3014133" cy="608696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CO" sz="1400" dirty="0" smtClean="0">
                  <a:solidFill>
                    <a:schemeClr val="tx1"/>
                  </a:solidFill>
                </a:rPr>
                <a:t>…………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10998566" y="2219401"/>
            <a:ext cx="530754" cy="2889109"/>
            <a:chOff x="10998566" y="2219401"/>
            <a:chExt cx="530754" cy="2889109"/>
          </a:xfrm>
        </p:grpSpPr>
        <p:sp>
          <p:nvSpPr>
            <p:cNvPr id="32" name="31 Flecha derecha"/>
            <p:cNvSpPr/>
            <p:nvPr/>
          </p:nvSpPr>
          <p:spPr>
            <a:xfrm>
              <a:off x="10998566" y="2219401"/>
              <a:ext cx="530754" cy="146302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33 Flecha derecha"/>
            <p:cNvSpPr/>
            <p:nvPr/>
          </p:nvSpPr>
          <p:spPr>
            <a:xfrm>
              <a:off x="10998566" y="2931033"/>
              <a:ext cx="530754" cy="146302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35 Flecha derecha"/>
            <p:cNvSpPr/>
            <p:nvPr/>
          </p:nvSpPr>
          <p:spPr>
            <a:xfrm>
              <a:off x="10998566" y="3628698"/>
              <a:ext cx="530754" cy="146302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37 Flecha derecha"/>
            <p:cNvSpPr/>
            <p:nvPr/>
          </p:nvSpPr>
          <p:spPr>
            <a:xfrm>
              <a:off x="10998566" y="4340330"/>
              <a:ext cx="530754" cy="146302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39 Flecha derecha"/>
            <p:cNvSpPr/>
            <p:nvPr/>
          </p:nvSpPr>
          <p:spPr>
            <a:xfrm>
              <a:off x="10998566" y="4962208"/>
              <a:ext cx="530754" cy="146302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11559822" y="2093335"/>
            <a:ext cx="340013" cy="3112139"/>
            <a:chOff x="11559822" y="2093335"/>
            <a:chExt cx="340013" cy="3112139"/>
          </a:xfrm>
        </p:grpSpPr>
        <p:sp>
          <p:nvSpPr>
            <p:cNvPr id="33" name="32 CuadroTexto"/>
            <p:cNvSpPr txBox="1"/>
            <p:nvPr/>
          </p:nvSpPr>
          <p:spPr>
            <a:xfrm>
              <a:off x="11598149" y="20933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 smtClean="0"/>
                <a:t>4</a:t>
              </a:r>
              <a:endParaRPr lang="es-CO" b="1" dirty="0"/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11559822" y="2804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 smtClean="0"/>
                <a:t>2</a:t>
              </a:r>
              <a:endParaRPr lang="es-CO" b="1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11598149" y="35026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/>
                <a:t>8</a:t>
              </a: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11559822" y="42142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 smtClean="0"/>
                <a:t>4</a:t>
              </a:r>
              <a:endParaRPr lang="es-CO" b="1" dirty="0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11598149" y="48361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 smtClean="0"/>
                <a:t>4</a:t>
              </a:r>
              <a:endParaRPr lang="es-CO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627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03715" y="488271"/>
            <a:ext cx="10058400" cy="708352"/>
          </a:xfrm>
        </p:spPr>
        <p:txBody>
          <a:bodyPr>
            <a:normAutofit/>
          </a:bodyPr>
          <a:lstStyle/>
          <a:p>
            <a:pPr algn="just"/>
            <a:r>
              <a:rPr lang="es-CO" sz="4400" b="1" dirty="0">
                <a:latin typeface="Arial Rounded MT Bold" panose="020F0704030504030204" pitchFamily="34" charset="0"/>
              </a:rPr>
              <a:t>SPRINT PLANNING: </a:t>
            </a:r>
            <a:r>
              <a:rPr lang="es-CO" sz="4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TASKING</a:t>
            </a:r>
            <a:endParaRPr lang="es-CO" sz="4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97280" y="1222351"/>
            <a:ext cx="1077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3</a:t>
            </a:r>
            <a:r>
              <a:rPr lang="es-CO" sz="3200" dirty="0" smtClean="0">
                <a:latin typeface="Arial Rounded MT Bold" panose="020F0704030504030204" pitchFamily="34" charset="0"/>
              </a:rPr>
              <a:t>. Calcular las tareas abordables en el próximo sprint</a:t>
            </a:r>
            <a:endParaRPr lang="es-CO" sz="3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368213" y="1838687"/>
            <a:ext cx="18902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7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</a:t>
            </a:r>
            <a:endParaRPr lang="es-CO" sz="28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9236409" y="1829276"/>
            <a:ext cx="18902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7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CO" sz="28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789764" y="2846102"/>
            <a:ext cx="5079523" cy="2291961"/>
            <a:chOff x="3789764" y="2846102"/>
            <a:chExt cx="5079523" cy="2291961"/>
          </a:xfrm>
        </p:grpSpPr>
        <p:sp>
          <p:nvSpPr>
            <p:cNvPr id="15" name="14 Rectángulo redondeado"/>
            <p:cNvSpPr/>
            <p:nvPr/>
          </p:nvSpPr>
          <p:spPr>
            <a:xfrm>
              <a:off x="3789764" y="2846102"/>
              <a:ext cx="3630427" cy="8326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3973325" y="3054575"/>
              <a:ext cx="3630427" cy="8326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4156886" y="3263047"/>
              <a:ext cx="3630427" cy="8326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4340447" y="3471520"/>
              <a:ext cx="3630427" cy="8326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4524008" y="3679992"/>
              <a:ext cx="3630427" cy="8326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4707569" y="3888465"/>
              <a:ext cx="3630427" cy="8326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4891130" y="4096937"/>
              <a:ext cx="3630427" cy="8326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5074691" y="4305410"/>
              <a:ext cx="3630427" cy="8326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Tarea n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Elipse 1"/>
            <p:cNvSpPr/>
            <p:nvPr/>
          </p:nvSpPr>
          <p:spPr>
            <a:xfrm>
              <a:off x="8502165" y="4483144"/>
              <a:ext cx="367122" cy="3671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07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58643" y="991673"/>
            <a:ext cx="10058400" cy="721218"/>
          </a:xfrm>
        </p:spPr>
        <p:txBody>
          <a:bodyPr>
            <a:noAutofit/>
          </a:bodyPr>
          <a:lstStyle/>
          <a:p>
            <a:pPr algn="just"/>
            <a:r>
              <a:rPr lang="es-CO" sz="36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Calcular el tiempo del Recurso Humano</a:t>
            </a:r>
            <a:endParaRPr lang="es-CO" sz="36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22063"/>
              </p:ext>
            </p:extLst>
          </p:nvPr>
        </p:nvGraphicFramePr>
        <p:xfrm>
          <a:off x="2096392" y="1901126"/>
          <a:ext cx="8127999" cy="3566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231685"/>
                <a:gridCol w="1442433"/>
                <a:gridCol w="1453881"/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 smtClean="0"/>
                    </a:p>
                    <a:p>
                      <a:endParaRPr lang="es-CO" dirty="0" smtClean="0"/>
                    </a:p>
                    <a:p>
                      <a:endParaRPr lang="es-CO" dirty="0" smtClean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O" sz="2000" b="0" dirty="0" smtClean="0"/>
                        <a:t>Actividades de </a:t>
                      </a:r>
                      <a:r>
                        <a:rPr lang="es-CO" sz="2000" b="0" dirty="0" err="1" smtClean="0"/>
                        <a:t>Scrum</a:t>
                      </a:r>
                      <a:r>
                        <a:rPr lang="es-CO" sz="2000" b="0" dirty="0" smtClean="0"/>
                        <a:t>                                         </a:t>
                      </a:r>
                      <a:r>
                        <a:rPr lang="es-CO" sz="2000" b="1" dirty="0" smtClean="0"/>
                        <a:t>15</a:t>
                      </a:r>
                      <a:endParaRPr lang="es-C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/>
                        <a:t>15</a:t>
                      </a:r>
                      <a:endParaRPr lang="es-C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/>
                        <a:t>15</a:t>
                      </a:r>
                      <a:endParaRPr lang="es-CO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2000" b="0" dirty="0" smtClean="0"/>
                        <a:t>Permisos </a:t>
                      </a:r>
                      <a:r>
                        <a:rPr lang="es-CO" sz="2000" b="1" dirty="0" smtClean="0"/>
                        <a:t>                                                                 4</a:t>
                      </a:r>
                      <a:endParaRPr lang="es-C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/>
                        <a:t>0</a:t>
                      </a:r>
                      <a:endParaRPr lang="es-C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/>
                        <a:t>3</a:t>
                      </a:r>
                      <a:endParaRPr lang="es-CO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2000" b="0" dirty="0" smtClean="0"/>
                        <a:t>Otros compromisos                                               </a:t>
                      </a:r>
                      <a:r>
                        <a:rPr lang="es-CO" sz="2000" b="1" dirty="0" smtClean="0"/>
                        <a:t>6</a:t>
                      </a:r>
                      <a:endParaRPr lang="es-C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/>
                        <a:t>4</a:t>
                      </a:r>
                      <a:endParaRPr lang="es-C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/>
                        <a:t>12</a:t>
                      </a:r>
                      <a:endParaRPr lang="es-CO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2000" b="0" dirty="0" smtClean="0">
                          <a:solidFill>
                            <a:srgbClr val="C6594D"/>
                          </a:solidFill>
                        </a:rPr>
                        <a:t>Total</a:t>
                      </a:r>
                      <a:r>
                        <a:rPr lang="es-CO" sz="2000" b="1" dirty="0" smtClean="0">
                          <a:solidFill>
                            <a:srgbClr val="C6594D"/>
                          </a:solidFill>
                        </a:rPr>
                        <a:t>                                                                        25</a:t>
                      </a:r>
                      <a:endParaRPr lang="es-CO" sz="2000" b="1" dirty="0">
                        <a:solidFill>
                          <a:srgbClr val="C659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>
                          <a:solidFill>
                            <a:srgbClr val="C6594D"/>
                          </a:solidFill>
                        </a:rPr>
                        <a:t>19</a:t>
                      </a:r>
                      <a:endParaRPr lang="es-CO" sz="2000" b="1" dirty="0">
                        <a:solidFill>
                          <a:srgbClr val="C659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>
                          <a:solidFill>
                            <a:srgbClr val="C6594D"/>
                          </a:solidFill>
                        </a:rPr>
                        <a:t>30</a:t>
                      </a:r>
                      <a:endParaRPr lang="es-CO" sz="2000" b="1" dirty="0">
                        <a:solidFill>
                          <a:srgbClr val="C6594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2000" b="0" dirty="0" smtClean="0"/>
                        <a:t>Sprint de tres semanas (120</a:t>
                      </a:r>
                      <a:r>
                        <a:rPr lang="es-CO" sz="2000" b="0" baseline="0" dirty="0" smtClean="0"/>
                        <a:t> horas – t)            </a:t>
                      </a:r>
                      <a:r>
                        <a:rPr lang="es-CO" sz="2000" b="1" baseline="0" dirty="0" smtClean="0"/>
                        <a:t>95</a:t>
                      </a:r>
                      <a:endParaRPr lang="es-C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/>
                        <a:t>101</a:t>
                      </a:r>
                      <a:endParaRPr lang="es-CO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/>
                        <a:t>90</a:t>
                      </a:r>
                      <a:endParaRPr lang="es-CO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2000" b="0" dirty="0" smtClean="0"/>
                        <a:t>Velocidad del 80%                                               </a:t>
                      </a:r>
                      <a:r>
                        <a:rPr lang="es-CO" sz="2000" b="1" kern="1200" spc="-5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j-ea"/>
                          <a:cs typeface="+mj-cs"/>
                        </a:rPr>
                        <a:t>76</a:t>
                      </a:r>
                      <a:endParaRPr lang="es-CO" sz="2000" b="1" kern="1200" spc="-5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kern="1200" spc="-5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j-ea"/>
                          <a:cs typeface="+mj-cs"/>
                        </a:rPr>
                        <a:t>81</a:t>
                      </a:r>
                      <a:endParaRPr lang="es-CO" sz="2000" b="1" kern="1200" spc="-5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kern="1200" spc="-5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j-ea"/>
                          <a:cs typeface="+mj-cs"/>
                        </a:rPr>
                        <a:t>72</a:t>
                      </a:r>
                      <a:endParaRPr lang="es-CO" sz="2000" b="1" kern="1200" spc="-5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8" t="3277" r="47987" b="76480"/>
          <a:stretch/>
        </p:blipFill>
        <p:spPr bwMode="auto">
          <a:xfrm>
            <a:off x="6499747" y="2013345"/>
            <a:ext cx="736012" cy="99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EFE"/>
              </a:clrFrom>
              <a:clrTo>
                <a:srgbClr val="FF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87" t="2988" r="28478" b="76480"/>
          <a:stretch/>
        </p:blipFill>
        <p:spPr bwMode="auto">
          <a:xfrm>
            <a:off x="7714071" y="1984374"/>
            <a:ext cx="669702" cy="101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64" t="3566" r="5568" b="77058"/>
          <a:stretch/>
        </p:blipFill>
        <p:spPr bwMode="auto">
          <a:xfrm>
            <a:off x="9169382" y="2035690"/>
            <a:ext cx="682581" cy="96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ángulo redondeado 2"/>
          <p:cNvSpPr/>
          <p:nvPr/>
        </p:nvSpPr>
        <p:spPr>
          <a:xfrm>
            <a:off x="6508590" y="5898524"/>
            <a:ext cx="3750365" cy="396895"/>
          </a:xfrm>
          <a:prstGeom prst="roundRect">
            <a:avLst/>
          </a:prstGeom>
          <a:solidFill>
            <a:srgbClr val="FAEAD7"/>
          </a:solidFill>
          <a:ln w="28575">
            <a:solidFill>
              <a:srgbClr val="C659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229</a:t>
            </a:r>
            <a:endParaRPr lang="es-CO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rir llave 9"/>
          <p:cNvSpPr/>
          <p:nvPr/>
        </p:nvSpPr>
        <p:spPr>
          <a:xfrm rot="16200000">
            <a:off x="8050953" y="4328955"/>
            <a:ext cx="334850" cy="2701249"/>
          </a:xfrm>
          <a:prstGeom prst="leftBrace">
            <a:avLst>
              <a:gd name="adj1" fmla="val 8333"/>
              <a:gd name="adj2" fmla="val 5216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56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77796" cy="1450757"/>
          </a:xfrm>
        </p:spPr>
        <p:txBody>
          <a:bodyPr>
            <a:normAutofit/>
          </a:bodyPr>
          <a:lstStyle/>
          <a:p>
            <a:r>
              <a:rPr lang="es-CO" sz="3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Seleccionar tareas que cumplan con la condición</a:t>
            </a:r>
            <a:endParaRPr lang="es-CO" sz="3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3617057" y="2249885"/>
            <a:ext cx="5079523" cy="2291961"/>
            <a:chOff x="3789764" y="2846102"/>
            <a:chExt cx="5079523" cy="2291961"/>
          </a:xfrm>
        </p:grpSpPr>
        <p:grpSp>
          <p:nvGrpSpPr>
            <p:cNvPr id="4" name="24 Grupo"/>
            <p:cNvGrpSpPr/>
            <p:nvPr/>
          </p:nvGrpSpPr>
          <p:grpSpPr>
            <a:xfrm>
              <a:off x="3789764" y="2846102"/>
              <a:ext cx="4915354" cy="2291961"/>
              <a:chOff x="3972943" y="3265655"/>
              <a:chExt cx="4915354" cy="2291961"/>
            </a:xfrm>
          </p:grpSpPr>
          <p:sp>
            <p:nvSpPr>
              <p:cNvPr id="5" name="14 Rectángulo redondeado"/>
              <p:cNvSpPr/>
              <p:nvPr/>
            </p:nvSpPr>
            <p:spPr>
              <a:xfrm>
                <a:off x="3972943" y="3265655"/>
                <a:ext cx="3630427" cy="83265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15 Rectángulo redondeado"/>
              <p:cNvSpPr/>
              <p:nvPr/>
            </p:nvSpPr>
            <p:spPr>
              <a:xfrm>
                <a:off x="4156504" y="3474128"/>
                <a:ext cx="3630427" cy="83265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16 Rectángulo redondeado"/>
              <p:cNvSpPr/>
              <p:nvPr/>
            </p:nvSpPr>
            <p:spPr>
              <a:xfrm>
                <a:off x="4340065" y="3682600"/>
                <a:ext cx="3630427" cy="83265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17 Rectángulo redondeado"/>
              <p:cNvSpPr/>
              <p:nvPr/>
            </p:nvSpPr>
            <p:spPr>
              <a:xfrm>
                <a:off x="4523626" y="3891073"/>
                <a:ext cx="3630427" cy="83265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18 Rectángulo redondeado"/>
              <p:cNvSpPr/>
              <p:nvPr/>
            </p:nvSpPr>
            <p:spPr>
              <a:xfrm>
                <a:off x="4707187" y="4099545"/>
                <a:ext cx="3630427" cy="83265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19 Rectángulo redondeado"/>
              <p:cNvSpPr/>
              <p:nvPr/>
            </p:nvSpPr>
            <p:spPr>
              <a:xfrm>
                <a:off x="4890748" y="4308018"/>
                <a:ext cx="3630427" cy="83265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20 Rectángulo redondeado"/>
              <p:cNvSpPr/>
              <p:nvPr/>
            </p:nvSpPr>
            <p:spPr>
              <a:xfrm>
                <a:off x="5074309" y="4516490"/>
                <a:ext cx="3630427" cy="83265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21 Rectángulo redondeado"/>
              <p:cNvSpPr/>
              <p:nvPr/>
            </p:nvSpPr>
            <p:spPr>
              <a:xfrm>
                <a:off x="5257870" y="4724963"/>
                <a:ext cx="3630427" cy="83265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 smtClean="0">
                    <a:solidFill>
                      <a:schemeClr val="tx1"/>
                    </a:solidFill>
                  </a:rPr>
                  <a:t>Cuaderno de lineamiento de diseño: tipo de letra, color, dimensionamiento de logos.</a:t>
                </a:r>
                <a:endParaRPr lang="es-CO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Elipse 12"/>
            <p:cNvSpPr/>
            <p:nvPr/>
          </p:nvSpPr>
          <p:spPr>
            <a:xfrm>
              <a:off x="8547315" y="4560132"/>
              <a:ext cx="321972" cy="32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4</a:t>
              </a:r>
              <a:endParaRPr lang="es-CO" dirty="0"/>
            </a:p>
          </p:txBody>
        </p:sp>
      </p:grpSp>
      <p:sp>
        <p:nvSpPr>
          <p:cNvPr id="16" name="Rectángulo redondeado 15"/>
          <p:cNvSpPr/>
          <p:nvPr/>
        </p:nvSpPr>
        <p:spPr>
          <a:xfrm>
            <a:off x="3723049" y="5054371"/>
            <a:ext cx="5829292" cy="671668"/>
          </a:xfrm>
          <a:prstGeom prst="roundRect">
            <a:avLst/>
          </a:prstGeom>
          <a:solidFill>
            <a:srgbClr val="FAEAD7"/>
          </a:solidFill>
          <a:ln w="28575">
            <a:solidFill>
              <a:srgbClr val="C659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Backlog: # tareas </a:t>
            </a:r>
            <a:r>
              <a:rPr lang="es-CO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= </a:t>
            </a:r>
            <a:r>
              <a:rPr lang="es-CO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229</a:t>
            </a:r>
            <a:endParaRPr lang="es-CO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49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4249" y="2515436"/>
            <a:ext cx="10058400" cy="21853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10700" spc="-50" dirty="0" smtClean="0">
                <a:solidFill>
                  <a:srgbClr val="C6594D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¿Preguntas?</a:t>
            </a:r>
            <a:endParaRPr lang="es-CO" sz="10700" spc="-50" dirty="0">
              <a:solidFill>
                <a:srgbClr val="C6594D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98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0089" y="182680"/>
            <a:ext cx="10058400" cy="883771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 smtClean="0">
                <a:latin typeface="Arial Rounded MT Bold" panose="020F0704030504030204" pitchFamily="34" charset="0"/>
              </a:rPr>
              <a:t>PRODUCT BACKLOG</a:t>
            </a:r>
            <a:endParaRPr lang="es-CO" sz="3200"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28211" y="3083795"/>
            <a:ext cx="1608304" cy="3249255"/>
            <a:chOff x="5365475" y="3057705"/>
            <a:chExt cx="1302028" cy="197903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" name="2 Rectángulo"/>
            <p:cNvSpPr/>
            <p:nvPr/>
          </p:nvSpPr>
          <p:spPr>
            <a:xfrm>
              <a:off x="5365477" y="4549394"/>
              <a:ext cx="1302025" cy="269999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rgbClr val="8713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6 Rectángulo"/>
            <p:cNvSpPr/>
            <p:nvPr/>
          </p:nvSpPr>
          <p:spPr>
            <a:xfrm>
              <a:off x="5365476" y="4251670"/>
              <a:ext cx="1302025" cy="269999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rgbClr val="8713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7 Rectángulo"/>
            <p:cNvSpPr/>
            <p:nvPr/>
          </p:nvSpPr>
          <p:spPr>
            <a:xfrm>
              <a:off x="5365477" y="3957578"/>
              <a:ext cx="1302025" cy="269999"/>
            </a:xfrm>
            <a:prstGeom prst="rect">
              <a:avLst/>
            </a:prstGeom>
            <a:solidFill>
              <a:srgbClr val="FFA3A3"/>
            </a:solidFill>
            <a:ln w="28575">
              <a:solidFill>
                <a:srgbClr val="8713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8 Rectángulo"/>
            <p:cNvSpPr/>
            <p:nvPr/>
          </p:nvSpPr>
          <p:spPr>
            <a:xfrm>
              <a:off x="5365478" y="3658267"/>
              <a:ext cx="1302025" cy="269999"/>
            </a:xfrm>
            <a:prstGeom prst="rect">
              <a:avLst/>
            </a:prstGeom>
            <a:solidFill>
              <a:srgbClr val="FFA3A3"/>
            </a:solidFill>
            <a:ln w="28575">
              <a:solidFill>
                <a:srgbClr val="8713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9 Rectángulo"/>
            <p:cNvSpPr/>
            <p:nvPr/>
          </p:nvSpPr>
          <p:spPr>
            <a:xfrm>
              <a:off x="5365475" y="3358463"/>
              <a:ext cx="1302025" cy="269999"/>
            </a:xfrm>
            <a:prstGeom prst="rect">
              <a:avLst/>
            </a:prstGeom>
            <a:solidFill>
              <a:srgbClr val="E54949"/>
            </a:solidFill>
            <a:ln w="28575">
              <a:solidFill>
                <a:srgbClr val="8713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10 Rectángulo"/>
            <p:cNvSpPr/>
            <p:nvPr/>
          </p:nvSpPr>
          <p:spPr>
            <a:xfrm>
              <a:off x="5365475" y="3057705"/>
              <a:ext cx="1302025" cy="269999"/>
            </a:xfrm>
            <a:prstGeom prst="rect">
              <a:avLst/>
            </a:prstGeom>
            <a:solidFill>
              <a:srgbClr val="E54949"/>
            </a:solidFill>
            <a:ln w="28575">
              <a:solidFill>
                <a:srgbClr val="8713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Características</a:t>
              </a:r>
              <a:endParaRPr lang="es-MX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11" name="4 CuadroTexto"/>
            <p:cNvSpPr txBox="1"/>
            <p:nvPr/>
          </p:nvSpPr>
          <p:spPr>
            <a:xfrm>
              <a:off x="5365477" y="4824082"/>
              <a:ext cx="1302025" cy="21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Product Backlog</a:t>
              </a:r>
              <a:endParaRPr lang="es-MX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" name="Recortar rectángulo de esquina sencilla 13"/>
          <p:cNvSpPr/>
          <p:nvPr/>
        </p:nvSpPr>
        <p:spPr>
          <a:xfrm>
            <a:off x="2826605" y="2689690"/>
            <a:ext cx="1236507" cy="1479679"/>
          </a:xfrm>
          <a:prstGeom prst="snip1Rect">
            <a:avLst>
              <a:gd name="adj" fmla="val 9363"/>
            </a:avLst>
          </a:prstGeom>
          <a:solidFill>
            <a:schemeClr val="bg1"/>
          </a:solidFill>
          <a:ln w="19050">
            <a:solidFill>
              <a:srgbClr val="C898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300" b="1" dirty="0" smtClean="0">
                <a:solidFill>
                  <a:schemeClr val="tx1"/>
                </a:solidFill>
              </a:rPr>
              <a:t>Debe validarse en el ingreso que el estudiante esté matriculado.</a:t>
            </a:r>
            <a:endParaRPr lang="es-CO" sz="1300" b="1" dirty="0">
              <a:solidFill>
                <a:schemeClr val="tx1"/>
              </a:solidFill>
            </a:endParaRPr>
          </a:p>
        </p:txBody>
      </p:sp>
      <p:sp>
        <p:nvSpPr>
          <p:cNvPr id="15" name="Recortar rectángulo de esquina sencilla 14"/>
          <p:cNvSpPr/>
          <p:nvPr/>
        </p:nvSpPr>
        <p:spPr>
          <a:xfrm>
            <a:off x="4672509" y="2018219"/>
            <a:ext cx="1251305" cy="1479679"/>
          </a:xfrm>
          <a:prstGeom prst="snip1Rect">
            <a:avLst>
              <a:gd name="adj" fmla="val 10352"/>
            </a:avLst>
          </a:prstGeom>
          <a:noFill/>
          <a:ln w="19050">
            <a:solidFill>
              <a:srgbClr val="C898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300" b="1" dirty="0">
                <a:solidFill>
                  <a:schemeClr val="tx1"/>
                </a:solidFill>
              </a:rPr>
              <a:t>Debe mostrar las materias de acuerdo con la carrera y el semestre.</a:t>
            </a:r>
          </a:p>
        </p:txBody>
      </p:sp>
      <p:sp>
        <p:nvSpPr>
          <p:cNvPr id="16" name="Recortar rectángulo de esquina sencilla 15"/>
          <p:cNvSpPr/>
          <p:nvPr/>
        </p:nvSpPr>
        <p:spPr>
          <a:xfrm>
            <a:off x="2826605" y="4748351"/>
            <a:ext cx="1292028" cy="1479679"/>
          </a:xfrm>
          <a:prstGeom prst="snip1Rect">
            <a:avLst>
              <a:gd name="adj" fmla="val 8803"/>
            </a:avLst>
          </a:prstGeom>
          <a:noFill/>
          <a:ln w="19050">
            <a:solidFill>
              <a:srgbClr val="C898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300" b="1" dirty="0">
                <a:solidFill>
                  <a:schemeClr val="tx1"/>
                </a:solidFill>
              </a:rPr>
              <a:t>Debe permitir el registro en el horario deseado.</a:t>
            </a:r>
          </a:p>
        </p:txBody>
      </p:sp>
      <p:sp>
        <p:nvSpPr>
          <p:cNvPr id="17" name="Recortar rectángulo de esquina sencilla 16"/>
          <p:cNvSpPr/>
          <p:nvPr/>
        </p:nvSpPr>
        <p:spPr>
          <a:xfrm>
            <a:off x="4532896" y="3875342"/>
            <a:ext cx="1252130" cy="1479679"/>
          </a:xfrm>
          <a:prstGeom prst="snip1Rect">
            <a:avLst>
              <a:gd name="adj" fmla="val 10356"/>
            </a:avLst>
          </a:prstGeom>
          <a:noFill/>
          <a:ln w="19050">
            <a:solidFill>
              <a:srgbClr val="C898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300" b="1" dirty="0">
                <a:solidFill>
                  <a:schemeClr val="tx1"/>
                </a:solidFill>
              </a:rPr>
              <a:t>El sistema debe adaptarse a la imagen de la Universidad.</a:t>
            </a:r>
          </a:p>
        </p:txBody>
      </p:sp>
      <p:sp>
        <p:nvSpPr>
          <p:cNvPr id="18" name="Recortar rectángulo de esquina sencilla 17"/>
          <p:cNvSpPr/>
          <p:nvPr/>
        </p:nvSpPr>
        <p:spPr>
          <a:xfrm>
            <a:off x="7959581" y="4241473"/>
            <a:ext cx="1274571" cy="1479679"/>
          </a:xfrm>
          <a:prstGeom prst="snip1Rect">
            <a:avLst>
              <a:gd name="adj" fmla="val 11353"/>
            </a:avLst>
          </a:prstGeom>
          <a:noFill/>
          <a:ln w="19050">
            <a:solidFill>
              <a:srgbClr val="C898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300" b="1" dirty="0">
                <a:solidFill>
                  <a:schemeClr val="tx1"/>
                </a:solidFill>
              </a:rPr>
              <a:t>Debe permitir cancelar el registro previamente realizado.</a:t>
            </a:r>
          </a:p>
        </p:txBody>
      </p:sp>
      <p:sp>
        <p:nvSpPr>
          <p:cNvPr id="19" name="Recortar rectángulo de esquina sencilla 18"/>
          <p:cNvSpPr/>
          <p:nvPr/>
        </p:nvSpPr>
        <p:spPr>
          <a:xfrm>
            <a:off x="6650294" y="2343956"/>
            <a:ext cx="1205819" cy="1479679"/>
          </a:xfrm>
          <a:prstGeom prst="snip1Rect">
            <a:avLst>
              <a:gd name="adj" fmla="val 11050"/>
            </a:avLst>
          </a:prstGeom>
          <a:noFill/>
          <a:ln w="19050">
            <a:solidFill>
              <a:srgbClr val="C898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300" b="1" dirty="0">
                <a:solidFill>
                  <a:schemeClr val="tx1"/>
                </a:solidFill>
              </a:rPr>
              <a:t>Debe mostrar los horarios disponibles para cada asignatura.</a:t>
            </a:r>
          </a:p>
        </p:txBody>
      </p:sp>
      <p:sp>
        <p:nvSpPr>
          <p:cNvPr id="20" name="Recortar rectángulo de esquina sencilla 19"/>
          <p:cNvSpPr/>
          <p:nvPr/>
        </p:nvSpPr>
        <p:spPr>
          <a:xfrm>
            <a:off x="9764762" y="4748350"/>
            <a:ext cx="1233796" cy="1479679"/>
          </a:xfrm>
          <a:prstGeom prst="snip1Rect">
            <a:avLst>
              <a:gd name="adj" fmla="val 10262"/>
            </a:avLst>
          </a:prstGeom>
          <a:noFill/>
          <a:ln w="19050">
            <a:solidFill>
              <a:srgbClr val="C898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300" b="1" dirty="0">
                <a:solidFill>
                  <a:schemeClr val="tx1"/>
                </a:solidFill>
              </a:rPr>
              <a:t>Debe verificar que no se crucen los horarios entre asignaturas</a:t>
            </a:r>
          </a:p>
        </p:txBody>
      </p:sp>
      <p:sp>
        <p:nvSpPr>
          <p:cNvPr id="21" name="Recortar rectángulo de esquina sencilla 20"/>
          <p:cNvSpPr/>
          <p:nvPr/>
        </p:nvSpPr>
        <p:spPr>
          <a:xfrm>
            <a:off x="8903860" y="2301536"/>
            <a:ext cx="1244692" cy="1479679"/>
          </a:xfrm>
          <a:prstGeom prst="snip1Rect">
            <a:avLst>
              <a:gd name="adj" fmla="val 11225"/>
            </a:avLst>
          </a:prstGeom>
          <a:noFill/>
          <a:ln w="19050">
            <a:solidFill>
              <a:srgbClr val="C898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300" b="1" dirty="0">
                <a:solidFill>
                  <a:schemeClr val="tx1"/>
                </a:solidFill>
              </a:rPr>
              <a:t>Debe mostrar los cupos disponibles para el horario.</a:t>
            </a:r>
          </a:p>
        </p:txBody>
      </p:sp>
      <p:sp>
        <p:nvSpPr>
          <p:cNvPr id="22" name="Recortar rectángulo de esquina sencilla 21"/>
          <p:cNvSpPr/>
          <p:nvPr/>
        </p:nvSpPr>
        <p:spPr>
          <a:xfrm>
            <a:off x="6199289" y="4753822"/>
            <a:ext cx="1229682" cy="1479679"/>
          </a:xfrm>
          <a:prstGeom prst="snip1Rect">
            <a:avLst>
              <a:gd name="adj" fmla="val 12077"/>
            </a:avLst>
          </a:prstGeom>
          <a:noFill/>
          <a:ln w="19050">
            <a:solidFill>
              <a:srgbClr val="C898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300" b="1" dirty="0">
                <a:solidFill>
                  <a:schemeClr val="tx1"/>
                </a:solidFill>
              </a:rPr>
              <a:t>Debe tener una visualización previa del horario.</a:t>
            </a:r>
          </a:p>
        </p:txBody>
      </p:sp>
      <p:sp>
        <p:nvSpPr>
          <p:cNvPr id="23" name="Recortar rectángulo de esquina sencilla 22"/>
          <p:cNvSpPr/>
          <p:nvPr/>
        </p:nvSpPr>
        <p:spPr>
          <a:xfrm>
            <a:off x="10628394" y="2865533"/>
            <a:ext cx="1194412" cy="1479679"/>
          </a:xfrm>
          <a:prstGeom prst="snip1Rect">
            <a:avLst>
              <a:gd name="adj" fmla="val 10051"/>
            </a:avLst>
          </a:prstGeom>
          <a:noFill/>
          <a:ln w="19050">
            <a:solidFill>
              <a:srgbClr val="C898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300" b="1" dirty="0">
                <a:solidFill>
                  <a:schemeClr val="tx1"/>
                </a:solidFill>
              </a:rPr>
              <a:t>…………………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095078" y="1066853"/>
            <a:ext cx="105970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Objetivo</a:t>
            </a:r>
          </a:p>
          <a:p>
            <a:pPr algn="just"/>
            <a:r>
              <a:rPr lang="es-CO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Se desea crear un sistema que permita el registro de clases de un estudiante de la Universidad.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/>
          <a:srcRect l="11895" t="26256" r="80533" b="64219"/>
          <a:stretch/>
        </p:blipFill>
        <p:spPr>
          <a:xfrm>
            <a:off x="699801" y="1903747"/>
            <a:ext cx="1573902" cy="11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6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ortar rectángulo de esquina sencilla 4"/>
          <p:cNvSpPr/>
          <p:nvPr/>
        </p:nvSpPr>
        <p:spPr>
          <a:xfrm>
            <a:off x="746974" y="2290414"/>
            <a:ext cx="5254582" cy="3930084"/>
          </a:xfrm>
          <a:prstGeom prst="snip1Rect">
            <a:avLst>
              <a:gd name="adj" fmla="val 12079"/>
            </a:avLst>
          </a:prstGeom>
          <a:solidFill>
            <a:srgbClr val="F9DE9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HU01 – Imagen del Sistema</a:t>
            </a: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just"/>
            <a:endParaRPr lang="es-CO" b="1" dirty="0" smtClean="0">
              <a:solidFill>
                <a:schemeClr val="tx1"/>
              </a:solidFill>
            </a:endParaRPr>
          </a:p>
          <a:p>
            <a:pPr algn="just"/>
            <a:r>
              <a:rPr lang="es-CO" b="1" dirty="0" smtClean="0">
                <a:solidFill>
                  <a:schemeClr val="tx1"/>
                </a:solidFill>
              </a:rPr>
              <a:t>Como:</a:t>
            </a:r>
            <a:r>
              <a:rPr lang="es-CO" dirty="0" smtClean="0">
                <a:solidFill>
                  <a:schemeClr val="tx1"/>
                </a:solidFill>
              </a:rPr>
              <a:t> Usuario del sistema</a:t>
            </a:r>
          </a:p>
          <a:p>
            <a:pPr algn="just"/>
            <a:endParaRPr lang="es-CO" dirty="0" smtClean="0">
              <a:solidFill>
                <a:schemeClr val="tx1"/>
              </a:solidFill>
            </a:endParaRPr>
          </a:p>
          <a:p>
            <a:pPr algn="just"/>
            <a:r>
              <a:rPr lang="es-CO" b="1" dirty="0" smtClean="0">
                <a:solidFill>
                  <a:schemeClr val="tx1"/>
                </a:solidFill>
              </a:rPr>
              <a:t>Quiero: </a:t>
            </a:r>
            <a:r>
              <a:rPr lang="es-CO" dirty="0" smtClean="0">
                <a:solidFill>
                  <a:schemeClr val="tx1"/>
                </a:solidFill>
              </a:rPr>
              <a:t>Visualizar la aplicación con la imagen de la Universidad.</a:t>
            </a:r>
            <a:endParaRPr lang="es-CO" b="1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just"/>
            <a:r>
              <a:rPr lang="es-CO" b="1" dirty="0" smtClean="0">
                <a:solidFill>
                  <a:schemeClr val="tx1"/>
                </a:solidFill>
              </a:rPr>
              <a:t>Para: </a:t>
            </a:r>
            <a:r>
              <a:rPr lang="es-CO" dirty="0" smtClean="0">
                <a:solidFill>
                  <a:schemeClr val="tx1"/>
                </a:solidFill>
              </a:rPr>
              <a:t>Lograr sentido de pertenencia hacia la Universidad.</a:t>
            </a:r>
          </a:p>
          <a:p>
            <a:pPr algn="just"/>
            <a:endParaRPr lang="es-CO" b="1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ortar rectángulo de esquina sencilla 5"/>
          <p:cNvSpPr/>
          <p:nvPr/>
        </p:nvSpPr>
        <p:spPr>
          <a:xfrm flipH="1">
            <a:off x="6297768" y="2290414"/>
            <a:ext cx="5241701" cy="3930084"/>
          </a:xfrm>
          <a:prstGeom prst="snip1Rect">
            <a:avLst>
              <a:gd name="adj" fmla="val 10441"/>
            </a:avLst>
          </a:prstGeom>
          <a:solidFill>
            <a:srgbClr val="F9DE9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Criterios de aceptación</a:t>
            </a:r>
          </a:p>
          <a:p>
            <a:pPr algn="ctr"/>
            <a:endParaRPr lang="es-CO" sz="1200" b="1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1700" dirty="0" smtClean="0">
                <a:solidFill>
                  <a:schemeClr val="tx1"/>
                </a:solidFill>
              </a:rPr>
              <a:t>Los colores amarillo y verde deben predominar (Ver mapa de colores)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1700" dirty="0" smtClean="0">
                <a:solidFill>
                  <a:schemeClr val="tx1"/>
                </a:solidFill>
              </a:rPr>
              <a:t>En la ventana de ingreso debe estar el lema de la Universidad.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1700" dirty="0" smtClean="0">
                <a:solidFill>
                  <a:schemeClr val="tx1"/>
                </a:solidFill>
              </a:rPr>
              <a:t>El encabezado debe ser similar al de la página web (Ver imagen del portal).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sz="1700" dirty="0" smtClean="0">
                <a:solidFill>
                  <a:schemeClr val="tx1"/>
                </a:solidFill>
              </a:rPr>
              <a:t>El login del usuario debe ser visible en todo momento.</a:t>
            </a:r>
            <a:endParaRPr lang="es-CO" sz="1700" dirty="0" smtClean="0">
              <a:solidFill>
                <a:srgbClr val="FF0000"/>
              </a:solidFill>
            </a:endParaRPr>
          </a:p>
          <a:p>
            <a:pPr algn="just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sz="2400" b="1" dirty="0">
              <a:solidFill>
                <a:schemeClr val="tx1"/>
              </a:solidFill>
            </a:endParaRPr>
          </a:p>
          <a:p>
            <a:pPr algn="ctr"/>
            <a:endParaRPr lang="es-CO" sz="2400" b="1" dirty="0" smtClean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just"/>
            <a:endParaRPr lang="es-CO" b="1" dirty="0" smtClean="0">
              <a:solidFill>
                <a:schemeClr val="tx1"/>
              </a:solidFill>
            </a:endParaRPr>
          </a:p>
          <a:p>
            <a:pPr algn="just"/>
            <a:endParaRPr lang="es-CO" b="1" dirty="0">
              <a:solidFill>
                <a:schemeClr val="tx1"/>
              </a:solidFill>
            </a:endParaRPr>
          </a:p>
          <a:p>
            <a:pPr algn="just"/>
            <a:endParaRPr lang="es-CO" b="1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309871" y="871291"/>
            <a:ext cx="7854223" cy="883771"/>
          </a:xfrm>
        </p:spPr>
        <p:txBody>
          <a:bodyPr>
            <a:normAutofit/>
          </a:bodyPr>
          <a:lstStyle/>
          <a:p>
            <a:pPr algn="ctr"/>
            <a:r>
              <a:rPr lang="es-CO" sz="5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Historias de Usuario</a:t>
            </a:r>
            <a:endParaRPr lang="es-CO" sz="32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11639" t="26418" r="80307" b="64448"/>
          <a:stretch/>
        </p:blipFill>
        <p:spPr>
          <a:xfrm>
            <a:off x="386364" y="540913"/>
            <a:ext cx="2473181" cy="15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CO" sz="5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Historias de Usuario</a:t>
            </a:r>
            <a:endParaRPr lang="es-CO" sz="5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881093" y="2640189"/>
            <a:ext cx="62745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b="0" i="0" dirty="0" smtClean="0">
                <a:effectLst/>
              </a:rPr>
              <a:t>Las historias de usuario son descripciones cortas y simples de una funcionalidad, escritas desde la perspectiva de la persona que necesita una nueva capacidad de un sistema, por lo general el usuario, área de negocio o cliente.</a:t>
            </a:r>
            <a:endParaRPr lang="es-CO" sz="2800" dirty="0"/>
          </a:p>
        </p:txBody>
      </p:sp>
      <p:pic>
        <p:nvPicPr>
          <p:cNvPr id="1026" name="Picture 2" descr="Resultado de imagen para user stori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" t="1611" r="8154" b="3084"/>
          <a:stretch/>
        </p:blipFill>
        <p:spPr bwMode="auto">
          <a:xfrm>
            <a:off x="1097280" y="1906072"/>
            <a:ext cx="3528812" cy="38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9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13160"/>
            <a:ext cx="10058400" cy="35118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O" sz="2600" dirty="0" smtClean="0"/>
              <a:t> Representan fu</a:t>
            </a:r>
            <a:r>
              <a:rPr lang="es-CO" sz="2600" dirty="0"/>
              <a:t>ncionalidad</a:t>
            </a:r>
            <a:r>
              <a:rPr lang="es-CO" sz="26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sz="2600" dirty="0"/>
              <a:t> </a:t>
            </a:r>
            <a:r>
              <a:rPr lang="es-CO" sz="2600" dirty="0" smtClean="0"/>
              <a:t>No todo lo que se debe codificar es una historia de usuario.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sz="2600" dirty="0"/>
              <a:t> </a:t>
            </a:r>
            <a:r>
              <a:rPr lang="es-CO" sz="2600" dirty="0" smtClean="0"/>
              <a:t>Es algo, que al ser introducido aporta claro valor al usuario.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sz="2600" dirty="0" smtClean="0"/>
              <a:t> No es una especificación de requisitos.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sz="2600" dirty="0" smtClean="0"/>
              <a:t> Debe ser pequeña, memorizable y que pueda ser desarrollada por un para de programadores en una semana.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sz="2600" dirty="0" smtClean="0"/>
              <a:t> Es útil hacerlas en tarjetas o post-</a:t>
            </a:r>
            <a:r>
              <a:rPr lang="es-CO" sz="2600" dirty="0" err="1" smtClean="0"/>
              <a:t>its</a:t>
            </a:r>
            <a:r>
              <a:rPr lang="es-CO" sz="2600" dirty="0" smtClean="0"/>
              <a:t> para evitar que sean muy grandes.</a:t>
            </a:r>
          </a:p>
          <a:p>
            <a:pPr>
              <a:buFont typeface="Wingdings" panose="05000000000000000000" pitchFamily="2" charset="2"/>
              <a:buChar char="§"/>
            </a:pPr>
            <a:endParaRPr lang="es-CO" sz="26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CO" sz="5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Historias de Usuario</a:t>
            </a:r>
            <a:endParaRPr lang="es-CO" sz="5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984" t="32272" r="54787" b="39866"/>
          <a:stretch/>
        </p:blipFill>
        <p:spPr>
          <a:xfrm>
            <a:off x="2977969" y="1851123"/>
            <a:ext cx="6127395" cy="431151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991672" y="284457"/>
            <a:ext cx="1105007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Estructura de una Historia de Usuario</a:t>
            </a:r>
            <a:endParaRPr lang="es-CO" sz="4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408350" y="218941"/>
            <a:ext cx="6310648" cy="5988677"/>
            <a:chOff x="4659340" y="-183980"/>
            <a:chExt cx="6007014" cy="6252693"/>
          </a:xfrm>
        </p:grpSpPr>
        <p:pic>
          <p:nvPicPr>
            <p:cNvPr id="6147" name="Picture 3" descr="http://thumbs.dreamstime.com/z/post-una-tachuela-roja-en-una-nota-de-la-nota-1651648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66" t="8978" r="10977" b="21361"/>
            <a:stretch/>
          </p:blipFill>
          <p:spPr bwMode="auto">
            <a:xfrm>
              <a:off x="4659340" y="-183980"/>
              <a:ext cx="6007014" cy="6252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 rot="21445980">
              <a:off x="5112333" y="1349081"/>
              <a:ext cx="4635995" cy="37596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76176" rIns="91440" bIns="76176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CO" sz="32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anose="02000600000000000000" pitchFamily="2" charset="0"/>
                </a:rPr>
                <a:t>I</a:t>
              </a:r>
              <a:r>
                <a:rPr kumimoji="0" lang="es-CO" sz="3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anose="02000600000000000000" pitchFamily="2" charset="0"/>
                </a:rPr>
                <a:t>ngreso básico a la red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CO" sz="2400" b="1" dirty="0" smtClean="0">
                <a:solidFill>
                  <a:srgbClr val="000000"/>
                </a:solidFill>
                <a:latin typeface="Segoe Print" panose="02000600000000000000" pitchFamily="2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s-CO" sz="2400" b="1" dirty="0">
                <a:solidFill>
                  <a:srgbClr val="000000"/>
                </a:solidFill>
                <a:latin typeface="Segoe Print" panose="02000600000000000000" pitchFamily="2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O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Print" panose="02000600000000000000" pitchFamily="2" charset="0"/>
                </a:rPr>
                <a:t>Como</a:t>
              </a:r>
              <a:r>
                <a:rPr kumimoji="0" lang="es-CO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Print" panose="02000600000000000000" pitchFamily="2" charset="0"/>
                </a:rPr>
                <a:t>: </a:t>
              </a:r>
              <a:r>
                <a:rPr kumimoji="0" lang="es-CO" sz="24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Segoe Print" panose="02000600000000000000" pitchFamily="2" charset="0"/>
                </a:rPr>
                <a:t>miembro de la red social</a:t>
              </a:r>
              <a:endPara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O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Print" panose="02000600000000000000" pitchFamily="2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O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Print" panose="02000600000000000000" pitchFamily="2" charset="0"/>
                </a:rPr>
                <a:t>Quiero</a:t>
              </a:r>
              <a:r>
                <a:rPr kumimoji="0" lang="es-CO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Print" panose="02000600000000000000" pitchFamily="2" charset="0"/>
                </a:rPr>
                <a:t>: </a:t>
              </a:r>
              <a:r>
                <a:rPr kumimoji="0" lang="es-CO" sz="24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Segoe Print" panose="02000600000000000000" pitchFamily="2" charset="0"/>
                </a:rPr>
                <a:t>ingresar a la red</a:t>
              </a:r>
              <a:endParaRPr kumimoji="0" lang="es-CO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O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Print" panose="02000600000000000000" pitchFamily="2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O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Print" panose="02000600000000000000" pitchFamily="2" charset="0"/>
                </a:rPr>
                <a:t>Para</a:t>
              </a:r>
              <a:r>
                <a:rPr kumimoji="0" lang="es-CO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Print" panose="02000600000000000000" pitchFamily="2" charset="0"/>
                </a:rPr>
                <a:t>: </a:t>
              </a:r>
              <a:r>
                <a:rPr kumimoji="0" lang="es-CO" sz="24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Segoe Print" panose="02000600000000000000" pitchFamily="2" charset="0"/>
                </a:rPr>
                <a:t>compartir un enlace</a:t>
              </a:r>
              <a:endParaRPr kumimoji="0" lang="es-CO" sz="3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6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498501" y="-128789"/>
            <a:ext cx="6619741" cy="6205567"/>
            <a:chOff x="4502147" y="-412573"/>
            <a:chExt cx="6007014" cy="6344677"/>
          </a:xfrm>
        </p:grpSpPr>
        <p:pic>
          <p:nvPicPr>
            <p:cNvPr id="6" name="Picture 3" descr="http://thumbs.dreamstime.com/z/post-una-tachuela-roja-en-una-nota-de-la-nota-1651648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66" t="8978" r="10977" b="21361"/>
            <a:stretch/>
          </p:blipFill>
          <p:spPr bwMode="auto">
            <a:xfrm>
              <a:off x="4502147" y="-412573"/>
              <a:ext cx="6007014" cy="6252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 rot="21445980">
              <a:off x="4898860" y="565691"/>
              <a:ext cx="4917849" cy="53664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76176" rIns="91440" bIns="76176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CO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anose="02000600000000000000" pitchFamily="2" charset="0"/>
                </a:rPr>
                <a:t>Criterios de aceptación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s-CO" sz="1600" dirty="0">
                <a:solidFill>
                  <a:srgbClr val="0070C0"/>
                </a:solidFill>
                <a:latin typeface="Segoe Print" panose="02000600000000000000" pitchFamily="2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s-CO" sz="1600" dirty="0" smtClean="0">
                  <a:latin typeface="Segoe Print" panose="02000600000000000000" pitchFamily="2" charset="0"/>
                </a:rPr>
                <a:t>El </a:t>
              </a:r>
              <a:r>
                <a:rPr lang="es-CO" sz="1600" dirty="0">
                  <a:latin typeface="Segoe Print" panose="02000600000000000000" pitchFamily="2" charset="0"/>
                </a:rPr>
                <a:t>nombre de usuario es la dirección de correo electrónico del usuario</a:t>
              </a:r>
              <a:r>
                <a:rPr lang="es-CO" sz="1600" dirty="0" smtClean="0">
                  <a:latin typeface="Segoe Print" panose="02000600000000000000" pitchFamily="2" charset="0"/>
                </a:rPr>
                <a:t>.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s-CO" sz="1600" dirty="0">
                <a:latin typeface="Segoe Print" panose="02000600000000000000" pitchFamily="2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s-CO" sz="1600" dirty="0">
                  <a:latin typeface="Segoe Print" panose="02000600000000000000" pitchFamily="2" charset="0"/>
                </a:rPr>
                <a:t>La contraseña debe contener letras y números</a:t>
              </a:r>
              <a:r>
                <a:rPr lang="es-CO" sz="1600" dirty="0" smtClean="0">
                  <a:latin typeface="Segoe Print" panose="02000600000000000000" pitchFamily="2" charset="0"/>
                </a:rPr>
                <a:t>.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s-CO" sz="1600" dirty="0">
                <a:latin typeface="Segoe Print" panose="02000600000000000000" pitchFamily="2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s-CO" sz="1600" dirty="0">
                  <a:latin typeface="Segoe Print" panose="02000600000000000000" pitchFamily="2" charset="0"/>
                </a:rPr>
                <a:t>La contraseña debe ser de al menos 8 caracteres y máximo de 32</a:t>
              </a:r>
              <a:r>
                <a:rPr lang="es-CO" sz="1600" dirty="0" smtClean="0">
                  <a:latin typeface="Segoe Print" panose="02000600000000000000" pitchFamily="2" charset="0"/>
                </a:rPr>
                <a:t>.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s-CO" sz="1600" dirty="0">
                <a:latin typeface="Segoe Print" panose="02000600000000000000" pitchFamily="2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s-CO" sz="1600" dirty="0">
                  <a:latin typeface="Segoe Print" panose="02000600000000000000" pitchFamily="2" charset="0"/>
                </a:rPr>
                <a:t>El usuario ya debe estar registrado en la red social</a:t>
              </a:r>
              <a:r>
                <a:rPr lang="es-CO" sz="1600" dirty="0" smtClean="0">
                  <a:latin typeface="Segoe Print" panose="02000600000000000000" pitchFamily="2" charset="0"/>
                </a:rPr>
                <a:t>.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s-CO" sz="1600" dirty="0">
                <a:latin typeface="Segoe Print" panose="02000600000000000000" pitchFamily="2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s-CO" sz="1600" dirty="0">
                  <a:latin typeface="Segoe Print" panose="02000600000000000000" pitchFamily="2" charset="0"/>
                </a:rPr>
                <a:t>Si la contraseña no coincide con el nombre de usuario, el sistema mostrará el mensaje “Combinación incorrecta de correo electrónico/contraseña”.</a:t>
              </a:r>
            </a:p>
            <a:p>
              <a:endParaRPr lang="es-CO" sz="2800" b="0" i="0" dirty="0">
                <a:effectLst/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6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1337</TotalTime>
  <Words>1029</Words>
  <Application>Microsoft Office PowerPoint</Application>
  <PresentationFormat>Panorámica</PresentationFormat>
  <Paragraphs>368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Arial</vt:lpstr>
      <vt:lpstr>Arial Rounded MT Bold</vt:lpstr>
      <vt:lpstr>Calibri</vt:lpstr>
      <vt:lpstr>Calibri Light</vt:lpstr>
      <vt:lpstr>Cambria Math</vt:lpstr>
      <vt:lpstr>Georgia</vt:lpstr>
      <vt:lpstr>Segoe Print</vt:lpstr>
      <vt:lpstr>Wingdings</vt:lpstr>
      <vt:lpstr>Retrospección</vt:lpstr>
      <vt:lpstr>SPRINT PLANNING</vt:lpstr>
      <vt:lpstr>PROCESO DE UN SPRINT</vt:lpstr>
      <vt:lpstr>PRODUCT BACKLOG</vt:lpstr>
      <vt:lpstr>Historias de Usuario</vt:lpstr>
      <vt:lpstr>Historias de Usuario</vt:lpstr>
      <vt:lpstr>Historias de Usuario</vt:lpstr>
      <vt:lpstr>Presentación de PowerPoint</vt:lpstr>
      <vt:lpstr>Presentación de PowerPoint</vt:lpstr>
      <vt:lpstr>Presentación de PowerPoint</vt:lpstr>
      <vt:lpstr>PRIORIZACIÓN DEL PRODUCT BACKLOG</vt:lpstr>
      <vt:lpstr>PROCESO DE UN SPRINT</vt:lpstr>
      <vt:lpstr>SPRINT PLANNING: REFINAMIENTO</vt:lpstr>
      <vt:lpstr>SPRINT PLANNING: REFINAMIENTO</vt:lpstr>
      <vt:lpstr>SPRINT PLANNING: REFINAMIENTO</vt:lpstr>
      <vt:lpstr>Presentación de PowerPoint</vt:lpstr>
      <vt:lpstr>SPRINT PLANNING: REFINAMIENTO</vt:lpstr>
      <vt:lpstr>Cálculo de la Velocidad del Equipo de Trabajo</vt:lpstr>
      <vt:lpstr>Para tener en cuenta</vt:lpstr>
      <vt:lpstr>Cálculo de la Velocidad del Equipo de Trabajo</vt:lpstr>
      <vt:lpstr>SPRINT PLANNING: TASKING</vt:lpstr>
      <vt:lpstr>SPRINT PLANNING: TASKING</vt:lpstr>
      <vt:lpstr>SPRINT PLANNING: TASKING</vt:lpstr>
      <vt:lpstr>Calcular el tiempo del Recurso Humano</vt:lpstr>
      <vt:lpstr>Seleccionar tareas que cumplan con la condición</vt:lpstr>
      <vt:lpstr>Presentación de PowerPoint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PLANNING</dc:title>
  <dc:creator>Full name</dc:creator>
  <cp:lastModifiedBy>Full name</cp:lastModifiedBy>
  <cp:revision>102</cp:revision>
  <dcterms:created xsi:type="dcterms:W3CDTF">2015-11-04T21:19:16Z</dcterms:created>
  <dcterms:modified xsi:type="dcterms:W3CDTF">2015-11-25T03:07:59Z</dcterms:modified>
</cp:coreProperties>
</file>