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33"/>
  </p:notesMasterIdLst>
  <p:sldIdLst>
    <p:sldId id="256" r:id="rId2"/>
    <p:sldId id="257" r:id="rId3"/>
    <p:sldId id="258" r:id="rId4"/>
    <p:sldId id="259" r:id="rId5"/>
    <p:sldId id="260" r:id="rId6"/>
    <p:sldId id="261" r:id="rId7"/>
    <p:sldId id="262" r:id="rId8"/>
    <p:sldId id="263" r:id="rId9"/>
    <p:sldId id="287" r:id="rId10"/>
    <p:sldId id="288"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5143500" type="screen16x9"/>
  <p:notesSz cx="6858000" cy="9144000"/>
  <p:embeddedFontLst>
    <p:embeddedFont>
      <p:font typeface="Montserrat Medium" panose="020B0604020202020204" charset="0"/>
      <p:regular r:id="rId34"/>
      <p:bold r:id="rId35"/>
      <p:italic r:id="rId36"/>
      <p:boldItalic r:id="rId37"/>
    </p:embeddedFont>
    <p:embeddedFont>
      <p:font typeface="Calibri" panose="020F0502020204030204" pitchFamily="34" charset="0"/>
      <p:regular r:id="rId38"/>
      <p:bold r:id="rId39"/>
      <p:italic r:id="rId40"/>
      <p:boldItalic r:id="rId41"/>
    </p:embeddedFont>
    <p:embeddedFont>
      <p:font typeface="Montserrat" panose="020B0604020202020204" charset="0"/>
      <p:regular r:id="rId42"/>
      <p:bold r:id="rId43"/>
      <p:italic r:id="rId44"/>
      <p:boldItalic r:id="rId45"/>
    </p:embeddedFont>
    <p:embeddedFont>
      <p:font typeface="Montserrat SemiBold" panose="020B0604020202020204"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37">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835" y="48"/>
      </p:cViewPr>
      <p:guideLst>
        <p:guide orient="horz" pos="737"/>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cessi.org.ar/2023/06/28/los-salarios-de-la-industria-del-software-duplican-a-la-canasta-basica-y-a-los-salarios-del-sector-privado-en-general/" TargetMode="External"/><Relationship Id="rId7" Type="http://schemas.openxmlformats.org/officeDocument/2006/relationships/hyperlink" Target="https://cessi.org.ar/ver-noticias-cessi-la-evolucion-de-los-salarios-en-la-industria-it-2755" TargetMode="External"/><Relationship Id="rId2" Type="http://schemas.openxmlformats.org/officeDocument/2006/relationships/slide" Target="../slides/slide21.xml"/><Relationship Id="rId1" Type="http://schemas.openxmlformats.org/officeDocument/2006/relationships/notesMaster" Target="../notesMasters/notesMaster1.xml"/><Relationship Id="rId6" Type="http://schemas.openxmlformats.org/officeDocument/2006/relationships/hyperlink" Target="https://www.iprofesional.com/management/352621-esto-cobrara-un-programador-en-argentina-en-2022" TargetMode="External"/><Relationship Id="rId5" Type="http://schemas.openxmlformats.org/officeDocument/2006/relationships/hyperlink" Target="https://www.telam.com.ar/notas/202206/594937-salarios-industria-software-incremento-empleo.html#:~:text=Entre%202019%20y%202021%20la,Argentina%20del%20Software%20(Cessi)" TargetMode="External"/><Relationship Id="rId4" Type="http://schemas.openxmlformats.org/officeDocument/2006/relationships/hyperlink" Target="https://www.iprofesional.com/tecnologia/382894-cuanto-cobra-un-programador-en-argentina-2023" TargetMode="Externa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www.clarin.com/economia/-conviene-estudiar-10-carreras-salida-laboral-buenos-sueldos-argentina-2023_0_O85YFWLlkd.html"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3f8d3f1cc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3f8d3f1cc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4004de1c34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14004de1c34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solidFill>
                  <a:schemeClr val="dk1"/>
                </a:solidFill>
              </a:rPr>
              <a:t>#Actualizar</a:t>
            </a:r>
            <a:endParaRPr/>
          </a:p>
        </p:txBody>
      </p:sp>
    </p:spTree>
    <p:extLst>
      <p:ext uri="{BB962C8B-B14F-4D97-AF65-F5344CB8AC3E}">
        <p14:creationId xmlns:p14="http://schemas.microsoft.com/office/powerpoint/2010/main" val="29796696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4004de1c34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14004de1c34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#Actualizar</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3f8d3f1cc9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13f8d3f1cc9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solidFill>
                  <a:schemeClr val="dk1"/>
                </a:solidFill>
              </a:rPr>
              <a:t>#Actualizar07.27 8.734 Egresados en julio de 2023.</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13fa872340e_1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13fa872340e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#Actualizar. Estimar 85 estudiantes por comisión.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5c17951ce3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25c17951ce3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#Actualizar (Opcional: cada Coordinador decidirá si quiere informar el costo actual en el mercado de un curso de similares características)</a:t>
            </a:r>
            <a:br>
              <a:rPr lang="es"/>
            </a:br>
            <a:r>
              <a:rPr lang="es"/>
              <a:t>Dólar 1/3/2023: $375</a:t>
            </a:r>
            <a:br>
              <a:rPr lang="es"/>
            </a:br>
            <a:r>
              <a:rPr lang="es"/>
              <a:t>Costo curso similar: $500.000 (marzo 2023)</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4004de1c34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14004de1c34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#Actualizar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fdc1d4a855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fdc1d4a855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a:solidFill>
                  <a:schemeClr val="dk1"/>
                </a:solidFill>
              </a:rPr>
              <a:t>#Actualizar. No compartir el clase a clase. Se debe compartir el Plan de estudios con descripción del curso, tecnologías a aprender, temario, perfil del egresado, descripción de el/los proyecto/s y los requisitos para cursar y obtener el diploma. En esta slide pueden compartir un listado de los temas a ver en la cursada. Incluir el link (en el ícono PDF) al plan de estudios del curso (cuando sea liberado por Comunicación de la Agencia).</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14004de1c34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14004de1c34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a:solidFill>
                  <a:schemeClr val="dk1"/>
                </a:solidFill>
              </a:rPr>
              <a:t>#Actualizar.</a:t>
            </a:r>
            <a:r>
              <a:rPr lang="es" b="1">
                <a:solidFill>
                  <a:srgbClr val="FF0000"/>
                </a:solidFill>
              </a:rPr>
              <a:t> Nota para los Docentes: </a:t>
            </a:r>
            <a:r>
              <a:rPr lang="es">
                <a:solidFill>
                  <a:schemeClr val="dk1"/>
                </a:solidFill>
              </a:rPr>
              <a:t>Codo a Codo entrega Diploma, no certificado. Importante a tener en cuenta durante la cursada por las consultas de los estudiantes sobre este tema. El diploma se entrega aprox. 9 meses después de finalizada la cursada. Apelar por favor a que tengan paciencia ya que son muchos egresados por cohorte y los diplomas se envían por tandas.</a:t>
            </a:r>
            <a:br>
              <a:rPr lang="es">
                <a:solidFill>
                  <a:schemeClr val="dk1"/>
                </a:solidFill>
              </a:rPr>
            </a:br>
            <a:r>
              <a:rPr lang="es">
                <a:solidFill>
                  <a:schemeClr val="dk1"/>
                </a:solidFill>
              </a:rPr>
              <a:t>Recordar que es obligatorio la realización, entrega y aprobación del proyecto final para obtener el diploma del curso. Actualizar la slide en función de eso.</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4004de1c34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4004de1c34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4004de1c34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14004de1c34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a:solidFill>
                  <a:schemeClr val="dk1"/>
                </a:solidFill>
              </a:rPr>
              <a:t>#Actualizar</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14004de1c34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14004de1c34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#Actualizar</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1431750979b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1431750979b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a:solidFill>
                  <a:schemeClr val="dk1"/>
                </a:solidFill>
              </a:rPr>
              <a:t>#Actualizar. Opcional: cada Coordinador decidirá si quiere compartir esta información o similar aunque se recomienda hacer la mención siempre citando fuente confiable. </a:t>
            </a:r>
            <a:endParaRPr>
              <a:solidFill>
                <a:schemeClr val="dk1"/>
              </a:solidFill>
            </a:endParaRPr>
          </a:p>
          <a:p>
            <a:pPr marL="0" lvl="0" indent="0" algn="l" rtl="0">
              <a:spcBef>
                <a:spcPts val="0"/>
              </a:spcBef>
              <a:spcAft>
                <a:spcPts val="0"/>
              </a:spcAft>
              <a:buClr>
                <a:schemeClr val="dk1"/>
              </a:buClr>
              <a:buSzPts val="1100"/>
              <a:buFont typeface="Arial"/>
              <a:buNone/>
            </a:pPr>
            <a:r>
              <a:rPr lang="es" b="1">
                <a:solidFill>
                  <a:schemeClr val="dk1"/>
                </a:solidFill>
              </a:rPr>
              <a:t>Fuente (importante, siempre citar fuente): </a:t>
            </a:r>
            <a:endParaRPr b="1">
              <a:solidFill>
                <a:schemeClr val="dk1"/>
              </a:solidFill>
            </a:endParaRPr>
          </a:p>
          <a:p>
            <a:pPr marL="0" lvl="0" indent="0" algn="l" rtl="0">
              <a:spcBef>
                <a:spcPts val="0"/>
              </a:spcBef>
              <a:spcAft>
                <a:spcPts val="0"/>
              </a:spcAft>
              <a:buClr>
                <a:schemeClr val="dk1"/>
              </a:buClr>
              <a:buSzPts val="1100"/>
              <a:buFont typeface="Arial"/>
              <a:buNone/>
            </a:pPr>
            <a:r>
              <a:rPr lang="es" u="sng">
                <a:solidFill>
                  <a:schemeClr val="hlink"/>
                </a:solidFill>
                <a:hlinkClick r:id="rId3"/>
              </a:rPr>
              <a:t>https://cessi.org.ar/2023/06/28/los-salarios-de-la-industria-del-software-duplican-a-la-canasta-basica-y-a-los-salarios-del-sector-privado-en-general/</a:t>
            </a:r>
            <a:endParaRPr>
              <a:solidFill>
                <a:schemeClr val="dk1"/>
              </a:solidFill>
            </a:endParaRPr>
          </a:p>
          <a:p>
            <a:pPr marL="0" lvl="0" indent="0" algn="l" rtl="0">
              <a:spcBef>
                <a:spcPts val="0"/>
              </a:spcBef>
              <a:spcAft>
                <a:spcPts val="0"/>
              </a:spcAft>
              <a:buClr>
                <a:schemeClr val="dk1"/>
              </a:buClr>
              <a:buSzPts val="1100"/>
              <a:buFont typeface="Arial"/>
              <a:buNone/>
            </a:pPr>
            <a:r>
              <a:rPr lang="es" u="sng">
                <a:solidFill>
                  <a:schemeClr val="hlink"/>
                </a:solidFill>
                <a:hlinkClick r:id="rId4"/>
              </a:rPr>
              <a:t>https://www.iprofesional.com/tecnologia/382894-cuanto-cobra-un-programador-en-argentina-2023</a:t>
            </a:r>
            <a:r>
              <a:rPr lang="es">
                <a:solidFill>
                  <a:schemeClr val="dk1"/>
                </a:solidFill>
              </a:rPr>
              <a:t> </a:t>
            </a:r>
            <a:br>
              <a:rPr lang="es">
                <a:solidFill>
                  <a:schemeClr val="dk1"/>
                </a:solidFill>
              </a:rPr>
            </a:br>
            <a:endParaRPr>
              <a:solidFill>
                <a:schemeClr val="dk1"/>
              </a:solidFill>
            </a:endParaRPr>
          </a:p>
          <a:p>
            <a:pPr marL="0" lvl="0" indent="0" algn="l" rtl="0">
              <a:spcBef>
                <a:spcPts val="0"/>
              </a:spcBef>
              <a:spcAft>
                <a:spcPts val="0"/>
              </a:spcAft>
              <a:buClr>
                <a:schemeClr val="dk1"/>
              </a:buClr>
              <a:buSzPts val="1100"/>
              <a:buFont typeface="Arial"/>
              <a:buNone/>
            </a:pPr>
            <a:r>
              <a:rPr lang="es">
                <a:solidFill>
                  <a:schemeClr val="dk1"/>
                </a:solidFill>
              </a:rPr>
              <a:t>Fuente 2022: </a:t>
            </a:r>
            <a:r>
              <a:rPr lang="es" u="sng">
                <a:solidFill>
                  <a:schemeClr val="hlink"/>
                </a:solidFill>
                <a:hlinkClick r:id="rId5"/>
              </a:rPr>
              <a:t>https://www.telam.com.ar/notas/202206/594937-salarios-industria-software-incremento-empleo.html#:~:text=Entre%202019%20y%202021%20la,Argentina%20del%20Software%20(Cessi)</a:t>
            </a:r>
            <a:r>
              <a:rPr lang="es">
                <a:solidFill>
                  <a:schemeClr val="dk1"/>
                </a:solidFill>
              </a:rPr>
              <a:t>.</a:t>
            </a:r>
            <a:endParaRPr>
              <a:solidFill>
                <a:schemeClr val="dk1"/>
              </a:solidFill>
            </a:endParaRPr>
          </a:p>
          <a:p>
            <a:pPr marL="0" lvl="0" indent="0" algn="l" rtl="0">
              <a:spcBef>
                <a:spcPts val="0"/>
              </a:spcBef>
              <a:spcAft>
                <a:spcPts val="0"/>
              </a:spcAft>
              <a:buNone/>
            </a:pPr>
            <a:r>
              <a:rPr lang="es">
                <a:solidFill>
                  <a:schemeClr val="dk1"/>
                </a:solidFill>
              </a:rPr>
              <a:t>Fuentes 2021:</a:t>
            </a:r>
            <a:endParaRPr>
              <a:solidFill>
                <a:schemeClr val="dk1"/>
              </a:solidFill>
            </a:endParaRPr>
          </a:p>
          <a:p>
            <a:pPr marL="0" lvl="0" indent="0" algn="l" rtl="0">
              <a:spcBef>
                <a:spcPts val="0"/>
              </a:spcBef>
              <a:spcAft>
                <a:spcPts val="0"/>
              </a:spcAft>
              <a:buNone/>
            </a:pPr>
            <a:r>
              <a:rPr lang="es" u="sng">
                <a:solidFill>
                  <a:schemeClr val="hlink"/>
                </a:solidFill>
                <a:hlinkClick r:id="rId6"/>
              </a:rPr>
              <a:t>https://www.iprofesional.com/management/352621-esto-cobrara-un-programador-en-argentina-en-2022</a:t>
            </a:r>
            <a:r>
              <a:rPr lang="es">
                <a:solidFill>
                  <a:schemeClr val="dk1"/>
                </a:solidFill>
              </a:rPr>
              <a:t> </a:t>
            </a:r>
            <a:endParaRPr>
              <a:solidFill>
                <a:schemeClr val="dk1"/>
              </a:solidFill>
            </a:endParaRPr>
          </a:p>
          <a:p>
            <a:pPr marL="0" lvl="0" indent="0" algn="l" rtl="0">
              <a:spcBef>
                <a:spcPts val="0"/>
              </a:spcBef>
              <a:spcAft>
                <a:spcPts val="0"/>
              </a:spcAft>
              <a:buNone/>
            </a:pPr>
            <a:r>
              <a:rPr lang="es" u="sng">
                <a:solidFill>
                  <a:schemeClr val="hlink"/>
                </a:solidFill>
                <a:hlinkClick r:id="rId7"/>
              </a:rPr>
              <a:t>https://cessi.org.ar/ver-noticias-cessi-la-evolucion-de-los-salarios-en-la-industria-it-2755</a:t>
            </a:r>
            <a:r>
              <a:rPr lang="es">
                <a:solidFill>
                  <a:schemeClr val="dk1"/>
                </a:solidFill>
              </a:rPr>
              <a:t>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4004de1c34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4004de1c34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solidFill>
                  <a:schemeClr val="dk1"/>
                </a:solidFill>
              </a:rPr>
              <a:t>#Actualizar. Opcional: cada Coordinador decidirá si quiere compartir esta información o similar aunque se recomienda hacer la mención siempre citando fuente confiable. Diferenciar fuente de un periodico como nota de actualidad o tecnología de información de la Cámara o similar. Revisar la fuente de la nota también es recomendable. </a:t>
            </a:r>
            <a:r>
              <a:rPr lang="es"/>
              <a:t>Fuente: </a:t>
            </a:r>
            <a:r>
              <a:rPr lang="es" u="sng">
                <a:solidFill>
                  <a:schemeClr val="hlink"/>
                </a:solidFill>
                <a:hlinkClick r:id="rId3"/>
              </a:rPr>
              <a:t>https://www.clarin.com/economia/-conviene-estudiar-10-carreras-salida-laboral-buenos-sueldos-argentina-2023_0_O85YFWLlkd.html</a:t>
            </a:r>
            <a:r>
              <a:rPr lang="es"/>
              <a:t>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4004de1c34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14004de1c34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1431750979b_2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1431750979b_2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#Actualizar.</a:t>
            </a:r>
            <a:br>
              <a:rPr lang="es"/>
            </a:br>
            <a:r>
              <a:rPr lang="es"/>
              <a:t>Pedir paciencia los estudiantes en relación al acceso al Aula Virtual y a Discord.</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fdc1d4a7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fdc1d4a7b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#Actualizar</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25c1d772c2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25c1d772c2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#Actualizar</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fdc1d4a7b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fdc1d4a7b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Opcional: se recomienda elaborar una encuesta diagnóstica para obtener información de los ingresantes. </a:t>
            </a:r>
            <a:r>
              <a:rPr lang="es">
                <a:solidFill>
                  <a:schemeClr val="dk1"/>
                </a:solidFill>
              </a:rPr>
              <a:t>Existe un formulario realizado para Python. En caso de necesitar una copia editable del form, solicitarla por favor. La encuesta diagnóstica tiene como objetivo medir los conocimientos con los cuales comienza el alumno y permite hacer un seguimiento de su evolución a lo largo de la cursada.</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25c17951ce3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25c17951ce3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#Actualizar. Informar la fecha de entrega del/los proyectos y la obligatoriedad de la aprobación para recibir el diploma, modalidad, etc. </a:t>
            </a:r>
            <a:r>
              <a:rPr lang="es">
                <a:solidFill>
                  <a:schemeClr val="dk1"/>
                </a:solidFill>
              </a:rPr>
              <a:t>En caso de tener más de un proyecto, detallar.</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13fa872340e_1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13fa872340e_1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fa872340e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fa872340e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#Actualizar</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13fa872340e_1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13fa872340e_1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45400e28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45400e28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3f8d3f1cc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3f8d3f1cc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4004de1c34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4004de1c34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#Actualizar07.27</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4004de1c34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4004de1c34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solidFill>
                  <a:schemeClr val="dk1"/>
                </a:solidFill>
              </a:rPr>
              <a:t>#Actualizar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4004de1c3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4004de1c3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solidFill>
                  <a:schemeClr val="dk1"/>
                </a:solidFill>
              </a:rPr>
              <a:t>#Actualizar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3f8d3f1cc9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3f8d3f1cc9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a:solidFill>
                  <a:schemeClr val="dk1"/>
                </a:solidFill>
              </a:rPr>
              <a:t>#Actualizar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3fa872340e_1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3fa872340e_1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#Actualizar</a:t>
            </a:r>
            <a:endParaRPr/>
          </a:p>
        </p:txBody>
      </p:sp>
    </p:spTree>
    <p:extLst>
      <p:ext uri="{BB962C8B-B14F-4D97-AF65-F5344CB8AC3E}">
        <p14:creationId xmlns:p14="http://schemas.microsoft.com/office/powerpoint/2010/main" val="29990930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con título y subtítulo" type="title">
  <p:cSld name="TITLE">
    <p:spTree>
      <p:nvGrpSpPr>
        <p:cNvPr id="1" name="Shape 9"/>
        <p:cNvGrpSpPr/>
        <p:nvPr/>
      </p:nvGrpSpPr>
      <p:grpSpPr>
        <a:xfrm>
          <a:off x="0" y="0"/>
          <a:ext cx="0" cy="0"/>
          <a:chOff x="0" y="0"/>
          <a:chExt cx="0" cy="0"/>
        </a:xfrm>
      </p:grpSpPr>
      <p:sp>
        <p:nvSpPr>
          <p:cNvPr id="10" name="Google Shape;10;p2"/>
          <p:cNvSpPr/>
          <p:nvPr/>
        </p:nvSpPr>
        <p:spPr>
          <a:xfrm>
            <a:off x="-13650" y="432892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311700" y="1226800"/>
            <a:ext cx="8520600" cy="1570500"/>
          </a:xfrm>
          <a:prstGeom prst="rect">
            <a:avLst/>
          </a:prstGeom>
        </p:spPr>
        <p:txBody>
          <a:bodyPr spcFirstLastPara="1" wrap="square" lIns="91425" tIns="91425" rIns="91425" bIns="91425" anchor="b" anchorCtr="0">
            <a:normAutofit/>
          </a:bodyPr>
          <a:lstStyle>
            <a:lvl1pPr lvl="0" algn="ctr">
              <a:spcBef>
                <a:spcPts val="0"/>
              </a:spcBef>
              <a:spcAft>
                <a:spcPts val="0"/>
              </a:spcAft>
              <a:buClr>
                <a:srgbClr val="333333"/>
              </a:buClr>
              <a:buSzPts val="4900"/>
              <a:buFont typeface="Montserrat"/>
              <a:buNone/>
              <a:defRPr sz="4900" b="1">
                <a:solidFill>
                  <a:srgbClr val="333333"/>
                </a:solidFill>
                <a:latin typeface="Montserrat"/>
                <a:ea typeface="Montserrat"/>
                <a:cs typeface="Montserrat"/>
                <a:sym typeface="Montserra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13" name="Google Shape;13;p2"/>
          <p:cNvPicPr preferRelativeResize="0"/>
          <p:nvPr/>
        </p:nvPicPr>
        <p:blipFill>
          <a:blip r:embed="rId2">
            <a:alphaModFix/>
          </a:blip>
          <a:stretch>
            <a:fillRect/>
          </a:stretch>
        </p:blipFill>
        <p:spPr>
          <a:xfrm>
            <a:off x="7910675" y="4073939"/>
            <a:ext cx="1365875" cy="1365875"/>
          </a:xfrm>
          <a:prstGeom prst="rect">
            <a:avLst/>
          </a:prstGeom>
          <a:noFill/>
          <a:ln>
            <a:noFill/>
          </a:ln>
        </p:spPr>
      </p:pic>
      <p:sp>
        <p:nvSpPr>
          <p:cNvPr id="14" name="Google Shape;14;p2"/>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 name="Google Shape;15;p2"/>
          <p:cNvPicPr preferRelativeResize="0"/>
          <p:nvPr/>
        </p:nvPicPr>
        <p:blipFill>
          <a:blip r:embed="rId3">
            <a:alphaModFix/>
          </a:blip>
          <a:stretch>
            <a:fillRect/>
          </a:stretch>
        </p:blipFill>
        <p:spPr>
          <a:xfrm>
            <a:off x="8155184" y="33947"/>
            <a:ext cx="876879" cy="399275"/>
          </a:xfrm>
          <a:prstGeom prst="rect">
            <a:avLst/>
          </a:prstGeom>
          <a:noFill/>
          <a:ln>
            <a:noFill/>
          </a:ln>
        </p:spPr>
      </p:pic>
      <p:pic>
        <p:nvPicPr>
          <p:cNvPr id="16" name="Google Shape;16;p2"/>
          <p:cNvPicPr preferRelativeResize="0"/>
          <p:nvPr/>
        </p:nvPicPr>
        <p:blipFill>
          <a:blip r:embed="rId4">
            <a:alphaModFix/>
          </a:blip>
          <a:stretch>
            <a:fillRect/>
          </a:stretch>
        </p:blipFill>
        <p:spPr>
          <a:xfrm>
            <a:off x="0" y="4264238"/>
            <a:ext cx="1163080" cy="792599"/>
          </a:xfrm>
          <a:prstGeom prst="rect">
            <a:avLst/>
          </a:prstGeom>
          <a:noFill/>
          <a:ln>
            <a:noFill/>
          </a:ln>
        </p:spPr>
      </p:pic>
    </p:spTree>
  </p:cSld>
  <p:clrMapOvr>
    <a:masterClrMapping/>
  </p:clrMapOvr>
  <p:extLst>
    <p:ext uri="{DCECCB84-F9BA-43D5-87BE-67443E8EF086}">
      <p15:sldGuideLst xmlns:p15="http://schemas.microsoft.com/office/powerpoint/2012/main">
        <p15:guide id="1" pos="5413">
          <p15:clr>
            <a:srgbClr val="FA7B17"/>
          </p15:clr>
        </p15:guide>
        <p15:guide id="2" pos="347">
          <p15:clr>
            <a:srgbClr val="FA7B17"/>
          </p15:clr>
        </p15:guide>
        <p15:guide id="3" orient="horz" pos="2778">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tarea y consigna">
  <p:cSld name="BIG_NUMBER">
    <p:spTree>
      <p:nvGrpSpPr>
        <p:cNvPr id="1" name="Shape 79"/>
        <p:cNvGrpSpPr/>
        <p:nvPr/>
      </p:nvGrpSpPr>
      <p:grpSpPr>
        <a:xfrm>
          <a:off x="0" y="0"/>
          <a:ext cx="0" cy="0"/>
          <a:chOff x="0" y="0"/>
          <a:chExt cx="0" cy="0"/>
        </a:xfrm>
      </p:grpSpPr>
      <p:sp>
        <p:nvSpPr>
          <p:cNvPr id="80" name="Google Shape;80;p11"/>
          <p:cNvSpPr/>
          <p:nvPr/>
        </p:nvSpPr>
        <p:spPr>
          <a:xfrm>
            <a:off x="-13650" y="432892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pic>
        <p:nvPicPr>
          <p:cNvPr id="82" name="Google Shape;82;p11"/>
          <p:cNvPicPr preferRelativeResize="0"/>
          <p:nvPr/>
        </p:nvPicPr>
        <p:blipFill>
          <a:blip r:embed="rId2">
            <a:alphaModFix/>
          </a:blip>
          <a:stretch>
            <a:fillRect/>
          </a:stretch>
        </p:blipFill>
        <p:spPr>
          <a:xfrm>
            <a:off x="4026135" y="4508338"/>
            <a:ext cx="1091725" cy="497100"/>
          </a:xfrm>
          <a:prstGeom prst="rect">
            <a:avLst/>
          </a:prstGeom>
          <a:noFill/>
          <a:ln>
            <a:noFill/>
          </a:ln>
        </p:spPr>
      </p:pic>
      <p:pic>
        <p:nvPicPr>
          <p:cNvPr id="83" name="Google Shape;83;p11"/>
          <p:cNvPicPr preferRelativeResize="0"/>
          <p:nvPr/>
        </p:nvPicPr>
        <p:blipFill>
          <a:blip r:embed="rId3">
            <a:alphaModFix/>
          </a:blip>
          <a:stretch>
            <a:fillRect/>
          </a:stretch>
        </p:blipFill>
        <p:spPr>
          <a:xfrm>
            <a:off x="0" y="4264238"/>
            <a:ext cx="1163080" cy="792599"/>
          </a:xfrm>
          <a:prstGeom prst="rect">
            <a:avLst/>
          </a:prstGeom>
          <a:noFill/>
          <a:ln>
            <a:noFill/>
          </a:ln>
        </p:spPr>
      </p:pic>
      <p:pic>
        <p:nvPicPr>
          <p:cNvPr id="84" name="Google Shape;84;p11"/>
          <p:cNvPicPr preferRelativeResize="0"/>
          <p:nvPr/>
        </p:nvPicPr>
        <p:blipFill>
          <a:blip r:embed="rId4">
            <a:alphaModFix/>
          </a:blip>
          <a:stretch>
            <a:fillRect/>
          </a:stretch>
        </p:blipFill>
        <p:spPr>
          <a:xfrm>
            <a:off x="7910675" y="4073939"/>
            <a:ext cx="1365875" cy="1365875"/>
          </a:xfrm>
          <a:prstGeom prst="rect">
            <a:avLst/>
          </a:prstGeom>
          <a:noFill/>
          <a:ln>
            <a:noFill/>
          </a:ln>
        </p:spPr>
      </p:pic>
      <p:sp>
        <p:nvSpPr>
          <p:cNvPr id="85" name="Google Shape;85;p11"/>
          <p:cNvSpPr txBox="1">
            <a:spLocks noGrp="1"/>
          </p:cNvSpPr>
          <p:nvPr>
            <p:ph type="title"/>
          </p:nvPr>
        </p:nvSpPr>
        <p:spPr>
          <a:xfrm>
            <a:off x="432025" y="187325"/>
            <a:ext cx="7982100" cy="497100"/>
          </a:xfrm>
          <a:prstGeom prst="rect">
            <a:avLst/>
          </a:prstGeom>
        </p:spPr>
        <p:txBody>
          <a:bodyPr spcFirstLastPara="1" wrap="square" lIns="91425" tIns="91425" rIns="91425" bIns="91425" anchor="ctr" anchorCtr="0">
            <a:normAutofit/>
          </a:bodyPr>
          <a:lstStyle>
            <a:lvl1pPr lvl="0" rtl="0">
              <a:spcBef>
                <a:spcPts val="0"/>
              </a:spcBef>
              <a:spcAft>
                <a:spcPts val="0"/>
              </a:spcAft>
              <a:buSzPts val="2600"/>
              <a:buFont typeface="Montserrat Medium"/>
              <a:buNone/>
              <a:defRPr sz="2600">
                <a:latin typeface="Montserrat Medium"/>
                <a:ea typeface="Montserrat Medium"/>
                <a:cs typeface="Montserrat Medium"/>
                <a:sym typeface="Montserrat Medium"/>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6" name="Google Shape;86;p11"/>
          <p:cNvSpPr txBox="1">
            <a:spLocks noGrp="1"/>
          </p:cNvSpPr>
          <p:nvPr>
            <p:ph type="body" idx="1"/>
          </p:nvPr>
        </p:nvSpPr>
        <p:spPr>
          <a:xfrm>
            <a:off x="432025" y="847675"/>
            <a:ext cx="8280000" cy="33180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Font typeface="Montserrat"/>
              <a:buChar char="●"/>
              <a:defRPr>
                <a:latin typeface="Montserrat"/>
                <a:ea typeface="Montserrat"/>
                <a:cs typeface="Montserrat"/>
                <a:sym typeface="Montserrat"/>
              </a:defRPr>
            </a:lvl1pPr>
            <a:lvl2pPr marL="914400" lvl="1" indent="-317500" rtl="0">
              <a:spcBef>
                <a:spcPts val="0"/>
              </a:spcBef>
              <a:spcAft>
                <a:spcPts val="0"/>
              </a:spcAft>
              <a:buSzPts val="1400"/>
              <a:buFont typeface="Montserrat"/>
              <a:buChar char="○"/>
              <a:defRPr>
                <a:latin typeface="Montserrat"/>
                <a:ea typeface="Montserrat"/>
                <a:cs typeface="Montserrat"/>
                <a:sym typeface="Montserrat"/>
              </a:defRPr>
            </a:lvl2pPr>
            <a:lvl3pPr marL="1371600" lvl="2" indent="-317500" rtl="0">
              <a:spcBef>
                <a:spcPts val="0"/>
              </a:spcBef>
              <a:spcAft>
                <a:spcPts val="0"/>
              </a:spcAft>
              <a:buSzPts val="1400"/>
              <a:buFont typeface="Montserrat"/>
              <a:buChar char="■"/>
              <a:defRPr>
                <a:latin typeface="Montserrat"/>
                <a:ea typeface="Montserrat"/>
                <a:cs typeface="Montserrat"/>
                <a:sym typeface="Montserrat"/>
              </a:defRPr>
            </a:lvl3pPr>
            <a:lvl4pPr marL="1828800" lvl="3" indent="-317500" rtl="0">
              <a:spcBef>
                <a:spcPts val="0"/>
              </a:spcBef>
              <a:spcAft>
                <a:spcPts val="0"/>
              </a:spcAft>
              <a:buSzPts val="1400"/>
              <a:buFont typeface="Montserrat"/>
              <a:buChar char="●"/>
              <a:defRPr>
                <a:latin typeface="Montserrat"/>
                <a:ea typeface="Montserrat"/>
                <a:cs typeface="Montserrat"/>
                <a:sym typeface="Montserrat"/>
              </a:defRPr>
            </a:lvl4pPr>
            <a:lvl5pPr marL="2286000" lvl="4" indent="-317500" rtl="0">
              <a:spcBef>
                <a:spcPts val="0"/>
              </a:spcBef>
              <a:spcAft>
                <a:spcPts val="0"/>
              </a:spcAft>
              <a:buSzPts val="1400"/>
              <a:buFont typeface="Montserrat"/>
              <a:buChar char="○"/>
              <a:defRPr>
                <a:latin typeface="Montserrat"/>
                <a:ea typeface="Montserrat"/>
                <a:cs typeface="Montserrat"/>
                <a:sym typeface="Montserrat"/>
              </a:defRPr>
            </a:lvl5pPr>
            <a:lvl6pPr marL="2743200" lvl="5" indent="-317500" rtl="0">
              <a:spcBef>
                <a:spcPts val="0"/>
              </a:spcBef>
              <a:spcAft>
                <a:spcPts val="0"/>
              </a:spcAft>
              <a:buSzPts val="1400"/>
              <a:buFont typeface="Montserrat"/>
              <a:buChar char="■"/>
              <a:defRPr>
                <a:latin typeface="Montserrat"/>
                <a:ea typeface="Montserrat"/>
                <a:cs typeface="Montserrat"/>
                <a:sym typeface="Montserrat"/>
              </a:defRPr>
            </a:lvl6pPr>
            <a:lvl7pPr marL="3200400" lvl="6" indent="-317500" rtl="0">
              <a:spcBef>
                <a:spcPts val="0"/>
              </a:spcBef>
              <a:spcAft>
                <a:spcPts val="0"/>
              </a:spcAft>
              <a:buSzPts val="1400"/>
              <a:buFont typeface="Montserrat"/>
              <a:buChar char="●"/>
              <a:defRPr>
                <a:latin typeface="Montserrat"/>
                <a:ea typeface="Montserrat"/>
                <a:cs typeface="Montserrat"/>
                <a:sym typeface="Montserrat"/>
              </a:defRPr>
            </a:lvl7pPr>
            <a:lvl8pPr marL="3657600" lvl="7" indent="-317500" rtl="0">
              <a:spcBef>
                <a:spcPts val="0"/>
              </a:spcBef>
              <a:spcAft>
                <a:spcPts val="0"/>
              </a:spcAft>
              <a:buSzPts val="1400"/>
              <a:buFont typeface="Montserrat"/>
              <a:buChar char="○"/>
              <a:defRPr>
                <a:latin typeface="Montserrat"/>
                <a:ea typeface="Montserrat"/>
                <a:cs typeface="Montserrat"/>
                <a:sym typeface="Montserrat"/>
              </a:defRPr>
            </a:lvl8pPr>
            <a:lvl9pPr marL="4114800" lvl="8" indent="-317500" rtl="0">
              <a:spcBef>
                <a:spcPts val="0"/>
              </a:spcBef>
              <a:spcAft>
                <a:spcPts val="0"/>
              </a:spcAft>
              <a:buSzPts val="1400"/>
              <a:buFont typeface="Montserrat"/>
              <a:buChar char="■"/>
              <a:defRPr>
                <a:latin typeface="Montserrat"/>
                <a:ea typeface="Montserrat"/>
                <a:cs typeface="Montserrat"/>
                <a:sym typeface="Montserrat"/>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Importante o recordatorio" type="blank">
  <p:cSld name="BLANK">
    <p:spTree>
      <p:nvGrpSpPr>
        <p:cNvPr id="1" name="Shape 87"/>
        <p:cNvGrpSpPr/>
        <p:nvPr/>
      </p:nvGrpSpPr>
      <p:grpSpPr>
        <a:xfrm>
          <a:off x="0" y="0"/>
          <a:ext cx="0" cy="0"/>
          <a:chOff x="0" y="0"/>
          <a:chExt cx="0" cy="0"/>
        </a:xfrm>
      </p:grpSpPr>
      <p:sp>
        <p:nvSpPr>
          <p:cNvPr id="88" name="Google Shape;88;p12"/>
          <p:cNvSpPr/>
          <p:nvPr/>
        </p:nvSpPr>
        <p:spPr>
          <a:xfrm>
            <a:off x="-13650" y="-577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9" name="Google Shape;89;p12"/>
          <p:cNvPicPr preferRelativeResize="0"/>
          <p:nvPr/>
        </p:nvPicPr>
        <p:blipFill>
          <a:blip r:embed="rId2">
            <a:alphaModFix/>
          </a:blip>
          <a:stretch>
            <a:fillRect/>
          </a:stretch>
        </p:blipFill>
        <p:spPr>
          <a:xfrm>
            <a:off x="7910675" y="-260761"/>
            <a:ext cx="1365875" cy="1365875"/>
          </a:xfrm>
          <a:prstGeom prst="rect">
            <a:avLst/>
          </a:prstGeom>
          <a:noFill/>
          <a:ln>
            <a:noFill/>
          </a:ln>
        </p:spPr>
      </p:pic>
      <p:pic>
        <p:nvPicPr>
          <p:cNvPr id="90" name="Google Shape;90;p12"/>
          <p:cNvPicPr preferRelativeResize="0"/>
          <p:nvPr/>
        </p:nvPicPr>
        <p:blipFill>
          <a:blip r:embed="rId3">
            <a:alphaModFix/>
          </a:blip>
          <a:stretch>
            <a:fillRect/>
          </a:stretch>
        </p:blipFill>
        <p:spPr>
          <a:xfrm>
            <a:off x="0" y="5738"/>
            <a:ext cx="1163080" cy="792599"/>
          </a:xfrm>
          <a:prstGeom prst="rect">
            <a:avLst/>
          </a:prstGeom>
          <a:noFill/>
          <a:ln>
            <a:noFill/>
          </a:ln>
        </p:spPr>
      </p:pic>
      <p:pic>
        <p:nvPicPr>
          <p:cNvPr id="91" name="Google Shape;91;p12"/>
          <p:cNvPicPr preferRelativeResize="0"/>
          <p:nvPr/>
        </p:nvPicPr>
        <p:blipFill>
          <a:blip r:embed="rId4">
            <a:alphaModFix/>
          </a:blip>
          <a:stretch>
            <a:fillRect/>
          </a:stretch>
        </p:blipFill>
        <p:spPr>
          <a:xfrm>
            <a:off x="4026135" y="164938"/>
            <a:ext cx="1091725" cy="497100"/>
          </a:xfrm>
          <a:prstGeom prst="rect">
            <a:avLst/>
          </a:prstGeom>
          <a:noFill/>
          <a:ln>
            <a:noFill/>
          </a:ln>
        </p:spPr>
      </p:pic>
      <p:sp>
        <p:nvSpPr>
          <p:cNvPr id="92" name="Google Shape;92;p12"/>
          <p:cNvSpPr txBox="1">
            <a:spLocks noGrp="1"/>
          </p:cNvSpPr>
          <p:nvPr>
            <p:ph type="title"/>
          </p:nvPr>
        </p:nvSpPr>
        <p:spPr>
          <a:xfrm>
            <a:off x="490250" y="1135950"/>
            <a:ext cx="8097300" cy="3623700"/>
          </a:xfrm>
          <a:prstGeom prst="rect">
            <a:avLst/>
          </a:prstGeom>
        </p:spPr>
        <p:txBody>
          <a:bodyPr spcFirstLastPara="1" wrap="square" lIns="91425" tIns="91425" rIns="91425" bIns="91425" anchor="ctr" anchorCtr="0">
            <a:normAutofit/>
          </a:bodyPr>
          <a:lstStyle>
            <a:lvl1pPr lvl="0" rtl="0">
              <a:spcBef>
                <a:spcPts val="0"/>
              </a:spcBef>
              <a:spcAft>
                <a:spcPts val="0"/>
              </a:spcAft>
              <a:buClr>
                <a:srgbClr val="333333"/>
              </a:buClr>
              <a:buSzPts val="3700"/>
              <a:buFont typeface="Montserrat"/>
              <a:buNone/>
              <a:defRPr sz="3700" b="1">
                <a:solidFill>
                  <a:srgbClr val="333333"/>
                </a:solidFill>
                <a:latin typeface="Montserrat"/>
                <a:ea typeface="Montserrat"/>
                <a:cs typeface="Montserrat"/>
                <a:sym typeface="Montserrat"/>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lase 0">
  <p:cSld name="BLANK_1">
    <p:spTree>
      <p:nvGrpSpPr>
        <p:cNvPr id="1" name="Shape 93"/>
        <p:cNvGrpSpPr/>
        <p:nvPr/>
      </p:nvGrpSpPr>
      <p:grpSpPr>
        <a:xfrm>
          <a:off x="0" y="0"/>
          <a:ext cx="0" cy="0"/>
          <a:chOff x="0" y="0"/>
          <a:chExt cx="0" cy="0"/>
        </a:xfrm>
      </p:grpSpPr>
      <p:sp>
        <p:nvSpPr>
          <p:cNvPr id="94" name="Google Shape;94;p13"/>
          <p:cNvSpPr/>
          <p:nvPr/>
        </p:nvSpPr>
        <p:spPr>
          <a:xfrm>
            <a:off x="212425" y="1172325"/>
            <a:ext cx="8636100" cy="436800"/>
          </a:xfrm>
          <a:prstGeom prst="chevron">
            <a:avLst>
              <a:gd name="adj" fmla="val 50000"/>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95" name="Google Shape;95;p13"/>
          <p:cNvSpPr/>
          <p:nvPr/>
        </p:nvSpPr>
        <p:spPr>
          <a:xfrm>
            <a:off x="3907500"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3"/>
          <p:cNvSpPr/>
          <p:nvPr/>
        </p:nvSpPr>
        <p:spPr>
          <a:xfrm>
            <a:off x="6745000" y="8084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3"/>
          <p:cNvSpPr txBox="1"/>
          <p:nvPr/>
        </p:nvSpPr>
        <p:spPr>
          <a:xfrm>
            <a:off x="3331525"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98" name="Google Shape;98;p13"/>
          <p:cNvSpPr txBox="1"/>
          <p:nvPr/>
        </p:nvSpPr>
        <p:spPr>
          <a:xfrm>
            <a:off x="6134350" y="2150250"/>
            <a:ext cx="2397900" cy="21216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99" name="Google Shape;99;p13"/>
          <p:cNvSpPr txBox="1">
            <a:spLocks noGrp="1"/>
          </p:cNvSpPr>
          <p:nvPr>
            <p:ph type="title"/>
          </p:nvPr>
        </p:nvSpPr>
        <p:spPr>
          <a:xfrm>
            <a:off x="3331525" y="2159925"/>
            <a:ext cx="2397900" cy="2121600"/>
          </a:xfrm>
          <a:prstGeom prst="rect">
            <a:avLst/>
          </a:prstGeom>
        </p:spPr>
        <p:txBody>
          <a:bodyPr spcFirstLastPara="1" wrap="square" lIns="91425" tIns="91425" rIns="91425" bIns="91425" anchor="t" anchorCtr="0">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0" name="Google Shape;100;p13"/>
          <p:cNvSpPr txBox="1">
            <a:spLocks noGrp="1"/>
          </p:cNvSpPr>
          <p:nvPr>
            <p:ph type="title" idx="2"/>
          </p:nvPr>
        </p:nvSpPr>
        <p:spPr>
          <a:xfrm>
            <a:off x="6134350" y="2196275"/>
            <a:ext cx="2397900" cy="2075700"/>
          </a:xfrm>
          <a:prstGeom prst="rect">
            <a:avLst/>
          </a:prstGeom>
        </p:spPr>
        <p:txBody>
          <a:bodyPr spcFirstLastPara="1" wrap="square" lIns="91425" tIns="91425" rIns="91425" bIns="91425" anchor="t" anchorCtr="0">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1" name="Google Shape;101;p13"/>
          <p:cNvSpPr txBox="1">
            <a:spLocks noGrp="1"/>
          </p:cNvSpPr>
          <p:nvPr>
            <p:ph type="title" idx="3"/>
          </p:nvPr>
        </p:nvSpPr>
        <p:spPr>
          <a:xfrm>
            <a:off x="4039950" y="1164225"/>
            <a:ext cx="911700" cy="3006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Font typeface="Montserrat"/>
              <a:buNone/>
              <a:defRPr sz="1400" b="1">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2" name="Google Shape;102;p13"/>
          <p:cNvSpPr txBox="1">
            <a:spLocks noGrp="1"/>
          </p:cNvSpPr>
          <p:nvPr>
            <p:ph type="title" idx="4"/>
          </p:nvPr>
        </p:nvSpPr>
        <p:spPr>
          <a:xfrm>
            <a:off x="6877450" y="1164225"/>
            <a:ext cx="911700" cy="3006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3" name="Google Shape;103;p13"/>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4" name="Google Shape;104;p13"/>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105" name="Google Shape;105;p13"/>
          <p:cNvPicPr preferRelativeResize="0"/>
          <p:nvPr/>
        </p:nvPicPr>
        <p:blipFill>
          <a:blip r:embed="rId3">
            <a:alphaModFix/>
          </a:blip>
          <a:stretch>
            <a:fillRect/>
          </a:stretch>
        </p:blipFill>
        <p:spPr>
          <a:xfrm>
            <a:off x="8078975" y="4699100"/>
            <a:ext cx="558475" cy="300725"/>
          </a:xfrm>
          <a:prstGeom prst="rect">
            <a:avLst/>
          </a:prstGeom>
          <a:noFill/>
          <a:ln>
            <a:noFill/>
          </a:ln>
        </p:spPr>
      </p:pic>
      <p:pic>
        <p:nvPicPr>
          <p:cNvPr id="106" name="Google Shape;106;p13"/>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lase 2 - 37">
  <p:cSld name="BLANK_1_1">
    <p:spTree>
      <p:nvGrpSpPr>
        <p:cNvPr id="1" name="Shape 107"/>
        <p:cNvGrpSpPr/>
        <p:nvPr/>
      </p:nvGrpSpPr>
      <p:grpSpPr>
        <a:xfrm>
          <a:off x="0" y="0"/>
          <a:ext cx="0" cy="0"/>
          <a:chOff x="0" y="0"/>
          <a:chExt cx="0" cy="0"/>
        </a:xfrm>
      </p:grpSpPr>
      <p:sp>
        <p:nvSpPr>
          <p:cNvPr id="108" name="Google Shape;108;p14"/>
          <p:cNvSpPr/>
          <p:nvPr/>
        </p:nvSpPr>
        <p:spPr>
          <a:xfrm>
            <a:off x="212425" y="1172325"/>
            <a:ext cx="8636100" cy="436800"/>
          </a:xfrm>
          <a:prstGeom prst="chevron">
            <a:avLst>
              <a:gd name="adj" fmla="val 50000"/>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109" name="Google Shape;109;p14"/>
          <p:cNvSpPr/>
          <p:nvPr/>
        </p:nvSpPr>
        <p:spPr>
          <a:xfrm>
            <a:off x="3907500"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4"/>
          <p:cNvSpPr/>
          <p:nvPr/>
        </p:nvSpPr>
        <p:spPr>
          <a:xfrm>
            <a:off x="1139350" y="7922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4"/>
          <p:cNvSpPr/>
          <p:nvPr/>
        </p:nvSpPr>
        <p:spPr>
          <a:xfrm>
            <a:off x="6745000" y="8084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4"/>
          <p:cNvSpPr txBox="1"/>
          <p:nvPr/>
        </p:nvSpPr>
        <p:spPr>
          <a:xfrm>
            <a:off x="528700" y="2150250"/>
            <a:ext cx="2397900" cy="21312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13" name="Google Shape;113;p14"/>
          <p:cNvSpPr txBox="1"/>
          <p:nvPr/>
        </p:nvSpPr>
        <p:spPr>
          <a:xfrm>
            <a:off x="6134350" y="2150250"/>
            <a:ext cx="2397900" cy="21216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14" name="Google Shape;114;p14"/>
          <p:cNvSpPr txBox="1">
            <a:spLocks noGrp="1"/>
          </p:cNvSpPr>
          <p:nvPr>
            <p:ph type="title"/>
          </p:nvPr>
        </p:nvSpPr>
        <p:spPr>
          <a:xfrm>
            <a:off x="1271800" y="1159375"/>
            <a:ext cx="911700" cy="3006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115" name="Google Shape;115;p14"/>
          <p:cNvSpPr txBox="1">
            <a:spLocks noGrp="1"/>
          </p:cNvSpPr>
          <p:nvPr>
            <p:ph type="title" idx="2"/>
          </p:nvPr>
        </p:nvSpPr>
        <p:spPr>
          <a:xfrm>
            <a:off x="3938175" y="1159375"/>
            <a:ext cx="1091700" cy="3006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Font typeface="Montserrat"/>
              <a:buNone/>
              <a:defRPr sz="1400" b="1">
                <a:latin typeface="Montserrat"/>
                <a:ea typeface="Montserrat"/>
                <a:cs typeface="Montserrat"/>
                <a:sym typeface="Montserrat"/>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116" name="Google Shape;116;p14"/>
          <p:cNvSpPr txBox="1">
            <a:spLocks noGrp="1"/>
          </p:cNvSpPr>
          <p:nvPr>
            <p:ph type="title" idx="3"/>
          </p:nvPr>
        </p:nvSpPr>
        <p:spPr>
          <a:xfrm>
            <a:off x="6877450" y="1159388"/>
            <a:ext cx="911700" cy="3006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117" name="Google Shape;117;p14"/>
          <p:cNvSpPr txBox="1">
            <a:spLocks noGrp="1"/>
          </p:cNvSpPr>
          <p:nvPr>
            <p:ph type="title" idx="4"/>
          </p:nvPr>
        </p:nvSpPr>
        <p:spPr>
          <a:xfrm>
            <a:off x="532575" y="2150850"/>
            <a:ext cx="2397900" cy="2112000"/>
          </a:xfrm>
          <a:prstGeom prst="rect">
            <a:avLst/>
          </a:prstGeom>
        </p:spPr>
        <p:txBody>
          <a:bodyPr spcFirstLastPara="1" wrap="square" lIns="91425" tIns="91425" rIns="91425" bIns="91425" anchor="t" anchorCtr="0">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8" name="Google Shape;118;p14"/>
          <p:cNvSpPr txBox="1">
            <a:spLocks noGrp="1"/>
          </p:cNvSpPr>
          <p:nvPr>
            <p:ph type="title" idx="5"/>
          </p:nvPr>
        </p:nvSpPr>
        <p:spPr>
          <a:xfrm>
            <a:off x="6130475" y="2159925"/>
            <a:ext cx="2397900" cy="2112000"/>
          </a:xfrm>
          <a:prstGeom prst="rect">
            <a:avLst/>
          </a:prstGeom>
        </p:spPr>
        <p:txBody>
          <a:bodyPr spcFirstLastPara="1" wrap="square" lIns="91425" tIns="91425" rIns="91425" bIns="91425" anchor="t" anchorCtr="0">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9" name="Google Shape;119;p14"/>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0" name="Google Shape;120;p14"/>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121" name="Google Shape;121;p14"/>
          <p:cNvPicPr preferRelativeResize="0"/>
          <p:nvPr/>
        </p:nvPicPr>
        <p:blipFill>
          <a:blip r:embed="rId3">
            <a:alphaModFix/>
          </a:blip>
          <a:stretch>
            <a:fillRect/>
          </a:stretch>
        </p:blipFill>
        <p:spPr>
          <a:xfrm>
            <a:off x="8078975" y="4699100"/>
            <a:ext cx="558475" cy="300725"/>
          </a:xfrm>
          <a:prstGeom prst="rect">
            <a:avLst/>
          </a:prstGeom>
          <a:noFill/>
          <a:ln>
            <a:noFill/>
          </a:ln>
        </p:spPr>
      </p:pic>
      <p:sp>
        <p:nvSpPr>
          <p:cNvPr id="122" name="Google Shape;122;p14"/>
          <p:cNvSpPr txBox="1"/>
          <p:nvPr/>
        </p:nvSpPr>
        <p:spPr>
          <a:xfrm>
            <a:off x="3331525"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23" name="Google Shape;123;p14"/>
          <p:cNvSpPr txBox="1">
            <a:spLocks noGrp="1"/>
          </p:cNvSpPr>
          <p:nvPr>
            <p:ph type="title" idx="6"/>
          </p:nvPr>
        </p:nvSpPr>
        <p:spPr>
          <a:xfrm>
            <a:off x="3331525" y="2159925"/>
            <a:ext cx="2397900" cy="2121600"/>
          </a:xfrm>
          <a:prstGeom prst="rect">
            <a:avLst/>
          </a:prstGeom>
        </p:spPr>
        <p:txBody>
          <a:bodyPr spcFirstLastPara="1" wrap="square" lIns="91425" tIns="91425" rIns="91425" bIns="91425" anchor="t" anchorCtr="0">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124" name="Google Shape;124;p14"/>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Última clase">
  <p:cSld name="BLANK_1_1_1">
    <p:spTree>
      <p:nvGrpSpPr>
        <p:cNvPr id="1" name="Shape 125"/>
        <p:cNvGrpSpPr/>
        <p:nvPr/>
      </p:nvGrpSpPr>
      <p:grpSpPr>
        <a:xfrm>
          <a:off x="0" y="0"/>
          <a:ext cx="0" cy="0"/>
          <a:chOff x="0" y="0"/>
          <a:chExt cx="0" cy="0"/>
        </a:xfrm>
      </p:grpSpPr>
      <p:sp>
        <p:nvSpPr>
          <p:cNvPr id="126" name="Google Shape;126;p15"/>
          <p:cNvSpPr/>
          <p:nvPr/>
        </p:nvSpPr>
        <p:spPr>
          <a:xfrm>
            <a:off x="212425" y="1172325"/>
            <a:ext cx="4818000" cy="436800"/>
          </a:xfrm>
          <a:prstGeom prst="chevron">
            <a:avLst>
              <a:gd name="adj" fmla="val 45084"/>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127" name="Google Shape;127;p15"/>
          <p:cNvSpPr/>
          <p:nvPr/>
        </p:nvSpPr>
        <p:spPr>
          <a:xfrm>
            <a:off x="3907500"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5"/>
          <p:cNvSpPr/>
          <p:nvPr/>
        </p:nvSpPr>
        <p:spPr>
          <a:xfrm>
            <a:off x="1139350" y="7922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5"/>
          <p:cNvSpPr txBox="1"/>
          <p:nvPr/>
        </p:nvSpPr>
        <p:spPr>
          <a:xfrm>
            <a:off x="528700" y="2150250"/>
            <a:ext cx="2397900" cy="21312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30" name="Google Shape;130;p15"/>
          <p:cNvSpPr txBox="1">
            <a:spLocks noGrp="1"/>
          </p:cNvSpPr>
          <p:nvPr>
            <p:ph type="title"/>
          </p:nvPr>
        </p:nvSpPr>
        <p:spPr>
          <a:xfrm>
            <a:off x="1271800" y="1159375"/>
            <a:ext cx="911700" cy="3006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131" name="Google Shape;131;p15"/>
          <p:cNvSpPr txBox="1">
            <a:spLocks noGrp="1"/>
          </p:cNvSpPr>
          <p:nvPr>
            <p:ph type="title" idx="2"/>
          </p:nvPr>
        </p:nvSpPr>
        <p:spPr>
          <a:xfrm>
            <a:off x="3938175" y="1159375"/>
            <a:ext cx="1091700" cy="3006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Font typeface="Montserrat"/>
              <a:buNone/>
              <a:defRPr sz="1400" b="1">
                <a:latin typeface="Montserrat"/>
                <a:ea typeface="Montserrat"/>
                <a:cs typeface="Montserrat"/>
                <a:sym typeface="Montserrat"/>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132" name="Google Shape;132;p15"/>
          <p:cNvSpPr txBox="1">
            <a:spLocks noGrp="1"/>
          </p:cNvSpPr>
          <p:nvPr>
            <p:ph type="title" idx="3"/>
          </p:nvPr>
        </p:nvSpPr>
        <p:spPr>
          <a:xfrm>
            <a:off x="532575" y="2150850"/>
            <a:ext cx="2397900" cy="2112000"/>
          </a:xfrm>
          <a:prstGeom prst="rect">
            <a:avLst/>
          </a:prstGeom>
        </p:spPr>
        <p:txBody>
          <a:bodyPr spcFirstLastPara="1" wrap="square" lIns="91425" tIns="91425" rIns="91425" bIns="91425" anchor="t" anchorCtr="0">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3" name="Google Shape;133;p15"/>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4" name="Google Shape;134;p15"/>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135" name="Google Shape;135;p15"/>
          <p:cNvPicPr preferRelativeResize="0"/>
          <p:nvPr/>
        </p:nvPicPr>
        <p:blipFill>
          <a:blip r:embed="rId3">
            <a:alphaModFix/>
          </a:blip>
          <a:stretch>
            <a:fillRect/>
          </a:stretch>
        </p:blipFill>
        <p:spPr>
          <a:xfrm>
            <a:off x="8078975" y="4699100"/>
            <a:ext cx="558475" cy="300725"/>
          </a:xfrm>
          <a:prstGeom prst="rect">
            <a:avLst/>
          </a:prstGeom>
          <a:noFill/>
          <a:ln>
            <a:noFill/>
          </a:ln>
        </p:spPr>
      </p:pic>
      <p:sp>
        <p:nvSpPr>
          <p:cNvPr id="136" name="Google Shape;136;p15"/>
          <p:cNvSpPr txBox="1"/>
          <p:nvPr/>
        </p:nvSpPr>
        <p:spPr>
          <a:xfrm>
            <a:off x="3331525"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37" name="Google Shape;137;p15"/>
          <p:cNvSpPr txBox="1">
            <a:spLocks noGrp="1"/>
          </p:cNvSpPr>
          <p:nvPr>
            <p:ph type="title" idx="4"/>
          </p:nvPr>
        </p:nvSpPr>
        <p:spPr>
          <a:xfrm>
            <a:off x="3331525" y="2159925"/>
            <a:ext cx="2397900" cy="2121600"/>
          </a:xfrm>
          <a:prstGeom prst="rect">
            <a:avLst/>
          </a:prstGeom>
        </p:spPr>
        <p:txBody>
          <a:bodyPr spcFirstLastPara="1" wrap="square" lIns="91425" tIns="91425" rIns="91425" bIns="91425" anchor="t" anchorCtr="0">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138" name="Google Shape;138;p15"/>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cepto destacado y explicación">
  <p:cSld name="TITLE_1">
    <p:spTree>
      <p:nvGrpSpPr>
        <p:cNvPr id="1" name="Shape 17"/>
        <p:cNvGrpSpPr/>
        <p:nvPr/>
      </p:nvGrpSpPr>
      <p:grpSpPr>
        <a:xfrm>
          <a:off x="0" y="0"/>
          <a:ext cx="0" cy="0"/>
          <a:chOff x="0" y="0"/>
          <a:chExt cx="0" cy="0"/>
        </a:xfrm>
      </p:grpSpPr>
      <p:sp>
        <p:nvSpPr>
          <p:cNvPr id="18" name="Google Shape;18;p3"/>
          <p:cNvSpPr/>
          <p:nvPr/>
        </p:nvSpPr>
        <p:spPr>
          <a:xfrm>
            <a:off x="-27250" y="-18175"/>
            <a:ext cx="9171300" cy="51618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txBox="1">
            <a:spLocks noGrp="1"/>
          </p:cNvSpPr>
          <p:nvPr>
            <p:ph type="ctrTitle"/>
          </p:nvPr>
        </p:nvSpPr>
        <p:spPr>
          <a:xfrm>
            <a:off x="550375" y="7600"/>
            <a:ext cx="8043300" cy="15705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lt1"/>
              </a:buClr>
              <a:buSzPts val="4000"/>
              <a:buFont typeface="Montserrat"/>
              <a:buNone/>
              <a:defRPr sz="4000" b="1">
                <a:solidFill>
                  <a:schemeClr val="lt1"/>
                </a:solidFill>
                <a:latin typeface="Montserrat"/>
                <a:ea typeface="Montserrat"/>
                <a:cs typeface="Montserrat"/>
                <a:sym typeface="Montserrat"/>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0" name="Google Shape;20;p3"/>
          <p:cNvSpPr txBox="1">
            <a:spLocks noGrp="1"/>
          </p:cNvSpPr>
          <p:nvPr>
            <p:ph type="subTitle" idx="1"/>
          </p:nvPr>
        </p:nvSpPr>
        <p:spPr>
          <a:xfrm>
            <a:off x="550375" y="1614925"/>
            <a:ext cx="8043300" cy="26493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700"/>
              <a:buFont typeface="Montserrat Medium"/>
              <a:buNone/>
              <a:defRPr sz="1700">
                <a:latin typeface="Montserrat Medium"/>
                <a:ea typeface="Montserrat Medium"/>
                <a:cs typeface="Montserrat Medium"/>
                <a:sym typeface="Montserrat Medium"/>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pic>
        <p:nvPicPr>
          <p:cNvPr id="21" name="Google Shape;21;p3"/>
          <p:cNvPicPr preferRelativeResize="0"/>
          <p:nvPr/>
        </p:nvPicPr>
        <p:blipFill>
          <a:blip r:embed="rId2">
            <a:alphaModFix/>
          </a:blip>
          <a:stretch>
            <a:fillRect/>
          </a:stretch>
        </p:blipFill>
        <p:spPr>
          <a:xfrm>
            <a:off x="7910675" y="4073939"/>
            <a:ext cx="1365875" cy="1365875"/>
          </a:xfrm>
          <a:prstGeom prst="rect">
            <a:avLst/>
          </a:prstGeom>
          <a:noFill/>
          <a:ln>
            <a:noFill/>
          </a:ln>
        </p:spPr>
      </p:pic>
      <p:pic>
        <p:nvPicPr>
          <p:cNvPr id="22" name="Google Shape;22;p3"/>
          <p:cNvPicPr preferRelativeResize="0"/>
          <p:nvPr/>
        </p:nvPicPr>
        <p:blipFill>
          <a:blip r:embed="rId3">
            <a:alphaModFix/>
          </a:blip>
          <a:stretch>
            <a:fillRect/>
          </a:stretch>
        </p:blipFill>
        <p:spPr>
          <a:xfrm>
            <a:off x="8155184" y="33947"/>
            <a:ext cx="876879" cy="399275"/>
          </a:xfrm>
          <a:prstGeom prst="rect">
            <a:avLst/>
          </a:prstGeom>
          <a:noFill/>
          <a:ln>
            <a:noFill/>
          </a:ln>
        </p:spPr>
      </p:pic>
      <p:pic>
        <p:nvPicPr>
          <p:cNvPr id="23" name="Google Shape;23;p3"/>
          <p:cNvPicPr preferRelativeResize="0"/>
          <p:nvPr/>
        </p:nvPicPr>
        <p:blipFill>
          <a:blip r:embed="rId4">
            <a:alphaModFix/>
          </a:blip>
          <a:stretch>
            <a:fillRect/>
          </a:stretch>
        </p:blipFill>
        <p:spPr>
          <a:xfrm>
            <a:off x="0" y="4264238"/>
            <a:ext cx="1163080" cy="792599"/>
          </a:xfrm>
          <a:prstGeom prst="rect">
            <a:avLst/>
          </a:prstGeom>
          <a:noFill/>
          <a:ln>
            <a:noFill/>
          </a:ln>
        </p:spPr>
      </p:pic>
    </p:spTree>
  </p:cSld>
  <p:clrMapOvr>
    <a:masterClrMapping/>
  </p:clrMapOvr>
  <p:extLst>
    <p:ext uri="{DCECCB84-F9BA-43D5-87BE-67443E8EF086}">
      <p15:sldGuideLst xmlns:p15="http://schemas.microsoft.com/office/powerpoint/2012/main">
        <p15:guide id="1" pos="5413">
          <p15:clr>
            <a:srgbClr val="FA7B17"/>
          </p15:clr>
        </p15:guide>
        <p15:guide id="2" pos="347">
          <p15:clr>
            <a:srgbClr val="FA7B17"/>
          </p15:clr>
        </p15:guide>
        <p15:guide id="3" orient="horz" pos="2778">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4"/>
          <p:cNvSpPr txBox="1">
            <a:spLocks noGrp="1"/>
          </p:cNvSpPr>
          <p:nvPr>
            <p:ph type="title"/>
          </p:nvPr>
        </p:nvSpPr>
        <p:spPr>
          <a:xfrm>
            <a:off x="3335100" y="1617575"/>
            <a:ext cx="5497200" cy="1375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700"/>
              <a:buFont typeface="Montserrat"/>
              <a:buNone/>
              <a:defRPr sz="3700" b="1">
                <a:latin typeface="Montserrat"/>
                <a:ea typeface="Montserrat"/>
                <a:cs typeface="Montserrat"/>
                <a:sym typeface="Montserrat"/>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pic>
        <p:nvPicPr>
          <p:cNvPr id="26" name="Google Shape;26;p4"/>
          <p:cNvPicPr preferRelativeResize="0"/>
          <p:nvPr/>
        </p:nvPicPr>
        <p:blipFill>
          <a:blip r:embed="rId2">
            <a:alphaModFix/>
          </a:blip>
          <a:stretch>
            <a:fillRect/>
          </a:stretch>
        </p:blipFill>
        <p:spPr>
          <a:xfrm>
            <a:off x="0" y="1290050"/>
            <a:ext cx="3040999" cy="2072300"/>
          </a:xfrm>
          <a:prstGeom prst="rect">
            <a:avLst/>
          </a:prstGeom>
          <a:noFill/>
          <a:ln>
            <a:noFill/>
          </a:ln>
        </p:spPr>
      </p:pic>
      <p:pic>
        <p:nvPicPr>
          <p:cNvPr id="27" name="Google Shape;27;p4"/>
          <p:cNvPicPr preferRelativeResize="0"/>
          <p:nvPr/>
        </p:nvPicPr>
        <p:blipFill>
          <a:blip r:embed="rId3">
            <a:alphaModFix/>
          </a:blip>
          <a:stretch>
            <a:fillRect/>
          </a:stretch>
        </p:blipFill>
        <p:spPr>
          <a:xfrm>
            <a:off x="8222877" y="4573625"/>
            <a:ext cx="741498" cy="399274"/>
          </a:xfrm>
          <a:prstGeom prst="rect">
            <a:avLst/>
          </a:prstGeom>
          <a:noFill/>
          <a:ln>
            <a:noFill/>
          </a:ln>
        </p:spPr>
      </p:pic>
      <p:sp>
        <p:nvSpPr>
          <p:cNvPr id="28" name="Google Shape;28;p4"/>
          <p:cNvSpPr txBox="1"/>
          <p:nvPr/>
        </p:nvSpPr>
        <p:spPr>
          <a:xfrm>
            <a:off x="3326000" y="3062475"/>
            <a:ext cx="5534400" cy="400200"/>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None/>
            </a:pPr>
            <a:endParaRPr>
              <a:latin typeface="Montserrat Medium"/>
              <a:ea typeface="Montserrat Medium"/>
              <a:cs typeface="Montserrat Medium"/>
              <a:sym typeface="Montserrat Medium"/>
            </a:endParaRPr>
          </a:p>
        </p:txBody>
      </p:sp>
      <p:sp>
        <p:nvSpPr>
          <p:cNvPr id="29" name="Google Shape;29;p4"/>
          <p:cNvSpPr txBox="1">
            <a:spLocks noGrp="1"/>
          </p:cNvSpPr>
          <p:nvPr>
            <p:ph type="subTitle" idx="1"/>
          </p:nvPr>
        </p:nvSpPr>
        <p:spPr>
          <a:xfrm>
            <a:off x="3335025" y="2986525"/>
            <a:ext cx="55344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0" name="Google Shape;30;p4"/>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1" name="Google Shape;31;p4"/>
          <p:cNvPicPr preferRelativeResize="0"/>
          <p:nvPr/>
        </p:nvPicPr>
        <p:blipFill>
          <a:blip r:embed="rId4">
            <a:alphaModFix/>
          </a:blip>
          <a:stretch>
            <a:fillRect/>
          </a:stretch>
        </p:blipFill>
        <p:spPr>
          <a:xfrm>
            <a:off x="8155184" y="33947"/>
            <a:ext cx="876879" cy="3992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700"/>
              <a:buFont typeface="Montserrat Medium"/>
              <a:buNone/>
              <a:defRPr sz="2700">
                <a:latin typeface="Montserrat Medium"/>
                <a:ea typeface="Montserrat Medium"/>
                <a:cs typeface="Montserrat Medium"/>
                <a:sym typeface="Montserrat Medium"/>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4" name="Google Shape;34;p5"/>
          <p:cNvSpPr txBox="1">
            <a:spLocks noGrp="1"/>
          </p:cNvSpPr>
          <p:nvPr>
            <p:ph type="body" idx="1"/>
          </p:nvPr>
        </p:nvSpPr>
        <p:spPr>
          <a:xfrm>
            <a:off x="432025" y="1304875"/>
            <a:ext cx="8280000" cy="3318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Font typeface="Montserrat"/>
              <a:buChar char="●"/>
              <a:defRPr>
                <a:latin typeface="Montserrat"/>
                <a:ea typeface="Montserrat"/>
                <a:cs typeface="Montserrat"/>
                <a:sym typeface="Montserrat"/>
              </a:defRPr>
            </a:lvl1pPr>
            <a:lvl2pPr marL="914400" lvl="1" indent="-317500">
              <a:spcBef>
                <a:spcPts val="0"/>
              </a:spcBef>
              <a:spcAft>
                <a:spcPts val="0"/>
              </a:spcAft>
              <a:buSzPts val="1400"/>
              <a:buFont typeface="Montserrat"/>
              <a:buChar char="○"/>
              <a:defRPr>
                <a:latin typeface="Montserrat"/>
                <a:ea typeface="Montserrat"/>
                <a:cs typeface="Montserrat"/>
                <a:sym typeface="Montserrat"/>
              </a:defRPr>
            </a:lvl2pPr>
            <a:lvl3pPr marL="1371600" lvl="2" indent="-317500">
              <a:spcBef>
                <a:spcPts val="0"/>
              </a:spcBef>
              <a:spcAft>
                <a:spcPts val="0"/>
              </a:spcAft>
              <a:buSzPts val="1400"/>
              <a:buFont typeface="Montserrat"/>
              <a:buChar char="■"/>
              <a:defRPr>
                <a:latin typeface="Montserrat"/>
                <a:ea typeface="Montserrat"/>
                <a:cs typeface="Montserrat"/>
                <a:sym typeface="Montserrat"/>
              </a:defRPr>
            </a:lvl3pPr>
            <a:lvl4pPr marL="1828800" lvl="3" indent="-317500">
              <a:spcBef>
                <a:spcPts val="0"/>
              </a:spcBef>
              <a:spcAft>
                <a:spcPts val="0"/>
              </a:spcAft>
              <a:buSzPts val="1400"/>
              <a:buFont typeface="Montserrat"/>
              <a:buChar char="●"/>
              <a:defRPr>
                <a:latin typeface="Montserrat"/>
                <a:ea typeface="Montserrat"/>
                <a:cs typeface="Montserrat"/>
                <a:sym typeface="Montserrat"/>
              </a:defRPr>
            </a:lvl4pPr>
            <a:lvl5pPr marL="2286000" lvl="4" indent="-317500">
              <a:spcBef>
                <a:spcPts val="0"/>
              </a:spcBef>
              <a:spcAft>
                <a:spcPts val="0"/>
              </a:spcAft>
              <a:buSzPts val="1400"/>
              <a:buFont typeface="Montserrat"/>
              <a:buChar char="○"/>
              <a:defRPr>
                <a:latin typeface="Montserrat"/>
                <a:ea typeface="Montserrat"/>
                <a:cs typeface="Montserrat"/>
                <a:sym typeface="Montserrat"/>
              </a:defRPr>
            </a:lvl5pPr>
            <a:lvl6pPr marL="2743200" lvl="5" indent="-317500">
              <a:spcBef>
                <a:spcPts val="0"/>
              </a:spcBef>
              <a:spcAft>
                <a:spcPts val="0"/>
              </a:spcAft>
              <a:buSzPts val="1400"/>
              <a:buFont typeface="Montserrat"/>
              <a:buChar char="■"/>
              <a:defRPr>
                <a:latin typeface="Montserrat"/>
                <a:ea typeface="Montserrat"/>
                <a:cs typeface="Montserrat"/>
                <a:sym typeface="Montserrat"/>
              </a:defRPr>
            </a:lvl6pPr>
            <a:lvl7pPr marL="3200400" lvl="6" indent="-317500">
              <a:spcBef>
                <a:spcPts val="0"/>
              </a:spcBef>
              <a:spcAft>
                <a:spcPts val="0"/>
              </a:spcAft>
              <a:buSzPts val="1400"/>
              <a:buFont typeface="Montserrat"/>
              <a:buChar char="●"/>
              <a:defRPr>
                <a:latin typeface="Montserrat"/>
                <a:ea typeface="Montserrat"/>
                <a:cs typeface="Montserrat"/>
                <a:sym typeface="Montserrat"/>
              </a:defRPr>
            </a:lvl7pPr>
            <a:lvl8pPr marL="3657600" lvl="7" indent="-317500">
              <a:spcBef>
                <a:spcPts val="0"/>
              </a:spcBef>
              <a:spcAft>
                <a:spcPts val="0"/>
              </a:spcAft>
              <a:buSzPts val="1400"/>
              <a:buFont typeface="Montserrat"/>
              <a:buChar char="○"/>
              <a:defRPr>
                <a:latin typeface="Montserrat"/>
                <a:ea typeface="Montserrat"/>
                <a:cs typeface="Montserrat"/>
                <a:sym typeface="Montserrat"/>
              </a:defRPr>
            </a:lvl8pPr>
            <a:lvl9pPr marL="4114800" lvl="8" indent="-317500">
              <a:spcBef>
                <a:spcPts val="0"/>
              </a:spcBef>
              <a:spcAft>
                <a:spcPts val="0"/>
              </a:spcAft>
              <a:buSzPts val="1400"/>
              <a:buFont typeface="Montserrat"/>
              <a:buChar char="■"/>
              <a:defRPr>
                <a:latin typeface="Montserrat"/>
                <a:ea typeface="Montserrat"/>
                <a:cs typeface="Montserrat"/>
                <a:sym typeface="Montserrat"/>
              </a:defRPr>
            </a:lvl9pPr>
          </a:lstStyle>
          <a:p>
            <a:endParaRPr/>
          </a:p>
        </p:txBody>
      </p:sp>
      <p:pic>
        <p:nvPicPr>
          <p:cNvPr id="35" name="Google Shape;35;p5"/>
          <p:cNvPicPr preferRelativeResize="0"/>
          <p:nvPr/>
        </p:nvPicPr>
        <p:blipFill>
          <a:blip r:embed="rId2">
            <a:alphaModFix/>
          </a:blip>
          <a:stretch>
            <a:fillRect/>
          </a:stretch>
        </p:blipFill>
        <p:spPr>
          <a:xfrm>
            <a:off x="8078975" y="4699100"/>
            <a:ext cx="558475" cy="300725"/>
          </a:xfrm>
          <a:prstGeom prst="rect">
            <a:avLst/>
          </a:prstGeom>
          <a:noFill/>
          <a:ln>
            <a:noFill/>
          </a:ln>
        </p:spPr>
      </p:pic>
      <p:sp>
        <p:nvSpPr>
          <p:cNvPr id="36" name="Google Shape;36;p5"/>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7" name="Google Shape;37;p5"/>
          <p:cNvPicPr preferRelativeResize="0"/>
          <p:nvPr/>
        </p:nvPicPr>
        <p:blipFill>
          <a:blip r:embed="rId3">
            <a:alphaModFix/>
          </a:blip>
          <a:stretch>
            <a:fillRect/>
          </a:stretch>
        </p:blipFill>
        <p:spPr>
          <a:xfrm>
            <a:off x="8155184" y="33947"/>
            <a:ext cx="876879" cy="399275"/>
          </a:xfrm>
          <a:prstGeom prst="rect">
            <a:avLst/>
          </a:prstGeom>
          <a:noFill/>
          <a:ln>
            <a:noFill/>
          </a:ln>
        </p:spPr>
      </p:pic>
      <p:pic>
        <p:nvPicPr>
          <p:cNvPr id="38" name="Google Shape;38;p5"/>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72">
          <p15:clr>
            <a:srgbClr val="FA7B17"/>
          </p15:clr>
        </p15:guide>
        <p15:guide id="2" pos="5488">
          <p15:clr>
            <a:srgbClr val="FA7B17"/>
          </p15:clr>
        </p15:guide>
        <p15:guide id="3" orient="horz" pos="2960">
          <p15:clr>
            <a:srgbClr val="FA7B17"/>
          </p15:clr>
        </p15:guide>
        <p15:guide id="4" orient="horz" pos="3149">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9"/>
        <p:cNvGrpSpPr/>
        <p:nvPr/>
      </p:nvGrpSpPr>
      <p:grpSpPr>
        <a:xfrm>
          <a:off x="0" y="0"/>
          <a:ext cx="0" cy="0"/>
          <a:chOff x="0" y="0"/>
          <a:chExt cx="0" cy="0"/>
        </a:xfrm>
      </p:grpSpPr>
      <p:sp>
        <p:nvSpPr>
          <p:cNvPr id="40" name="Google Shape;40;p6"/>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6"/>
          <p:cNvSpPr txBox="1">
            <a:spLocks noGrp="1"/>
          </p:cNvSpPr>
          <p:nvPr>
            <p:ph type="title"/>
          </p:nvPr>
        </p:nvSpPr>
        <p:spPr>
          <a:xfrm>
            <a:off x="311700" y="5974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Font typeface="Montserrat Medium"/>
              <a:buNone/>
              <a:defRPr>
                <a:latin typeface="Montserrat Medium"/>
                <a:ea typeface="Montserrat Medium"/>
                <a:cs typeface="Montserrat Medium"/>
                <a:sym typeface="Montserrat Medium"/>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2" name="Google Shape;42;p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Font typeface="Montserrat"/>
              <a:buChar char="●"/>
              <a:defRPr sz="1400">
                <a:latin typeface="Montserrat"/>
                <a:ea typeface="Montserrat"/>
                <a:cs typeface="Montserrat"/>
                <a:sym typeface="Montserrat"/>
              </a:defRPr>
            </a:lvl1pPr>
            <a:lvl2pPr marL="914400" lvl="1" indent="-304800">
              <a:spcBef>
                <a:spcPts val="0"/>
              </a:spcBef>
              <a:spcAft>
                <a:spcPts val="0"/>
              </a:spcAft>
              <a:buSzPts val="1200"/>
              <a:buFont typeface="Montserrat"/>
              <a:buChar char="○"/>
              <a:defRPr sz="1200">
                <a:latin typeface="Montserrat"/>
                <a:ea typeface="Montserrat"/>
                <a:cs typeface="Montserrat"/>
                <a:sym typeface="Montserrat"/>
              </a:defRPr>
            </a:lvl2pPr>
            <a:lvl3pPr marL="1371600" lvl="2" indent="-304800">
              <a:spcBef>
                <a:spcPts val="0"/>
              </a:spcBef>
              <a:spcAft>
                <a:spcPts val="0"/>
              </a:spcAft>
              <a:buSzPts val="1200"/>
              <a:buFont typeface="Montserrat"/>
              <a:buChar char="■"/>
              <a:defRPr sz="1200">
                <a:latin typeface="Montserrat"/>
                <a:ea typeface="Montserrat"/>
                <a:cs typeface="Montserrat"/>
                <a:sym typeface="Montserrat"/>
              </a:defRPr>
            </a:lvl3pPr>
            <a:lvl4pPr marL="1828800" lvl="3" indent="-304800">
              <a:spcBef>
                <a:spcPts val="0"/>
              </a:spcBef>
              <a:spcAft>
                <a:spcPts val="0"/>
              </a:spcAft>
              <a:buSzPts val="1200"/>
              <a:buFont typeface="Montserrat"/>
              <a:buChar char="●"/>
              <a:defRPr sz="1200">
                <a:latin typeface="Montserrat"/>
                <a:ea typeface="Montserrat"/>
                <a:cs typeface="Montserrat"/>
                <a:sym typeface="Montserrat"/>
              </a:defRPr>
            </a:lvl4pPr>
            <a:lvl5pPr marL="2286000" lvl="4" indent="-304800">
              <a:spcBef>
                <a:spcPts val="0"/>
              </a:spcBef>
              <a:spcAft>
                <a:spcPts val="0"/>
              </a:spcAft>
              <a:buSzPts val="1200"/>
              <a:buFont typeface="Montserrat"/>
              <a:buChar char="○"/>
              <a:defRPr sz="1200">
                <a:latin typeface="Montserrat"/>
                <a:ea typeface="Montserrat"/>
                <a:cs typeface="Montserrat"/>
                <a:sym typeface="Montserrat"/>
              </a:defRPr>
            </a:lvl5pPr>
            <a:lvl6pPr marL="2743200" lvl="5" indent="-304800">
              <a:spcBef>
                <a:spcPts val="0"/>
              </a:spcBef>
              <a:spcAft>
                <a:spcPts val="0"/>
              </a:spcAft>
              <a:buSzPts val="1200"/>
              <a:buFont typeface="Montserrat"/>
              <a:buChar char="■"/>
              <a:defRPr sz="1200">
                <a:latin typeface="Montserrat"/>
                <a:ea typeface="Montserrat"/>
                <a:cs typeface="Montserrat"/>
                <a:sym typeface="Montserrat"/>
              </a:defRPr>
            </a:lvl6pPr>
            <a:lvl7pPr marL="3200400" lvl="6" indent="-304800">
              <a:spcBef>
                <a:spcPts val="0"/>
              </a:spcBef>
              <a:spcAft>
                <a:spcPts val="0"/>
              </a:spcAft>
              <a:buSzPts val="1200"/>
              <a:buFont typeface="Montserrat"/>
              <a:buChar char="●"/>
              <a:defRPr sz="1200">
                <a:latin typeface="Montserrat"/>
                <a:ea typeface="Montserrat"/>
                <a:cs typeface="Montserrat"/>
                <a:sym typeface="Montserrat"/>
              </a:defRPr>
            </a:lvl7pPr>
            <a:lvl8pPr marL="3657600" lvl="7" indent="-304800">
              <a:spcBef>
                <a:spcPts val="0"/>
              </a:spcBef>
              <a:spcAft>
                <a:spcPts val="0"/>
              </a:spcAft>
              <a:buSzPts val="1200"/>
              <a:buFont typeface="Montserrat"/>
              <a:buChar char="○"/>
              <a:defRPr sz="1200">
                <a:latin typeface="Montserrat"/>
                <a:ea typeface="Montserrat"/>
                <a:cs typeface="Montserrat"/>
                <a:sym typeface="Montserrat"/>
              </a:defRPr>
            </a:lvl8pPr>
            <a:lvl9pPr marL="4114800" lvl="8" indent="-304800">
              <a:spcBef>
                <a:spcPts val="0"/>
              </a:spcBef>
              <a:spcAft>
                <a:spcPts val="0"/>
              </a:spcAft>
              <a:buSzPts val="1200"/>
              <a:buFont typeface="Montserrat"/>
              <a:buChar char="■"/>
              <a:defRPr sz="1200">
                <a:latin typeface="Montserrat"/>
                <a:ea typeface="Montserrat"/>
                <a:cs typeface="Montserrat"/>
                <a:sym typeface="Montserrat"/>
              </a:defRPr>
            </a:lvl9pPr>
          </a:lstStyle>
          <a:p>
            <a:endParaRPr/>
          </a:p>
        </p:txBody>
      </p:sp>
      <p:sp>
        <p:nvSpPr>
          <p:cNvPr id="43" name="Google Shape;43;p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Font typeface="Montserrat"/>
              <a:buChar char="●"/>
              <a:defRPr sz="1400">
                <a:latin typeface="Montserrat"/>
                <a:ea typeface="Montserrat"/>
                <a:cs typeface="Montserrat"/>
                <a:sym typeface="Montserrat"/>
              </a:defRPr>
            </a:lvl1pPr>
            <a:lvl2pPr marL="914400" lvl="1" indent="-304800">
              <a:spcBef>
                <a:spcPts val="0"/>
              </a:spcBef>
              <a:spcAft>
                <a:spcPts val="0"/>
              </a:spcAft>
              <a:buSzPts val="1200"/>
              <a:buFont typeface="Montserrat"/>
              <a:buChar char="○"/>
              <a:defRPr sz="1200">
                <a:latin typeface="Montserrat"/>
                <a:ea typeface="Montserrat"/>
                <a:cs typeface="Montserrat"/>
                <a:sym typeface="Montserrat"/>
              </a:defRPr>
            </a:lvl2pPr>
            <a:lvl3pPr marL="1371600" lvl="2" indent="-304800">
              <a:spcBef>
                <a:spcPts val="0"/>
              </a:spcBef>
              <a:spcAft>
                <a:spcPts val="0"/>
              </a:spcAft>
              <a:buSzPts val="1200"/>
              <a:buFont typeface="Montserrat"/>
              <a:buChar char="■"/>
              <a:defRPr sz="1200">
                <a:latin typeface="Montserrat"/>
                <a:ea typeface="Montserrat"/>
                <a:cs typeface="Montserrat"/>
                <a:sym typeface="Montserrat"/>
              </a:defRPr>
            </a:lvl3pPr>
            <a:lvl4pPr marL="1828800" lvl="3" indent="-304800">
              <a:spcBef>
                <a:spcPts val="0"/>
              </a:spcBef>
              <a:spcAft>
                <a:spcPts val="0"/>
              </a:spcAft>
              <a:buSzPts val="1200"/>
              <a:buFont typeface="Montserrat"/>
              <a:buChar char="●"/>
              <a:defRPr sz="1200">
                <a:latin typeface="Montserrat"/>
                <a:ea typeface="Montserrat"/>
                <a:cs typeface="Montserrat"/>
                <a:sym typeface="Montserrat"/>
              </a:defRPr>
            </a:lvl4pPr>
            <a:lvl5pPr marL="2286000" lvl="4" indent="-304800">
              <a:spcBef>
                <a:spcPts val="0"/>
              </a:spcBef>
              <a:spcAft>
                <a:spcPts val="0"/>
              </a:spcAft>
              <a:buSzPts val="1200"/>
              <a:buFont typeface="Montserrat"/>
              <a:buChar char="○"/>
              <a:defRPr sz="1200">
                <a:latin typeface="Montserrat"/>
                <a:ea typeface="Montserrat"/>
                <a:cs typeface="Montserrat"/>
                <a:sym typeface="Montserrat"/>
              </a:defRPr>
            </a:lvl5pPr>
            <a:lvl6pPr marL="2743200" lvl="5" indent="-304800">
              <a:spcBef>
                <a:spcPts val="0"/>
              </a:spcBef>
              <a:spcAft>
                <a:spcPts val="0"/>
              </a:spcAft>
              <a:buSzPts val="1200"/>
              <a:buFont typeface="Montserrat"/>
              <a:buChar char="■"/>
              <a:defRPr sz="1200">
                <a:latin typeface="Montserrat"/>
                <a:ea typeface="Montserrat"/>
                <a:cs typeface="Montserrat"/>
                <a:sym typeface="Montserrat"/>
              </a:defRPr>
            </a:lvl6pPr>
            <a:lvl7pPr marL="3200400" lvl="6" indent="-304800">
              <a:spcBef>
                <a:spcPts val="0"/>
              </a:spcBef>
              <a:spcAft>
                <a:spcPts val="0"/>
              </a:spcAft>
              <a:buSzPts val="1200"/>
              <a:buFont typeface="Montserrat"/>
              <a:buChar char="●"/>
              <a:defRPr sz="1200">
                <a:latin typeface="Montserrat"/>
                <a:ea typeface="Montserrat"/>
                <a:cs typeface="Montserrat"/>
                <a:sym typeface="Montserrat"/>
              </a:defRPr>
            </a:lvl7pPr>
            <a:lvl8pPr marL="3657600" lvl="7" indent="-304800">
              <a:spcBef>
                <a:spcPts val="0"/>
              </a:spcBef>
              <a:spcAft>
                <a:spcPts val="0"/>
              </a:spcAft>
              <a:buSzPts val="1200"/>
              <a:buFont typeface="Montserrat"/>
              <a:buChar char="○"/>
              <a:defRPr sz="1200">
                <a:latin typeface="Montserrat"/>
                <a:ea typeface="Montserrat"/>
                <a:cs typeface="Montserrat"/>
                <a:sym typeface="Montserrat"/>
              </a:defRPr>
            </a:lvl8pPr>
            <a:lvl9pPr marL="4114800" lvl="8" indent="-304800">
              <a:spcBef>
                <a:spcPts val="0"/>
              </a:spcBef>
              <a:spcAft>
                <a:spcPts val="0"/>
              </a:spcAft>
              <a:buSzPts val="1200"/>
              <a:buFont typeface="Montserrat"/>
              <a:buChar char="■"/>
              <a:defRPr sz="1200">
                <a:latin typeface="Montserrat"/>
                <a:ea typeface="Montserrat"/>
                <a:cs typeface="Montserrat"/>
                <a:sym typeface="Montserrat"/>
              </a:defRPr>
            </a:lvl9pPr>
          </a:lstStyle>
          <a:p>
            <a:endParaRPr/>
          </a:p>
        </p:txBody>
      </p:sp>
      <p:pic>
        <p:nvPicPr>
          <p:cNvPr id="44" name="Google Shape;44;p6"/>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45" name="Google Shape;45;p6"/>
          <p:cNvPicPr preferRelativeResize="0"/>
          <p:nvPr/>
        </p:nvPicPr>
        <p:blipFill>
          <a:blip r:embed="rId3">
            <a:alphaModFix/>
          </a:blip>
          <a:stretch>
            <a:fillRect/>
          </a:stretch>
        </p:blipFill>
        <p:spPr>
          <a:xfrm>
            <a:off x="8078975" y="4699100"/>
            <a:ext cx="558475" cy="300725"/>
          </a:xfrm>
          <a:prstGeom prst="rect">
            <a:avLst/>
          </a:prstGeom>
          <a:noFill/>
          <a:ln>
            <a:noFill/>
          </a:ln>
        </p:spPr>
      </p:pic>
      <p:pic>
        <p:nvPicPr>
          <p:cNvPr id="46" name="Google Shape;46;p6"/>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ágenes o gráficos"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11700" y="-12175"/>
            <a:ext cx="77490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pic>
        <p:nvPicPr>
          <p:cNvPr id="49" name="Google Shape;49;p7"/>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50" name="Google Shape;50;p7"/>
          <p:cNvPicPr preferRelativeResize="0"/>
          <p:nvPr/>
        </p:nvPicPr>
        <p:blipFill>
          <a:blip r:embed="rId3">
            <a:alphaModFix/>
          </a:blip>
          <a:stretch>
            <a:fillRect/>
          </a:stretch>
        </p:blipFill>
        <p:spPr>
          <a:xfrm>
            <a:off x="8078975" y="4699100"/>
            <a:ext cx="558475" cy="300725"/>
          </a:xfrm>
          <a:prstGeom prst="rect">
            <a:avLst/>
          </a:prstGeom>
          <a:noFill/>
          <a:ln>
            <a:noFill/>
          </a:ln>
        </p:spPr>
      </p:pic>
      <p:pic>
        <p:nvPicPr>
          <p:cNvPr id="51" name="Google Shape;51;p7"/>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2"/>
        <p:cNvGrpSpPr/>
        <p:nvPr/>
      </p:nvGrpSpPr>
      <p:grpSpPr>
        <a:xfrm>
          <a:off x="0" y="0"/>
          <a:ext cx="0" cy="0"/>
          <a:chOff x="0" y="0"/>
          <a:chExt cx="0" cy="0"/>
        </a:xfrm>
      </p:grpSpPr>
      <p:sp>
        <p:nvSpPr>
          <p:cNvPr id="53" name="Google Shape;53;p8"/>
          <p:cNvSpPr/>
          <p:nvPr/>
        </p:nvSpPr>
        <p:spPr>
          <a:xfrm>
            <a:off x="-27250" y="-18175"/>
            <a:ext cx="9171300" cy="51618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txBox="1">
            <a:spLocks noGrp="1"/>
          </p:cNvSpPr>
          <p:nvPr>
            <p:ph type="title"/>
          </p:nvPr>
        </p:nvSpPr>
        <p:spPr>
          <a:xfrm>
            <a:off x="490250" y="450150"/>
            <a:ext cx="8061000" cy="3762900"/>
          </a:xfrm>
          <a:prstGeom prst="rect">
            <a:avLst/>
          </a:prstGeom>
        </p:spPr>
        <p:txBody>
          <a:bodyPr spcFirstLastPara="1" wrap="square" lIns="91425" tIns="91425" rIns="91425" bIns="91425" anchor="ctr" anchorCtr="0">
            <a:normAutofit/>
          </a:bodyPr>
          <a:lstStyle>
            <a:lvl1pPr lvl="0">
              <a:spcBef>
                <a:spcPts val="0"/>
              </a:spcBef>
              <a:spcAft>
                <a:spcPts val="0"/>
              </a:spcAft>
              <a:buClr>
                <a:srgbClr val="414141"/>
              </a:buClr>
              <a:buSzPts val="4000"/>
              <a:buFont typeface="Montserrat"/>
              <a:buNone/>
              <a:defRPr sz="4000" b="1">
                <a:solidFill>
                  <a:srgbClr val="414141"/>
                </a:solidFill>
                <a:latin typeface="Montserrat"/>
                <a:ea typeface="Montserrat"/>
                <a:cs typeface="Montserrat"/>
                <a:sym typeface="Montserrat"/>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55" name="Google Shape;5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pic>
        <p:nvPicPr>
          <p:cNvPr id="56" name="Google Shape;56;p8"/>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57" name="Google Shape;57;p8"/>
          <p:cNvPicPr preferRelativeResize="0"/>
          <p:nvPr/>
        </p:nvPicPr>
        <p:blipFill>
          <a:blip r:embed="rId3">
            <a:alphaModFix/>
          </a:blip>
          <a:stretch>
            <a:fillRect/>
          </a:stretch>
        </p:blipFill>
        <p:spPr>
          <a:xfrm>
            <a:off x="7910675" y="4073939"/>
            <a:ext cx="1365875" cy="1365875"/>
          </a:xfrm>
          <a:prstGeom prst="rect">
            <a:avLst/>
          </a:prstGeom>
          <a:noFill/>
          <a:ln>
            <a:noFill/>
          </a:ln>
        </p:spPr>
      </p:pic>
      <p:pic>
        <p:nvPicPr>
          <p:cNvPr id="58" name="Google Shape;58;p8"/>
          <p:cNvPicPr preferRelativeResize="0"/>
          <p:nvPr/>
        </p:nvPicPr>
        <p:blipFill>
          <a:blip r:embed="rId4">
            <a:alphaModFix/>
          </a:blip>
          <a:stretch>
            <a:fillRect/>
          </a:stretch>
        </p:blipFill>
        <p:spPr>
          <a:xfrm>
            <a:off x="0" y="4264238"/>
            <a:ext cx="1163080" cy="792599"/>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Ejercicios e image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9"/>
          <p:cNvSpPr txBox="1">
            <a:spLocks noGrp="1"/>
          </p:cNvSpPr>
          <p:nvPr>
            <p:ph type="title"/>
          </p:nvPr>
        </p:nvSpPr>
        <p:spPr>
          <a:xfrm>
            <a:off x="265500" y="7759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Font typeface="Montserrat"/>
              <a:buNone/>
              <a:defRPr sz="3800">
                <a:latin typeface="Montserrat"/>
                <a:ea typeface="Montserrat"/>
                <a:cs typeface="Montserrat"/>
                <a:sym typeface="Montserrat"/>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2" name="Google Shape;62;p9"/>
          <p:cNvSpPr txBox="1">
            <a:spLocks noGrp="1"/>
          </p:cNvSpPr>
          <p:nvPr>
            <p:ph type="subTitle" idx="1"/>
          </p:nvPr>
        </p:nvSpPr>
        <p:spPr>
          <a:xfrm>
            <a:off x="265500" y="24982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Font typeface="Montserrat"/>
              <a:buNone/>
              <a:defRPr sz="2100">
                <a:latin typeface="Montserrat"/>
                <a:ea typeface="Montserrat"/>
                <a:cs typeface="Montserrat"/>
                <a:sym typeface="Montserrat"/>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3" name="Google Shape;6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
        <p:nvSpPr>
          <p:cNvPr id="64" name="Google Shape;64;p9"/>
          <p:cNvSpPr/>
          <p:nvPr/>
        </p:nvSpPr>
        <p:spPr>
          <a:xfrm>
            <a:off x="4572150" y="-18175"/>
            <a:ext cx="4572000" cy="51618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5" name="Google Shape;65;p9"/>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66" name="Google Shape;66;p9"/>
          <p:cNvPicPr preferRelativeResize="0"/>
          <p:nvPr/>
        </p:nvPicPr>
        <p:blipFill>
          <a:blip r:embed="rId3">
            <a:alphaModFix/>
          </a:blip>
          <a:stretch>
            <a:fillRect/>
          </a:stretch>
        </p:blipFill>
        <p:spPr>
          <a:xfrm>
            <a:off x="3506975" y="4699100"/>
            <a:ext cx="558475" cy="300725"/>
          </a:xfrm>
          <a:prstGeom prst="rect">
            <a:avLst/>
          </a:prstGeom>
          <a:noFill/>
          <a:ln>
            <a:noFill/>
          </a:ln>
        </p:spPr>
      </p:pic>
      <p:pic>
        <p:nvPicPr>
          <p:cNvPr id="67" name="Google Shape;67;p9"/>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itas">
  <p:cSld name="CAPTION_ONLY">
    <p:spTree>
      <p:nvGrpSpPr>
        <p:cNvPr id="1" name="Shape 68"/>
        <p:cNvGrpSpPr/>
        <p:nvPr/>
      </p:nvGrpSpPr>
      <p:grpSpPr>
        <a:xfrm>
          <a:off x="0" y="0"/>
          <a:ext cx="0" cy="0"/>
          <a:chOff x="0" y="0"/>
          <a:chExt cx="0" cy="0"/>
        </a:xfrm>
      </p:grpSpPr>
      <p:sp>
        <p:nvSpPr>
          <p:cNvPr id="69" name="Google Shape;69;p10"/>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0"/>
          <p:cNvSpPr txBox="1">
            <a:spLocks noGrp="1"/>
          </p:cNvSpPr>
          <p:nvPr>
            <p:ph type="body" idx="1"/>
          </p:nvPr>
        </p:nvSpPr>
        <p:spPr>
          <a:xfrm>
            <a:off x="433800" y="1715975"/>
            <a:ext cx="8203800" cy="14820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000"/>
              <a:buFont typeface="Montserrat"/>
              <a:buNone/>
              <a:defRPr sz="2000" i="1">
                <a:latin typeface="Montserrat"/>
                <a:ea typeface="Montserrat"/>
                <a:cs typeface="Montserrat"/>
                <a:sym typeface="Montserrat"/>
              </a:defRPr>
            </a:lvl1pPr>
          </a:lstStyle>
          <a:p>
            <a:endParaRPr/>
          </a:p>
        </p:txBody>
      </p:sp>
      <p:pic>
        <p:nvPicPr>
          <p:cNvPr id="71" name="Google Shape;71;p10"/>
          <p:cNvPicPr preferRelativeResize="0"/>
          <p:nvPr/>
        </p:nvPicPr>
        <p:blipFill>
          <a:blip r:embed="rId2">
            <a:alphaModFix/>
          </a:blip>
          <a:stretch>
            <a:fillRect/>
          </a:stretch>
        </p:blipFill>
        <p:spPr>
          <a:xfrm>
            <a:off x="127225" y="906000"/>
            <a:ext cx="1429649" cy="936662"/>
          </a:xfrm>
          <a:prstGeom prst="rect">
            <a:avLst/>
          </a:prstGeom>
          <a:noFill/>
          <a:ln>
            <a:noFill/>
          </a:ln>
        </p:spPr>
      </p:pic>
      <p:pic>
        <p:nvPicPr>
          <p:cNvPr id="72" name="Google Shape;72;p10"/>
          <p:cNvPicPr preferRelativeResize="0"/>
          <p:nvPr/>
        </p:nvPicPr>
        <p:blipFill>
          <a:blip r:embed="rId3">
            <a:alphaModFix/>
          </a:blip>
          <a:stretch>
            <a:fillRect/>
          </a:stretch>
        </p:blipFill>
        <p:spPr>
          <a:xfrm>
            <a:off x="7632800" y="2758064"/>
            <a:ext cx="1385650" cy="907836"/>
          </a:xfrm>
          <a:prstGeom prst="rect">
            <a:avLst/>
          </a:prstGeom>
          <a:noFill/>
          <a:ln>
            <a:noFill/>
          </a:ln>
        </p:spPr>
      </p:pic>
      <p:sp>
        <p:nvSpPr>
          <p:cNvPr id="73" name="Google Shape;73;p10"/>
          <p:cNvSpPr txBox="1"/>
          <p:nvPr/>
        </p:nvSpPr>
        <p:spPr>
          <a:xfrm>
            <a:off x="432025" y="3792225"/>
            <a:ext cx="8401800" cy="400200"/>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None/>
            </a:pPr>
            <a:r>
              <a:rPr lang="es" b="1">
                <a:solidFill>
                  <a:schemeClr val="dk1"/>
                </a:solidFill>
                <a:latin typeface="Montserrat"/>
                <a:ea typeface="Montserrat"/>
                <a:cs typeface="Montserrat"/>
                <a:sym typeface="Montserrat"/>
              </a:rPr>
              <a:t>Autor/as/es:</a:t>
            </a:r>
            <a:endParaRPr b="1">
              <a:solidFill>
                <a:schemeClr val="dk1"/>
              </a:solidFill>
              <a:latin typeface="Montserrat"/>
              <a:ea typeface="Montserrat"/>
              <a:cs typeface="Montserrat"/>
              <a:sym typeface="Montserrat"/>
            </a:endParaRPr>
          </a:p>
        </p:txBody>
      </p:sp>
      <p:pic>
        <p:nvPicPr>
          <p:cNvPr id="74" name="Google Shape;74;p10"/>
          <p:cNvPicPr preferRelativeResize="0"/>
          <p:nvPr/>
        </p:nvPicPr>
        <p:blipFill>
          <a:blip r:embed="rId4">
            <a:alphaModFix/>
          </a:blip>
          <a:stretch>
            <a:fillRect/>
          </a:stretch>
        </p:blipFill>
        <p:spPr>
          <a:xfrm>
            <a:off x="8155184" y="33947"/>
            <a:ext cx="876879" cy="399275"/>
          </a:xfrm>
          <a:prstGeom prst="rect">
            <a:avLst/>
          </a:prstGeom>
          <a:noFill/>
          <a:ln>
            <a:noFill/>
          </a:ln>
        </p:spPr>
      </p:pic>
      <p:pic>
        <p:nvPicPr>
          <p:cNvPr id="75" name="Google Shape;75;p10"/>
          <p:cNvPicPr preferRelativeResize="0"/>
          <p:nvPr/>
        </p:nvPicPr>
        <p:blipFill>
          <a:blip r:embed="rId5">
            <a:alphaModFix/>
          </a:blip>
          <a:stretch>
            <a:fillRect/>
          </a:stretch>
        </p:blipFill>
        <p:spPr>
          <a:xfrm>
            <a:off x="8078975" y="4699100"/>
            <a:ext cx="558475" cy="300725"/>
          </a:xfrm>
          <a:prstGeom prst="rect">
            <a:avLst/>
          </a:prstGeom>
          <a:noFill/>
          <a:ln>
            <a:noFill/>
          </a:ln>
        </p:spPr>
      </p:pic>
      <p:sp>
        <p:nvSpPr>
          <p:cNvPr id="76" name="Google Shape;76;p10"/>
          <p:cNvSpPr txBox="1">
            <a:spLocks noGrp="1"/>
          </p:cNvSpPr>
          <p:nvPr>
            <p:ph type="title"/>
          </p:nvPr>
        </p:nvSpPr>
        <p:spPr>
          <a:xfrm>
            <a:off x="1766475" y="3773600"/>
            <a:ext cx="7145100" cy="300600"/>
          </a:xfrm>
          <a:prstGeom prst="rect">
            <a:avLst/>
          </a:prstGeom>
        </p:spPr>
        <p:txBody>
          <a:bodyPr spcFirstLastPara="1" wrap="square" lIns="91425" tIns="91425" rIns="91425" bIns="91425" anchor="t" anchorCtr="0">
            <a:normAutofit/>
          </a:bodyPr>
          <a:lstStyle>
            <a:lvl1pPr lvl="0" rtl="0">
              <a:spcBef>
                <a:spcPts val="0"/>
              </a:spcBef>
              <a:spcAft>
                <a:spcPts val="0"/>
              </a:spcAft>
              <a:buSzPts val="1500"/>
              <a:buFont typeface="Montserrat Medium"/>
              <a:buNone/>
              <a:defRPr sz="1500">
                <a:latin typeface="Montserrat Medium"/>
                <a:ea typeface="Montserrat Medium"/>
                <a:cs typeface="Montserrat Medium"/>
                <a:sym typeface="Montserrat Medium"/>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7" name="Google Shape;77;p10"/>
          <p:cNvSpPr txBox="1">
            <a:spLocks noGrp="1"/>
          </p:cNvSpPr>
          <p:nvPr>
            <p:ph type="title" idx="2"/>
          </p:nvPr>
        </p:nvSpPr>
        <p:spPr>
          <a:xfrm>
            <a:off x="432025" y="83275"/>
            <a:ext cx="7145100" cy="399300"/>
          </a:xfrm>
          <a:prstGeom prst="rect">
            <a:avLst/>
          </a:prstGeom>
        </p:spPr>
        <p:txBody>
          <a:bodyPr spcFirstLastPara="1" wrap="square" lIns="91425" tIns="91425" rIns="91425" bIns="91425" anchor="t" anchorCtr="0">
            <a:normAutofit/>
          </a:bodyPr>
          <a:lstStyle>
            <a:lvl1pPr lvl="0" rtl="0">
              <a:spcBef>
                <a:spcPts val="0"/>
              </a:spcBef>
              <a:spcAft>
                <a:spcPts val="0"/>
              </a:spcAft>
              <a:buSzPts val="1500"/>
              <a:buFont typeface="Montserrat SemiBold"/>
              <a:buNone/>
              <a:defRPr sz="1500">
                <a:latin typeface="Montserrat SemiBold"/>
                <a:ea typeface="Montserrat SemiBold"/>
                <a:cs typeface="Montserrat SemiBold"/>
                <a:sym typeface="Montserrat Semi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78" name="Google Shape;78;p10"/>
          <p:cNvPicPr preferRelativeResize="0"/>
          <p:nvPr/>
        </p:nvPicPr>
        <p:blipFill rotWithShape="1">
          <a:blip r:embed="rId6">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72">
          <p15:clr>
            <a:srgbClr val="FA7B17"/>
          </p15:clr>
        </p15:guide>
        <p15:guide id="2" pos="5441">
          <p15:clr>
            <a:srgbClr val="FA7B17"/>
          </p15:clr>
        </p15:guide>
        <p15:guide id="3" orient="horz" pos="2551">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https://docs.google.com/forms/d/e/1FAIpQLSdjquEm3zMnGXvPpgpBKWUDDF7aGoDg4WSKRPGjIX78Amctjg/viewform"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agenciadeaprendizaje.bue.edu.ar/portfolio-egresados-codo-a-codo" TargetMode="External"/><Relationship Id="rId7"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s://aulasvirtuales.bue.edu.ar/" TargetMode="External"/><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agenciadeaprendizaje.bue.edu.ar/codo-a-codo/"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6"/>
          <p:cNvSpPr txBox="1">
            <a:spLocks noGrp="1"/>
          </p:cNvSpPr>
          <p:nvPr>
            <p:ph type="title"/>
          </p:nvPr>
        </p:nvSpPr>
        <p:spPr>
          <a:xfrm>
            <a:off x="3335100" y="1170000"/>
            <a:ext cx="5497200" cy="792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s"/>
              <a:t>Clase 0</a:t>
            </a:r>
            <a:endParaRPr/>
          </a:p>
        </p:txBody>
      </p:sp>
      <p:sp>
        <p:nvSpPr>
          <p:cNvPr id="144" name="Google Shape;144;p16"/>
          <p:cNvSpPr txBox="1">
            <a:spLocks noGrp="1"/>
          </p:cNvSpPr>
          <p:nvPr>
            <p:ph type="subTitle" idx="1"/>
          </p:nvPr>
        </p:nvSpPr>
        <p:spPr>
          <a:xfrm>
            <a:off x="3335025" y="1993175"/>
            <a:ext cx="5534400" cy="5460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s"/>
              <a:t>Presentación del curso</a:t>
            </a:r>
            <a:endParaRPr/>
          </a:p>
        </p:txBody>
      </p:sp>
      <p:pic>
        <p:nvPicPr>
          <p:cNvPr id="145" name="Google Shape;145;p16"/>
          <p:cNvPicPr preferRelativeResize="0"/>
          <p:nvPr/>
        </p:nvPicPr>
        <p:blipFill>
          <a:blip r:embed="rId3">
            <a:alphaModFix/>
          </a:blip>
          <a:stretch>
            <a:fillRect/>
          </a:stretch>
        </p:blipFill>
        <p:spPr>
          <a:xfrm>
            <a:off x="5045812" y="2539175"/>
            <a:ext cx="2112825" cy="1293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6"/>
          <p:cNvSpPr txBox="1">
            <a:spLocks noGrp="1"/>
          </p:cNvSpPr>
          <p:nvPr>
            <p:ph type="title"/>
          </p:nvPr>
        </p:nvSpPr>
        <p:spPr>
          <a:xfrm>
            <a:off x="311700" y="597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Datos importantes</a:t>
            </a:r>
            <a:endParaRPr/>
          </a:p>
        </p:txBody>
      </p:sp>
      <p:sp>
        <p:nvSpPr>
          <p:cNvPr id="209" name="Google Shape;209;p2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buNone/>
            </a:pPr>
            <a:r>
              <a:rPr lang="es" dirty="0"/>
              <a:t>Nro. de comisión: </a:t>
            </a:r>
            <a:r>
              <a:rPr lang="es" b="1" dirty="0" smtClean="0">
                <a:solidFill>
                  <a:srgbClr val="FF0000"/>
                </a:solidFill>
              </a:rPr>
              <a:t>23570</a:t>
            </a:r>
          </a:p>
          <a:p>
            <a:pPr marL="0" lvl="0" indent="0">
              <a:buNone/>
            </a:pPr>
            <a:endParaRPr lang="es" b="1" dirty="0">
              <a:solidFill>
                <a:srgbClr val="FF0000"/>
              </a:solidFill>
            </a:endParaRPr>
          </a:p>
          <a:p>
            <a:pPr marL="0" lvl="0" indent="0">
              <a:buNone/>
            </a:pPr>
            <a:r>
              <a:rPr lang="es" dirty="0" smtClean="0"/>
              <a:t>Días </a:t>
            </a:r>
            <a:r>
              <a:rPr lang="es" dirty="0"/>
              <a:t>y horarios de la cursada on-line: </a:t>
            </a:r>
            <a:endParaRPr dirty="0"/>
          </a:p>
          <a:p>
            <a:pPr marL="0" lvl="0" indent="0" algn="l" rtl="0">
              <a:spcBef>
                <a:spcPts val="1200"/>
              </a:spcBef>
              <a:spcAft>
                <a:spcPts val="0"/>
              </a:spcAft>
              <a:buClr>
                <a:schemeClr val="dk1"/>
              </a:buClr>
              <a:buSzPts val="1100"/>
              <a:buFont typeface="Arial"/>
              <a:buNone/>
            </a:pPr>
            <a:r>
              <a:rPr lang="es-AR" b="1" dirty="0" smtClean="0">
                <a:solidFill>
                  <a:srgbClr val="FF0000"/>
                </a:solidFill>
              </a:rPr>
              <a:t>Martes y Jueves</a:t>
            </a:r>
          </a:p>
          <a:p>
            <a:pPr marL="0" lvl="0" indent="0" algn="l" rtl="0">
              <a:spcBef>
                <a:spcPts val="1200"/>
              </a:spcBef>
              <a:spcAft>
                <a:spcPts val="0"/>
              </a:spcAft>
              <a:buClr>
                <a:schemeClr val="dk1"/>
              </a:buClr>
              <a:buSzPts val="1100"/>
              <a:buFont typeface="Arial"/>
              <a:buNone/>
            </a:pPr>
            <a:r>
              <a:rPr lang="es-AR" b="1" dirty="0" smtClean="0">
                <a:solidFill>
                  <a:srgbClr val="FF0000"/>
                </a:solidFill>
              </a:rPr>
              <a:t>19 a 20:30 </a:t>
            </a:r>
            <a:r>
              <a:rPr lang="es-AR" b="1" dirty="0" err="1" smtClean="0">
                <a:solidFill>
                  <a:srgbClr val="FF0000"/>
                </a:solidFill>
              </a:rPr>
              <a:t>hs</a:t>
            </a:r>
            <a:r>
              <a:rPr lang="es-AR" b="1" dirty="0" smtClean="0">
                <a:solidFill>
                  <a:srgbClr val="FF0000"/>
                </a:solidFill>
              </a:rPr>
              <a:t>.</a:t>
            </a:r>
            <a:endParaRPr lang="es-AR" b="1" dirty="0">
              <a:solidFill>
                <a:srgbClr val="FF0000"/>
              </a:solidFill>
            </a:endParaRPr>
          </a:p>
          <a:p>
            <a:pPr marL="0" lvl="0" indent="0" algn="l" rtl="0">
              <a:spcBef>
                <a:spcPts val="1200"/>
              </a:spcBef>
              <a:spcAft>
                <a:spcPts val="0"/>
              </a:spcAft>
              <a:buNone/>
            </a:pPr>
            <a:r>
              <a:rPr lang="es" dirty="0" smtClean="0"/>
              <a:t>Modalidad</a:t>
            </a:r>
            <a:r>
              <a:rPr lang="es" dirty="0"/>
              <a:t>: </a:t>
            </a:r>
            <a:r>
              <a:rPr lang="es" b="1" dirty="0"/>
              <a:t>Virtual</a:t>
            </a:r>
            <a:endParaRPr b="1" dirty="0"/>
          </a:p>
          <a:p>
            <a:pPr marL="0" lvl="0" indent="0" algn="l" rtl="0">
              <a:spcBef>
                <a:spcPts val="1200"/>
              </a:spcBef>
              <a:spcAft>
                <a:spcPts val="0"/>
              </a:spcAft>
              <a:buNone/>
            </a:pPr>
            <a:r>
              <a:rPr lang="es" dirty="0"/>
              <a:t>Instructor: </a:t>
            </a:r>
            <a:r>
              <a:rPr lang="es-AR" b="1" dirty="0" smtClean="0">
                <a:solidFill>
                  <a:srgbClr val="FF0000"/>
                </a:solidFill>
              </a:rPr>
              <a:t>Gabriel Muñoz</a:t>
            </a:r>
            <a:endParaRPr b="1" dirty="0">
              <a:solidFill>
                <a:srgbClr val="FF0000"/>
              </a:solidFill>
            </a:endParaRPr>
          </a:p>
          <a:p>
            <a:pPr marL="0" lvl="0" indent="0" algn="l" rtl="0">
              <a:spcBef>
                <a:spcPts val="1200"/>
              </a:spcBef>
              <a:spcAft>
                <a:spcPts val="0"/>
              </a:spcAft>
              <a:buNone/>
            </a:pPr>
            <a:r>
              <a:rPr lang="es" dirty="0" smtClean="0"/>
              <a:t>Coordinador </a:t>
            </a:r>
            <a:r>
              <a:rPr lang="es" dirty="0"/>
              <a:t>pedagógico del curso:</a:t>
            </a:r>
            <a:endParaRPr b="1" dirty="0"/>
          </a:p>
          <a:p>
            <a:pPr marL="0" lvl="0" indent="0" algn="l" rtl="0">
              <a:spcBef>
                <a:spcPts val="1200"/>
              </a:spcBef>
              <a:spcAft>
                <a:spcPts val="1200"/>
              </a:spcAft>
              <a:buNone/>
            </a:pPr>
            <a:r>
              <a:rPr lang="es" b="1" dirty="0" smtClean="0"/>
              <a:t>Alejandro Zapata</a:t>
            </a:r>
            <a:endParaRPr b="1" dirty="0"/>
          </a:p>
        </p:txBody>
      </p:sp>
      <p:sp>
        <p:nvSpPr>
          <p:cNvPr id="210" name="Google Shape;210;p2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s" dirty="0"/>
              <a:t>Tutor/a</a:t>
            </a:r>
            <a:r>
              <a:rPr lang="es" dirty="0" smtClean="0"/>
              <a:t>: </a:t>
            </a:r>
            <a:endParaRPr b="1" dirty="0">
              <a:solidFill>
                <a:srgbClr val="FF0000"/>
              </a:solidFill>
            </a:endParaRPr>
          </a:p>
          <a:p>
            <a:pPr marL="0" lvl="0" indent="0" algn="l" rtl="0">
              <a:spcBef>
                <a:spcPts val="1200"/>
              </a:spcBef>
              <a:spcAft>
                <a:spcPts val="0"/>
              </a:spcAft>
              <a:buNone/>
            </a:pPr>
            <a:r>
              <a:rPr lang="es" dirty="0"/>
              <a:t>Función del Tutor/a: cambios de comisión, pedidos de baja, problemas de la plataforma, dudas y consultas administrativas.</a:t>
            </a:r>
            <a:endParaRPr dirty="0"/>
          </a:p>
          <a:p>
            <a:pPr marL="0" lvl="0" indent="0">
              <a:spcBef>
                <a:spcPts val="1200"/>
              </a:spcBef>
              <a:buNone/>
            </a:pPr>
            <a:r>
              <a:rPr lang="es" dirty="0"/>
              <a:t>Canal de consultas: </a:t>
            </a:r>
            <a:r>
              <a:rPr lang="es-AR" b="1" dirty="0">
                <a:solidFill>
                  <a:srgbClr val="FF0000"/>
                </a:solidFill>
                <a:hlinkClick r:id="rId3"/>
              </a:rPr>
              <a:t>https://</a:t>
            </a:r>
            <a:r>
              <a:rPr lang="es-AR" b="1" dirty="0" smtClean="0">
                <a:solidFill>
                  <a:srgbClr val="FF0000"/>
                </a:solidFill>
                <a:hlinkClick r:id="rId3"/>
              </a:rPr>
              <a:t>docs.google.com/forms/d/e/1FAIpQLSdjquEm3zMnGXvPpgpBKWUDDF7aGoDg4WSKRPGjIX78Amctjg/viewform</a:t>
            </a:r>
            <a:endParaRPr lang="es-AR" b="1" dirty="0" smtClean="0">
              <a:solidFill>
                <a:srgbClr val="FF0000"/>
              </a:solidFill>
            </a:endParaRPr>
          </a:p>
          <a:p>
            <a:pPr marL="0" lvl="0" indent="0">
              <a:spcBef>
                <a:spcPts val="1200"/>
              </a:spcBef>
              <a:buNone/>
            </a:pPr>
            <a:r>
              <a:rPr lang="es" dirty="0" smtClean="0"/>
              <a:t>Si </a:t>
            </a:r>
            <a:r>
              <a:rPr lang="es" dirty="0"/>
              <a:t>tenés dificultades para asistir a las clases virtuales sincrónicas en el horario asignado, es importante que lo comuniques a tu Tutor/a. </a:t>
            </a:r>
            <a:r>
              <a:rPr lang="es" b="1" dirty="0"/>
              <a:t>La participación en estas clases es requisito obligatorio para poder aprobar el curso.</a:t>
            </a:r>
            <a:endParaRPr b="1" dirty="0"/>
          </a:p>
        </p:txBody>
      </p:sp>
      <p:graphicFrame>
        <p:nvGraphicFramePr>
          <p:cNvPr id="2" name="Tabla 1"/>
          <p:cNvGraphicFramePr>
            <a:graphicFrameLocks noGrp="1"/>
          </p:cNvGraphicFramePr>
          <p:nvPr>
            <p:extLst>
              <p:ext uri="{D42A27DB-BD31-4B8C-83A1-F6EECF244321}">
                <p14:modId xmlns:p14="http://schemas.microsoft.com/office/powerpoint/2010/main" val="1259663738"/>
              </p:ext>
            </p:extLst>
          </p:nvPr>
        </p:nvGraphicFramePr>
        <p:xfrm>
          <a:off x="5652654" y="727027"/>
          <a:ext cx="2757056" cy="823122"/>
        </p:xfrm>
        <a:graphic>
          <a:graphicData uri="http://schemas.openxmlformats.org/drawingml/2006/table">
            <a:tbl>
              <a:tblPr/>
              <a:tblGrid>
                <a:gridCol w="2757056">
                  <a:extLst>
                    <a:ext uri="{9D8B030D-6E8A-4147-A177-3AD203B41FA5}">
                      <a16:colId xmlns:a16="http://schemas.microsoft.com/office/drawing/2014/main" val="3099886949"/>
                    </a:ext>
                  </a:extLst>
                </a:gridCol>
              </a:tblGrid>
              <a:tr h="203254">
                <a:tc>
                  <a:txBody>
                    <a:bodyPr/>
                    <a:lstStyle/>
                    <a:p>
                      <a:endParaRPr lang="es-AR"/>
                    </a:p>
                  </a:txBody>
                  <a:tcPr marL="0" marR="0" marT="0" marB="0">
                    <a:lnL>
                      <a:noFill/>
                    </a:lnL>
                    <a:lnR>
                      <a:noFill/>
                    </a:lnR>
                    <a:lnT>
                      <a:noFill/>
                    </a:lnT>
                    <a:lnB>
                      <a:noFill/>
                    </a:lnB>
                    <a:solidFill>
                      <a:srgbClr val="FFFFFF"/>
                    </a:solidFill>
                  </a:tcPr>
                </a:tc>
                <a:extLst>
                  <a:ext uri="{0D108BD9-81ED-4DB2-BD59-A6C34878D82A}">
                    <a16:rowId xmlns:a16="http://schemas.microsoft.com/office/drawing/2014/main" val="321868907"/>
                  </a:ext>
                </a:extLst>
              </a:tr>
              <a:tr h="609762">
                <a:tc>
                  <a:txBody>
                    <a:bodyPr/>
                    <a:lstStyle/>
                    <a:p>
                      <a:pPr algn="l" fontAlgn="t"/>
                      <a:r>
                        <a:rPr lang="es-AR" b="1" dirty="0" smtClean="0">
                          <a:solidFill>
                            <a:srgbClr val="1F1F1F"/>
                          </a:solidFill>
                          <a:effectLst/>
                          <a:latin typeface="Google Sans"/>
                        </a:rPr>
                        <a:t>Agustina </a:t>
                      </a:r>
                      <a:r>
                        <a:rPr lang="es-AR" b="1" dirty="0" err="1" smtClean="0">
                          <a:solidFill>
                            <a:srgbClr val="1F1F1F"/>
                          </a:solidFill>
                          <a:effectLst/>
                          <a:latin typeface="Google Sans"/>
                        </a:rPr>
                        <a:t>Lemoine</a:t>
                      </a:r>
                      <a:r>
                        <a:rPr lang="es-AR" b="1" dirty="0" smtClean="0">
                          <a:solidFill>
                            <a:srgbClr val="1F1F1F"/>
                          </a:solidFill>
                          <a:effectLst/>
                          <a:latin typeface="Google Sans"/>
                        </a:rPr>
                        <a:t> &lt;agustina.lemoine@bue.edu.ar&gt;</a:t>
                      </a:r>
                    </a:p>
                  </a:txBody>
                  <a:tcPr marL="0" marR="0" marT="0" marB="0">
                    <a:lnL>
                      <a:noFill/>
                    </a:lnL>
                    <a:lnR>
                      <a:noFill/>
                    </a:lnR>
                    <a:lnT>
                      <a:noFill/>
                    </a:lnT>
                    <a:lnB>
                      <a:noFill/>
                    </a:lnB>
                    <a:solidFill>
                      <a:srgbClr val="FFFFFF"/>
                    </a:solidFill>
                  </a:tcPr>
                </a:tc>
                <a:extLst>
                  <a:ext uri="{0D108BD9-81ED-4DB2-BD59-A6C34878D82A}">
                    <a16:rowId xmlns:a16="http://schemas.microsoft.com/office/drawing/2014/main" val="2911148760"/>
                  </a:ext>
                </a:extLst>
              </a:tr>
            </a:tbl>
          </a:graphicData>
        </a:graphic>
      </p:graphicFrame>
      <p:sp>
        <p:nvSpPr>
          <p:cNvPr id="3" name="Rectangle 1"/>
          <p:cNvSpPr>
            <a:spLocks noChangeArrowheads="1"/>
          </p:cNvSpPr>
          <p:nvPr/>
        </p:nvSpPr>
        <p:spPr bwMode="auto">
          <a:xfrm>
            <a:off x="2149475" y="2647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800" b="0" i="0" u="none" strike="noStrike" cap="none" normalizeH="0" baseline="0" smtClean="0">
                <a:ln>
                  <a:noFill/>
                </a:ln>
                <a:solidFill>
                  <a:schemeClr val="tx1"/>
                </a:solidFill>
                <a:effectLst/>
                <a:latin typeface="Arial" panose="020B0604020202020204" pitchFamily="34" charset="0"/>
              </a:rPr>
              <a:t/>
            </a:r>
            <a:br>
              <a:rPr kumimoji="0" lang="es-AR" altLang="es-AR" sz="1800" b="0" i="0" u="none" strike="noStrike" cap="none" normalizeH="0" baseline="0" smtClean="0">
                <a:ln>
                  <a:noFill/>
                </a:ln>
                <a:solidFill>
                  <a:schemeClr val="tx1"/>
                </a:solidFill>
                <a:effectLst/>
                <a:latin typeface="Arial" panose="020B0604020202020204" pitchFamily="34" charset="0"/>
              </a:rPr>
            </a:br>
            <a:endParaRPr kumimoji="0" lang="es-AR" altLang="es-AR"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92941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6"/>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Nuestro Compromiso</a:t>
            </a:r>
            <a:endParaRPr/>
          </a:p>
        </p:txBody>
      </p:sp>
      <p:sp>
        <p:nvSpPr>
          <p:cNvPr id="209" name="Google Shape;209;p26"/>
          <p:cNvSpPr txBox="1">
            <a:spLocks noGrp="1"/>
          </p:cNvSpPr>
          <p:nvPr>
            <p:ph type="body" idx="1"/>
          </p:nvPr>
        </p:nvSpPr>
        <p:spPr>
          <a:xfrm>
            <a:off x="432025" y="1304875"/>
            <a:ext cx="7615200" cy="3318000"/>
          </a:xfrm>
          <a:prstGeom prst="rect">
            <a:avLst/>
          </a:prstGeom>
        </p:spPr>
        <p:txBody>
          <a:bodyPr spcFirstLastPara="1" wrap="square" lIns="91425" tIns="91425" rIns="91425" bIns="91425" anchor="t" anchorCtr="0">
            <a:normAutofit lnSpcReduction="10000"/>
          </a:bodyPr>
          <a:lstStyle/>
          <a:p>
            <a:pPr marL="457200" lvl="0" indent="-311150" algn="l" rtl="0">
              <a:lnSpc>
                <a:spcPct val="95000"/>
              </a:lnSpc>
              <a:spcBef>
                <a:spcPts val="0"/>
              </a:spcBef>
              <a:spcAft>
                <a:spcPts val="0"/>
              </a:spcAft>
              <a:buSzPts val="1300"/>
              <a:buChar char="●"/>
            </a:pPr>
            <a:r>
              <a:rPr lang="es" sz="1300"/>
              <a:t>Brindar una oferta académica amplia, actualizada y de calidad, euipando a nuestros estudiantes con las habilidades y conocimientos necesarios para enfrentar los desafíos del sector Informática (IT) y lograr una inserción laboral exitosa.</a:t>
            </a:r>
            <a:endParaRPr sz="1300"/>
          </a:p>
          <a:p>
            <a:pPr marL="457200" lvl="0" indent="-311150" algn="l" rtl="0">
              <a:lnSpc>
                <a:spcPct val="95000"/>
              </a:lnSpc>
              <a:spcBef>
                <a:spcPts val="1000"/>
              </a:spcBef>
              <a:spcAft>
                <a:spcPts val="0"/>
              </a:spcAft>
              <a:buSzPts val="1300"/>
              <a:buChar char="●"/>
            </a:pPr>
            <a:r>
              <a:rPr lang="es" sz="1300"/>
              <a:t>Crear un espacio donde cada estudiante se sienta valorado y respaldado. Potenciamos el desarrollo personal y profesional de todos nuestros estudiantes, contribuyendo así a mejorar su empleabilidad y fortalecer el tejido social y económico de la comunidad.</a:t>
            </a:r>
            <a:endParaRPr sz="1300"/>
          </a:p>
          <a:p>
            <a:pPr marL="457200" lvl="0" indent="-311150" algn="l" rtl="0">
              <a:lnSpc>
                <a:spcPct val="95000"/>
              </a:lnSpc>
              <a:spcBef>
                <a:spcPts val="1000"/>
              </a:spcBef>
              <a:spcAft>
                <a:spcPts val="0"/>
              </a:spcAft>
              <a:buSzPts val="1300"/>
              <a:buChar char="●"/>
            </a:pPr>
            <a:r>
              <a:rPr lang="es" sz="1300"/>
              <a:t>Nuestro compromiso es </a:t>
            </a:r>
            <a:r>
              <a:rPr lang="es" sz="1300" b="1"/>
              <a:t>ser un puente entre el mundo académico y el mercado laboral</a:t>
            </a:r>
            <a:r>
              <a:rPr lang="es" sz="1300"/>
              <a:t>, asegurando que los conocimientos adquiridos sean aplicables y valorados por las empresas e instituciones del sector.</a:t>
            </a:r>
            <a:endParaRPr sz="1300"/>
          </a:p>
          <a:p>
            <a:pPr marL="457200" lvl="0" indent="-311150" algn="l" rtl="0">
              <a:lnSpc>
                <a:spcPct val="95000"/>
              </a:lnSpc>
              <a:spcBef>
                <a:spcPts val="1000"/>
              </a:spcBef>
              <a:spcAft>
                <a:spcPts val="1000"/>
              </a:spcAft>
              <a:buSzPts val="1300"/>
              <a:buChar char="●"/>
            </a:pPr>
            <a:r>
              <a:rPr lang="es" sz="1300"/>
              <a:t>Nos enfocamos en el crecimiento y desarrollo integral de cada estudiante, preparándolos para enfrentar los retos cambiantes del mundo digital y convertirse en profesionales altamente capacitados y comprometidos con la excelencia.</a:t>
            </a:r>
            <a:endParaRPr sz="17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pic>
        <p:nvPicPr>
          <p:cNvPr id="214" name="Google Shape;214;p27"/>
          <p:cNvPicPr preferRelativeResize="0"/>
          <p:nvPr/>
        </p:nvPicPr>
        <p:blipFill>
          <a:blip r:embed="rId3">
            <a:alphaModFix/>
          </a:blip>
          <a:stretch>
            <a:fillRect/>
          </a:stretch>
        </p:blipFill>
        <p:spPr>
          <a:xfrm>
            <a:off x="-2" y="0"/>
            <a:ext cx="9144005"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8"/>
          <p:cNvSpPr txBox="1">
            <a:spLocks noGrp="1"/>
          </p:cNvSpPr>
          <p:nvPr>
            <p:ph type="title"/>
          </p:nvPr>
        </p:nvSpPr>
        <p:spPr>
          <a:xfrm>
            <a:off x="490250" y="450150"/>
            <a:ext cx="8061000" cy="376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a:t>Más de </a:t>
            </a:r>
            <a:r>
              <a:rPr lang="es">
                <a:solidFill>
                  <a:srgbClr val="7685E6"/>
                </a:solidFill>
              </a:rPr>
              <a:t>1500</a:t>
            </a:r>
            <a:r>
              <a:rPr lang="es"/>
              <a:t> estudiantes de </a:t>
            </a:r>
            <a:r>
              <a:rPr lang="es">
                <a:solidFill>
                  <a:srgbClr val="6AA84F"/>
                </a:solidFill>
              </a:rPr>
              <a:t>Node.js</a:t>
            </a:r>
            <a:r>
              <a:rPr lang="es"/>
              <a:t> en Codo a Codo en Agosto de 2023.</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9"/>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40740"/>
              <a:buFont typeface="Arial"/>
              <a:buNone/>
            </a:pPr>
            <a:r>
              <a:rPr lang="es"/>
              <a:t>Tu Compromiso</a:t>
            </a:r>
            <a:endParaRPr/>
          </a:p>
        </p:txBody>
      </p:sp>
      <p:sp>
        <p:nvSpPr>
          <p:cNvPr id="225" name="Google Shape;225;p29"/>
          <p:cNvSpPr txBox="1">
            <a:spLocks noGrp="1"/>
          </p:cNvSpPr>
          <p:nvPr>
            <p:ph type="body" idx="1"/>
          </p:nvPr>
        </p:nvSpPr>
        <p:spPr>
          <a:xfrm>
            <a:off x="423300" y="1518900"/>
            <a:ext cx="8280000" cy="21057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s"/>
              <a:t>Apreciamos que valores la calidad y gratuidad de este programa. </a:t>
            </a:r>
            <a:endParaRPr/>
          </a:p>
          <a:p>
            <a:pPr marL="457200" lvl="0" indent="-342900" algn="l" rtl="0">
              <a:spcBef>
                <a:spcPts val="1000"/>
              </a:spcBef>
              <a:spcAft>
                <a:spcPts val="0"/>
              </a:spcAft>
              <a:buSzPts val="1800"/>
              <a:buChar char="●"/>
            </a:pPr>
            <a:r>
              <a:rPr lang="es"/>
              <a:t>Aprovechá esta oportunidad única y comprométete con tu aprendizaje para obtener el máximo beneficio de esta valiosa formación sin costo alguno. </a:t>
            </a:r>
            <a:endParaRPr/>
          </a:p>
          <a:p>
            <a:pPr marL="457200" lvl="0" indent="-342900" algn="l" rtl="0">
              <a:spcBef>
                <a:spcPts val="1000"/>
              </a:spcBef>
              <a:spcAft>
                <a:spcPts val="1000"/>
              </a:spcAft>
              <a:buSzPts val="1800"/>
              <a:buChar char="●"/>
            </a:pPr>
            <a:r>
              <a:rPr lang="es" b="1"/>
              <a:t>¡Estamos para apoyarte en tu desarrollo profesional!</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0"/>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Compromiso y Apoyo para una Formación Exitosa</a:t>
            </a:r>
            <a:endParaRPr/>
          </a:p>
        </p:txBody>
      </p:sp>
      <p:sp>
        <p:nvSpPr>
          <p:cNvPr id="231" name="Google Shape;231;p30"/>
          <p:cNvSpPr txBox="1">
            <a:spLocks noGrp="1"/>
          </p:cNvSpPr>
          <p:nvPr>
            <p:ph type="body" idx="1"/>
          </p:nvPr>
        </p:nvSpPr>
        <p:spPr>
          <a:xfrm>
            <a:off x="432025" y="1304875"/>
            <a:ext cx="7998900" cy="3318000"/>
          </a:xfrm>
          <a:prstGeom prst="rect">
            <a:avLst/>
          </a:prstGeom>
        </p:spPr>
        <p:txBody>
          <a:bodyPr spcFirstLastPara="1" wrap="square" lIns="91425" tIns="91425" rIns="91425" bIns="91425" anchor="t" anchorCtr="0">
            <a:normAutofit fontScale="92500" lnSpcReduction="20000"/>
          </a:bodyPr>
          <a:lstStyle/>
          <a:p>
            <a:pPr marL="457200" lvl="0" indent="-334327" algn="l" rtl="0">
              <a:spcBef>
                <a:spcPts val="0"/>
              </a:spcBef>
              <a:spcAft>
                <a:spcPts val="0"/>
              </a:spcAft>
              <a:buSzPct val="100000"/>
              <a:buChar char="●"/>
            </a:pPr>
            <a:r>
              <a:rPr lang="es"/>
              <a:t>Tomar dimensión de ocupar este lugar. Existe una alta demanda de personas que desean participar y, lamentablemente, no todos pudieron ser admitidos (más de 100 mil inscritos en 2023). </a:t>
            </a:r>
            <a:endParaRPr/>
          </a:p>
          <a:p>
            <a:pPr marL="457200" lvl="0" indent="-334327" algn="l" rtl="0">
              <a:spcBef>
                <a:spcPts val="1000"/>
              </a:spcBef>
              <a:spcAft>
                <a:spcPts val="0"/>
              </a:spcAft>
              <a:buSzPct val="100000"/>
              <a:buChar char="●"/>
            </a:pPr>
            <a:r>
              <a:rPr lang="es" b="1"/>
              <a:t>Si tienen alguna dificultad para cursar, les pedimos que nos avisen lo antes posible para brindar la oportunidad a otros interesados.</a:t>
            </a:r>
            <a:endParaRPr b="1"/>
          </a:p>
          <a:p>
            <a:pPr marL="914400" lvl="1" indent="-310832" algn="l" rtl="0">
              <a:spcBef>
                <a:spcPts val="1000"/>
              </a:spcBef>
              <a:spcAft>
                <a:spcPts val="0"/>
              </a:spcAft>
              <a:buSzPct val="100000"/>
              <a:buChar char="○"/>
            </a:pPr>
            <a:r>
              <a:rPr lang="es"/>
              <a:t>Si surgen imprevistos o complicaciones para cursar, les pedimos que lo comuniquen a su Tutor/a para poder ayudarlos a encontrar una solución adecuada.</a:t>
            </a:r>
            <a:endParaRPr/>
          </a:p>
          <a:p>
            <a:pPr marL="914400" lvl="1" indent="-310832" algn="l" rtl="0">
              <a:spcBef>
                <a:spcPts val="1000"/>
              </a:spcBef>
              <a:spcAft>
                <a:spcPts val="1000"/>
              </a:spcAft>
              <a:buSzPct val="100000"/>
              <a:buChar char="○"/>
            </a:pPr>
            <a:r>
              <a:rPr lang="es"/>
              <a:t>Estamos para apoyarlos y asegurarnos de que puedan continuar con su formación de la mejor manera posible.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1"/>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Temario del curso</a:t>
            </a:r>
            <a:endParaRPr/>
          </a:p>
        </p:txBody>
      </p:sp>
      <p:pic>
        <p:nvPicPr>
          <p:cNvPr id="237" name="Google Shape;237;p31"/>
          <p:cNvPicPr preferRelativeResize="0"/>
          <p:nvPr/>
        </p:nvPicPr>
        <p:blipFill>
          <a:blip r:embed="rId3">
            <a:alphaModFix/>
          </a:blip>
          <a:stretch>
            <a:fillRect/>
          </a:stretch>
        </p:blipFill>
        <p:spPr>
          <a:xfrm>
            <a:off x="7932450" y="958250"/>
            <a:ext cx="906750" cy="680050"/>
          </a:xfrm>
          <a:prstGeom prst="rect">
            <a:avLst/>
          </a:prstGeom>
          <a:noFill/>
          <a:ln>
            <a:noFill/>
          </a:ln>
        </p:spPr>
      </p:pic>
      <p:sp>
        <p:nvSpPr>
          <p:cNvPr id="238" name="Google Shape;238;p31"/>
          <p:cNvSpPr txBox="1"/>
          <p:nvPr/>
        </p:nvSpPr>
        <p:spPr>
          <a:xfrm>
            <a:off x="4789775" y="1222425"/>
            <a:ext cx="3316800" cy="28764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0"/>
              </a:spcAft>
              <a:buNone/>
            </a:pPr>
            <a:r>
              <a:rPr lang="es" sz="1850">
                <a:solidFill>
                  <a:srgbClr val="595959"/>
                </a:solidFill>
                <a:latin typeface="Montserrat Medium"/>
                <a:ea typeface="Montserrat Medium"/>
                <a:cs typeface="Montserrat Medium"/>
                <a:sym typeface="Montserrat Medium"/>
              </a:rPr>
              <a:t>Javascript</a:t>
            </a:r>
            <a:endParaRPr sz="1850">
              <a:solidFill>
                <a:srgbClr val="595959"/>
              </a:solidFill>
              <a:latin typeface="Montserrat Medium"/>
              <a:ea typeface="Montserrat Medium"/>
              <a:cs typeface="Montserrat Medium"/>
              <a:sym typeface="Montserrat Medium"/>
            </a:endParaRPr>
          </a:p>
          <a:p>
            <a:pPr marL="457200" lvl="0" indent="0" algn="l" rtl="0">
              <a:lnSpc>
                <a:spcPct val="115000"/>
              </a:lnSpc>
              <a:spcBef>
                <a:spcPts val="1200"/>
              </a:spcBef>
              <a:spcAft>
                <a:spcPts val="0"/>
              </a:spcAft>
              <a:buNone/>
            </a:pPr>
            <a:r>
              <a:rPr lang="es" sz="1850">
                <a:solidFill>
                  <a:srgbClr val="595959"/>
                </a:solidFill>
                <a:latin typeface="Montserrat Medium"/>
                <a:ea typeface="Montserrat Medium"/>
                <a:cs typeface="Montserrat Medium"/>
                <a:sym typeface="Montserrat Medium"/>
              </a:rPr>
              <a:t>Servidores</a:t>
            </a:r>
            <a:endParaRPr sz="1850">
              <a:solidFill>
                <a:srgbClr val="595959"/>
              </a:solidFill>
              <a:latin typeface="Montserrat Medium"/>
              <a:ea typeface="Montserrat Medium"/>
              <a:cs typeface="Montserrat Medium"/>
              <a:sym typeface="Montserrat Medium"/>
            </a:endParaRPr>
          </a:p>
          <a:p>
            <a:pPr marL="457200" lvl="0" indent="0" algn="l" rtl="0">
              <a:lnSpc>
                <a:spcPct val="115000"/>
              </a:lnSpc>
              <a:spcBef>
                <a:spcPts val="1200"/>
              </a:spcBef>
              <a:spcAft>
                <a:spcPts val="0"/>
              </a:spcAft>
              <a:buNone/>
            </a:pPr>
            <a:r>
              <a:rPr lang="es" sz="1850">
                <a:solidFill>
                  <a:srgbClr val="595959"/>
                </a:solidFill>
                <a:latin typeface="Montserrat Medium"/>
                <a:ea typeface="Montserrat Medium"/>
                <a:cs typeface="Montserrat Medium"/>
                <a:sym typeface="Montserrat Medium"/>
              </a:rPr>
              <a:t>Arquitectura</a:t>
            </a:r>
            <a:endParaRPr sz="1850">
              <a:solidFill>
                <a:srgbClr val="595959"/>
              </a:solidFill>
              <a:latin typeface="Montserrat Medium"/>
              <a:ea typeface="Montserrat Medium"/>
              <a:cs typeface="Montserrat Medium"/>
              <a:sym typeface="Montserrat Medium"/>
            </a:endParaRPr>
          </a:p>
          <a:p>
            <a:pPr marL="457200" lvl="0" indent="0" algn="l" rtl="0">
              <a:lnSpc>
                <a:spcPct val="115000"/>
              </a:lnSpc>
              <a:spcBef>
                <a:spcPts val="1200"/>
              </a:spcBef>
              <a:spcAft>
                <a:spcPts val="0"/>
              </a:spcAft>
              <a:buNone/>
            </a:pPr>
            <a:r>
              <a:rPr lang="es" sz="1850">
                <a:solidFill>
                  <a:srgbClr val="595959"/>
                </a:solidFill>
                <a:latin typeface="Montserrat Medium"/>
                <a:ea typeface="Montserrat Medium"/>
                <a:cs typeface="Montserrat Medium"/>
                <a:sym typeface="Montserrat Medium"/>
              </a:rPr>
              <a:t>Base de datos</a:t>
            </a:r>
            <a:endParaRPr sz="1850">
              <a:solidFill>
                <a:srgbClr val="595959"/>
              </a:solidFill>
              <a:latin typeface="Montserrat Medium"/>
              <a:ea typeface="Montserrat Medium"/>
              <a:cs typeface="Montserrat Medium"/>
              <a:sym typeface="Montserrat Medium"/>
            </a:endParaRPr>
          </a:p>
          <a:p>
            <a:pPr marL="457200" lvl="0" indent="0" algn="l" rtl="0">
              <a:lnSpc>
                <a:spcPct val="115000"/>
              </a:lnSpc>
              <a:spcBef>
                <a:spcPts val="1200"/>
              </a:spcBef>
              <a:spcAft>
                <a:spcPts val="0"/>
              </a:spcAft>
              <a:buNone/>
            </a:pPr>
            <a:r>
              <a:rPr lang="es" sz="1850">
                <a:solidFill>
                  <a:srgbClr val="595959"/>
                </a:solidFill>
                <a:latin typeface="Montserrat Medium"/>
                <a:ea typeface="Montserrat Medium"/>
                <a:cs typeface="Montserrat Medium"/>
                <a:sym typeface="Montserrat Medium"/>
              </a:rPr>
              <a:t>ORMs</a:t>
            </a:r>
            <a:endParaRPr sz="1850">
              <a:solidFill>
                <a:srgbClr val="595959"/>
              </a:solidFill>
              <a:latin typeface="Montserrat Medium"/>
              <a:ea typeface="Montserrat Medium"/>
              <a:cs typeface="Montserrat Medium"/>
              <a:sym typeface="Montserrat Medium"/>
            </a:endParaRPr>
          </a:p>
          <a:p>
            <a:pPr marL="457200" lvl="0" indent="0" algn="l" rtl="0">
              <a:lnSpc>
                <a:spcPct val="115000"/>
              </a:lnSpc>
              <a:spcBef>
                <a:spcPts val="1200"/>
              </a:spcBef>
              <a:spcAft>
                <a:spcPts val="1200"/>
              </a:spcAft>
              <a:buNone/>
            </a:pPr>
            <a:r>
              <a:rPr lang="es" sz="1850">
                <a:solidFill>
                  <a:srgbClr val="595959"/>
                </a:solidFill>
                <a:latin typeface="Montserrat Medium"/>
                <a:ea typeface="Montserrat Medium"/>
                <a:cs typeface="Montserrat Medium"/>
                <a:sym typeface="Montserrat Medium"/>
              </a:rPr>
              <a:t>Node.js y Express</a:t>
            </a:r>
            <a:endParaRPr sz="1850">
              <a:solidFill>
                <a:srgbClr val="595959"/>
              </a:solidFill>
              <a:latin typeface="Montserrat Medium"/>
              <a:ea typeface="Montserrat Medium"/>
              <a:cs typeface="Montserrat Medium"/>
              <a:sym typeface="Montserrat Medium"/>
            </a:endParaRPr>
          </a:p>
        </p:txBody>
      </p:sp>
      <p:sp>
        <p:nvSpPr>
          <p:cNvPr id="239" name="Google Shape;239;p31"/>
          <p:cNvSpPr txBox="1"/>
          <p:nvPr/>
        </p:nvSpPr>
        <p:spPr>
          <a:xfrm>
            <a:off x="311700" y="1222425"/>
            <a:ext cx="4597200" cy="33579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0"/>
              </a:spcAft>
              <a:buNone/>
            </a:pPr>
            <a:r>
              <a:rPr lang="es" sz="1850">
                <a:solidFill>
                  <a:srgbClr val="595959"/>
                </a:solidFill>
                <a:latin typeface="Montserrat Medium"/>
                <a:ea typeface="Montserrat Medium"/>
                <a:cs typeface="Montserrat Medium"/>
                <a:sym typeface="Montserrat Medium"/>
              </a:rPr>
              <a:t>Herramientas de diseño</a:t>
            </a:r>
            <a:endParaRPr sz="1850">
              <a:solidFill>
                <a:srgbClr val="595959"/>
              </a:solidFill>
              <a:latin typeface="Montserrat Medium"/>
              <a:ea typeface="Montserrat Medium"/>
              <a:cs typeface="Montserrat Medium"/>
              <a:sym typeface="Montserrat Medium"/>
            </a:endParaRPr>
          </a:p>
          <a:p>
            <a:pPr marL="457200" lvl="0" indent="0" algn="l" rtl="0">
              <a:lnSpc>
                <a:spcPct val="115000"/>
              </a:lnSpc>
              <a:spcBef>
                <a:spcPts val="1200"/>
              </a:spcBef>
              <a:spcAft>
                <a:spcPts val="0"/>
              </a:spcAft>
              <a:buNone/>
            </a:pPr>
            <a:r>
              <a:rPr lang="es" sz="1850">
                <a:solidFill>
                  <a:srgbClr val="595959"/>
                </a:solidFill>
                <a:latin typeface="Montserrat Medium"/>
                <a:ea typeface="Montserrat Medium"/>
                <a:cs typeface="Montserrat Medium"/>
                <a:sym typeface="Montserrat Medium"/>
              </a:rPr>
              <a:t>HTML y CSS</a:t>
            </a:r>
            <a:endParaRPr sz="1850">
              <a:solidFill>
                <a:srgbClr val="595959"/>
              </a:solidFill>
              <a:latin typeface="Montserrat Medium"/>
              <a:ea typeface="Montserrat Medium"/>
              <a:cs typeface="Montserrat Medium"/>
              <a:sym typeface="Montserrat Medium"/>
            </a:endParaRPr>
          </a:p>
          <a:p>
            <a:pPr marL="457200" lvl="0" indent="0" algn="l" rtl="0">
              <a:lnSpc>
                <a:spcPct val="115000"/>
              </a:lnSpc>
              <a:spcBef>
                <a:spcPts val="1200"/>
              </a:spcBef>
              <a:spcAft>
                <a:spcPts val="0"/>
              </a:spcAft>
              <a:buNone/>
            </a:pPr>
            <a:r>
              <a:rPr lang="es" sz="1850">
                <a:solidFill>
                  <a:srgbClr val="595959"/>
                </a:solidFill>
                <a:latin typeface="Montserrat Medium"/>
                <a:ea typeface="Montserrat Medium"/>
                <a:cs typeface="Montserrat Medium"/>
                <a:sym typeface="Montserrat Medium"/>
              </a:rPr>
              <a:t>Maquetación</a:t>
            </a:r>
            <a:endParaRPr sz="1850">
              <a:solidFill>
                <a:srgbClr val="595959"/>
              </a:solidFill>
              <a:latin typeface="Montserrat Medium"/>
              <a:ea typeface="Montserrat Medium"/>
              <a:cs typeface="Montserrat Medium"/>
              <a:sym typeface="Montserrat Medium"/>
            </a:endParaRPr>
          </a:p>
          <a:p>
            <a:pPr marL="457200" lvl="0" indent="0" algn="l" rtl="0">
              <a:lnSpc>
                <a:spcPct val="115000"/>
              </a:lnSpc>
              <a:spcBef>
                <a:spcPts val="1200"/>
              </a:spcBef>
              <a:spcAft>
                <a:spcPts val="0"/>
              </a:spcAft>
              <a:buNone/>
            </a:pPr>
            <a:r>
              <a:rPr lang="es" sz="1850">
                <a:solidFill>
                  <a:srgbClr val="595959"/>
                </a:solidFill>
                <a:latin typeface="Montserrat Medium"/>
                <a:ea typeface="Montserrat Medium"/>
                <a:cs typeface="Montserrat Medium"/>
                <a:sym typeface="Montserrat Medium"/>
              </a:rPr>
              <a:t>Animaciones y transformaciones</a:t>
            </a:r>
            <a:endParaRPr sz="1850">
              <a:solidFill>
                <a:srgbClr val="595959"/>
              </a:solidFill>
              <a:latin typeface="Montserrat Medium"/>
              <a:ea typeface="Montserrat Medium"/>
              <a:cs typeface="Montserrat Medium"/>
              <a:sym typeface="Montserrat Medium"/>
            </a:endParaRPr>
          </a:p>
          <a:p>
            <a:pPr marL="457200" lvl="0" indent="0" algn="l" rtl="0">
              <a:lnSpc>
                <a:spcPct val="115000"/>
              </a:lnSpc>
              <a:spcBef>
                <a:spcPts val="1200"/>
              </a:spcBef>
              <a:spcAft>
                <a:spcPts val="0"/>
              </a:spcAft>
              <a:buNone/>
            </a:pPr>
            <a:r>
              <a:rPr lang="es" sz="1850">
                <a:solidFill>
                  <a:srgbClr val="595959"/>
                </a:solidFill>
                <a:latin typeface="Montserrat Medium"/>
                <a:ea typeface="Montserrat Medium"/>
                <a:cs typeface="Montserrat Medium"/>
                <a:sym typeface="Montserrat Medium"/>
              </a:rPr>
              <a:t>BOOTSTRAP</a:t>
            </a:r>
            <a:endParaRPr sz="1850">
              <a:solidFill>
                <a:srgbClr val="595959"/>
              </a:solidFill>
              <a:latin typeface="Montserrat Medium"/>
              <a:ea typeface="Montserrat Medium"/>
              <a:cs typeface="Montserrat Medium"/>
              <a:sym typeface="Montserrat Medium"/>
            </a:endParaRPr>
          </a:p>
          <a:p>
            <a:pPr marL="457200" lvl="0" indent="0" algn="l" rtl="0">
              <a:lnSpc>
                <a:spcPct val="115000"/>
              </a:lnSpc>
              <a:spcBef>
                <a:spcPts val="1200"/>
              </a:spcBef>
              <a:spcAft>
                <a:spcPts val="0"/>
              </a:spcAft>
              <a:buNone/>
            </a:pPr>
            <a:r>
              <a:rPr lang="es" sz="1850">
                <a:solidFill>
                  <a:srgbClr val="595959"/>
                </a:solidFill>
                <a:latin typeface="Montserrat Medium"/>
                <a:ea typeface="Montserrat Medium"/>
                <a:cs typeface="Montserrat Medium"/>
                <a:sym typeface="Montserrat Medium"/>
              </a:rPr>
              <a:t>GIT</a:t>
            </a:r>
            <a:endParaRPr sz="1850">
              <a:solidFill>
                <a:srgbClr val="595959"/>
              </a:solidFill>
              <a:latin typeface="Montserrat Medium"/>
              <a:ea typeface="Montserrat Medium"/>
              <a:cs typeface="Montserrat Medium"/>
              <a:sym typeface="Montserrat Medium"/>
            </a:endParaRPr>
          </a:p>
          <a:p>
            <a:pPr marL="457200" lvl="0" indent="0" algn="l" rtl="0">
              <a:lnSpc>
                <a:spcPct val="115000"/>
              </a:lnSpc>
              <a:spcBef>
                <a:spcPts val="1200"/>
              </a:spcBef>
              <a:spcAft>
                <a:spcPts val="1200"/>
              </a:spcAft>
              <a:buNone/>
            </a:pPr>
            <a:r>
              <a:rPr lang="es" sz="1850">
                <a:solidFill>
                  <a:srgbClr val="595959"/>
                </a:solidFill>
                <a:latin typeface="Montserrat Medium"/>
                <a:ea typeface="Montserrat Medium"/>
                <a:cs typeface="Montserrat Medium"/>
                <a:sym typeface="Montserrat Medium"/>
              </a:rPr>
              <a:t>Github</a:t>
            </a:r>
            <a:endParaRPr sz="1150">
              <a:solidFill>
                <a:srgbClr val="595959"/>
              </a:solidFill>
              <a:latin typeface="Montserrat Medium"/>
              <a:ea typeface="Montserrat Medium"/>
              <a:cs typeface="Montserrat Medium"/>
              <a:sym typeface="Montserrat Medium"/>
            </a:endParaRPr>
          </a:p>
        </p:txBody>
      </p:sp>
      <p:sp>
        <p:nvSpPr>
          <p:cNvPr id="240" name="Google Shape;240;p31"/>
          <p:cNvSpPr/>
          <p:nvPr/>
        </p:nvSpPr>
        <p:spPr>
          <a:xfrm rot="5400000">
            <a:off x="663468" y="1408024"/>
            <a:ext cx="116400" cy="117000"/>
          </a:xfrm>
          <a:prstGeom prst="triangle">
            <a:avLst>
              <a:gd name="adj" fmla="val 50000"/>
            </a:avLst>
          </a:prstGeom>
          <a:solidFill>
            <a:srgbClr val="E15BB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41" name="Google Shape;241;p31"/>
          <p:cNvSpPr/>
          <p:nvPr/>
        </p:nvSpPr>
        <p:spPr>
          <a:xfrm rot="5400000">
            <a:off x="663477" y="1886738"/>
            <a:ext cx="116400" cy="117000"/>
          </a:xfrm>
          <a:prstGeom prst="triangle">
            <a:avLst>
              <a:gd name="adj" fmla="val 50000"/>
            </a:avLst>
          </a:prstGeom>
          <a:solidFill>
            <a:srgbClr val="E15BB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42" name="Google Shape;242;p31"/>
          <p:cNvSpPr/>
          <p:nvPr/>
        </p:nvSpPr>
        <p:spPr>
          <a:xfrm rot="5400000">
            <a:off x="663477" y="2365458"/>
            <a:ext cx="116400" cy="117000"/>
          </a:xfrm>
          <a:prstGeom prst="triangle">
            <a:avLst>
              <a:gd name="adj" fmla="val 50000"/>
            </a:avLst>
          </a:prstGeom>
          <a:solidFill>
            <a:srgbClr val="E15BB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43" name="Google Shape;243;p31"/>
          <p:cNvSpPr/>
          <p:nvPr/>
        </p:nvSpPr>
        <p:spPr>
          <a:xfrm rot="5400000">
            <a:off x="663477" y="2840424"/>
            <a:ext cx="116400" cy="117000"/>
          </a:xfrm>
          <a:prstGeom prst="triangle">
            <a:avLst>
              <a:gd name="adj" fmla="val 50000"/>
            </a:avLst>
          </a:prstGeom>
          <a:solidFill>
            <a:srgbClr val="E15BB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44" name="Google Shape;244;p31"/>
          <p:cNvSpPr/>
          <p:nvPr/>
        </p:nvSpPr>
        <p:spPr>
          <a:xfrm rot="5400000">
            <a:off x="663477" y="3315399"/>
            <a:ext cx="116400" cy="117000"/>
          </a:xfrm>
          <a:prstGeom prst="triangle">
            <a:avLst>
              <a:gd name="adj" fmla="val 50000"/>
            </a:avLst>
          </a:prstGeom>
          <a:solidFill>
            <a:srgbClr val="E15BB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45" name="Google Shape;245;p31"/>
          <p:cNvSpPr/>
          <p:nvPr/>
        </p:nvSpPr>
        <p:spPr>
          <a:xfrm rot="5400000">
            <a:off x="663477" y="3790374"/>
            <a:ext cx="116400" cy="117000"/>
          </a:xfrm>
          <a:prstGeom prst="triangle">
            <a:avLst>
              <a:gd name="adj" fmla="val 50000"/>
            </a:avLst>
          </a:prstGeom>
          <a:solidFill>
            <a:srgbClr val="E15BB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46" name="Google Shape;246;p31"/>
          <p:cNvSpPr/>
          <p:nvPr/>
        </p:nvSpPr>
        <p:spPr>
          <a:xfrm rot="5400000">
            <a:off x="663477" y="4265349"/>
            <a:ext cx="116400" cy="117000"/>
          </a:xfrm>
          <a:prstGeom prst="triangle">
            <a:avLst>
              <a:gd name="adj" fmla="val 50000"/>
            </a:avLst>
          </a:prstGeom>
          <a:solidFill>
            <a:srgbClr val="E15BB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47" name="Google Shape;247;p31"/>
          <p:cNvSpPr/>
          <p:nvPr/>
        </p:nvSpPr>
        <p:spPr>
          <a:xfrm rot="5400000">
            <a:off x="5096293" y="1391809"/>
            <a:ext cx="116400" cy="117000"/>
          </a:xfrm>
          <a:prstGeom prst="triangle">
            <a:avLst>
              <a:gd name="adj" fmla="val 50000"/>
            </a:avLst>
          </a:prstGeom>
          <a:solidFill>
            <a:srgbClr val="E15BB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48" name="Google Shape;248;p31"/>
          <p:cNvSpPr/>
          <p:nvPr/>
        </p:nvSpPr>
        <p:spPr>
          <a:xfrm rot="5400000">
            <a:off x="5096302" y="1887959"/>
            <a:ext cx="116400" cy="117000"/>
          </a:xfrm>
          <a:prstGeom prst="triangle">
            <a:avLst>
              <a:gd name="adj" fmla="val 50000"/>
            </a:avLst>
          </a:prstGeom>
          <a:solidFill>
            <a:srgbClr val="E15BB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49" name="Google Shape;249;p31"/>
          <p:cNvSpPr/>
          <p:nvPr/>
        </p:nvSpPr>
        <p:spPr>
          <a:xfrm rot="5400000">
            <a:off x="5096302" y="2357961"/>
            <a:ext cx="116400" cy="117000"/>
          </a:xfrm>
          <a:prstGeom prst="triangle">
            <a:avLst>
              <a:gd name="adj" fmla="val 50000"/>
            </a:avLst>
          </a:prstGeom>
          <a:solidFill>
            <a:srgbClr val="E15BB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50" name="Google Shape;250;p31"/>
          <p:cNvSpPr/>
          <p:nvPr/>
        </p:nvSpPr>
        <p:spPr>
          <a:xfrm rot="5400000">
            <a:off x="5096302" y="2832928"/>
            <a:ext cx="116400" cy="117000"/>
          </a:xfrm>
          <a:prstGeom prst="triangle">
            <a:avLst>
              <a:gd name="adj" fmla="val 50000"/>
            </a:avLst>
          </a:prstGeom>
          <a:solidFill>
            <a:srgbClr val="E15BB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51" name="Google Shape;251;p31"/>
          <p:cNvSpPr/>
          <p:nvPr/>
        </p:nvSpPr>
        <p:spPr>
          <a:xfrm rot="5400000">
            <a:off x="5096302" y="3299185"/>
            <a:ext cx="116400" cy="117000"/>
          </a:xfrm>
          <a:prstGeom prst="triangle">
            <a:avLst>
              <a:gd name="adj" fmla="val 50000"/>
            </a:avLst>
          </a:prstGeom>
          <a:solidFill>
            <a:srgbClr val="E15BB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52" name="Google Shape;252;p31"/>
          <p:cNvSpPr/>
          <p:nvPr/>
        </p:nvSpPr>
        <p:spPr>
          <a:xfrm rot="5400000">
            <a:off x="5096302" y="3776403"/>
            <a:ext cx="116400" cy="117000"/>
          </a:xfrm>
          <a:prstGeom prst="triangle">
            <a:avLst>
              <a:gd name="adj" fmla="val 50000"/>
            </a:avLst>
          </a:prstGeom>
          <a:solidFill>
            <a:srgbClr val="E15BB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2"/>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Diploma</a:t>
            </a:r>
            <a:endParaRPr/>
          </a:p>
        </p:txBody>
      </p:sp>
      <p:sp>
        <p:nvSpPr>
          <p:cNvPr id="258" name="Google Shape;258;p32"/>
          <p:cNvSpPr txBox="1">
            <a:spLocks noGrp="1"/>
          </p:cNvSpPr>
          <p:nvPr>
            <p:ph type="body" idx="1"/>
          </p:nvPr>
        </p:nvSpPr>
        <p:spPr>
          <a:xfrm>
            <a:off x="432025" y="1304875"/>
            <a:ext cx="8280000" cy="3134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Se otorga una constancia de participación en el programa. Carga horaria de </a:t>
            </a:r>
            <a:r>
              <a:rPr lang="es" b="1"/>
              <a:t>198 horas</a:t>
            </a:r>
            <a:r>
              <a:rPr lang="es"/>
              <a:t>.</a:t>
            </a:r>
            <a:endParaRPr/>
          </a:p>
          <a:p>
            <a:pPr marL="0" lvl="0" indent="0" algn="l" rtl="0">
              <a:spcBef>
                <a:spcPts val="1200"/>
              </a:spcBef>
              <a:spcAft>
                <a:spcPts val="0"/>
              </a:spcAft>
              <a:buNone/>
            </a:pPr>
            <a:r>
              <a:rPr lang="es" b="1"/>
              <a:t>Requisitos para obtener el diploma:</a:t>
            </a:r>
            <a:endParaRPr b="1"/>
          </a:p>
          <a:p>
            <a:pPr marL="457200" lvl="0" indent="-342900" algn="l" rtl="0">
              <a:spcBef>
                <a:spcPts val="1200"/>
              </a:spcBef>
              <a:spcAft>
                <a:spcPts val="0"/>
              </a:spcAft>
              <a:buSzPts val="1800"/>
              <a:buChar char="●"/>
            </a:pPr>
            <a:r>
              <a:rPr lang="es"/>
              <a:t>Asistir al </a:t>
            </a:r>
            <a:r>
              <a:rPr lang="es" b="1"/>
              <a:t>65%</a:t>
            </a:r>
            <a:r>
              <a:rPr lang="es"/>
              <a:t> de las clases en vivo (sincrónicas).</a:t>
            </a:r>
            <a:endParaRPr/>
          </a:p>
          <a:p>
            <a:pPr marL="457200" lvl="0" indent="-342900" algn="l" rtl="0">
              <a:spcBef>
                <a:spcPts val="0"/>
              </a:spcBef>
              <a:spcAft>
                <a:spcPts val="0"/>
              </a:spcAft>
              <a:buSzPts val="1800"/>
              <a:buChar char="●"/>
            </a:pPr>
            <a:r>
              <a:rPr lang="es"/>
              <a:t>Acceder semanalmente al Aula Virtual.</a:t>
            </a:r>
            <a:endParaRPr/>
          </a:p>
          <a:p>
            <a:pPr marL="457200" lvl="0" indent="-342900" algn="l" rtl="0">
              <a:spcBef>
                <a:spcPts val="0"/>
              </a:spcBef>
              <a:spcAft>
                <a:spcPts val="0"/>
              </a:spcAft>
              <a:buSzPts val="1800"/>
              <a:buChar char="●"/>
            </a:pPr>
            <a:r>
              <a:rPr lang="es"/>
              <a:t>Realizar los ejercicios obligatorios semanales.</a:t>
            </a:r>
            <a:endParaRPr/>
          </a:p>
          <a:p>
            <a:pPr marL="457200" lvl="0" indent="-342900" algn="l" rtl="0">
              <a:spcBef>
                <a:spcPts val="0"/>
              </a:spcBef>
              <a:spcAft>
                <a:spcPts val="0"/>
              </a:spcAft>
              <a:buSzPts val="1800"/>
              <a:buChar char="●"/>
            </a:pPr>
            <a:r>
              <a:rPr lang="es"/>
              <a:t>Aprobar y exponer el Proyecto Final Integrador.</a:t>
            </a:r>
            <a:endParaRPr/>
          </a:p>
          <a:p>
            <a:pPr marL="457200" lvl="0" indent="-342900" algn="l" rtl="0">
              <a:spcBef>
                <a:spcPts val="0"/>
              </a:spcBef>
              <a:spcAft>
                <a:spcPts val="0"/>
              </a:spcAft>
              <a:buSzPts val="1800"/>
              <a:buChar char="●"/>
            </a:pPr>
            <a:r>
              <a:rPr lang="es"/>
              <a:t>Aprobar el EFI (Examen Final Integrador).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3"/>
          <p:cNvSpPr txBox="1">
            <a:spLocks noGrp="1"/>
          </p:cNvSpPr>
          <p:nvPr>
            <p:ph type="title"/>
          </p:nvPr>
        </p:nvSpPr>
        <p:spPr>
          <a:xfrm>
            <a:off x="311700" y="597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Portfolio de Egresados</a:t>
            </a:r>
            <a:endParaRPr/>
          </a:p>
        </p:txBody>
      </p:sp>
      <p:sp>
        <p:nvSpPr>
          <p:cNvPr id="264" name="Google Shape;264;p33"/>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600"/>
              <a:t>Descubre los proyectos realizados por nuestros egresados, aplicando los conocimientos adquiridos en el curso.</a:t>
            </a:r>
            <a:endParaRPr sz="1600"/>
          </a:p>
          <a:p>
            <a:pPr marL="0" lvl="0" indent="0" algn="l" rtl="0">
              <a:spcBef>
                <a:spcPts val="1200"/>
              </a:spcBef>
              <a:spcAft>
                <a:spcPts val="1200"/>
              </a:spcAft>
              <a:buNone/>
            </a:pPr>
            <a:r>
              <a:rPr lang="es" sz="1600" b="1"/>
              <a:t>Galería de proyectos de egresados/as del Programa Codo a Codo: </a:t>
            </a:r>
            <a:r>
              <a:rPr lang="es" sz="1600" u="sng">
                <a:solidFill>
                  <a:schemeClr val="hlink"/>
                </a:solidFill>
                <a:hlinkClick r:id="rId3"/>
              </a:rPr>
              <a:t>https://agenciadeaprendizaje.bue.edu.ar/portfolio-egresados-codo-a-codo</a:t>
            </a:r>
            <a:r>
              <a:rPr lang="es" sz="1600"/>
              <a:t> </a:t>
            </a:r>
            <a:endParaRPr sz="1600"/>
          </a:p>
        </p:txBody>
      </p:sp>
      <p:grpSp>
        <p:nvGrpSpPr>
          <p:cNvPr id="265" name="Google Shape;265;p33"/>
          <p:cNvGrpSpPr/>
          <p:nvPr/>
        </p:nvGrpSpPr>
        <p:grpSpPr>
          <a:xfrm>
            <a:off x="4611866" y="1170123"/>
            <a:ext cx="4220429" cy="2521605"/>
            <a:chOff x="3538825" y="357800"/>
            <a:chExt cx="5357914" cy="3201225"/>
          </a:xfrm>
        </p:grpSpPr>
        <p:pic>
          <p:nvPicPr>
            <p:cNvPr id="266" name="Google Shape;266;p33"/>
            <p:cNvPicPr preferRelativeResize="0"/>
            <p:nvPr/>
          </p:nvPicPr>
          <p:blipFill>
            <a:blip r:embed="rId4">
              <a:alphaModFix/>
            </a:blip>
            <a:stretch>
              <a:fillRect/>
            </a:stretch>
          </p:blipFill>
          <p:spPr>
            <a:xfrm>
              <a:off x="3538825" y="357800"/>
              <a:ext cx="2652075" cy="1502850"/>
            </a:xfrm>
            <a:prstGeom prst="rect">
              <a:avLst/>
            </a:prstGeom>
            <a:noFill/>
            <a:ln>
              <a:noFill/>
            </a:ln>
          </p:spPr>
        </p:pic>
        <p:pic>
          <p:nvPicPr>
            <p:cNvPr id="267" name="Google Shape;267;p33"/>
            <p:cNvPicPr preferRelativeResize="0"/>
            <p:nvPr/>
          </p:nvPicPr>
          <p:blipFill>
            <a:blip r:embed="rId5">
              <a:alphaModFix/>
            </a:blip>
            <a:stretch>
              <a:fillRect/>
            </a:stretch>
          </p:blipFill>
          <p:spPr>
            <a:xfrm>
              <a:off x="6244650" y="357800"/>
              <a:ext cx="2652089" cy="1502850"/>
            </a:xfrm>
            <a:prstGeom prst="rect">
              <a:avLst/>
            </a:prstGeom>
            <a:noFill/>
            <a:ln>
              <a:noFill/>
            </a:ln>
          </p:spPr>
        </p:pic>
        <p:pic>
          <p:nvPicPr>
            <p:cNvPr id="268" name="Google Shape;268;p33"/>
            <p:cNvPicPr preferRelativeResize="0"/>
            <p:nvPr/>
          </p:nvPicPr>
          <p:blipFill>
            <a:blip r:embed="rId6">
              <a:alphaModFix/>
            </a:blip>
            <a:stretch>
              <a:fillRect/>
            </a:stretch>
          </p:blipFill>
          <p:spPr>
            <a:xfrm>
              <a:off x="3538825" y="2056175"/>
              <a:ext cx="2652089" cy="1502850"/>
            </a:xfrm>
            <a:prstGeom prst="rect">
              <a:avLst/>
            </a:prstGeom>
            <a:noFill/>
            <a:ln>
              <a:noFill/>
            </a:ln>
          </p:spPr>
        </p:pic>
        <p:pic>
          <p:nvPicPr>
            <p:cNvPr id="269" name="Google Shape;269;p33"/>
            <p:cNvPicPr preferRelativeResize="0"/>
            <p:nvPr/>
          </p:nvPicPr>
          <p:blipFill>
            <a:blip r:embed="rId7">
              <a:alphaModFix/>
            </a:blip>
            <a:stretch>
              <a:fillRect/>
            </a:stretch>
          </p:blipFill>
          <p:spPr>
            <a:xfrm>
              <a:off x="6246550" y="2056175"/>
              <a:ext cx="2648300" cy="1500703"/>
            </a:xfrm>
            <a:prstGeom prst="rect">
              <a:avLst/>
            </a:prstGeom>
            <a:noFill/>
            <a:ln>
              <a:noFill/>
            </a:ln>
          </p:spPr>
        </p:pic>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4"/>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Clases sincrónicas</a:t>
            </a:r>
            <a:endParaRPr/>
          </a:p>
        </p:txBody>
      </p:sp>
      <p:sp>
        <p:nvSpPr>
          <p:cNvPr id="275" name="Google Shape;275;p34"/>
          <p:cNvSpPr txBox="1">
            <a:spLocks noGrp="1"/>
          </p:cNvSpPr>
          <p:nvPr>
            <p:ph type="body" idx="1"/>
          </p:nvPr>
        </p:nvSpPr>
        <p:spPr>
          <a:xfrm>
            <a:off x="432025" y="1304875"/>
            <a:ext cx="8280000" cy="3318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
              <a:t>Participarás en </a:t>
            </a:r>
            <a:r>
              <a:rPr lang="es" b="1"/>
              <a:t>2 clases</a:t>
            </a:r>
            <a:r>
              <a:rPr lang="es"/>
              <a:t> en línea en vivo cada semana.</a:t>
            </a:r>
            <a:endParaRPr/>
          </a:p>
          <a:p>
            <a:pPr marL="457200" lvl="0" indent="-342900" algn="l" rtl="0">
              <a:spcBef>
                <a:spcPts val="0"/>
              </a:spcBef>
              <a:spcAft>
                <a:spcPts val="0"/>
              </a:spcAft>
              <a:buSzPts val="1800"/>
              <a:buChar char="●"/>
            </a:pPr>
            <a:r>
              <a:rPr lang="es"/>
              <a:t>Las clases se llevarán a cabo a través de Google Meet.</a:t>
            </a:r>
            <a:endParaRPr/>
          </a:p>
          <a:p>
            <a:pPr marL="457200" lvl="0" indent="-342900" algn="l" rtl="0">
              <a:spcBef>
                <a:spcPts val="0"/>
              </a:spcBef>
              <a:spcAft>
                <a:spcPts val="0"/>
              </a:spcAft>
              <a:buSzPts val="1800"/>
              <a:buChar char="●"/>
            </a:pPr>
            <a:r>
              <a:rPr lang="es"/>
              <a:t>Es obligatoria la asistencia a las clases en vivo.</a:t>
            </a:r>
            <a:endParaRPr/>
          </a:p>
          <a:p>
            <a:pPr marL="457200" lvl="0" indent="-342900" algn="l" rtl="0">
              <a:spcBef>
                <a:spcPts val="0"/>
              </a:spcBef>
              <a:spcAft>
                <a:spcPts val="0"/>
              </a:spcAft>
              <a:buSzPts val="1800"/>
              <a:buChar char="●"/>
            </a:pPr>
            <a:r>
              <a:rPr lang="es"/>
              <a:t>Recordá habilitar tu cámara en todas tus clases.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7"/>
          <p:cNvSpPr txBox="1">
            <a:spLocks noGrp="1"/>
          </p:cNvSpPr>
          <p:nvPr>
            <p:ph type="ctrTitle"/>
          </p:nvPr>
        </p:nvSpPr>
        <p:spPr>
          <a:xfrm>
            <a:off x="311700" y="1226800"/>
            <a:ext cx="8520600" cy="15705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Clr>
                <a:schemeClr val="dk1"/>
              </a:buClr>
              <a:buSzPts val="1100"/>
              <a:buFont typeface="Arial"/>
              <a:buNone/>
            </a:pPr>
            <a:r>
              <a:rPr lang="es"/>
              <a:t>Les damos la bienvenida</a:t>
            </a:r>
            <a:endParaRPr/>
          </a:p>
        </p:txBody>
      </p:sp>
      <p:sp>
        <p:nvSpPr>
          <p:cNvPr id="151" name="Google Shape;151;p1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s"/>
              <a:t>Vamos a comenzar a grabar la clase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5"/>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Registro de Asistencia</a:t>
            </a:r>
            <a:endParaRPr/>
          </a:p>
        </p:txBody>
      </p:sp>
      <p:sp>
        <p:nvSpPr>
          <p:cNvPr id="281" name="Google Shape;281;p35"/>
          <p:cNvSpPr txBox="1">
            <a:spLocks noGrp="1"/>
          </p:cNvSpPr>
          <p:nvPr>
            <p:ph type="body" idx="1"/>
          </p:nvPr>
        </p:nvSpPr>
        <p:spPr>
          <a:xfrm>
            <a:off x="432025" y="1304875"/>
            <a:ext cx="8280000" cy="33180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Clr>
                <a:schemeClr val="dk1"/>
              </a:buClr>
              <a:buSzPts val="1100"/>
              <a:buFont typeface="Arial"/>
              <a:buNone/>
            </a:pPr>
            <a:r>
              <a:rPr lang="es"/>
              <a:t>Tendrás un enlace exclusivo para tu Comisión: Te proporcionaremos un formulario de asistencia único para tu curso. </a:t>
            </a:r>
            <a:r>
              <a:rPr lang="es" b="1"/>
              <a:t>El enlace será el mismo en todas las clases.</a:t>
            </a:r>
            <a:endParaRPr b="1"/>
          </a:p>
          <a:p>
            <a:pPr marL="0" lvl="0" indent="0" algn="l" rtl="0">
              <a:spcBef>
                <a:spcPts val="1200"/>
              </a:spcBef>
              <a:spcAft>
                <a:spcPts val="0"/>
              </a:spcAft>
              <a:buClr>
                <a:schemeClr val="dk1"/>
              </a:buClr>
              <a:buSzPts val="1100"/>
              <a:buFont typeface="Arial"/>
              <a:buNone/>
            </a:pPr>
            <a:r>
              <a:rPr lang="es"/>
              <a:t>La asistencia a las clases en vivo es obligatoria y se requiere alcanzar al menos el </a:t>
            </a:r>
            <a:r>
              <a:rPr lang="es" b="1">
                <a:solidFill>
                  <a:srgbClr val="7685E6"/>
                </a:solidFill>
              </a:rPr>
              <a:t>65% de asistencia</a:t>
            </a:r>
            <a:r>
              <a:rPr lang="es"/>
              <a:t> total.</a:t>
            </a:r>
            <a:endParaRPr/>
          </a:p>
          <a:p>
            <a:pPr marL="0" lvl="0" indent="0" algn="l" rtl="0">
              <a:spcBef>
                <a:spcPts val="1200"/>
              </a:spcBef>
              <a:spcAft>
                <a:spcPts val="0"/>
              </a:spcAft>
              <a:buClr>
                <a:schemeClr val="dk1"/>
              </a:buClr>
              <a:buSzPts val="1100"/>
              <a:buFont typeface="Arial"/>
              <a:buNone/>
            </a:pPr>
            <a:r>
              <a:rPr lang="es"/>
              <a:t>Recuerda marcar tu presente durante la clase cuando el docente lo indique, ya que el registro es automático y no podrá ser modificado.</a:t>
            </a:r>
            <a:endParaRPr/>
          </a:p>
          <a:p>
            <a:pPr marL="0" lvl="0" indent="0" algn="l" rtl="0">
              <a:spcBef>
                <a:spcPts val="1200"/>
              </a:spcBef>
              <a:spcAft>
                <a:spcPts val="1200"/>
              </a:spcAft>
              <a:buNone/>
            </a:pPr>
            <a:r>
              <a:rPr lang="es"/>
              <a:t>Si acumulás </a:t>
            </a:r>
            <a:r>
              <a:rPr lang="es" b="1"/>
              <a:t>6 inasistencias consecutivas, serás dado de baja</a:t>
            </a:r>
            <a:r>
              <a:rPr lang="es"/>
              <a:t> automáticamente del curso.</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285"/>
        <p:cNvGrpSpPr/>
        <p:nvPr/>
      </p:nvGrpSpPr>
      <p:grpSpPr>
        <a:xfrm>
          <a:off x="0" y="0"/>
          <a:ext cx="0" cy="0"/>
          <a:chOff x="0" y="0"/>
          <a:chExt cx="0" cy="0"/>
        </a:xfrm>
      </p:grpSpPr>
      <p:sp>
        <p:nvSpPr>
          <p:cNvPr id="286" name="Google Shape;286;p36"/>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¿Cuánto cobra un programador en Argentina?</a:t>
            </a:r>
            <a:endParaRPr/>
          </a:p>
        </p:txBody>
      </p:sp>
      <p:sp>
        <p:nvSpPr>
          <p:cNvPr id="287" name="Google Shape;287;p36"/>
          <p:cNvSpPr txBox="1">
            <a:spLocks noGrp="1"/>
          </p:cNvSpPr>
          <p:nvPr>
            <p:ph type="body" idx="1"/>
          </p:nvPr>
        </p:nvSpPr>
        <p:spPr>
          <a:xfrm>
            <a:off x="432025" y="1304875"/>
            <a:ext cx="8280000" cy="33180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Clr>
                <a:schemeClr val="dk1"/>
              </a:buClr>
              <a:buSzPct val="61111"/>
              <a:buFont typeface="Arial"/>
              <a:buNone/>
            </a:pPr>
            <a:r>
              <a:rPr lang="es"/>
              <a:t>La </a:t>
            </a:r>
            <a:r>
              <a:rPr lang="es" b="1"/>
              <a:t>Cámara de la Industria Argentina del Software</a:t>
            </a:r>
            <a:r>
              <a:rPr lang="es"/>
              <a:t> (CESSI), a través del Observatorio Permanente de la Industria del Software y Servicios Informáticos (OPSSI), publicó su más reciente informe de salarios y empleo [...]</a:t>
            </a:r>
            <a:endParaRPr/>
          </a:p>
          <a:p>
            <a:pPr marL="0" lvl="0" indent="0" algn="l" rtl="0">
              <a:spcBef>
                <a:spcPts val="1200"/>
              </a:spcBef>
              <a:spcAft>
                <a:spcPts val="0"/>
              </a:spcAft>
              <a:buClr>
                <a:schemeClr val="dk1"/>
              </a:buClr>
              <a:buSzPct val="61111"/>
              <a:buFont typeface="Arial"/>
              <a:buNone/>
            </a:pPr>
            <a:r>
              <a:rPr lang="es"/>
              <a:t>[...] a enero de 2023, la mediana salarial de las personas que se dedican al rubro IT fue de $347.000, cifra que duplica en valor a la Canasta Básica Total [...]</a:t>
            </a:r>
            <a:endParaRPr/>
          </a:p>
          <a:p>
            <a:pPr marL="0" lvl="0" indent="0" algn="l" rtl="0">
              <a:spcBef>
                <a:spcPts val="1200"/>
              </a:spcBef>
              <a:spcAft>
                <a:spcPts val="1200"/>
              </a:spcAft>
              <a:buNone/>
            </a:pPr>
            <a:r>
              <a:rPr lang="es"/>
              <a:t>Para julio del 2023, las empresas de la industria tecnológica proyectaron -en marzo- que la mediana salarial para el rubro IT alcanzará los $515.000, lo que supone un aumento del 48% en el primer semestre de este año, un valor similar a las expectativas inflacionarias del mercado.</a:t>
            </a:r>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Shape 291"/>
        <p:cNvGrpSpPr/>
        <p:nvPr/>
      </p:nvGrpSpPr>
      <p:grpSpPr>
        <a:xfrm>
          <a:off x="0" y="0"/>
          <a:ext cx="0" cy="0"/>
          <a:chOff x="0" y="0"/>
          <a:chExt cx="0" cy="0"/>
        </a:xfrm>
      </p:grpSpPr>
      <p:sp>
        <p:nvSpPr>
          <p:cNvPr id="292" name="Google Shape;292;p37"/>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10 carreras con salida laboral y…</a:t>
            </a:r>
            <a:endParaRPr/>
          </a:p>
        </p:txBody>
      </p:sp>
      <p:sp>
        <p:nvSpPr>
          <p:cNvPr id="293" name="Google Shape;293;p37"/>
          <p:cNvSpPr txBox="1">
            <a:spLocks noGrp="1"/>
          </p:cNvSpPr>
          <p:nvPr>
            <p:ph type="body" idx="1"/>
          </p:nvPr>
        </p:nvSpPr>
        <p:spPr>
          <a:xfrm>
            <a:off x="432025" y="1304875"/>
            <a:ext cx="8280000" cy="33180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Clr>
                <a:srgbClr val="7685E6"/>
              </a:buClr>
              <a:buSzPts val="1800"/>
              <a:buAutoNum type="arabicParenR"/>
            </a:pPr>
            <a:r>
              <a:rPr lang="es" b="1">
                <a:solidFill>
                  <a:srgbClr val="7685E6"/>
                </a:solidFill>
              </a:rPr>
              <a:t>Programación</a:t>
            </a:r>
            <a:endParaRPr b="1">
              <a:solidFill>
                <a:srgbClr val="7685E6"/>
              </a:solidFill>
            </a:endParaRPr>
          </a:p>
          <a:p>
            <a:pPr marL="457200" lvl="0" indent="-342900" algn="l" rtl="0">
              <a:spcBef>
                <a:spcPts val="0"/>
              </a:spcBef>
              <a:spcAft>
                <a:spcPts val="0"/>
              </a:spcAft>
              <a:buSzPts val="1800"/>
              <a:buAutoNum type="arabicParenR"/>
            </a:pPr>
            <a:r>
              <a:rPr lang="es"/>
              <a:t>Ingeniería</a:t>
            </a:r>
            <a:endParaRPr/>
          </a:p>
          <a:p>
            <a:pPr marL="457200" lvl="0" indent="-342900" algn="l" rtl="0">
              <a:spcBef>
                <a:spcPts val="0"/>
              </a:spcBef>
              <a:spcAft>
                <a:spcPts val="0"/>
              </a:spcAft>
              <a:buSzPts val="1800"/>
              <a:buAutoNum type="arabicParenR"/>
            </a:pPr>
            <a:r>
              <a:rPr lang="es"/>
              <a:t>Marketing Digital</a:t>
            </a:r>
            <a:endParaRPr/>
          </a:p>
          <a:p>
            <a:pPr marL="457200" lvl="0" indent="-342900" algn="l" rtl="0">
              <a:spcBef>
                <a:spcPts val="0"/>
              </a:spcBef>
              <a:spcAft>
                <a:spcPts val="0"/>
              </a:spcAft>
              <a:buSzPts val="1800"/>
              <a:buAutoNum type="arabicParenR"/>
            </a:pPr>
            <a:r>
              <a:rPr lang="es"/>
              <a:t>Enfermería</a:t>
            </a:r>
            <a:endParaRPr/>
          </a:p>
          <a:p>
            <a:pPr marL="457200" lvl="0" indent="-342900" algn="l" rtl="0">
              <a:spcBef>
                <a:spcPts val="0"/>
              </a:spcBef>
              <a:spcAft>
                <a:spcPts val="0"/>
              </a:spcAft>
              <a:buSzPts val="1800"/>
              <a:buAutoNum type="arabicParenR"/>
            </a:pPr>
            <a:r>
              <a:rPr lang="es" b="1">
                <a:solidFill>
                  <a:srgbClr val="7685E6"/>
                </a:solidFill>
              </a:rPr>
              <a:t>Data Science</a:t>
            </a:r>
            <a:endParaRPr b="1">
              <a:solidFill>
                <a:srgbClr val="7685E6"/>
              </a:solidFill>
            </a:endParaRPr>
          </a:p>
          <a:p>
            <a:pPr marL="457200" lvl="0" indent="-342900" algn="l" rtl="0">
              <a:spcBef>
                <a:spcPts val="0"/>
              </a:spcBef>
              <a:spcAft>
                <a:spcPts val="0"/>
              </a:spcAft>
              <a:buSzPts val="1800"/>
              <a:buAutoNum type="arabicParenR"/>
            </a:pPr>
            <a:r>
              <a:rPr lang="es" b="1">
                <a:solidFill>
                  <a:srgbClr val="7685E6"/>
                </a:solidFill>
              </a:rPr>
              <a:t>Diseño UX/UI</a:t>
            </a:r>
            <a:endParaRPr/>
          </a:p>
          <a:p>
            <a:pPr marL="457200" lvl="0" indent="-342900" algn="l" rtl="0">
              <a:spcBef>
                <a:spcPts val="0"/>
              </a:spcBef>
              <a:spcAft>
                <a:spcPts val="0"/>
              </a:spcAft>
              <a:buSzPts val="1800"/>
              <a:buAutoNum type="arabicParenR"/>
            </a:pPr>
            <a:r>
              <a:rPr lang="es"/>
              <a:t>Negocios Digitales</a:t>
            </a:r>
            <a:endParaRPr/>
          </a:p>
          <a:p>
            <a:pPr marL="457200" lvl="0" indent="-342900" algn="l" rtl="0">
              <a:spcBef>
                <a:spcPts val="0"/>
              </a:spcBef>
              <a:spcAft>
                <a:spcPts val="0"/>
              </a:spcAft>
              <a:buSzPts val="1800"/>
              <a:buAutoNum type="arabicParenR"/>
            </a:pPr>
            <a:r>
              <a:rPr lang="es"/>
              <a:t>Biotecnología</a:t>
            </a:r>
            <a:endParaRPr/>
          </a:p>
          <a:p>
            <a:pPr marL="457200" lvl="0" indent="-342900" algn="l" rtl="0">
              <a:spcBef>
                <a:spcPts val="0"/>
              </a:spcBef>
              <a:spcAft>
                <a:spcPts val="0"/>
              </a:spcAft>
              <a:buSzPts val="1800"/>
              <a:buAutoNum type="arabicParenR"/>
            </a:pPr>
            <a:r>
              <a:rPr lang="es"/>
              <a:t>Logística</a:t>
            </a:r>
            <a:endParaRPr/>
          </a:p>
          <a:p>
            <a:pPr marL="457200" lvl="0" indent="-342900" algn="l" rtl="0">
              <a:spcBef>
                <a:spcPts val="0"/>
              </a:spcBef>
              <a:spcAft>
                <a:spcPts val="0"/>
              </a:spcAft>
              <a:buSzPts val="1800"/>
              <a:buAutoNum type="arabicParenR"/>
            </a:pPr>
            <a:r>
              <a:rPr lang="es"/>
              <a:t>Energías Renovables</a:t>
            </a:r>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8"/>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Aula Virtual</a:t>
            </a:r>
            <a:endParaRPr/>
          </a:p>
        </p:txBody>
      </p:sp>
      <p:sp>
        <p:nvSpPr>
          <p:cNvPr id="299" name="Google Shape;299;p38"/>
          <p:cNvSpPr txBox="1">
            <a:spLocks noGrp="1"/>
          </p:cNvSpPr>
          <p:nvPr>
            <p:ph type="body" idx="1"/>
          </p:nvPr>
        </p:nvSpPr>
        <p:spPr>
          <a:xfrm>
            <a:off x="432025" y="1304875"/>
            <a:ext cx="8280000" cy="33180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0"/>
              </a:spcAft>
              <a:buNone/>
            </a:pPr>
            <a:r>
              <a:rPr lang="es"/>
              <a:t>Los estudiantes tendrán a su disposición el contenido teórico del curso en el aula. De presentar problemas, deberán informar a la brevedad a fin de solucionar el inconveniente lo antes posible. </a:t>
            </a:r>
            <a:endParaRPr/>
          </a:p>
          <a:p>
            <a:pPr marL="0" lvl="0" indent="0" algn="l" rtl="0">
              <a:spcBef>
                <a:spcPts val="1200"/>
              </a:spcBef>
              <a:spcAft>
                <a:spcPts val="0"/>
              </a:spcAft>
              <a:buNone/>
            </a:pPr>
            <a:r>
              <a:rPr lang="es" b="1"/>
              <a:t>Su uso es obligatorio. Se les dará el alta dentro de la próxima semana.</a:t>
            </a:r>
            <a:endParaRPr b="1"/>
          </a:p>
          <a:p>
            <a:pPr marL="457200" lvl="0" indent="-308610" algn="l" rtl="0">
              <a:spcBef>
                <a:spcPts val="1200"/>
              </a:spcBef>
              <a:spcAft>
                <a:spcPts val="0"/>
              </a:spcAft>
              <a:buSzPct val="100000"/>
              <a:buChar char="●"/>
            </a:pPr>
            <a:r>
              <a:rPr lang="es"/>
              <a:t>Enlace: </a:t>
            </a:r>
            <a:r>
              <a:rPr lang="es" u="sng">
                <a:solidFill>
                  <a:schemeClr val="hlink"/>
                </a:solidFill>
                <a:hlinkClick r:id="rId3"/>
              </a:rPr>
              <a:t>https://aulasvirtuales.bue.edu.ar/</a:t>
            </a:r>
            <a:r>
              <a:rPr lang="es"/>
              <a:t> </a:t>
            </a:r>
            <a:endParaRPr/>
          </a:p>
          <a:p>
            <a:pPr marL="0" lvl="0" indent="0" algn="l" rtl="0">
              <a:spcBef>
                <a:spcPts val="1200"/>
              </a:spcBef>
              <a:spcAft>
                <a:spcPts val="0"/>
              </a:spcAft>
              <a:buNone/>
            </a:pPr>
            <a:r>
              <a:rPr lang="es"/>
              <a:t>En ella podrán encontrar:</a:t>
            </a:r>
            <a:endParaRPr/>
          </a:p>
          <a:p>
            <a:pPr marL="457200" lvl="0" indent="-308610" algn="l" rtl="0">
              <a:spcBef>
                <a:spcPts val="1200"/>
              </a:spcBef>
              <a:spcAft>
                <a:spcPts val="0"/>
              </a:spcAft>
              <a:buSzPct val="100000"/>
              <a:buChar char="●"/>
            </a:pPr>
            <a:r>
              <a:rPr lang="es"/>
              <a:t>Material teórico y Actividades prácticas</a:t>
            </a:r>
            <a:endParaRPr/>
          </a:p>
          <a:p>
            <a:pPr marL="457200" lvl="0" indent="-308610" algn="l" rtl="0">
              <a:spcBef>
                <a:spcPts val="0"/>
              </a:spcBef>
              <a:spcAft>
                <a:spcPts val="0"/>
              </a:spcAft>
              <a:buSzPct val="100000"/>
              <a:buChar char="●"/>
            </a:pPr>
            <a:r>
              <a:rPr lang="es"/>
              <a:t>Ejercicios obligatorios de autocorrección (con fecha de vencimiento cada 2 semanas)</a:t>
            </a:r>
            <a:endParaRPr/>
          </a:p>
          <a:p>
            <a:pPr marL="0" lvl="0" indent="0" algn="l" rtl="0">
              <a:spcBef>
                <a:spcPts val="1200"/>
              </a:spcBef>
              <a:spcAft>
                <a:spcPts val="0"/>
              </a:spcAft>
              <a:buClr>
                <a:schemeClr val="dk1"/>
              </a:buClr>
              <a:buSzPct val="61111"/>
              <a:buFont typeface="Arial"/>
              <a:buNone/>
            </a:pPr>
            <a:r>
              <a:rPr lang="es"/>
              <a:t>Se accede con los siguientes datos:</a:t>
            </a:r>
            <a:endParaRPr/>
          </a:p>
          <a:p>
            <a:pPr marL="457200" lvl="0" indent="-308610" algn="l" rtl="0">
              <a:spcBef>
                <a:spcPts val="1200"/>
              </a:spcBef>
              <a:spcAft>
                <a:spcPts val="0"/>
              </a:spcAft>
              <a:buSzPct val="100000"/>
              <a:buChar char="●"/>
            </a:pPr>
            <a:r>
              <a:rPr lang="es"/>
              <a:t>Usuario: DNI del estudiante</a:t>
            </a:r>
            <a:endParaRPr/>
          </a:p>
          <a:p>
            <a:pPr marL="457200" lvl="0" indent="-308610" algn="l" rtl="0">
              <a:spcBef>
                <a:spcPts val="0"/>
              </a:spcBef>
              <a:spcAft>
                <a:spcPts val="0"/>
              </a:spcAft>
              <a:buSzPct val="100000"/>
              <a:buChar char="●"/>
            </a:pPr>
            <a:r>
              <a:rPr lang="es"/>
              <a:t>Contraseña: Prueba!123</a:t>
            </a:r>
            <a:endParaRPr/>
          </a:p>
          <a:p>
            <a:pPr marL="0" lvl="0" indent="0" algn="l" rtl="0">
              <a:spcBef>
                <a:spcPts val="1200"/>
              </a:spcBef>
              <a:spcAft>
                <a:spcPts val="1200"/>
              </a:spcAft>
              <a:buNone/>
            </a:pPr>
            <a:r>
              <a:rPr lang="es" b="1"/>
              <a:t>Nota</a:t>
            </a:r>
            <a:r>
              <a:rPr lang="es"/>
              <a:t>: la contraseña la deben cambiar al ingresar por primera vez y completar su foto de perfil.</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9"/>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Comunicación y Aula Virtual</a:t>
            </a:r>
            <a:endParaRPr/>
          </a:p>
        </p:txBody>
      </p:sp>
      <p:sp>
        <p:nvSpPr>
          <p:cNvPr id="305" name="Google Shape;305;p39"/>
          <p:cNvSpPr txBox="1">
            <a:spLocks noGrp="1"/>
          </p:cNvSpPr>
          <p:nvPr>
            <p:ph type="body" idx="1"/>
          </p:nvPr>
        </p:nvSpPr>
        <p:spPr>
          <a:xfrm>
            <a:off x="432025" y="1304875"/>
            <a:ext cx="8280000" cy="3318000"/>
          </a:xfrm>
          <a:prstGeom prst="rect">
            <a:avLst/>
          </a:prstGeom>
        </p:spPr>
        <p:txBody>
          <a:bodyPr spcFirstLastPara="1" wrap="square" lIns="91425" tIns="91425" rIns="91425" bIns="91425" anchor="t" anchorCtr="0">
            <a:normAutofit fontScale="92500" lnSpcReduction="20000"/>
          </a:bodyPr>
          <a:lstStyle/>
          <a:p>
            <a:pPr marL="457200" lvl="0" indent="-334327" algn="l" rtl="0">
              <a:spcBef>
                <a:spcPts val="0"/>
              </a:spcBef>
              <a:spcAft>
                <a:spcPts val="0"/>
              </a:spcAft>
              <a:buSzPct val="100000"/>
              <a:buChar char="●"/>
            </a:pPr>
            <a:r>
              <a:rPr lang="es"/>
              <a:t>El Aula Virtual es de </a:t>
            </a:r>
            <a:r>
              <a:rPr lang="es" b="1"/>
              <a:t>uso obligatorio</a:t>
            </a:r>
            <a:r>
              <a:rPr lang="es"/>
              <a:t> y será nuestro principal medio de contacto.</a:t>
            </a:r>
            <a:endParaRPr/>
          </a:p>
          <a:p>
            <a:pPr marL="457200" lvl="0" indent="-334327" algn="l" rtl="0">
              <a:spcBef>
                <a:spcPts val="1000"/>
              </a:spcBef>
              <a:spcAft>
                <a:spcPts val="0"/>
              </a:spcAft>
              <a:buSzPct val="100000"/>
              <a:buChar char="●"/>
            </a:pPr>
            <a:r>
              <a:rPr lang="es" b="1"/>
              <a:t>Revisá diariamente la Cartelera</a:t>
            </a:r>
            <a:r>
              <a:rPr lang="es"/>
              <a:t> de Novedades para información importante.</a:t>
            </a:r>
            <a:endParaRPr/>
          </a:p>
          <a:p>
            <a:pPr marL="457200" lvl="0" indent="-334327" algn="l" rtl="0">
              <a:spcBef>
                <a:spcPts val="1000"/>
              </a:spcBef>
              <a:spcAft>
                <a:spcPts val="0"/>
              </a:spcAft>
              <a:buSzPct val="100000"/>
              <a:buChar char="●"/>
            </a:pPr>
            <a:r>
              <a:rPr lang="es"/>
              <a:t>Podés utilizar la </a:t>
            </a:r>
            <a:r>
              <a:rPr lang="es" b="1"/>
              <a:t>app de Moodle</a:t>
            </a:r>
            <a:r>
              <a:rPr lang="es"/>
              <a:t> para acceder al Aula Virtual también desde tu celular.</a:t>
            </a:r>
            <a:endParaRPr/>
          </a:p>
          <a:p>
            <a:pPr marL="457200" lvl="0" indent="-334327" algn="l" rtl="0">
              <a:spcBef>
                <a:spcPts val="1000"/>
              </a:spcBef>
              <a:spcAft>
                <a:spcPts val="0"/>
              </a:spcAft>
              <a:buSzPct val="100000"/>
              <a:buChar char="●"/>
            </a:pPr>
            <a:r>
              <a:rPr lang="es"/>
              <a:t>Para promover nuestra comunidad educativa, utilizaremos </a:t>
            </a:r>
            <a:r>
              <a:rPr lang="es" b="1"/>
              <a:t>Discord</a:t>
            </a:r>
            <a:r>
              <a:rPr lang="es"/>
              <a:t>:</a:t>
            </a:r>
            <a:endParaRPr/>
          </a:p>
          <a:p>
            <a:pPr marL="914400" lvl="1" indent="-310832" algn="l" rtl="0">
              <a:spcBef>
                <a:spcPts val="1000"/>
              </a:spcBef>
              <a:spcAft>
                <a:spcPts val="0"/>
              </a:spcAft>
              <a:buSzPct val="100000"/>
              <a:buChar char="○"/>
            </a:pPr>
            <a:r>
              <a:rPr lang="es"/>
              <a:t>Plataforma para intercambio de mensajes y materiales entre todos los estudiantes.</a:t>
            </a:r>
            <a:endParaRPr/>
          </a:p>
          <a:p>
            <a:pPr marL="914400" lvl="1" indent="-310832" algn="l" rtl="0">
              <a:spcBef>
                <a:spcPts val="1000"/>
              </a:spcBef>
              <a:spcAft>
                <a:spcPts val="1000"/>
              </a:spcAft>
              <a:buSzPct val="100000"/>
              <a:buChar char="○"/>
            </a:pPr>
            <a:r>
              <a:rPr lang="es"/>
              <a:t>Próximamente recibirás los datos para unirte al servidor. Se habilitará en las próximas semanas.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0"/>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Proceso de Validación de tu vacante</a:t>
            </a:r>
            <a:endParaRPr/>
          </a:p>
        </p:txBody>
      </p:sp>
      <p:sp>
        <p:nvSpPr>
          <p:cNvPr id="311" name="Google Shape;311;p40"/>
          <p:cNvSpPr txBox="1">
            <a:spLocks noGrp="1"/>
          </p:cNvSpPr>
          <p:nvPr>
            <p:ph type="body" idx="1"/>
          </p:nvPr>
        </p:nvSpPr>
        <p:spPr>
          <a:xfrm>
            <a:off x="432025" y="1304875"/>
            <a:ext cx="8280000" cy="33180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s"/>
              <a:t>Durante las próximas semanas, recibirán un formulario por parte de su Tutor/a para validar la vacante. Deberán completar el formulario con la siguiente documentación:</a:t>
            </a:r>
            <a:endParaRPr/>
          </a:p>
          <a:p>
            <a:pPr marL="457200" lvl="0" indent="-325755" algn="l" rtl="0">
              <a:spcBef>
                <a:spcPts val="1200"/>
              </a:spcBef>
              <a:spcAft>
                <a:spcPts val="0"/>
              </a:spcAft>
              <a:buSzPct val="100000"/>
              <a:buChar char="●"/>
            </a:pPr>
            <a:r>
              <a:rPr lang="es"/>
              <a:t>Documento de identidad.</a:t>
            </a:r>
            <a:endParaRPr/>
          </a:p>
          <a:p>
            <a:pPr marL="457200" lvl="0" indent="-325755" algn="l" rtl="0">
              <a:spcBef>
                <a:spcPts val="1000"/>
              </a:spcBef>
              <a:spcAft>
                <a:spcPts val="0"/>
              </a:spcAft>
              <a:buSzPct val="100000"/>
              <a:buChar char="●"/>
            </a:pPr>
            <a:r>
              <a:rPr lang="es"/>
              <a:t>Título secundario completo o superior.</a:t>
            </a:r>
            <a:endParaRPr/>
          </a:p>
          <a:p>
            <a:pPr marL="914400" lvl="1" indent="-304165" algn="l" rtl="0">
              <a:spcBef>
                <a:spcPts val="1000"/>
              </a:spcBef>
              <a:spcAft>
                <a:spcPts val="0"/>
              </a:spcAft>
              <a:buSzPct val="100000"/>
              <a:buChar char="○"/>
            </a:pPr>
            <a:r>
              <a:rPr lang="es"/>
              <a:t>Los estudiantes extranjeros no necesitan legalizar el título.</a:t>
            </a:r>
            <a:endParaRPr/>
          </a:p>
          <a:p>
            <a:pPr marL="914400" lvl="1" indent="-304165" algn="l" rtl="0">
              <a:spcBef>
                <a:spcPts val="1000"/>
              </a:spcBef>
              <a:spcAft>
                <a:spcPts val="0"/>
              </a:spcAft>
              <a:buSzPct val="100000"/>
              <a:buChar char="○"/>
            </a:pPr>
            <a:r>
              <a:rPr lang="es"/>
              <a:t>No podrán cursar si tienen materias previas pendientes.</a:t>
            </a:r>
            <a:endParaRPr/>
          </a:p>
          <a:p>
            <a:pPr marL="457200" lvl="0" indent="-325755" algn="l" rtl="0">
              <a:spcBef>
                <a:spcPts val="1000"/>
              </a:spcBef>
              <a:spcAft>
                <a:spcPts val="0"/>
              </a:spcAft>
              <a:buSzPct val="100000"/>
              <a:buChar char="●"/>
            </a:pPr>
            <a:r>
              <a:rPr lang="es"/>
              <a:t>Es necesario ser mayor de 18 años.</a:t>
            </a:r>
            <a:endParaRPr/>
          </a:p>
          <a:p>
            <a:pPr marL="457200" lvl="0" indent="-325755" algn="l" rtl="0">
              <a:spcBef>
                <a:spcPts val="1000"/>
              </a:spcBef>
              <a:spcAft>
                <a:spcPts val="1000"/>
              </a:spcAft>
              <a:buSzPct val="100000"/>
              <a:buChar char="●"/>
            </a:pPr>
            <a:r>
              <a:rPr lang="es"/>
              <a:t>Tienen 30 días para completar y enviar la documentación desde el momento en que reciban el formulario. Si no cumplen con el plazo, lamentablemente, serán dado de baja del curso.</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41"/>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Evita que nuestros correos caigan en SPAM</a:t>
            </a:r>
            <a:endParaRPr/>
          </a:p>
        </p:txBody>
      </p:sp>
      <p:sp>
        <p:nvSpPr>
          <p:cNvPr id="317" name="Google Shape;317;p41"/>
          <p:cNvSpPr txBox="1">
            <a:spLocks noGrp="1"/>
          </p:cNvSpPr>
          <p:nvPr>
            <p:ph type="body" idx="1"/>
          </p:nvPr>
        </p:nvSpPr>
        <p:spPr>
          <a:xfrm>
            <a:off x="432025" y="1304875"/>
            <a:ext cx="8280000" cy="3318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
              <a:t>Agregá @bue.edu.ar como remitente seguro en tu correo. </a:t>
            </a:r>
            <a:endParaRPr/>
          </a:p>
          <a:p>
            <a:pPr marL="457200" lvl="0" indent="-342900" algn="l" rtl="0">
              <a:spcBef>
                <a:spcPts val="0"/>
              </a:spcBef>
              <a:spcAft>
                <a:spcPts val="0"/>
              </a:spcAft>
              <a:buSzPts val="1800"/>
              <a:buChar char="●"/>
            </a:pPr>
            <a:r>
              <a:rPr lang="es"/>
              <a:t>Así te asegurás de recibir toda la información del programa sin problemas.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Shape 321"/>
        <p:cNvGrpSpPr/>
        <p:nvPr/>
      </p:nvGrpSpPr>
      <p:grpSpPr>
        <a:xfrm>
          <a:off x="0" y="0"/>
          <a:ext cx="0" cy="0"/>
          <a:chOff x="0" y="0"/>
          <a:chExt cx="0" cy="0"/>
        </a:xfrm>
      </p:grpSpPr>
      <p:sp>
        <p:nvSpPr>
          <p:cNvPr id="322" name="Google Shape;322;p42"/>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Encuesta diagnóstica Estudiantes</a:t>
            </a:r>
            <a:endParaRPr/>
          </a:p>
        </p:txBody>
      </p:sp>
      <p:sp>
        <p:nvSpPr>
          <p:cNvPr id="323" name="Google Shape;323;p42"/>
          <p:cNvSpPr txBox="1">
            <a:spLocks noGrp="1"/>
          </p:cNvSpPr>
          <p:nvPr>
            <p:ph type="body" idx="1"/>
          </p:nvPr>
        </p:nvSpPr>
        <p:spPr>
          <a:xfrm>
            <a:off x="432025" y="1304875"/>
            <a:ext cx="8280000" cy="331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
              <a:t>Es obligatorio para los estudiantes de este curso realizar la siguiente encuesta: </a:t>
            </a:r>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Shape 327"/>
        <p:cNvGrpSpPr/>
        <p:nvPr/>
      </p:nvGrpSpPr>
      <p:grpSpPr>
        <a:xfrm>
          <a:off x="0" y="0"/>
          <a:ext cx="0" cy="0"/>
          <a:chOff x="0" y="0"/>
          <a:chExt cx="0" cy="0"/>
        </a:xfrm>
      </p:grpSpPr>
      <p:sp>
        <p:nvSpPr>
          <p:cNvPr id="328" name="Google Shape;328;p43"/>
          <p:cNvSpPr txBox="1">
            <a:spLocks noGrp="1"/>
          </p:cNvSpPr>
          <p:nvPr>
            <p:ph type="title"/>
          </p:nvPr>
        </p:nvSpPr>
        <p:spPr>
          <a:xfrm>
            <a:off x="490250" y="1135950"/>
            <a:ext cx="8097300" cy="3623700"/>
          </a:xfrm>
          <a:prstGeom prst="rect">
            <a:avLst/>
          </a:prstGeom>
        </p:spPr>
        <p:txBody>
          <a:bodyPr spcFirstLastPara="1" wrap="square" lIns="91425" tIns="91425" rIns="91425" bIns="91425" anchor="ctr" anchorCtr="0">
            <a:normAutofit/>
          </a:bodyPr>
          <a:lstStyle/>
          <a:p>
            <a:pPr marL="457200" lvl="0" indent="-463550" algn="l" rtl="0">
              <a:lnSpc>
                <a:spcPct val="115000"/>
              </a:lnSpc>
              <a:spcBef>
                <a:spcPts val="0"/>
              </a:spcBef>
              <a:spcAft>
                <a:spcPts val="0"/>
              </a:spcAft>
              <a:buClr>
                <a:srgbClr val="333333"/>
              </a:buClr>
              <a:buSzPts val="3700"/>
              <a:buChar char="●"/>
            </a:pPr>
            <a:r>
              <a:rPr lang="es">
                <a:solidFill>
                  <a:srgbClr val="333333"/>
                </a:solidFill>
              </a:rPr>
              <a:t>Proyecto</a:t>
            </a:r>
            <a:r>
              <a:rPr lang="es"/>
              <a:t> Final</a:t>
            </a:r>
            <a:endParaRPr b="0">
              <a:solidFill>
                <a:srgbClr val="333333"/>
              </a:solidFill>
            </a:endParaRPr>
          </a:p>
          <a:p>
            <a:pPr marL="457200" lvl="0" indent="-463550" algn="l" rtl="0">
              <a:lnSpc>
                <a:spcPct val="115000"/>
              </a:lnSpc>
              <a:spcBef>
                <a:spcPts val="0"/>
              </a:spcBef>
              <a:spcAft>
                <a:spcPts val="0"/>
              </a:spcAft>
              <a:buSzPts val="3700"/>
              <a:buChar char="●"/>
            </a:pPr>
            <a:r>
              <a:rPr lang="es">
                <a:solidFill>
                  <a:srgbClr val="333333"/>
                </a:solidFill>
              </a:rPr>
              <a:t>Fecha de </a:t>
            </a:r>
            <a:r>
              <a:rPr lang="es"/>
              <a:t>exposición/presentación</a:t>
            </a:r>
            <a:r>
              <a:rPr lang="es">
                <a:solidFill>
                  <a:srgbClr val="333333"/>
                </a:solidFill>
              </a:rPr>
              <a:t>: </a:t>
            </a:r>
            <a:endParaRPr b="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4"/>
          <p:cNvSpPr txBox="1">
            <a:spLocks noGrp="1"/>
          </p:cNvSpPr>
          <p:nvPr>
            <p:ph type="title"/>
          </p:nvPr>
        </p:nvSpPr>
        <p:spPr>
          <a:xfrm>
            <a:off x="490250" y="1135950"/>
            <a:ext cx="8097300" cy="3623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a:t>No te olvides de dar el presente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8"/>
          <p:cNvSpPr txBox="1">
            <a:spLocks noGrp="1"/>
          </p:cNvSpPr>
          <p:nvPr>
            <p:ph type="ctrTitle"/>
          </p:nvPr>
        </p:nvSpPr>
        <p:spPr>
          <a:xfrm>
            <a:off x="550375" y="7600"/>
            <a:ext cx="8043300" cy="1570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a:t>Sobre Codo a Codo 4.0</a:t>
            </a:r>
            <a:endParaRPr/>
          </a:p>
        </p:txBody>
      </p:sp>
      <p:sp>
        <p:nvSpPr>
          <p:cNvPr id="157" name="Google Shape;157;p18"/>
          <p:cNvSpPr txBox="1">
            <a:spLocks noGrp="1"/>
          </p:cNvSpPr>
          <p:nvPr>
            <p:ph type="subTitle" idx="1"/>
          </p:nvPr>
        </p:nvSpPr>
        <p:spPr>
          <a:xfrm>
            <a:off x="550375" y="1614925"/>
            <a:ext cx="7078500" cy="26493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Clr>
                <a:schemeClr val="dk1"/>
              </a:buClr>
              <a:buSzPts val="1100"/>
              <a:buFont typeface="Arial"/>
              <a:buNone/>
            </a:pPr>
            <a:r>
              <a:rPr lang="es" sz="1600"/>
              <a:t>Cada año, el sector del software experimenta un crecimiento significativo, generando una creciente demanda de profesionales calificados.</a:t>
            </a:r>
            <a:endParaRPr sz="1600"/>
          </a:p>
          <a:p>
            <a:pPr marL="0" lvl="0" indent="0" algn="just" rtl="0">
              <a:spcBef>
                <a:spcPts val="0"/>
              </a:spcBef>
              <a:spcAft>
                <a:spcPts val="0"/>
              </a:spcAft>
              <a:buClr>
                <a:schemeClr val="dk1"/>
              </a:buClr>
              <a:buSzPts val="1100"/>
              <a:buFont typeface="Arial"/>
              <a:buNone/>
            </a:pPr>
            <a:endParaRPr sz="1600"/>
          </a:p>
          <a:p>
            <a:pPr marL="0" lvl="0" indent="0" algn="just" rtl="0">
              <a:spcBef>
                <a:spcPts val="0"/>
              </a:spcBef>
              <a:spcAft>
                <a:spcPts val="0"/>
              </a:spcAft>
              <a:buNone/>
            </a:pPr>
            <a:r>
              <a:rPr lang="es" sz="1600"/>
              <a:t>Queremos que los/as estudiantes adquieran las habilidades necesarias para mejorar sus oportunidades laborales, acceder a empleos en empresas del sector tecnológico o incluso emprender sus propios proyectos. Queremos brindarles las herramientas y conocimientos necesarios para destacar en este campo en constante evolución.</a:t>
            </a:r>
            <a:endParaRPr sz="16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45"/>
          <p:cNvSpPr txBox="1">
            <a:spLocks noGrp="1"/>
          </p:cNvSpPr>
          <p:nvPr>
            <p:ph type="title"/>
          </p:nvPr>
        </p:nvSpPr>
        <p:spPr>
          <a:xfrm>
            <a:off x="490250" y="1135950"/>
            <a:ext cx="8097300" cy="3623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a:t>Recordá: </a:t>
            </a:r>
            <a:endParaRPr/>
          </a:p>
          <a:p>
            <a:pPr marL="457200" lvl="0" indent="-431800" algn="l" rtl="0">
              <a:spcBef>
                <a:spcPts val="0"/>
              </a:spcBef>
              <a:spcAft>
                <a:spcPts val="0"/>
              </a:spcAft>
              <a:buSzPts val="3200"/>
              <a:buFont typeface="Montserrat SemiBold"/>
              <a:buChar char="●"/>
            </a:pPr>
            <a:r>
              <a:rPr lang="es" sz="3200" b="0">
                <a:latin typeface="Montserrat SemiBold"/>
                <a:ea typeface="Montserrat SemiBold"/>
                <a:cs typeface="Montserrat SemiBold"/>
                <a:sym typeface="Montserrat SemiBold"/>
              </a:rPr>
              <a:t>Revisar la Cartelera de Novedades.</a:t>
            </a:r>
            <a:endParaRPr sz="3200" b="0">
              <a:latin typeface="Montserrat SemiBold"/>
              <a:ea typeface="Montserrat SemiBold"/>
              <a:cs typeface="Montserrat SemiBold"/>
              <a:sym typeface="Montserrat SemiBold"/>
            </a:endParaRPr>
          </a:p>
          <a:p>
            <a:pPr marL="457200" lvl="0" indent="-431800" algn="l" rtl="0">
              <a:spcBef>
                <a:spcPts val="0"/>
              </a:spcBef>
              <a:spcAft>
                <a:spcPts val="0"/>
              </a:spcAft>
              <a:buSzPts val="3200"/>
              <a:buFont typeface="Montserrat SemiBold"/>
              <a:buChar char="●"/>
            </a:pPr>
            <a:r>
              <a:rPr lang="es" sz="3200" b="0">
                <a:latin typeface="Montserrat SemiBold"/>
                <a:ea typeface="Montserrat SemiBold"/>
                <a:cs typeface="Montserrat SemiBold"/>
                <a:sym typeface="Montserrat SemiBold"/>
              </a:rPr>
              <a:t>Hacer tus consultas en el Foro.</a:t>
            </a:r>
            <a:endParaRPr sz="3200" b="0">
              <a:latin typeface="Montserrat SemiBold"/>
              <a:ea typeface="Montserrat SemiBold"/>
              <a:cs typeface="Montserrat SemiBold"/>
              <a:sym typeface="Montserrat SemiBold"/>
            </a:endParaRPr>
          </a:p>
          <a:p>
            <a:pPr marL="0" lvl="0" indent="0" algn="l" rtl="0">
              <a:spcBef>
                <a:spcPts val="0"/>
              </a:spcBef>
              <a:spcAft>
                <a:spcPts val="0"/>
              </a:spcAft>
              <a:buNone/>
            </a:pPr>
            <a:endParaRPr sz="3200"/>
          </a:p>
          <a:p>
            <a:pPr marL="0" lvl="0" indent="0" algn="l" rtl="0">
              <a:spcBef>
                <a:spcPts val="0"/>
              </a:spcBef>
              <a:spcAft>
                <a:spcPts val="0"/>
              </a:spcAft>
              <a:buNone/>
            </a:pPr>
            <a:r>
              <a:rPr lang="es" sz="3200"/>
              <a:t>Todo en el Aula Virtual.</a:t>
            </a:r>
            <a:endParaRPr sz="32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46"/>
          <p:cNvSpPr txBox="1">
            <a:spLocks noGrp="1"/>
          </p:cNvSpPr>
          <p:nvPr>
            <p:ph type="title"/>
          </p:nvPr>
        </p:nvSpPr>
        <p:spPr>
          <a:xfrm>
            <a:off x="490250" y="1135950"/>
            <a:ext cx="8097300" cy="3623700"/>
          </a:xfrm>
          <a:prstGeom prst="rect">
            <a:avLst/>
          </a:prstGeom>
        </p:spPr>
        <p:txBody>
          <a:bodyPr spcFirstLastPara="1" wrap="square" lIns="91425" tIns="91425" rIns="91425" bIns="91425" anchor="ctr" anchorCtr="0">
            <a:normAutofit/>
          </a:bodyPr>
          <a:lstStyle/>
          <a:p>
            <a:pPr marL="0" lvl="0" indent="0" algn="l" rtl="0">
              <a:lnSpc>
                <a:spcPct val="115000"/>
              </a:lnSpc>
              <a:spcBef>
                <a:spcPts val="1200"/>
              </a:spcBef>
              <a:spcAft>
                <a:spcPts val="0"/>
              </a:spcAft>
              <a:buClr>
                <a:schemeClr val="dk1"/>
              </a:buClr>
              <a:buSzPts val="1100"/>
              <a:buFont typeface="Arial"/>
              <a:buNone/>
            </a:pPr>
            <a:r>
              <a:rPr lang="es"/>
              <a:t>Muchas gracias por tu atención.</a:t>
            </a:r>
            <a:endParaRPr/>
          </a:p>
          <a:p>
            <a:pPr marL="0" lvl="0" indent="0" algn="l" rtl="0">
              <a:lnSpc>
                <a:spcPct val="115000"/>
              </a:lnSpc>
              <a:spcBef>
                <a:spcPts val="1200"/>
              </a:spcBef>
              <a:spcAft>
                <a:spcPts val="1200"/>
              </a:spcAft>
              <a:buNone/>
            </a:pPr>
            <a:r>
              <a:rPr lang="es"/>
              <a:t>Nos vemos pronto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9"/>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Objetivo</a:t>
            </a:r>
            <a:endParaRPr/>
          </a:p>
        </p:txBody>
      </p:sp>
      <p:sp>
        <p:nvSpPr>
          <p:cNvPr id="163" name="Google Shape;163;p19"/>
          <p:cNvSpPr txBox="1">
            <a:spLocks noGrp="1"/>
          </p:cNvSpPr>
          <p:nvPr>
            <p:ph type="body" idx="1"/>
          </p:nvPr>
        </p:nvSpPr>
        <p:spPr>
          <a:xfrm>
            <a:off x="432025" y="1304875"/>
            <a:ext cx="7990200" cy="3318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
              <a:t>Nuestros cursos están destinados a personas jóvenes y adultas, que busquen desarrollarse profesional y personalmente, ampliando sus oportunidades laborales de acuerdo a los desafíos que plantea el Siglo XXI.</a:t>
            </a:r>
            <a:endParaRPr/>
          </a:p>
          <a:p>
            <a:pPr marL="457200" lvl="0" indent="-342900" algn="l" rtl="0">
              <a:spcBef>
                <a:spcPts val="1000"/>
              </a:spcBef>
              <a:spcAft>
                <a:spcPts val="0"/>
              </a:spcAft>
              <a:buSzPts val="1800"/>
              <a:buChar char="●"/>
            </a:pPr>
            <a:r>
              <a:rPr lang="es"/>
              <a:t>El objetivo es brindar herramientas que faciliten la inserción laboral en el sector Informática (IT), y en particular, fomentar la participación de las mujeres, con el fin de mejorar su empleabilidad.</a:t>
            </a:r>
            <a:endParaRPr/>
          </a:p>
          <a:p>
            <a:pPr marL="0" lvl="0" indent="0" algn="l" rtl="0">
              <a:spcBef>
                <a:spcPts val="100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0"/>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Ofrecemos 7 opciones de aprendizaje</a:t>
            </a:r>
            <a:endParaRPr/>
          </a:p>
        </p:txBody>
      </p:sp>
      <p:sp>
        <p:nvSpPr>
          <p:cNvPr id="169" name="Google Shape;169;p20"/>
          <p:cNvSpPr txBox="1">
            <a:spLocks noGrp="1"/>
          </p:cNvSpPr>
          <p:nvPr>
            <p:ph type="body" idx="1"/>
          </p:nvPr>
        </p:nvSpPr>
        <p:spPr>
          <a:xfrm>
            <a:off x="432025" y="1304875"/>
            <a:ext cx="8280000" cy="3318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
              <a:t>Full Stack Python</a:t>
            </a:r>
            <a:endParaRPr/>
          </a:p>
          <a:p>
            <a:pPr marL="457200" lvl="0" indent="-342900" algn="l" rtl="0">
              <a:spcBef>
                <a:spcPts val="0"/>
              </a:spcBef>
              <a:spcAft>
                <a:spcPts val="0"/>
              </a:spcAft>
              <a:buSzPts val="1800"/>
              <a:buChar char="●"/>
            </a:pPr>
            <a:r>
              <a:rPr lang="es"/>
              <a:t>Full Stack Java</a:t>
            </a:r>
            <a:endParaRPr/>
          </a:p>
          <a:p>
            <a:pPr marL="457200" lvl="0" indent="-342900" algn="l" rtl="0">
              <a:spcBef>
                <a:spcPts val="0"/>
              </a:spcBef>
              <a:spcAft>
                <a:spcPts val="0"/>
              </a:spcAft>
              <a:buClr>
                <a:srgbClr val="6AA84F"/>
              </a:buClr>
              <a:buSzPts val="1800"/>
              <a:buChar char="●"/>
            </a:pPr>
            <a:r>
              <a:rPr lang="es" b="1">
                <a:solidFill>
                  <a:srgbClr val="6AA84F"/>
                </a:solidFill>
              </a:rPr>
              <a:t>Full Stack Node.js</a:t>
            </a:r>
            <a:endParaRPr b="1">
              <a:solidFill>
                <a:srgbClr val="6AA84F"/>
              </a:solidFill>
            </a:endParaRPr>
          </a:p>
          <a:p>
            <a:pPr marL="457200" lvl="0" indent="-342900" algn="l" rtl="0">
              <a:spcBef>
                <a:spcPts val="0"/>
              </a:spcBef>
              <a:spcAft>
                <a:spcPts val="0"/>
              </a:spcAft>
              <a:buSzPts val="1800"/>
              <a:buChar char="●"/>
            </a:pPr>
            <a:r>
              <a:rPr lang="es"/>
              <a:t>Full Stack PHP</a:t>
            </a:r>
            <a:endParaRPr/>
          </a:p>
          <a:p>
            <a:pPr marL="457200" lvl="0" indent="-342900" algn="l" rtl="0">
              <a:spcBef>
                <a:spcPts val="0"/>
              </a:spcBef>
              <a:spcAft>
                <a:spcPts val="0"/>
              </a:spcAft>
              <a:buSzPts val="1800"/>
              <a:buChar char="●"/>
            </a:pPr>
            <a:r>
              <a:rPr lang="es"/>
              <a:t>Diseño UX/UI</a:t>
            </a:r>
            <a:endParaRPr/>
          </a:p>
          <a:p>
            <a:pPr marL="457200" lvl="0" indent="-342900" algn="l" rtl="0">
              <a:spcBef>
                <a:spcPts val="0"/>
              </a:spcBef>
              <a:spcAft>
                <a:spcPts val="0"/>
              </a:spcAft>
              <a:buSzPts val="1800"/>
              <a:buChar char="●"/>
            </a:pPr>
            <a:r>
              <a:rPr lang="es"/>
              <a:t>Testing &amp; QA</a:t>
            </a:r>
            <a:endParaRPr b="1">
              <a:solidFill>
                <a:srgbClr val="7685E6"/>
              </a:solidFill>
            </a:endParaRPr>
          </a:p>
          <a:p>
            <a:pPr marL="457200" lvl="0" indent="-342900" algn="l" rtl="0">
              <a:spcBef>
                <a:spcPts val="0"/>
              </a:spcBef>
              <a:spcAft>
                <a:spcPts val="0"/>
              </a:spcAft>
              <a:buSzPts val="1800"/>
              <a:buChar char="●"/>
            </a:pPr>
            <a:r>
              <a:rPr lang="es"/>
              <a:t>Big Data / Data Analytics</a:t>
            </a:r>
            <a:endParaRPr/>
          </a:p>
          <a:p>
            <a:pPr marL="0" lvl="0" indent="0" algn="l" rtl="0">
              <a:spcBef>
                <a:spcPts val="1200"/>
              </a:spcBef>
              <a:spcAft>
                <a:spcPts val="1200"/>
              </a:spcAft>
              <a:buNone/>
            </a:pPr>
            <a:r>
              <a:rPr lang="es"/>
              <a:t>Los cursos son </a:t>
            </a:r>
            <a:r>
              <a:rPr lang="es" b="1"/>
              <a:t>gratuitos</a:t>
            </a:r>
            <a:r>
              <a:rPr lang="es"/>
              <a:t> y tienen una duración de </a:t>
            </a:r>
            <a:r>
              <a:rPr lang="es" b="1"/>
              <a:t>20 semanas</a:t>
            </a:r>
            <a:r>
              <a:rPr lang="es"/>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1"/>
          <p:cNvSpPr txBox="1">
            <a:spLocks noGrp="1"/>
          </p:cNvSpPr>
          <p:nvPr>
            <p:ph type="title"/>
          </p:nvPr>
        </p:nvSpPr>
        <p:spPr>
          <a:xfrm>
            <a:off x="311700" y="597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Oferta completa</a:t>
            </a:r>
            <a:endParaRPr/>
          </a:p>
        </p:txBody>
      </p:sp>
      <p:sp>
        <p:nvSpPr>
          <p:cNvPr id="175" name="Google Shape;175;p21"/>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Clr>
                <a:schemeClr val="dk1"/>
              </a:buClr>
              <a:buSzPts val="1100"/>
              <a:buFont typeface="Arial"/>
              <a:buNone/>
            </a:pPr>
            <a:r>
              <a:rPr lang="es"/>
              <a:t>Programación Inicial:</a:t>
            </a:r>
            <a:endParaRPr/>
          </a:p>
          <a:p>
            <a:pPr marL="457200" lvl="0" indent="-317500" algn="l" rtl="0">
              <a:spcBef>
                <a:spcPts val="1200"/>
              </a:spcBef>
              <a:spcAft>
                <a:spcPts val="0"/>
              </a:spcAft>
              <a:buClr>
                <a:schemeClr val="accent1"/>
              </a:buClr>
              <a:buSzPts val="1400"/>
              <a:buChar char="●"/>
            </a:pPr>
            <a:r>
              <a:rPr lang="es" b="1">
                <a:solidFill>
                  <a:schemeClr val="accent1"/>
                </a:solidFill>
              </a:rPr>
              <a:t>Codo a Codo Inicial</a:t>
            </a:r>
            <a:endParaRPr b="1">
              <a:solidFill>
                <a:schemeClr val="accent1"/>
              </a:solidFill>
            </a:endParaRPr>
          </a:p>
          <a:p>
            <a:pPr marL="0" lvl="0" indent="0" algn="l" rtl="0">
              <a:spcBef>
                <a:spcPts val="1200"/>
              </a:spcBef>
              <a:spcAft>
                <a:spcPts val="0"/>
              </a:spcAft>
              <a:buNone/>
            </a:pPr>
            <a:r>
              <a:rPr lang="es" sz="1300"/>
              <a:t>Cursos avanzados exclusivo para egresados Full Stack:</a:t>
            </a:r>
            <a:endParaRPr sz="1300"/>
          </a:p>
          <a:p>
            <a:pPr marL="457200" lvl="0" indent="-317500" algn="l" rtl="0">
              <a:spcBef>
                <a:spcPts val="1200"/>
              </a:spcBef>
              <a:spcAft>
                <a:spcPts val="0"/>
              </a:spcAft>
              <a:buSzPts val="1400"/>
              <a:buChar char="●"/>
            </a:pPr>
            <a:r>
              <a:rPr lang="es"/>
              <a:t>Spring</a:t>
            </a:r>
            <a:endParaRPr/>
          </a:p>
          <a:p>
            <a:pPr marL="457200" lvl="0" indent="-317500" algn="l" rtl="0">
              <a:spcBef>
                <a:spcPts val="0"/>
              </a:spcBef>
              <a:spcAft>
                <a:spcPts val="0"/>
              </a:spcAft>
              <a:buSzPts val="1400"/>
              <a:buChar char="●"/>
            </a:pPr>
            <a:r>
              <a:rPr lang="es"/>
              <a:t>Django</a:t>
            </a:r>
            <a:endParaRPr/>
          </a:p>
          <a:p>
            <a:pPr marL="457200" lvl="0" indent="-317500" algn="l" rtl="0">
              <a:spcBef>
                <a:spcPts val="0"/>
              </a:spcBef>
              <a:spcAft>
                <a:spcPts val="0"/>
              </a:spcAft>
              <a:buClr>
                <a:srgbClr val="7685E6"/>
              </a:buClr>
              <a:buSzPts val="1400"/>
              <a:buChar char="●"/>
            </a:pPr>
            <a:r>
              <a:rPr lang="es" b="1">
                <a:solidFill>
                  <a:srgbClr val="7685E6"/>
                </a:solidFill>
              </a:rPr>
              <a:t>React</a:t>
            </a:r>
            <a:endParaRPr b="1">
              <a:solidFill>
                <a:srgbClr val="7685E6"/>
              </a:solidFill>
            </a:endParaRPr>
          </a:p>
          <a:p>
            <a:pPr marL="457200" lvl="0" indent="-317500" algn="l" rtl="0">
              <a:spcBef>
                <a:spcPts val="0"/>
              </a:spcBef>
              <a:spcAft>
                <a:spcPts val="0"/>
              </a:spcAft>
              <a:buSzPts val="1400"/>
              <a:buChar char="●"/>
            </a:pPr>
            <a:r>
              <a:rPr lang="es"/>
              <a:t>Unity</a:t>
            </a:r>
            <a:endParaRPr/>
          </a:p>
          <a:p>
            <a:pPr marL="0" lvl="0" indent="0" algn="l" rtl="0">
              <a:spcBef>
                <a:spcPts val="1200"/>
              </a:spcBef>
              <a:spcAft>
                <a:spcPts val="0"/>
              </a:spcAft>
              <a:buNone/>
            </a:pPr>
            <a:endParaRPr b="1"/>
          </a:p>
          <a:p>
            <a:pPr marL="0" lvl="0" indent="0" algn="l" rtl="0">
              <a:spcBef>
                <a:spcPts val="1200"/>
              </a:spcBef>
              <a:spcAft>
                <a:spcPts val="1200"/>
              </a:spcAft>
              <a:buNone/>
            </a:pPr>
            <a:r>
              <a:rPr lang="es" b="1"/>
              <a:t>Animate a hacer carrera en Codo</a:t>
            </a:r>
            <a:endParaRPr b="1"/>
          </a:p>
        </p:txBody>
      </p:sp>
      <p:pic>
        <p:nvPicPr>
          <p:cNvPr id="176" name="Google Shape;176;p21"/>
          <p:cNvPicPr preferRelativeResize="0"/>
          <p:nvPr/>
        </p:nvPicPr>
        <p:blipFill>
          <a:blip r:embed="rId3">
            <a:alphaModFix/>
          </a:blip>
          <a:stretch>
            <a:fillRect/>
          </a:stretch>
        </p:blipFill>
        <p:spPr>
          <a:xfrm>
            <a:off x="5130200" y="959525"/>
            <a:ext cx="3224425" cy="3224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2"/>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Más información</a:t>
            </a:r>
            <a:endParaRPr/>
          </a:p>
        </p:txBody>
      </p:sp>
      <p:sp>
        <p:nvSpPr>
          <p:cNvPr id="182" name="Google Shape;182;p22"/>
          <p:cNvSpPr txBox="1">
            <a:spLocks noGrp="1"/>
          </p:cNvSpPr>
          <p:nvPr>
            <p:ph type="body" idx="1"/>
          </p:nvPr>
        </p:nvSpPr>
        <p:spPr>
          <a:xfrm>
            <a:off x="432025" y="1304875"/>
            <a:ext cx="8280000" cy="3318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 b="1"/>
              <a:t>Sitio oficial y Preguntas frecuentes:</a:t>
            </a:r>
            <a:r>
              <a:rPr lang="es"/>
              <a:t> </a:t>
            </a:r>
            <a:r>
              <a:rPr lang="es" u="sng">
                <a:solidFill>
                  <a:schemeClr val="hlink"/>
                </a:solidFill>
                <a:hlinkClick r:id="rId3"/>
              </a:rPr>
              <a:t>https://agenciadeaprendizaje.bue.edu.ar/codo-a-codo/</a:t>
            </a:r>
            <a:r>
              <a:rPr lang="es"/>
              <a:t>  </a:t>
            </a:r>
            <a:endParaRPr/>
          </a:p>
          <a:p>
            <a:pPr marL="457200" lvl="0" indent="-342900" algn="l" rtl="0">
              <a:spcBef>
                <a:spcPts val="0"/>
              </a:spcBef>
              <a:spcAft>
                <a:spcPts val="0"/>
              </a:spcAft>
              <a:buSzPts val="1800"/>
              <a:buChar char="●"/>
            </a:pPr>
            <a:r>
              <a:rPr lang="es" b="1"/>
              <a:t>Guía del estudiante:</a:t>
            </a:r>
            <a:r>
              <a:rPr lang="es"/>
              <a:t> enviada por tu Tutor/a.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3"/>
          <p:cNvSpPr txBox="1">
            <a:spLocks noGrp="1"/>
          </p:cNvSpPr>
          <p:nvPr>
            <p:ph type="title"/>
          </p:nvPr>
        </p:nvSpPr>
        <p:spPr>
          <a:xfrm>
            <a:off x="311700" y="597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Requisitos y Modalidad</a:t>
            </a:r>
            <a:endParaRPr/>
          </a:p>
        </p:txBody>
      </p:sp>
      <p:sp>
        <p:nvSpPr>
          <p:cNvPr id="188" name="Google Shape;188;p23"/>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s" b="1"/>
              <a:t>Requisitos para participar</a:t>
            </a:r>
            <a:endParaRPr b="1"/>
          </a:p>
          <a:p>
            <a:pPr marL="457200" lvl="0" indent="-317500" algn="l" rtl="0">
              <a:spcBef>
                <a:spcPts val="1200"/>
              </a:spcBef>
              <a:spcAft>
                <a:spcPts val="0"/>
              </a:spcAft>
              <a:buSzPts val="1400"/>
              <a:buChar char="●"/>
            </a:pPr>
            <a:r>
              <a:rPr lang="es">
                <a:highlight>
                  <a:srgbClr val="F8C823"/>
                </a:highlight>
              </a:rPr>
              <a:t>Nivel inicial en programación.</a:t>
            </a:r>
            <a:endParaRPr>
              <a:highlight>
                <a:srgbClr val="F8C823"/>
              </a:highlight>
            </a:endParaRPr>
          </a:p>
          <a:p>
            <a:pPr marL="457200" lvl="0" indent="-317500" algn="l" rtl="0">
              <a:spcBef>
                <a:spcPts val="0"/>
              </a:spcBef>
              <a:spcAft>
                <a:spcPts val="0"/>
              </a:spcAft>
              <a:buSzPts val="1400"/>
              <a:buChar char="●"/>
            </a:pPr>
            <a:r>
              <a:rPr lang="es"/>
              <a:t>Nivel básico de inglés.</a:t>
            </a:r>
            <a:endParaRPr/>
          </a:p>
          <a:p>
            <a:pPr marL="457200" lvl="0" indent="-317500" algn="l" rtl="0">
              <a:spcBef>
                <a:spcPts val="0"/>
              </a:spcBef>
              <a:spcAft>
                <a:spcPts val="0"/>
              </a:spcAft>
              <a:buSzPts val="1400"/>
              <a:buChar char="●"/>
            </a:pPr>
            <a:r>
              <a:rPr lang="es"/>
              <a:t>Ser mayor de 18 años.</a:t>
            </a:r>
            <a:endParaRPr/>
          </a:p>
          <a:p>
            <a:pPr marL="457200" lvl="0" indent="-317500" algn="l" rtl="0">
              <a:spcBef>
                <a:spcPts val="0"/>
              </a:spcBef>
              <a:spcAft>
                <a:spcPts val="0"/>
              </a:spcAft>
              <a:buSzPts val="1400"/>
              <a:buChar char="●"/>
            </a:pPr>
            <a:r>
              <a:rPr lang="es"/>
              <a:t>Contar con título secundario.</a:t>
            </a:r>
            <a:endParaRPr/>
          </a:p>
        </p:txBody>
      </p:sp>
      <p:sp>
        <p:nvSpPr>
          <p:cNvPr id="189" name="Google Shape;189;p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s" b="1"/>
              <a:t>Modalidad Virtual</a:t>
            </a:r>
            <a:endParaRPr b="1"/>
          </a:p>
          <a:p>
            <a:pPr marL="0" lvl="0" indent="0" algn="l" rtl="0">
              <a:spcBef>
                <a:spcPts val="1200"/>
              </a:spcBef>
              <a:spcAft>
                <a:spcPts val="0"/>
              </a:spcAft>
              <a:buClr>
                <a:schemeClr val="dk1"/>
              </a:buClr>
              <a:buSzPts val="1100"/>
              <a:buFont typeface="Arial"/>
              <a:buNone/>
            </a:pPr>
            <a:r>
              <a:rPr lang="es"/>
              <a:t>En este curso, podrás acceder a </a:t>
            </a:r>
            <a:r>
              <a:rPr lang="es" b="1"/>
              <a:t>2 clases</a:t>
            </a:r>
            <a:r>
              <a:rPr lang="es"/>
              <a:t> semanales en línea, cada una con una duración de </a:t>
            </a:r>
            <a:r>
              <a:rPr lang="es" b="1"/>
              <a:t>90 minutos</a:t>
            </a:r>
            <a:r>
              <a:rPr lang="es"/>
              <a:t>, guiadas por un/a Instructor/a.</a:t>
            </a:r>
            <a:endParaRPr/>
          </a:p>
          <a:p>
            <a:pPr marL="0" lvl="0" indent="0" algn="l" rtl="0">
              <a:spcBef>
                <a:spcPts val="1200"/>
              </a:spcBef>
              <a:spcAft>
                <a:spcPts val="1200"/>
              </a:spcAft>
              <a:buClr>
                <a:schemeClr val="dk1"/>
              </a:buClr>
              <a:buSzPts val="1100"/>
              <a:buFont typeface="Arial"/>
              <a:buNone/>
            </a:pPr>
            <a:r>
              <a:rPr lang="es"/>
              <a:t>Además, encontrarás todas las ejercitaciones, actividades y foro de consultas dentro de nuestra plataforma educativa, donde tendrás acceso a foros, material teórico y el acompañamiento pedagógico necesario para tu formación.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5"/>
          <p:cNvSpPr txBox="1">
            <a:spLocks noGrp="1"/>
          </p:cNvSpPr>
          <p:nvPr>
            <p:ph type="title"/>
          </p:nvPr>
        </p:nvSpPr>
        <p:spPr>
          <a:xfrm>
            <a:off x="311700" y="597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Tu Instructor</a:t>
            </a:r>
            <a:endParaRPr/>
          </a:p>
        </p:txBody>
      </p:sp>
      <p:sp>
        <p:nvSpPr>
          <p:cNvPr id="203" name="Google Shape;203;p2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AR" b="1" dirty="0" smtClean="0">
                <a:solidFill>
                  <a:schemeClr val="tx1"/>
                </a:solidFill>
              </a:rPr>
              <a:t>                  Gabriel Muñoz</a:t>
            </a:r>
            <a:endParaRPr b="1" dirty="0">
              <a:solidFill>
                <a:schemeClr val="tx1"/>
              </a:solidFill>
            </a:endParaRPr>
          </a:p>
          <a:p>
            <a:pPr marL="457200" lvl="0" indent="-317500" algn="l" rtl="0">
              <a:spcBef>
                <a:spcPts val="1200"/>
              </a:spcBef>
              <a:spcAft>
                <a:spcPts val="0"/>
              </a:spcAft>
              <a:buSzPts val="1400"/>
              <a:buChar char="●"/>
            </a:pPr>
            <a:r>
              <a:rPr lang="es" dirty="0"/>
              <a:t>Mail de contacto</a:t>
            </a:r>
            <a:r>
              <a:rPr lang="es" dirty="0" smtClean="0"/>
              <a:t>:</a:t>
            </a:r>
          </a:p>
          <a:p>
            <a:pPr marL="139700" lvl="0" indent="0" algn="l" rtl="0">
              <a:spcBef>
                <a:spcPts val="1200"/>
              </a:spcBef>
              <a:spcAft>
                <a:spcPts val="0"/>
              </a:spcAft>
              <a:buSzPts val="1400"/>
              <a:buNone/>
            </a:pPr>
            <a:endParaRPr dirty="0"/>
          </a:p>
          <a:p>
            <a:pPr marL="457200" lvl="0" indent="-317500" algn="l" rtl="0">
              <a:spcBef>
                <a:spcPts val="1200"/>
              </a:spcBef>
              <a:spcAft>
                <a:spcPts val="0"/>
              </a:spcAft>
              <a:buSzPts val="1400"/>
              <a:buChar char="●"/>
            </a:pPr>
            <a:r>
              <a:rPr lang="es" dirty="0"/>
              <a:t>Perfil profesional</a:t>
            </a:r>
            <a:r>
              <a:rPr lang="es" dirty="0" smtClean="0"/>
              <a:t>:</a:t>
            </a:r>
          </a:p>
          <a:p>
            <a:pPr marL="457200" lvl="0" indent="-317500" algn="l" rtl="0">
              <a:spcBef>
                <a:spcPts val="1200"/>
              </a:spcBef>
              <a:spcAft>
                <a:spcPts val="0"/>
              </a:spcAft>
              <a:buSzPts val="1400"/>
              <a:buChar char="●"/>
            </a:pPr>
            <a:endParaRPr dirty="0"/>
          </a:p>
        </p:txBody>
      </p:sp>
      <p:pic>
        <p:nvPicPr>
          <p:cNvPr id="1030" name="Picture 6" descr=":linked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702" y="2984642"/>
            <a:ext cx="361661" cy="36166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mensaj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703" y="1867834"/>
            <a:ext cx="419100" cy="419100"/>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a:blip r:embed="rId5"/>
          <a:stretch>
            <a:fillRect/>
          </a:stretch>
        </p:blipFill>
        <p:spPr>
          <a:xfrm>
            <a:off x="711584" y="3461275"/>
            <a:ext cx="396779" cy="388059"/>
          </a:xfrm>
          <a:prstGeom prst="rect">
            <a:avLst/>
          </a:prstGeom>
        </p:spPr>
      </p:pic>
      <p:sp>
        <p:nvSpPr>
          <p:cNvPr id="5" name="Rectángulo 4"/>
          <p:cNvSpPr/>
          <p:nvPr/>
        </p:nvSpPr>
        <p:spPr>
          <a:xfrm>
            <a:off x="1165803" y="3038526"/>
            <a:ext cx="5777346" cy="307777"/>
          </a:xfrm>
          <a:prstGeom prst="rect">
            <a:avLst/>
          </a:prstGeom>
        </p:spPr>
        <p:txBody>
          <a:bodyPr wrap="square">
            <a:spAutoFit/>
          </a:bodyPr>
          <a:lstStyle/>
          <a:p>
            <a:r>
              <a:rPr lang="es-AR" dirty="0"/>
              <a:t>https://www.linkedin.com/in/gabriel-mu%C3%B1oz-b81358198/</a:t>
            </a:r>
          </a:p>
        </p:txBody>
      </p:sp>
      <p:sp>
        <p:nvSpPr>
          <p:cNvPr id="6" name="Rectángulo 5"/>
          <p:cNvSpPr/>
          <p:nvPr/>
        </p:nvSpPr>
        <p:spPr>
          <a:xfrm>
            <a:off x="1165803" y="3464577"/>
            <a:ext cx="5618018" cy="307777"/>
          </a:xfrm>
          <a:prstGeom prst="rect">
            <a:avLst/>
          </a:prstGeom>
        </p:spPr>
        <p:txBody>
          <a:bodyPr wrap="square">
            <a:spAutoFit/>
          </a:bodyPr>
          <a:lstStyle/>
          <a:p>
            <a:r>
              <a:rPr lang="es-AR" smtClean="0"/>
              <a:t>https://www.instagram.com/programacion_a_la_gorra/?hl=es</a:t>
            </a:r>
            <a:endParaRPr lang="es-AR" dirty="0"/>
          </a:p>
        </p:txBody>
      </p:sp>
      <p:sp>
        <p:nvSpPr>
          <p:cNvPr id="7" name="Rectángulo 6"/>
          <p:cNvSpPr/>
          <p:nvPr/>
        </p:nvSpPr>
        <p:spPr>
          <a:xfrm>
            <a:off x="1171288" y="1962012"/>
            <a:ext cx="2345514" cy="307777"/>
          </a:xfrm>
          <a:prstGeom prst="rect">
            <a:avLst/>
          </a:prstGeom>
        </p:spPr>
        <p:txBody>
          <a:bodyPr wrap="none">
            <a:spAutoFit/>
          </a:bodyPr>
          <a:lstStyle/>
          <a:p>
            <a:r>
              <a:rPr lang="es-AR" dirty="0">
                <a:solidFill>
                  <a:srgbClr val="444746"/>
                </a:solidFill>
                <a:latin typeface="Google Sans"/>
              </a:rPr>
              <a:t>gabriel.munoz@bue.edu.ar</a:t>
            </a:r>
            <a:endParaRPr lang="es-AR" dirty="0"/>
          </a:p>
        </p:txBody>
      </p:sp>
      <p:pic>
        <p:nvPicPr>
          <p:cNvPr id="8" name="Imagen 7"/>
          <p:cNvPicPr>
            <a:picLocks noChangeAspect="1"/>
          </p:cNvPicPr>
          <p:nvPr/>
        </p:nvPicPr>
        <p:blipFill>
          <a:blip r:embed="rId6"/>
          <a:stretch>
            <a:fillRect/>
          </a:stretch>
        </p:blipFill>
        <p:spPr>
          <a:xfrm>
            <a:off x="5673283" y="1128264"/>
            <a:ext cx="2221076" cy="1667495"/>
          </a:xfrm>
          <a:prstGeom prst="rect">
            <a:avLst/>
          </a:prstGeom>
        </p:spPr>
      </p:pic>
    </p:spTree>
    <p:extLst>
      <p:ext uri="{BB962C8B-B14F-4D97-AF65-F5344CB8AC3E}">
        <p14:creationId xmlns:p14="http://schemas.microsoft.com/office/powerpoint/2010/main" val="40636083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2015</Words>
  <Application>Microsoft Office PowerPoint</Application>
  <PresentationFormat>Presentación en pantalla (16:9)</PresentationFormat>
  <Paragraphs>202</Paragraphs>
  <Slides>31</Slides>
  <Notes>31</Notes>
  <HiddenSlides>4</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31</vt:i4>
      </vt:variant>
    </vt:vector>
  </HeadingPairs>
  <TitlesOfParts>
    <vt:vector size="38" baseType="lpstr">
      <vt:lpstr>Montserrat Medium</vt:lpstr>
      <vt:lpstr>Google Sans</vt:lpstr>
      <vt:lpstr>Calibri</vt:lpstr>
      <vt:lpstr>Montserrat</vt:lpstr>
      <vt:lpstr>Montserrat SemiBold</vt:lpstr>
      <vt:lpstr>Arial</vt:lpstr>
      <vt:lpstr>Simple Light</vt:lpstr>
      <vt:lpstr>Clase 0</vt:lpstr>
      <vt:lpstr>Les damos la bienvenida</vt:lpstr>
      <vt:lpstr>Sobre Codo a Codo 4.0</vt:lpstr>
      <vt:lpstr>Objetivo</vt:lpstr>
      <vt:lpstr>Ofrecemos 7 opciones de aprendizaje</vt:lpstr>
      <vt:lpstr>Oferta completa</vt:lpstr>
      <vt:lpstr>Más información</vt:lpstr>
      <vt:lpstr>Requisitos y Modalidad</vt:lpstr>
      <vt:lpstr>Tu Instructor</vt:lpstr>
      <vt:lpstr>Datos importantes</vt:lpstr>
      <vt:lpstr>Nuestro Compromiso</vt:lpstr>
      <vt:lpstr>Presentación de PowerPoint</vt:lpstr>
      <vt:lpstr>Más de 1500 estudiantes de Node.js en Codo a Codo en Agosto de 2023.</vt:lpstr>
      <vt:lpstr>Tu Compromiso</vt:lpstr>
      <vt:lpstr>Compromiso y Apoyo para una Formación Exitosa</vt:lpstr>
      <vt:lpstr>Temario del curso</vt:lpstr>
      <vt:lpstr>Diploma</vt:lpstr>
      <vt:lpstr>Portfolio de Egresados</vt:lpstr>
      <vt:lpstr>Clases sincrónicas</vt:lpstr>
      <vt:lpstr>Registro de Asistencia</vt:lpstr>
      <vt:lpstr>¿Cuánto cobra un programador en Argentina?</vt:lpstr>
      <vt:lpstr>10 carreras con salida laboral y…</vt:lpstr>
      <vt:lpstr>Aula Virtual</vt:lpstr>
      <vt:lpstr>Comunicación y Aula Virtual</vt:lpstr>
      <vt:lpstr>Proceso de Validación de tu vacante</vt:lpstr>
      <vt:lpstr>Evita que nuestros correos caigan en SPAM</vt:lpstr>
      <vt:lpstr>Encuesta diagnóstica Estudiantes</vt:lpstr>
      <vt:lpstr>Proyecto Final Fecha de exposición/presentación: </vt:lpstr>
      <vt:lpstr>No te olvides de dar el presente</vt:lpstr>
      <vt:lpstr>Recordá:  Revisar la Cartelera de Novedades. Hacer tus consultas en el Foro.  Todo en el Aula Virtual.</vt:lpstr>
      <vt:lpstr>Muchas gracias por tu atención. Nos vemos pronto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Clase 0</dc:title>
  <cp:lastModifiedBy>Arbusta</cp:lastModifiedBy>
  <cp:revision>2</cp:revision>
  <dcterms:modified xsi:type="dcterms:W3CDTF">2023-08-01T21:58:28Z</dcterms:modified>
</cp:coreProperties>
</file>