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24a5f7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24a5f7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24a5f7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724a5f7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24a5f7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724a5f7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24a5f7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24a5f7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24a5f7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724a5f7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4a5f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24a5f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24a5f7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24a5f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hyperlink" Target="https://www.youtube.com/watch?v=XqFR2lqBY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tags/tag_inpu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tag_picture.asp" TargetMode="External"/><Relationship Id="rId4" Type="http://schemas.openxmlformats.org/officeDocument/2006/relationships/hyperlink" Target="https://www.w3schools.com/tags/tag_figure.asp" TargetMode="External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32025" y="1299888"/>
            <a:ext cx="41451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elemento HTML </a:t>
            </a:r>
            <a:r>
              <a:rPr b="1" lang="es" sz="1100"/>
              <a:t>&lt;iframe&gt;</a:t>
            </a:r>
            <a:r>
              <a:rPr lang="es" sz="1100"/>
              <a:t> (de inline frame) representa un contexto de navegación anidado, el cual permite </a:t>
            </a:r>
            <a:r>
              <a:rPr lang="es" sz="1100" u="sng"/>
              <a:t>incrustar</a:t>
            </a:r>
            <a:r>
              <a:rPr lang="es" sz="1100"/>
              <a:t> otra página HTML en la página actual.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Por ejemplo </a:t>
            </a:r>
            <a:r>
              <a:rPr b="1" i="1" lang="es" sz="1100">
                <a:solidFill>
                  <a:srgbClr val="7685E6"/>
                </a:solidFill>
              </a:rPr>
              <a:t>mapas</a:t>
            </a:r>
            <a:r>
              <a:rPr lang="es" sz="1100"/>
              <a:t>, </a:t>
            </a:r>
            <a:r>
              <a:rPr b="1" i="1" lang="es" sz="1100">
                <a:solidFill>
                  <a:srgbClr val="E15BBA"/>
                </a:solidFill>
              </a:rPr>
              <a:t>videos</a:t>
            </a:r>
            <a:r>
              <a:rPr lang="es" sz="1100"/>
              <a:t> o </a:t>
            </a:r>
            <a:r>
              <a:rPr b="1" i="1" lang="es" sz="1100">
                <a:solidFill>
                  <a:srgbClr val="FF8B39"/>
                </a:solidFill>
              </a:rPr>
              <a:t>porciones </a:t>
            </a:r>
            <a:r>
              <a:rPr lang="es" sz="1100"/>
              <a:t>de otros sitios web.</a:t>
            </a:r>
            <a:endParaRPr sz="11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11975" y="2623125"/>
            <a:ext cx="4145100" cy="1443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"1280"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"720"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"https://www.youtube.com/embed/XqFR2lqBYPs"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"Aprende HTML y CSS - Curso Desde Cero"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frameborder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"accelerometer; autoplay; clipboard-write; encrypted-media; gyroscope; picture-in-picture"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allowfullscreen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01" y="2117850"/>
            <a:ext cx="3556258" cy="20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75" y="1448625"/>
            <a:ext cx="3621696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21707" y="42809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Enlace al video de youtube: </a:t>
            </a:r>
            <a:r>
              <a:rPr lang="es" sz="900" u="sng">
                <a:solidFill>
                  <a:schemeClr val="hlink"/>
                </a:solidFill>
                <a:hlinkClick r:id="rId5"/>
              </a:rPr>
              <a:t>https://www.youtube.com/watch?v=XqFR2lqBYPs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50375" y="1614925"/>
            <a:ext cx="80433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Tienen un papel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principal </a:t>
            </a:r>
            <a:r>
              <a:rPr lang="es"/>
              <a:t>en los sitios web ya que son capaces de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capturar</a:t>
            </a:r>
            <a:r>
              <a:rPr lang="es"/>
              <a:t> la entrada de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es"/>
              <a:t> del usuario, dando la posibilidad de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interacción</a:t>
            </a:r>
            <a:r>
              <a:rPr lang="es"/>
              <a:t> entre nuestra </a:t>
            </a:r>
            <a:r>
              <a:rPr lang="es">
                <a:solidFill>
                  <a:srgbClr val="F9F9F9"/>
                </a:solidFill>
                <a:highlight>
                  <a:srgbClr val="434343"/>
                </a:highlight>
              </a:rPr>
              <a:t>aplicación</a:t>
            </a:r>
            <a:r>
              <a:rPr lang="es"/>
              <a:t> o página y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ellos podemos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/>
              <a:t> sitios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"/>
              <a:t> web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"/>
              <a:t>, dependiendo del </a:t>
            </a:r>
            <a:r>
              <a:rPr b="1" lang="es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s"/>
              <a:t> y sus </a:t>
            </a:r>
            <a:r>
              <a:rPr lang="es" u="sng"/>
              <a:t>preferencias</a:t>
            </a:r>
            <a:r>
              <a:rPr lang="es"/>
              <a:t> o </a:t>
            </a:r>
            <a:r>
              <a:rPr lang="es" u="sng"/>
              <a:t>comportamientos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32025" y="1744425"/>
            <a:ext cx="8280000" cy="101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&lt;form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enctype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&lt;!-- Entrada de datos a través de etiquetas --&gt;</a:t>
            </a:r>
            <a:endParaRPr sz="1800">
              <a:solidFill>
                <a:srgbClr val="B6B1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32025" y="1255388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Esta etiqueta contiene todas las etiquetas internas de un formulario.</a:t>
            </a:r>
            <a:endParaRPr sz="17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32025" y="2766325"/>
            <a:ext cx="3999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Indica el archivo que manejará la información enviada.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Puede ser </a:t>
            </a:r>
            <a:r>
              <a:rPr b="1" lang="es"/>
              <a:t>POST</a:t>
            </a:r>
            <a:r>
              <a:rPr lang="es"/>
              <a:t> o </a:t>
            </a:r>
            <a:r>
              <a:rPr b="1" lang="es"/>
              <a:t>GET</a:t>
            </a:r>
            <a:r>
              <a:rPr lang="es"/>
              <a:t> e indica si los datos se enviarán por </a:t>
            </a:r>
            <a:r>
              <a:rPr b="1" lang="es"/>
              <a:t>URL</a:t>
            </a:r>
            <a:r>
              <a:rPr lang="es"/>
              <a:t> u ocultos en la consulta.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633400" y="2760225"/>
            <a:ext cx="39999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enctype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Su valor contiene el tipo de información que se va a enviar: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text/plain</a:t>
            </a:r>
            <a:r>
              <a:rPr lang="es"/>
              <a:t>: texto plano (no recomendado)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application/x-www-form-urlencoded</a:t>
            </a:r>
            <a:r>
              <a:rPr lang="es"/>
              <a:t>: convierte caracteres especiales a ASCII para evitar inyecciones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multipart/form-data</a:t>
            </a:r>
            <a:r>
              <a:rPr lang="es"/>
              <a:t>: necesario cuando además de texto enviamos archivos adjuntos.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formulario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11700" y="1152475"/>
            <a:ext cx="3999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</a:t>
            </a:r>
            <a:r>
              <a:rPr b="1" lang="es" sz="1400">
                <a:highlight>
                  <a:srgbClr val="FEDE5D"/>
                </a:highlight>
              </a:rPr>
              <a:t>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más </a:t>
            </a:r>
            <a:r>
              <a:rPr lang="es" u="sng"/>
              <a:t>genérica</a:t>
            </a:r>
            <a:r>
              <a:rPr lang="es"/>
              <a:t> de todas</a:t>
            </a:r>
            <a:r>
              <a:rPr lang="es" sz="1400"/>
              <a:t>. Acepta un atributo</a:t>
            </a:r>
            <a:r>
              <a:rPr lang="es"/>
              <a:t> </a:t>
            </a:r>
            <a:r>
              <a:rPr b="1" lang="es">
                <a:solidFill>
                  <a:srgbClr val="F8C823"/>
                </a:solidFill>
              </a:rPr>
              <a:t>type </a:t>
            </a:r>
            <a:r>
              <a:rPr lang="es"/>
              <a:t>que indica el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tipo de dato</a:t>
            </a:r>
            <a:r>
              <a:rPr lang="es"/>
              <a:t> que recibirá esa etiqueta, un </a:t>
            </a:r>
            <a:r>
              <a:rPr b="1" lang="es">
                <a:solidFill>
                  <a:srgbClr val="F8C823"/>
                </a:solidFill>
              </a:rPr>
              <a:t>name </a:t>
            </a:r>
            <a:r>
              <a:rPr lang="es"/>
              <a:t>donde se asigna el </a:t>
            </a:r>
            <a:r>
              <a:rPr lang="es" u="sng"/>
              <a:t>nombre</a:t>
            </a:r>
            <a:r>
              <a:rPr lang="es"/>
              <a:t> que llevará ese </a:t>
            </a:r>
            <a:r>
              <a:rPr b="1" i="1" lang="es"/>
              <a:t>dato</a:t>
            </a:r>
            <a:r>
              <a:rPr lang="es"/>
              <a:t> al viajar y un </a:t>
            </a:r>
            <a:r>
              <a:rPr b="1" lang="es">
                <a:solidFill>
                  <a:srgbClr val="F8C823"/>
                </a:solidFill>
              </a:rPr>
              <a:t>id </a:t>
            </a:r>
            <a:r>
              <a:rPr lang="es"/>
              <a:t>con el fin de </a:t>
            </a:r>
            <a:r>
              <a:rPr b="1" lang="es">
                <a:solidFill>
                  <a:srgbClr val="E15BBA"/>
                </a:solidFill>
              </a:rPr>
              <a:t>identificar</a:t>
            </a:r>
            <a:r>
              <a:rPr lang="es"/>
              <a:t> esa etiqueta de forma </a:t>
            </a:r>
            <a:r>
              <a:rPr lang="es" u="sng"/>
              <a:t>única</a:t>
            </a:r>
            <a:r>
              <a:rPr lang="es"/>
              <a:t>.</a:t>
            </a:r>
            <a:endParaRPr b="1" sz="1400">
              <a:solidFill>
                <a:srgbClr val="F8C82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&lt;label&gt;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Etiqueta que contiene un texto </a:t>
            </a:r>
            <a:r>
              <a:rPr b="1" lang="es">
                <a:solidFill>
                  <a:srgbClr val="377BC7"/>
                </a:solidFill>
              </a:rPr>
              <a:t>asociado</a:t>
            </a:r>
            <a:r>
              <a:rPr lang="es"/>
              <a:t> a un </a:t>
            </a:r>
            <a:r>
              <a:rPr b="1" lang="es">
                <a:solidFill>
                  <a:srgbClr val="7685E6"/>
                </a:solidFill>
              </a:rPr>
              <a:t>input</a:t>
            </a:r>
            <a:r>
              <a:rPr lang="es"/>
              <a:t> vinculado a través del atributo </a:t>
            </a:r>
            <a:r>
              <a:rPr b="1" lang="es">
                <a:solidFill>
                  <a:srgbClr val="F8C823"/>
                </a:solidFill>
              </a:rPr>
              <a:t>for</a:t>
            </a:r>
            <a:r>
              <a:rPr lang="es" sz="1400"/>
              <a:t>.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572000" y="1263125"/>
            <a:ext cx="4145100" cy="19626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Contraseña: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"Ingresar a mi cuenta"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78125"/>
            <a:ext cx="2876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55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Etiquetas de formulario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type=“text”&gt;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en una sola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type=“password”&gt;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oculto.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type=“email”&gt;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correos electrónicos, al enviar solicita que su value contenga un @.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type=“number”&gt;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datos numéricos.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type=“date”&gt;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Despliega un calendario para seleccionar una fecha.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type=“file”&gt;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Permite cargar un archivo.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type=“color”&gt;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Brinda color picker para seleccionar un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&lt;textarea&gt;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Representa un campo que nos permite introducir textos multilínea.</a:t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s"/>
              <a:t>Es igual que los input de los tipos </a:t>
            </a:r>
            <a:r>
              <a:rPr b="1" i="1" lang="es"/>
              <a:t>submit</a:t>
            </a:r>
            <a:r>
              <a:rPr lang="es"/>
              <a:t>, </a:t>
            </a:r>
            <a:r>
              <a:rPr b="1" i="1" lang="es"/>
              <a:t>button</a:t>
            </a:r>
            <a:r>
              <a:rPr lang="es"/>
              <a:t> y </a:t>
            </a:r>
            <a:r>
              <a:rPr b="1" i="1" lang="es"/>
              <a:t>reset</a:t>
            </a:r>
            <a:r>
              <a:rPr lang="es"/>
              <a:t> solo que este posee etiqueta de apertura y cierre para colocarle contenido adicional que no sea texto.</a:t>
            </a:r>
            <a:endParaRPr i="1" sz="900"/>
          </a:p>
        </p:txBody>
      </p:sp>
      <p:sp>
        <p:nvSpPr>
          <p:cNvPr id="260" name="Google Shape;260;p29"/>
          <p:cNvSpPr txBox="1"/>
          <p:nvPr/>
        </p:nvSpPr>
        <p:spPr>
          <a:xfrm>
            <a:off x="311700" y="4292232"/>
            <a:ext cx="399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Más info: </a:t>
            </a:r>
            <a:r>
              <a:rPr lang="es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https://www.w3schools.com/tags/tag_input.asp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=“radio”&gt;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simple </a:t>
            </a:r>
            <a:r>
              <a:rPr lang="es"/>
              <a:t>o </a:t>
            </a:r>
            <a:r>
              <a:rPr b="1" i="1" lang="es"/>
              <a:t>única</a:t>
            </a:r>
            <a:r>
              <a:rPr lang="es"/>
              <a:t>, por ejemplo cuando creamos encuestas con preguntas de una </a:t>
            </a:r>
            <a:r>
              <a:rPr lang="es" u="sng"/>
              <a:t>sola respuesta posible</a:t>
            </a:r>
            <a:r>
              <a:rPr lang="es"/>
              <a:t>.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del lado Frontend?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00" y="2111041"/>
            <a:ext cx="2204000" cy="2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=“checkbox”&gt;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múltiple</a:t>
            </a:r>
            <a:r>
              <a:rPr lang="es"/>
              <a:t>, por ejemplo cuando una </a:t>
            </a:r>
            <a:r>
              <a:rPr lang="es" u="sng"/>
              <a:t>misma pregunta</a:t>
            </a:r>
            <a:r>
              <a:rPr lang="es"/>
              <a:t> tiene </a:t>
            </a:r>
            <a:r>
              <a:rPr b="1" lang="es">
                <a:solidFill>
                  <a:srgbClr val="7685E6"/>
                </a:solidFill>
              </a:rPr>
              <a:t>varias opciones</a:t>
            </a:r>
            <a:r>
              <a:rPr lang="es"/>
              <a:t> posibles de respuesta.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para el Backend?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"csharp"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C#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2069400"/>
            <a:ext cx="2327400" cy="217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lang="es"/>
              <a:t>&lt;select&gt;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</a:t>
            </a:r>
            <a:r>
              <a:rPr lang="es"/>
              <a:t>os permite crear una </a:t>
            </a:r>
            <a:r>
              <a:rPr lang="es" u="sng"/>
              <a:t>lista desplegable</a:t>
            </a:r>
            <a:r>
              <a:rPr lang="es"/>
              <a:t> de opciones, cada opción estará contenida como hija dentro de un elemento </a:t>
            </a:r>
            <a:r>
              <a:rPr b="1" lang="es"/>
              <a:t>&lt;option&gt;</a:t>
            </a:r>
            <a:r>
              <a:rPr lang="es"/>
              <a:t> donde vamos a  encapsular cada opción de la lista.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426900" y="1988600"/>
            <a:ext cx="45735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"dodge"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Dodge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"chevrolet"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Chevrolet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Volkswagen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"alfaRomeo"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Alfa Romeo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50" y="2267475"/>
            <a:ext cx="1568050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etiquetas de formulario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32025" y="1091300"/>
            <a:ext cx="82800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muchos de los elementos podemos añadir (opcionalmente) otros atributos como:</a:t>
            </a:r>
            <a:endParaRPr b="1" sz="1500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required:</a:t>
            </a:r>
            <a:r>
              <a:rPr lang="es" sz="1500"/>
              <a:t> </a:t>
            </a:r>
            <a:r>
              <a:rPr lang="es" sz="1500"/>
              <a:t>Valida que el campo esté completo antes de enviar la información.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placeholder:</a:t>
            </a:r>
            <a:r>
              <a:rPr lang="es" sz="1500"/>
              <a:t> Texto soporte que aparece dentro de un input e indica un ejemplo de cómo llenar ese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value:</a:t>
            </a:r>
            <a:r>
              <a:rPr lang="es" sz="1500"/>
              <a:t> Para introducir un valor por defecto en el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readonly:</a:t>
            </a:r>
            <a:r>
              <a:rPr lang="es" sz="1500"/>
              <a:t> Si queremos que sea de sólo lectura.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Botones de formulario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4660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elementos son los que nos van a permitir enviar, limpiar o accionar sobre nuestros formularios.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3 tipos: </a:t>
            </a:r>
            <a:r>
              <a:rPr b="1" lang="es" u="sng">
                <a:solidFill>
                  <a:srgbClr val="7685E6"/>
                </a:solidFill>
              </a:rPr>
              <a:t>submit</a:t>
            </a:r>
            <a:r>
              <a:rPr lang="es"/>
              <a:t>, </a:t>
            </a:r>
            <a:r>
              <a:rPr b="1" lang="es" u="sng">
                <a:solidFill>
                  <a:srgbClr val="FF8B39"/>
                </a:solidFill>
              </a:rPr>
              <a:t>reset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y </a:t>
            </a:r>
            <a:r>
              <a:rPr b="1" lang="es" u="sng">
                <a:solidFill>
                  <a:srgbClr val="E15BBA"/>
                </a:solidFill>
              </a:rPr>
              <a:t>button</a:t>
            </a:r>
            <a:r>
              <a:rPr lang="es"/>
              <a:t> que pueden agregarse mediante una etiqueta </a:t>
            </a:r>
            <a:r>
              <a:rPr b="1" lang="es"/>
              <a:t>&lt;input&gt;</a:t>
            </a:r>
            <a:r>
              <a:rPr lang="es"/>
              <a:t> o una etiqueta </a:t>
            </a:r>
            <a:r>
              <a:rPr b="1" lang="es"/>
              <a:t>&lt;button&gt;</a:t>
            </a:r>
            <a:r>
              <a:rPr lang="es"/>
              <a:t>, la diferencia radica en que en la primera el texto se coloca en el atributo </a:t>
            </a:r>
            <a:r>
              <a:rPr lang="es" u="sng"/>
              <a:t>value</a:t>
            </a:r>
            <a:r>
              <a:rPr lang="es"/>
              <a:t> mientras que en la segunda, el texto va dentro de la etiqueta.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submit</a:t>
            </a:r>
            <a:r>
              <a:rPr b="1" lang="es" sz="1500">
                <a:highlight>
                  <a:srgbClr val="FEDE5D"/>
                </a:highlight>
              </a:rPr>
              <a:t>:</a:t>
            </a:r>
            <a:r>
              <a:rPr lang="es" sz="1500"/>
              <a:t> Ejecuta la acción de enviar los datos al archivo indicado en </a:t>
            </a:r>
            <a:r>
              <a:rPr b="1" i="1" lang="es" sz="1500"/>
              <a:t>action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reset:</a:t>
            </a:r>
            <a:r>
              <a:rPr lang="es" sz="1500"/>
              <a:t> Limpia todos los campos del formulario.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button:</a:t>
            </a:r>
            <a:r>
              <a:rPr lang="es" sz="1500"/>
              <a:t> Carece de efecto, sirve para darle un comportamiento propio desde javascript.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691450" y="3744550"/>
            <a:ext cx="3706500" cy="8481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"Enviar"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850" y="1325600"/>
            <a:ext cx="3930275" cy="2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>
            <p:ph type="title"/>
          </p:nvPr>
        </p:nvSpPr>
        <p:spPr>
          <a:xfrm>
            <a:off x="432025" y="610750"/>
            <a:ext cx="7982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 </a:t>
            </a:r>
            <a:r>
              <a:rPr lang="es"/>
              <a:t>Practicar</a:t>
            </a:r>
            <a:r>
              <a:rPr lang="es"/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03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HTML Recargado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Listas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Enlaces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Tablas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Multimedia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Formularios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455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455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Revoluciones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Multimedia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contenido </a:t>
            </a:r>
            <a:r>
              <a:rPr lang="es">
                <a:solidFill>
                  <a:srgbClr val="7685E6"/>
                </a:solidFill>
              </a:rPr>
              <a:t>multimedia</a:t>
            </a:r>
            <a:r>
              <a:rPr lang="es"/>
              <a:t> es el complemento perfecto para que nuestros sitios puedan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transmitir</a:t>
            </a:r>
            <a:r>
              <a:rPr lang="es"/>
              <a:t> información, ideas, conceptos </a:t>
            </a:r>
            <a:r>
              <a:rPr lang="es">
                <a:solidFill>
                  <a:srgbClr val="E15BBA"/>
                </a:solidFill>
              </a:rPr>
              <a:t>más</a:t>
            </a:r>
            <a:r>
              <a:rPr lang="es">
                <a:solidFill>
                  <a:srgbClr val="E15BBA"/>
                </a:solidFill>
              </a:rPr>
              <a:t> allá de los textos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“Una imágen, vale más que 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mil palabras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”</a:t>
            </a:r>
            <a:r>
              <a:rPr lang="es"/>
              <a:t> y en </a:t>
            </a:r>
            <a:r>
              <a:rPr lang="es">
                <a:solidFill>
                  <a:srgbClr val="FF8B39"/>
                </a:solidFill>
              </a:rPr>
              <a:t>HTML</a:t>
            </a:r>
            <a:r>
              <a:rPr lang="es"/>
              <a:t> podemos contar con distintos </a:t>
            </a:r>
            <a:r>
              <a:rPr lang="es">
                <a:solidFill>
                  <a:srgbClr val="7685E6"/>
                </a:solidFill>
              </a:rPr>
              <a:t>tipos</a:t>
            </a:r>
            <a:r>
              <a:rPr lang="es"/>
              <a:t> de multimedia para llevar nuestros sitios a otro nivel.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32025" y="17913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&lt;img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“./img/remeraCali.jpg”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“Foto de remera con estampa”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1319125" y="22533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494275" y="3026000"/>
            <a:ext cx="2181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: el valor indica la ruta donde se encuentra la imágen</a:t>
            </a:r>
            <a:endParaRPr sz="1200"/>
          </a:p>
        </p:txBody>
      </p:sp>
      <p:cxnSp>
        <p:nvCxnSpPr>
          <p:cNvPr id="191" name="Google Shape;191;p21"/>
          <p:cNvCxnSpPr>
            <a:endCxn id="192" idx="0"/>
          </p:cNvCxnSpPr>
          <p:nvPr/>
        </p:nvCxnSpPr>
        <p:spPr>
          <a:xfrm>
            <a:off x="4496853" y="222825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3525453" y="2990250"/>
            <a:ext cx="19428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Descripción de la imagen para accesibilidad.</a:t>
            </a:r>
            <a:endParaRPr sz="12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32025" y="1304875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una imágen es </a:t>
            </a:r>
            <a:r>
              <a:rPr b="1" lang="es" sz="1700"/>
              <a:t>&lt;img</a:t>
            </a:r>
            <a:r>
              <a:rPr b="1" lang="es" sz="1700"/>
              <a:t> /&gt;</a:t>
            </a:r>
            <a:r>
              <a:rPr lang="es" sz="1700"/>
              <a:t>.</a:t>
            </a:r>
            <a:endParaRPr sz="17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94275" y="40483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Formatos de imagen soportados:</a:t>
            </a:r>
            <a:r>
              <a:rPr lang="es" sz="900"/>
              <a:t> </a:t>
            </a:r>
            <a:r>
              <a:rPr b="1" lang="es" sz="900"/>
              <a:t>jpg</a:t>
            </a:r>
            <a:r>
              <a:rPr lang="es" sz="900"/>
              <a:t>, </a:t>
            </a:r>
            <a:r>
              <a:rPr b="1" lang="es" sz="900"/>
              <a:t>jpeg</a:t>
            </a:r>
            <a:r>
              <a:rPr lang="es" sz="900"/>
              <a:t>, </a:t>
            </a:r>
            <a:r>
              <a:rPr b="1" lang="es" sz="900"/>
              <a:t>png</a:t>
            </a:r>
            <a:r>
              <a:rPr lang="es" sz="900"/>
              <a:t>, </a:t>
            </a:r>
            <a:r>
              <a:rPr b="1" lang="es" sz="900"/>
              <a:t>svg</a:t>
            </a:r>
            <a:r>
              <a:rPr lang="es" sz="900"/>
              <a:t>, </a:t>
            </a:r>
            <a:r>
              <a:rPr b="1" lang="es" sz="900"/>
              <a:t>webp</a:t>
            </a:r>
            <a:r>
              <a:rPr lang="es" sz="900"/>
              <a:t>, </a:t>
            </a:r>
            <a:r>
              <a:rPr b="1" lang="es" sz="900"/>
              <a:t>gif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6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etiquetas para </a:t>
            </a:r>
            <a:r>
              <a:rPr lang="es"/>
              <a:t>imágenes.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13"/>
            <a:ext cx="3999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&lt;picture&gt;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Nos da flexibilidad a la hora de trabajar con </a:t>
            </a:r>
            <a:r>
              <a:rPr lang="es"/>
              <a:t>imágenes de distintos tamaños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https://www.w3schools.com/tags/tag_picture.asp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Funciona como etiqueta contenedora de una imagen o foto.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4"/>
              </a:rPr>
              <a:t>https://www.w3schools.com/tags/tag_figure.asp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&lt;figcaption&gt;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Coloca un </a:t>
            </a:r>
            <a:r>
              <a:rPr i="1" lang="es">
                <a:solidFill>
                  <a:srgbClr val="7685E6"/>
                </a:solidFill>
              </a:rPr>
              <a:t>caption</a:t>
            </a:r>
            <a:r>
              <a:rPr lang="es"/>
              <a:t> debajo de la imagen como información adicional.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340625"/>
            <a:ext cx="4527600" cy="311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09350"/>
            <a:ext cx="39999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 autoplay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"movie.mp4"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video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18900"/>
            <a:ext cx="3306280" cy="1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75600" y="1108232"/>
            <a:ext cx="3999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video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video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89"/>
              <a:t>La etiqueta video también admite el atributo </a:t>
            </a:r>
            <a:r>
              <a:rPr b="1" i="1" lang="es" sz="989"/>
              <a:t>src</a:t>
            </a:r>
            <a:r>
              <a:rPr i="1" lang="es" sz="989"/>
              <a:t> en lugar de agregar una etiqueta </a:t>
            </a:r>
            <a:r>
              <a:rPr b="1" i="1" lang="es" sz="989"/>
              <a:t>source</a:t>
            </a:r>
            <a:r>
              <a:rPr i="1" lang="es" sz="989"/>
              <a:t>, como sucede en las imágenes.</a:t>
            </a:r>
            <a:endParaRPr i="1" sz="989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43596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</a:t>
            </a:r>
            <a:r>
              <a:rPr i="1" lang="es" sz="900"/>
              <a:t>vídeo</a:t>
            </a:r>
            <a:r>
              <a:rPr i="1" lang="es" sz="900"/>
              <a:t> soportados:</a:t>
            </a:r>
            <a:r>
              <a:rPr lang="es" sz="900"/>
              <a:t> </a:t>
            </a:r>
            <a:r>
              <a:rPr b="1" lang="es" sz="900"/>
              <a:t>mp4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, </a:t>
            </a:r>
            <a:r>
              <a:rPr b="1" lang="es" sz="900"/>
              <a:t>webm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509800"/>
            <a:ext cx="41451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"horse.mp3"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"audio/mpeg"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archivo.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983050" y="1314200"/>
            <a:ext cx="39999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audio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r>
              <a:rPr lang="es"/>
              <a:t> (obligatoria)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audio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preload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Indica si el audio debe ser precargado o no al cargar la página.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4195100"/>
            <a:ext cx="4086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vídeo soportados:</a:t>
            </a:r>
            <a:r>
              <a:rPr lang="es" sz="900"/>
              <a:t> </a:t>
            </a:r>
            <a:r>
              <a:rPr b="1" lang="es" sz="900"/>
              <a:t>mp3</a:t>
            </a:r>
            <a:r>
              <a:rPr lang="es" sz="900"/>
              <a:t>, </a:t>
            </a:r>
            <a:r>
              <a:rPr b="1" lang="es" sz="900"/>
              <a:t>wav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.</a:t>
            </a:r>
            <a:endParaRPr b="1" sz="11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9475"/>
            <a:ext cx="3086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