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Montserrat SemiBold"/>
      <p:regular r:id="rId35"/>
      <p:bold r:id="rId36"/>
      <p:italic r:id="rId37"/>
      <p:boldItalic r:id="rId38"/>
    </p:embeddedFont>
    <p:embeddedFont>
      <p:font typeface="Bangers"/>
      <p:regular r:id="rId39"/>
    </p:embeddedFont>
    <p:embeddedFont>
      <p:font typeface="Montserrat"/>
      <p:regular r:id="rId40"/>
      <p:bold r:id="rId41"/>
      <p:italic r:id="rId42"/>
      <p:boldItalic r:id="rId43"/>
    </p:embeddedFont>
    <p:embeddedFont>
      <p:font typeface="Fira Mono"/>
      <p:regular r:id="rId44"/>
      <p:bold r:id="rId45"/>
    </p:embeddedFont>
    <p:embeddedFont>
      <p:font typeface="Montserrat Medium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3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Santiago Acosta Verrier"/>
  <p:cmAuthor clrIdx="1" id="1" initials="" lastIdx="1" name="Pablo Martin Rovira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37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regular.fntdata"/><Relationship Id="rId42" Type="http://schemas.openxmlformats.org/officeDocument/2006/relationships/font" Target="fonts/Montserrat-italic.fntdata"/><Relationship Id="rId41" Type="http://schemas.openxmlformats.org/officeDocument/2006/relationships/font" Target="fonts/Montserrat-bold.fntdata"/><Relationship Id="rId44" Type="http://schemas.openxmlformats.org/officeDocument/2006/relationships/font" Target="fonts/FiraMono-regular.fntdata"/><Relationship Id="rId43" Type="http://schemas.openxmlformats.org/officeDocument/2006/relationships/font" Target="fonts/Montserrat-boldItalic.fntdata"/><Relationship Id="rId46" Type="http://schemas.openxmlformats.org/officeDocument/2006/relationships/font" Target="fonts/MontserratMedium-regular.fntdata"/><Relationship Id="rId45" Type="http://schemas.openxmlformats.org/officeDocument/2006/relationships/font" Target="fonts/FiraMon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48" Type="http://schemas.openxmlformats.org/officeDocument/2006/relationships/font" Target="fonts/MontserratMedium-italic.fntdata"/><Relationship Id="rId47" Type="http://schemas.openxmlformats.org/officeDocument/2006/relationships/font" Target="fonts/MontserratMedium-bold.fntdata"/><Relationship Id="rId49" Type="http://schemas.openxmlformats.org/officeDocument/2006/relationships/font" Target="fonts/MontserratMedium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font" Target="fonts/MontserratSemiBold-regular.fntdata"/><Relationship Id="rId34" Type="http://schemas.openxmlformats.org/officeDocument/2006/relationships/slide" Target="slides/slide28.xml"/><Relationship Id="rId37" Type="http://schemas.openxmlformats.org/officeDocument/2006/relationships/font" Target="fonts/MontserratSemiBold-italic.fntdata"/><Relationship Id="rId36" Type="http://schemas.openxmlformats.org/officeDocument/2006/relationships/font" Target="fonts/MontserratSemiBold-bold.fntdata"/><Relationship Id="rId39" Type="http://schemas.openxmlformats.org/officeDocument/2006/relationships/font" Target="fonts/Bangers-regular.fntdata"/><Relationship Id="rId38" Type="http://schemas.openxmlformats.org/officeDocument/2006/relationships/font" Target="fonts/MontserratSemiBold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03-22T04:09:10.124">
    <p:pos x="6000" y="0"/>
    <p:text>En el directorio hay un archivo "desafio position" pero no se menciona en el ppt de algún ejercicio.</p:text>
  </p:cm>
  <p:cm authorId="1" idx="1" dt="2023-03-22T04:09:10.124">
    <p:pos x="6000" y="0"/>
    <p:text>Es por si se lo quieren dejar en el drive a los alumnos para que practiquen positions, aunque tambien pueden practicar colocando la etiqueta de "nuevo" en las cards del proyecto final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06688a4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406688a4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383dfec673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383dfec673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383dfec673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383dfec673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383dfec67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383dfec67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45aa20a819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45aa20a819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383dfec673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383dfec673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383dfec673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383dfec673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383dfec673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383dfec673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383dfec673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383dfec673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198c21328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198c21328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198c21328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198c21328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198c21328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198c21328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198c21328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198c21328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198c21328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198c21328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198c21328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198c21328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198c21328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198c21328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198c21328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198c21328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3fa872340e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3fa872340e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3fa872340e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3fa872340e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406688a437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406688a437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29e0636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429e0636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3fa872340e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3fa872340e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45aa20a81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45aa20a81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383dfec673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383dfec67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383dfec67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383dfec67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383dfec67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383dfec67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383dfec673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383dfec673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con título y subtítulo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b="1" sz="49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tarea y consigna">
  <p:cSld name="BIG_NUMB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82" name="Google Shape;8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26135" y="4508338"/>
            <a:ext cx="1091725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65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1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None/>
              <a:defRPr sz="2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e o recordatorio" type="blank">
  <p:cSld name="BLANK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/>
          <p:nvPr/>
        </p:nvSpPr>
        <p:spPr>
          <a:xfrm>
            <a:off x="-13650" y="-577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-260761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6135" y="164938"/>
            <a:ext cx="1091725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2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Montserrat"/>
              <a:buNone/>
              <a:defRPr b="1" sz="37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0">
  <p:cSld name="BLANK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3"/>
          <p:cNvSpPr txBox="1"/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2" type="title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3" type="title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4" type="title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13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3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2 - 37">
  <p:cSld name="BLANK_1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4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5" name="Google Shape;115;p14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6" name="Google Shape;116;p14"/>
          <p:cNvSpPr txBox="1"/>
          <p:nvPr>
            <p:ph idx="3" type="title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7" name="Google Shape;117;p14"/>
          <p:cNvSpPr txBox="1"/>
          <p:nvPr>
            <p:ph idx="4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8" name="Google Shape;118;p14"/>
          <p:cNvSpPr txBox="1"/>
          <p:nvPr>
            <p:ph idx="5" type="title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9" name="Google Shape;119;p1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4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4"/>
          <p:cNvSpPr txBox="1"/>
          <p:nvPr>
            <p:ph idx="6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24" name="Google Shape;124;p14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Última clase">
  <p:cSld name="BLANK_1_1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fmla="val 45084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5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5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1" name="Google Shape;131;p15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2" name="Google Shape;132;p15"/>
          <p:cNvSpPr txBox="1"/>
          <p:nvPr>
            <p:ph idx="3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1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5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5"/>
          <p:cNvSpPr txBox="1"/>
          <p:nvPr>
            <p:ph idx="4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38" name="Google Shape;138;p15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o destacado y explicación">
  <p:cSld name="TITLE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1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b="1" sz="37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26" name="Google Shape;2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9" name="Google Shape;29;p4"/>
          <p:cNvSpPr txBox="1"/>
          <p:nvPr>
            <p:ph idx="1" type="subTitle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" name="Google Shape;30;p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" name="Google Shape;31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35" name="Google Shape;3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" name="Google Shape;3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5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44" name="Google Shape;4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6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ágenes o gráficos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311700" y="-12175"/>
            <a:ext cx="774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49" name="Google Shape;4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7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8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4000"/>
              <a:buFont typeface="Montserrat"/>
              <a:buNone/>
              <a:defRPr b="1" sz="4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56" name="Google Shape;5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jercicios e image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9"/>
          <p:cNvSpPr txBox="1"/>
          <p:nvPr>
            <p:ph type="title"/>
          </p:nvPr>
        </p:nvSpPr>
        <p:spPr>
          <a:xfrm>
            <a:off x="265500" y="7759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Font typeface="Montserrat"/>
              <a:buNone/>
              <a:defRPr sz="3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9"/>
          <p:cNvSpPr txBox="1"/>
          <p:nvPr>
            <p:ph idx="1" type="subTitle"/>
          </p:nvPr>
        </p:nvSpPr>
        <p:spPr>
          <a:xfrm>
            <a:off x="265500" y="24982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4" name="Google Shape;64;p9"/>
          <p:cNvSpPr/>
          <p:nvPr/>
        </p:nvSpPr>
        <p:spPr>
          <a:xfrm>
            <a:off x="4572150" y="-18175"/>
            <a:ext cx="45720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6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9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s">
  <p:cSld name="CAPTION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433800" y="1715975"/>
            <a:ext cx="8203800" cy="148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i="1" sz="20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/>
        </p:txBody>
      </p:sp>
      <p:pic>
        <p:nvPicPr>
          <p:cNvPr id="71" name="Google Shape;7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7225" y="906000"/>
            <a:ext cx="1429649" cy="936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2800" y="2758064"/>
            <a:ext cx="1385650" cy="90783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0"/>
          <p:cNvSpPr txBox="1"/>
          <p:nvPr/>
        </p:nvSpPr>
        <p:spPr>
          <a:xfrm>
            <a:off x="432025" y="3792225"/>
            <a:ext cx="840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Autor/as/es: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4" name="Google Shape;74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0"/>
          <p:cNvSpPr txBox="1"/>
          <p:nvPr>
            <p:ph type="title"/>
          </p:nvPr>
        </p:nvSpPr>
        <p:spPr>
          <a:xfrm>
            <a:off x="1766475" y="3773600"/>
            <a:ext cx="71451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None/>
              <a:defRPr sz="1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2" type="title"/>
          </p:nvPr>
        </p:nvSpPr>
        <p:spPr>
          <a:xfrm>
            <a:off x="432025" y="83275"/>
            <a:ext cx="7145100" cy="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Font typeface="Montserrat SemiBold"/>
              <a:buNone/>
              <a:defRPr sz="15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78" name="Google Shape;78;p10"/>
          <p:cNvPicPr preferRelativeResize="0"/>
          <p:nvPr/>
        </p:nvPicPr>
        <p:blipFill rotWithShape="1">
          <a:blip r:embed="rId6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41">
          <p15:clr>
            <a:srgbClr val="FA7B17"/>
          </p15:clr>
        </p15:guide>
        <p15:guide id="3" orient="horz" pos="2551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Relationship Id="rId4" Type="http://schemas.openxmlformats.org/officeDocument/2006/relationships/image" Target="../media/image2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Relationship Id="rId4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Relationship Id="rId4" Type="http://schemas.openxmlformats.org/officeDocument/2006/relationships/image" Target="../media/image14.gif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Relationship Id="rId4" Type="http://schemas.openxmlformats.org/officeDocument/2006/relationships/image" Target="../media/image26.png"/><Relationship Id="rId5" Type="http://schemas.openxmlformats.org/officeDocument/2006/relationships/image" Target="../media/image11.gif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Relationship Id="rId4" Type="http://schemas.openxmlformats.org/officeDocument/2006/relationships/image" Target="../media/image29.gif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0.png"/><Relationship Id="rId4" Type="http://schemas.openxmlformats.org/officeDocument/2006/relationships/image" Target="../media/image34.gif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1.gif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/>
          <p:nvPr>
            <p:ph type="title"/>
          </p:nvPr>
        </p:nvSpPr>
        <p:spPr>
          <a:xfrm>
            <a:off x="3335100" y="1469100"/>
            <a:ext cx="5497200" cy="13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Fullstack</a:t>
            </a:r>
            <a:endParaRPr/>
          </a:p>
        </p:txBody>
      </p:sp>
      <p:pic>
        <p:nvPicPr>
          <p:cNvPr id="144" name="Google Shape;14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7287" y="2844300"/>
            <a:ext cx="2112825" cy="129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Displays</a:t>
            </a:r>
            <a:endParaRPr b="1" i="1">
              <a:solidFill>
                <a:srgbClr val="E15B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7" name="Google Shape;217;p25"/>
          <p:cNvSpPr txBox="1"/>
          <p:nvPr>
            <p:ph idx="1" type="body"/>
          </p:nvPr>
        </p:nvSpPr>
        <p:spPr>
          <a:xfrm>
            <a:off x="311700" y="1297275"/>
            <a:ext cx="7848900" cy="16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917"/>
              <a:t>Esta propiedad </a:t>
            </a:r>
            <a:r>
              <a:rPr i="1" lang="es" sz="1917" u="sng"/>
              <a:t>cambia</a:t>
            </a:r>
            <a:r>
              <a:rPr lang="es" sz="1917"/>
              <a:t> el tipo de representación del elemento indicado y si bien </a:t>
            </a:r>
            <a:r>
              <a:rPr b="1" lang="es" sz="1917">
                <a:solidFill>
                  <a:srgbClr val="E15BBA"/>
                </a:solidFill>
              </a:rPr>
              <a:t>puede tomar muchos</a:t>
            </a:r>
            <a:r>
              <a:rPr lang="es" sz="1917"/>
              <a:t> valores diferentes, por ahora nos concentraremos en </a:t>
            </a:r>
            <a:r>
              <a:rPr b="1" lang="es" sz="1917"/>
              <a:t>4</a:t>
            </a:r>
            <a:r>
              <a:rPr lang="es" sz="1917"/>
              <a:t> de los cuales </a:t>
            </a:r>
            <a:r>
              <a:rPr lang="es" sz="1917" u="sng"/>
              <a:t>ya conocemos</a:t>
            </a:r>
            <a:r>
              <a:rPr lang="es" sz="1917"/>
              <a:t> algunos.</a:t>
            </a:r>
            <a:endParaRPr sz="1517"/>
          </a:p>
        </p:txBody>
      </p:sp>
      <p:pic>
        <p:nvPicPr>
          <p:cNvPr id="218" name="Google Shape;21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3150" y="3147125"/>
            <a:ext cx="6477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Valores de display</a:t>
            </a:r>
            <a:endParaRPr b="1" i="1">
              <a:solidFill>
                <a:srgbClr val="E15B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26"/>
          <p:cNvSpPr txBox="1"/>
          <p:nvPr/>
        </p:nvSpPr>
        <p:spPr>
          <a:xfrm>
            <a:off x="311700" y="1170125"/>
            <a:ext cx="5461200" cy="3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s" sz="1302">
                <a:solidFill>
                  <a:schemeClr val="dk2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block</a:t>
            </a:r>
            <a:r>
              <a:rPr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302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Ocupan el </a:t>
            </a:r>
            <a:r>
              <a:rPr b="1"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100%</a:t>
            </a:r>
            <a:r>
              <a:rPr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del </a:t>
            </a:r>
            <a:r>
              <a:rPr lang="es" sz="1302" u="sng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ancho de su contenedor</a:t>
            </a:r>
            <a:r>
              <a:rPr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y comienzan en una nueva línea.</a:t>
            </a:r>
            <a:endParaRPr sz="1302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302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s" sz="1302">
                <a:solidFill>
                  <a:schemeClr val="dk2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inline</a:t>
            </a:r>
            <a:r>
              <a:rPr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302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Ocupan el </a:t>
            </a:r>
            <a:r>
              <a:rPr lang="es" sz="1302" u="sng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ancho de su contenido</a:t>
            </a:r>
            <a:r>
              <a:rPr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y </a:t>
            </a:r>
            <a:r>
              <a:rPr b="1" lang="es" sz="1302">
                <a:solidFill>
                  <a:srgbClr val="E15BBA"/>
                </a:solidFill>
                <a:latin typeface="Montserrat"/>
                <a:ea typeface="Montserrat"/>
                <a:cs typeface="Montserrat"/>
                <a:sym typeface="Montserrat"/>
              </a:rPr>
              <a:t>no aceptan</a:t>
            </a:r>
            <a:r>
              <a:rPr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propiedades de </a:t>
            </a:r>
            <a:r>
              <a:rPr b="1"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width</a:t>
            </a:r>
            <a:r>
              <a:rPr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height </a:t>
            </a:r>
            <a:r>
              <a:rPr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o </a:t>
            </a:r>
            <a:r>
              <a:rPr b="1"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margins </a:t>
            </a:r>
            <a:r>
              <a:rPr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y </a:t>
            </a:r>
            <a:r>
              <a:rPr b="1"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paddings</a:t>
            </a:r>
            <a:r>
              <a:rPr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superiores.</a:t>
            </a:r>
            <a:endParaRPr sz="1302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302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s" sz="1302">
                <a:solidFill>
                  <a:schemeClr val="dk2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inline-block</a:t>
            </a:r>
            <a:r>
              <a:rPr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302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La </a:t>
            </a:r>
            <a:r>
              <a:rPr b="1"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combinación de los anteriores</a:t>
            </a:r>
            <a:r>
              <a:rPr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ocupa el ancho de su contenido pero </a:t>
            </a:r>
            <a:r>
              <a:rPr b="1" i="1" lang="es" sz="1302">
                <a:solidFill>
                  <a:srgbClr val="7685E6"/>
                </a:solidFill>
                <a:latin typeface="Montserrat"/>
                <a:ea typeface="Montserrat"/>
                <a:cs typeface="Montserrat"/>
                <a:sym typeface="Montserrat"/>
              </a:rPr>
              <a:t>sí acepta</a:t>
            </a:r>
            <a:r>
              <a:rPr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que se </a:t>
            </a:r>
            <a:r>
              <a:rPr lang="es" sz="1302" u="sng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modifique su tamaño</a:t>
            </a:r>
            <a:r>
              <a:rPr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o </a:t>
            </a:r>
            <a:r>
              <a:rPr lang="es" sz="1302" u="sng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sus propiedades de caja</a:t>
            </a:r>
            <a:r>
              <a:rPr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302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302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b="1" lang="es" sz="1302">
                <a:solidFill>
                  <a:schemeClr val="dk2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none</a:t>
            </a:r>
            <a:endParaRPr sz="1302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Este valor resulta en que </a:t>
            </a:r>
            <a:r>
              <a:rPr b="1" lang="es" sz="1302">
                <a:solidFill>
                  <a:srgbClr val="377BC7"/>
                </a:solidFill>
                <a:latin typeface="Montserrat"/>
                <a:ea typeface="Montserrat"/>
                <a:cs typeface="Montserrat"/>
                <a:sym typeface="Montserrat"/>
              </a:rPr>
              <a:t>el elemento seleccionado no sea mostrado</a:t>
            </a:r>
            <a:r>
              <a:rPr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ni ocupe espacio en el lugar donde debería estar.</a:t>
            </a:r>
            <a:endParaRPr sz="1302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5" name="Google Shape;22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3475" y="1227225"/>
            <a:ext cx="2042975" cy="167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3475" y="3103675"/>
            <a:ext cx="2032017" cy="167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de Caja</a:t>
            </a:r>
            <a:endParaRPr/>
          </a:p>
        </p:txBody>
      </p:sp>
      <p:sp>
        <p:nvSpPr>
          <p:cNvPr id="232" name="Google Shape;232;p27"/>
          <p:cNvSpPr txBox="1"/>
          <p:nvPr>
            <p:ph idx="1" type="subTitle"/>
          </p:nvPr>
        </p:nvSpPr>
        <p:spPr>
          <a:xfrm>
            <a:off x="550350" y="1578100"/>
            <a:ext cx="8043300" cy="9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 un </a:t>
            </a:r>
            <a:r>
              <a:rPr b="1" lang="es">
                <a:solidFill>
                  <a:srgbClr val="FF8B39"/>
                </a:solidFill>
                <a:latin typeface="Montserrat"/>
                <a:ea typeface="Montserrat"/>
                <a:cs typeface="Montserrat"/>
                <a:sym typeface="Montserrat"/>
              </a:rPr>
              <a:t>sistema</a:t>
            </a:r>
            <a:r>
              <a:rPr lang="es"/>
              <a:t> que tiene el </a:t>
            </a:r>
            <a:r>
              <a:rPr lang="es" u="sng"/>
              <a:t>navegador</a:t>
            </a:r>
            <a:r>
              <a:rPr lang="es"/>
              <a:t> </a:t>
            </a:r>
            <a:r>
              <a:rPr lang="es"/>
              <a:t>para interpretar</a:t>
            </a:r>
            <a:r>
              <a:rPr lang="es"/>
              <a:t> las diferentes partes de lo que solemos denominar </a:t>
            </a:r>
            <a:r>
              <a:rPr b="1" i="1" lang="es">
                <a:solidFill>
                  <a:srgbClr val="E15BBA"/>
                </a:solidFill>
                <a:latin typeface="Montserrat"/>
                <a:ea typeface="Montserrat"/>
                <a:cs typeface="Montserrat"/>
                <a:sym typeface="Montserrat"/>
              </a:rPr>
              <a:t>cajas</a:t>
            </a:r>
            <a:r>
              <a:rPr lang="es"/>
              <a:t>, es decir, un elemento HTML con ciertos </a:t>
            </a:r>
            <a:r>
              <a:rPr lang="es">
                <a:solidFill>
                  <a:srgbClr val="F9F9F9"/>
                </a:solidFill>
                <a:highlight>
                  <a:srgbClr val="7685E6"/>
                </a:highlight>
              </a:rPr>
              <a:t>límites y dimensiones</a:t>
            </a:r>
            <a:r>
              <a:rPr lang="es"/>
              <a:t>.</a:t>
            </a:r>
            <a:endParaRPr/>
          </a:p>
        </p:txBody>
      </p:sp>
      <p:pic>
        <p:nvPicPr>
          <p:cNvPr id="233" name="Google Shape;23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1250" y="2547700"/>
            <a:ext cx="2921494" cy="22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Propiedad </a:t>
            </a:r>
            <a:r>
              <a:rPr b="1" i="1" lang="es">
                <a:solidFill>
                  <a:srgbClr val="E15BBA"/>
                </a:solidFill>
                <a:latin typeface="Montserrat"/>
                <a:ea typeface="Montserrat"/>
                <a:cs typeface="Montserrat"/>
                <a:sym typeface="Montserrat"/>
              </a:rPr>
              <a:t>margin</a:t>
            </a:r>
            <a:endParaRPr b="1" i="1">
              <a:solidFill>
                <a:srgbClr val="E15B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28"/>
          <p:cNvSpPr txBox="1"/>
          <p:nvPr>
            <p:ph idx="1" type="body"/>
          </p:nvPr>
        </p:nvSpPr>
        <p:spPr>
          <a:xfrm>
            <a:off x="311700" y="1170000"/>
            <a:ext cx="8165400" cy="9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917"/>
              <a:t>Se utiliza para </a:t>
            </a:r>
            <a:r>
              <a:rPr b="1" i="1" lang="es" sz="1917"/>
              <a:t>crear espacio</a:t>
            </a:r>
            <a:r>
              <a:rPr lang="es" sz="1917"/>
              <a:t> alrededor de los elementos, </a:t>
            </a:r>
            <a:r>
              <a:rPr b="1" lang="es" sz="1917">
                <a:solidFill>
                  <a:srgbClr val="E15BBA"/>
                </a:solidFill>
              </a:rPr>
              <a:t>FUERA</a:t>
            </a:r>
            <a:r>
              <a:rPr lang="es" sz="1917"/>
              <a:t> de los </a:t>
            </a:r>
            <a:r>
              <a:rPr lang="es" sz="1917">
                <a:highlight>
                  <a:srgbClr val="F8C823"/>
                </a:highlight>
              </a:rPr>
              <a:t>bordes definidos</a:t>
            </a:r>
            <a:r>
              <a:rPr lang="es" sz="1917"/>
              <a:t>.</a:t>
            </a:r>
            <a:endParaRPr sz="1517">
              <a:latin typeface="Bangers"/>
              <a:ea typeface="Bangers"/>
              <a:cs typeface="Bangers"/>
              <a:sym typeface="Bangers"/>
            </a:endParaRPr>
          </a:p>
        </p:txBody>
      </p:sp>
      <p:pic>
        <p:nvPicPr>
          <p:cNvPr id="240" name="Google Shape;24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8" y="2146200"/>
            <a:ext cx="3998875" cy="215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6050" y="2003538"/>
            <a:ext cx="3699375" cy="24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"/>
          <p:cNvSpPr txBox="1"/>
          <p:nvPr>
            <p:ph idx="1" type="body"/>
          </p:nvPr>
        </p:nvSpPr>
        <p:spPr>
          <a:xfrm>
            <a:off x="311700" y="1170000"/>
            <a:ext cx="85206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917"/>
              <a:t>Se utiliza para </a:t>
            </a:r>
            <a:r>
              <a:rPr b="1" i="1" lang="es" sz="1917"/>
              <a:t>crear espacio</a:t>
            </a:r>
            <a:r>
              <a:rPr lang="es" sz="1917"/>
              <a:t> alrededor de los elementos, </a:t>
            </a:r>
            <a:r>
              <a:rPr b="1" lang="es" sz="1917">
                <a:solidFill>
                  <a:srgbClr val="7685E6"/>
                </a:solidFill>
              </a:rPr>
              <a:t>DENTRO</a:t>
            </a:r>
            <a:r>
              <a:rPr lang="es" sz="1917"/>
              <a:t> de los </a:t>
            </a:r>
            <a:r>
              <a:rPr lang="es" sz="1917">
                <a:highlight>
                  <a:srgbClr val="F8C823"/>
                </a:highlight>
              </a:rPr>
              <a:t>bordes definidos</a:t>
            </a:r>
            <a:r>
              <a:rPr lang="es" sz="1917"/>
              <a:t>.</a:t>
            </a:r>
            <a:endParaRPr sz="1517">
              <a:latin typeface="Bangers"/>
              <a:ea typeface="Bangers"/>
              <a:cs typeface="Bangers"/>
              <a:sym typeface="Bangers"/>
            </a:endParaRPr>
          </a:p>
        </p:txBody>
      </p:sp>
      <p:sp>
        <p:nvSpPr>
          <p:cNvPr id="247" name="Google Shape;247;p29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Propiedad </a:t>
            </a:r>
            <a:r>
              <a:rPr b="1" i="1" lang="es">
                <a:solidFill>
                  <a:srgbClr val="7685E6"/>
                </a:solidFill>
                <a:latin typeface="Montserrat"/>
                <a:ea typeface="Montserrat"/>
                <a:cs typeface="Montserrat"/>
                <a:sym typeface="Montserrat"/>
              </a:rPr>
              <a:t>padding</a:t>
            </a:r>
            <a:endParaRPr b="1" i="1">
              <a:solidFill>
                <a:srgbClr val="7685E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8" name="Google Shape;24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050" y="2141600"/>
            <a:ext cx="3010225" cy="216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022788"/>
            <a:ext cx="3835400" cy="240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0"/>
          <p:cNvSpPr txBox="1"/>
          <p:nvPr>
            <p:ph idx="1" type="body"/>
          </p:nvPr>
        </p:nvSpPr>
        <p:spPr>
          <a:xfrm>
            <a:off x="311700" y="1170000"/>
            <a:ext cx="8520600" cy="7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917"/>
              <a:t>Permiten especificar el </a:t>
            </a:r>
            <a:r>
              <a:rPr b="1" lang="es" sz="1917">
                <a:solidFill>
                  <a:srgbClr val="E15BBA"/>
                </a:solidFill>
              </a:rPr>
              <a:t>estilo</a:t>
            </a:r>
            <a:r>
              <a:rPr lang="es" sz="1917"/>
              <a:t>, el </a:t>
            </a:r>
            <a:r>
              <a:rPr b="1" lang="es" sz="1917">
                <a:solidFill>
                  <a:srgbClr val="7685E6"/>
                </a:solidFill>
              </a:rPr>
              <a:t>ancho</a:t>
            </a:r>
            <a:r>
              <a:rPr lang="es" sz="1917"/>
              <a:t> y el </a:t>
            </a:r>
            <a:r>
              <a:rPr b="1" lang="es" sz="1917">
                <a:solidFill>
                  <a:srgbClr val="F8C823"/>
                </a:solidFill>
              </a:rPr>
              <a:t>color</a:t>
            </a:r>
            <a:r>
              <a:rPr lang="es" sz="1917"/>
              <a:t> del borde de un elemento.</a:t>
            </a:r>
            <a:endParaRPr sz="1517">
              <a:latin typeface="Bangers"/>
              <a:ea typeface="Bangers"/>
              <a:cs typeface="Bangers"/>
              <a:sym typeface="Bangers"/>
            </a:endParaRPr>
          </a:p>
        </p:txBody>
      </p:sp>
      <p:sp>
        <p:nvSpPr>
          <p:cNvPr id="255" name="Google Shape;255;p30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Propiedad </a:t>
            </a:r>
            <a:r>
              <a:rPr b="1" i="1" lang="es">
                <a:solidFill>
                  <a:srgbClr val="7685E6"/>
                </a:solidFill>
                <a:latin typeface="Montserrat"/>
                <a:ea typeface="Montserrat"/>
                <a:cs typeface="Montserrat"/>
                <a:sym typeface="Montserrat"/>
              </a:rPr>
              <a:t>border</a:t>
            </a:r>
            <a:endParaRPr b="1" i="1">
              <a:solidFill>
                <a:srgbClr val="7685E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6" name="Google Shape;25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775" y="1924450"/>
            <a:ext cx="3328726" cy="2496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6126" y="2753625"/>
            <a:ext cx="413385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1"/>
          <p:cNvSpPr txBox="1"/>
          <p:nvPr>
            <p:ph idx="1" type="body"/>
          </p:nvPr>
        </p:nvSpPr>
        <p:spPr>
          <a:xfrm>
            <a:off x="311700" y="1170000"/>
            <a:ext cx="4622100" cy="30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17"/>
              <a:t>Sucede cuando </a:t>
            </a:r>
            <a:r>
              <a:rPr lang="es" sz="1917">
                <a:solidFill>
                  <a:srgbClr val="F9F9F9"/>
                </a:solidFill>
                <a:highlight>
                  <a:srgbClr val="E15BBA"/>
                </a:highlight>
              </a:rPr>
              <a:t>superamos</a:t>
            </a:r>
            <a:r>
              <a:rPr lang="es" sz="1917"/>
              <a:t> los </a:t>
            </a:r>
            <a:r>
              <a:rPr lang="es" sz="1917" u="sng"/>
              <a:t>límites</a:t>
            </a:r>
            <a:r>
              <a:rPr lang="es" sz="1917"/>
              <a:t> de tamaño de </a:t>
            </a:r>
            <a:r>
              <a:rPr lang="es" sz="1917">
                <a:solidFill>
                  <a:srgbClr val="FF8B39"/>
                </a:solidFill>
              </a:rPr>
              <a:t>nuestros contenedores</a:t>
            </a:r>
            <a:r>
              <a:rPr lang="es" sz="1917"/>
              <a:t>.</a:t>
            </a:r>
            <a:endParaRPr sz="1917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917"/>
              <a:t>Dependiendo el caso, puede </a:t>
            </a:r>
            <a:r>
              <a:rPr b="1" lang="es" sz="1917"/>
              <a:t>generar scroll vertical u horizontal</a:t>
            </a:r>
            <a:r>
              <a:rPr lang="es" sz="1917"/>
              <a:t>, </a:t>
            </a:r>
            <a:r>
              <a:rPr lang="es" sz="1917" u="sng"/>
              <a:t>ocultar el contenido</a:t>
            </a:r>
            <a:r>
              <a:rPr lang="es" sz="1917"/>
              <a:t> sobrante o </a:t>
            </a:r>
            <a:r>
              <a:rPr lang="es" sz="1917">
                <a:solidFill>
                  <a:srgbClr val="F9F9F9"/>
                </a:solidFill>
                <a:highlight>
                  <a:srgbClr val="7685E6"/>
                </a:highlight>
              </a:rPr>
              <a:t>dejarlo simplemente que fluya</a:t>
            </a:r>
            <a:r>
              <a:rPr lang="es" sz="1917"/>
              <a:t>.</a:t>
            </a:r>
            <a:endParaRPr sz="1917"/>
          </a:p>
        </p:txBody>
      </p:sp>
      <p:sp>
        <p:nvSpPr>
          <p:cNvPr id="263" name="Google Shape;263;p31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Overflow</a:t>
            </a:r>
            <a:endParaRPr b="1" i="1">
              <a:solidFill>
                <a:srgbClr val="7685E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4" name="Google Shape;26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9950" y="1389800"/>
            <a:ext cx="3791450" cy="265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2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Valores de overflow</a:t>
            </a:r>
            <a:endParaRPr b="1" i="1">
              <a:solidFill>
                <a:srgbClr val="7685E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32"/>
          <p:cNvSpPr txBox="1"/>
          <p:nvPr/>
        </p:nvSpPr>
        <p:spPr>
          <a:xfrm>
            <a:off x="311700" y="1284575"/>
            <a:ext cx="3966300" cy="32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s" sz="1302">
                <a:solidFill>
                  <a:schemeClr val="dk2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auto</a:t>
            </a:r>
            <a:endParaRPr sz="1302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Se colocan </a:t>
            </a:r>
            <a:r>
              <a:rPr b="1"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barras de desplazamiento</a:t>
            </a:r>
            <a:r>
              <a:rPr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(</a:t>
            </a:r>
            <a:r>
              <a:rPr lang="es" sz="1302" u="sng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sólo las necesarias</a:t>
            </a:r>
            <a:r>
              <a:rPr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).</a:t>
            </a:r>
            <a:endParaRPr sz="1302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302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s" sz="1302">
                <a:solidFill>
                  <a:schemeClr val="dk2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hidden</a:t>
            </a:r>
            <a:endParaRPr sz="1302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Se </a:t>
            </a:r>
            <a:r>
              <a:rPr b="1"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oculta </a:t>
            </a:r>
            <a:r>
              <a:rPr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el contenido que </a:t>
            </a:r>
            <a:r>
              <a:rPr lang="es" sz="1302" u="sng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sobresale</a:t>
            </a:r>
            <a:r>
              <a:rPr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302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302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s" sz="1302">
                <a:solidFill>
                  <a:schemeClr val="dk2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visible</a:t>
            </a:r>
            <a:r>
              <a:rPr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302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Se </a:t>
            </a:r>
            <a:r>
              <a:rPr b="1"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muestra el contenido que sobresale</a:t>
            </a:r>
            <a:r>
              <a:rPr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(</a:t>
            </a:r>
            <a:r>
              <a:rPr lang="es" sz="1302" u="sng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comportamiento por defecto</a:t>
            </a:r>
            <a:r>
              <a:rPr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1302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302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s" sz="1302">
                <a:solidFill>
                  <a:schemeClr val="dk2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scroll</a:t>
            </a:r>
            <a:endParaRPr sz="1302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Se colocan </a:t>
            </a:r>
            <a:r>
              <a:rPr b="1"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barras de desplazamiento</a:t>
            </a:r>
            <a:r>
              <a:rPr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(</a:t>
            </a:r>
            <a:r>
              <a:rPr lang="es" sz="1302" u="sng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horizontales y verticales</a:t>
            </a:r>
            <a:r>
              <a:rPr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).</a:t>
            </a:r>
            <a:endParaRPr sz="1302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1" name="Google Shape;27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051" y="1343626"/>
            <a:ext cx="4514249" cy="171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9725" y="3059925"/>
            <a:ext cx="4430900" cy="138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3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POSITIONS</a:t>
            </a:r>
            <a:endParaRPr/>
          </a:p>
        </p:txBody>
      </p:sp>
      <p:sp>
        <p:nvSpPr>
          <p:cNvPr id="278" name="Google Shape;278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 te dejes vencer por un diseño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4"/>
          <p:cNvSpPr txBox="1"/>
          <p:nvPr>
            <p:ph idx="1" type="subTitle"/>
          </p:nvPr>
        </p:nvSpPr>
        <p:spPr>
          <a:xfrm>
            <a:off x="550375" y="1607775"/>
            <a:ext cx="8177100" cy="26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Hasta </a:t>
            </a:r>
            <a:r>
              <a:rPr lang="es"/>
              <a:t>el momento</a:t>
            </a:r>
            <a:r>
              <a:rPr lang="es"/>
              <a:t> aprendimos a manejar y posicionar los elementos de una web en base a un </a:t>
            </a:r>
            <a:r>
              <a:rPr b="1" lang="es">
                <a:solidFill>
                  <a:srgbClr val="FF8B39"/>
                </a:solidFill>
                <a:latin typeface="Montserrat"/>
                <a:ea typeface="Montserrat"/>
                <a:cs typeface="Montserrat"/>
                <a:sym typeface="Montserrat"/>
              </a:rPr>
              <a:t>flujo estático</a:t>
            </a:r>
            <a:r>
              <a:rPr lang="es"/>
              <a:t> y contínuo donde </a:t>
            </a:r>
            <a:r>
              <a:rPr lang="es">
                <a:solidFill>
                  <a:srgbClr val="F9F9F9"/>
                </a:solidFill>
                <a:highlight>
                  <a:srgbClr val="7685E6"/>
                </a:highlight>
              </a:rPr>
              <a:t>las cajas</a:t>
            </a:r>
            <a:r>
              <a:rPr lang="es"/>
              <a:t> se iban </a:t>
            </a:r>
            <a:r>
              <a:rPr lang="es" u="sng"/>
              <a:t>creando en el orden</a:t>
            </a:r>
            <a:r>
              <a:rPr lang="es"/>
              <a:t> en el cual </a:t>
            </a: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fueron escritas</a:t>
            </a:r>
            <a:r>
              <a:rPr lang="es"/>
              <a:t> en el HTML.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Gracias a los </a:t>
            </a:r>
            <a:r>
              <a:rPr lang="es">
                <a:solidFill>
                  <a:schemeClr val="lt1"/>
                </a:solidFill>
              </a:rPr>
              <a:t>positions</a:t>
            </a:r>
            <a:r>
              <a:rPr lang="es"/>
              <a:t>, vamos a poder </a:t>
            </a:r>
            <a:r>
              <a:rPr lang="es" u="sng"/>
              <a:t>modificar el flujo estático</a:t>
            </a:r>
            <a:r>
              <a:rPr lang="es"/>
              <a:t> de nuestros elementos, permitiendo </a:t>
            </a:r>
            <a:r>
              <a:rPr lang="es">
                <a:solidFill>
                  <a:srgbClr val="FF8B39"/>
                </a:solidFill>
              </a:rPr>
              <a:t>superposiciones</a:t>
            </a:r>
            <a:r>
              <a:rPr lang="es"/>
              <a:t> o cambios referencia </a:t>
            </a:r>
            <a:r>
              <a:rPr lang="es">
                <a:solidFill>
                  <a:srgbClr val="F9F9F9"/>
                </a:solidFill>
                <a:highlight>
                  <a:srgbClr val="E15BBA"/>
                </a:highlight>
              </a:rPr>
              <a:t>sobre</a:t>
            </a:r>
            <a:r>
              <a:rPr lang="es">
                <a:solidFill>
                  <a:srgbClr val="414141"/>
                </a:solidFill>
              </a:rPr>
              <a:t> </a:t>
            </a:r>
            <a:r>
              <a:rPr lang="es"/>
              <a:t>los que </a:t>
            </a:r>
            <a:r>
              <a:rPr lang="es">
                <a:solidFill>
                  <a:srgbClr val="F9F9F9"/>
                </a:solidFill>
                <a:highlight>
                  <a:srgbClr val="E15BBA"/>
                </a:highlight>
              </a:rPr>
              <a:t>las cajas</a:t>
            </a:r>
            <a:r>
              <a:rPr lang="es"/>
              <a:t> están dispuestas.</a:t>
            </a:r>
            <a:endParaRPr i="1"/>
          </a:p>
        </p:txBody>
      </p:sp>
      <p:sp>
        <p:nvSpPr>
          <p:cNvPr id="284" name="Google Shape;284;p34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Positions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Les damos la bienvenida</a:t>
            </a:r>
            <a:endParaRPr/>
          </a:p>
        </p:txBody>
      </p:sp>
      <p:sp>
        <p:nvSpPr>
          <p:cNvPr id="150" name="Google Shape;150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Vamos a comenzar a grabar la clase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5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Position y sus valores</a:t>
            </a:r>
            <a:endParaRPr/>
          </a:p>
        </p:txBody>
      </p:sp>
      <p:sp>
        <p:nvSpPr>
          <p:cNvPr id="290" name="Google Shape;290;p35"/>
          <p:cNvSpPr txBox="1"/>
          <p:nvPr>
            <p:ph idx="1" type="body"/>
          </p:nvPr>
        </p:nvSpPr>
        <p:spPr>
          <a:xfrm>
            <a:off x="326000" y="1388650"/>
            <a:ext cx="6391200" cy="7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700"/>
              <a:t>La propiedad </a:t>
            </a:r>
            <a:r>
              <a:rPr lang="es">
                <a:solidFill>
                  <a:srgbClr val="00FFFF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position:</a:t>
            </a:r>
            <a:r>
              <a:rPr lang="es" sz="1700"/>
              <a:t> cuenta con los siguientes valores:    </a:t>
            </a:r>
            <a:r>
              <a:rPr lang="es">
                <a:solidFill>
                  <a:srgbClr val="F8C823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static</a:t>
            </a:r>
            <a:r>
              <a:rPr lang="es">
                <a:solidFill>
                  <a:srgbClr val="FF8B39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 | relative | absolute | fixed | sticky</a:t>
            </a:r>
            <a:r>
              <a:rPr lang="es" sz="1700"/>
              <a:t> </a:t>
            </a:r>
            <a:endParaRPr sz="1700"/>
          </a:p>
        </p:txBody>
      </p:sp>
      <p:sp>
        <p:nvSpPr>
          <p:cNvPr id="291" name="Google Shape;291;p35"/>
          <p:cNvSpPr txBox="1"/>
          <p:nvPr>
            <p:ph idx="1" type="body"/>
          </p:nvPr>
        </p:nvSpPr>
        <p:spPr>
          <a:xfrm>
            <a:off x="311700" y="2520025"/>
            <a:ext cx="4815000" cy="14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8C823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static</a:t>
            </a:r>
            <a:endParaRPr>
              <a:solidFill>
                <a:srgbClr val="F8C823"/>
              </a:solidFill>
              <a:highlight>
                <a:srgbClr val="434343"/>
              </a:highlight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700"/>
              <a:t>Valor por defecto</a:t>
            </a:r>
            <a:r>
              <a:rPr lang="es" sz="1700"/>
              <a:t>. Este valor indica que el elemento </a:t>
            </a:r>
            <a:r>
              <a:rPr lang="es" sz="1700" u="sng"/>
              <a:t>debe adoptar el flujo natural</a:t>
            </a:r>
            <a:r>
              <a:rPr lang="es" sz="1700"/>
              <a:t> del sitio. </a:t>
            </a:r>
            <a:endParaRPr>
              <a:solidFill>
                <a:srgbClr val="F8C823"/>
              </a:solidFill>
              <a:highlight>
                <a:srgbClr val="434343"/>
              </a:highlight>
              <a:latin typeface="Fira Mono"/>
              <a:ea typeface="Fira Mono"/>
              <a:cs typeface="Fira Mono"/>
              <a:sym typeface="Fira Mono"/>
            </a:endParaRPr>
          </a:p>
        </p:txBody>
      </p:sp>
      <p:pic>
        <p:nvPicPr>
          <p:cNvPr id="292" name="Google Shape;292;p35"/>
          <p:cNvPicPr preferRelativeResize="0"/>
          <p:nvPr/>
        </p:nvPicPr>
        <p:blipFill rotWithShape="1">
          <a:blip r:embed="rId3">
            <a:alphaModFix/>
          </a:blip>
          <a:srcRect b="7943" l="0" r="0" t="9137"/>
          <a:stretch/>
        </p:blipFill>
        <p:spPr>
          <a:xfrm>
            <a:off x="7940575" y="597425"/>
            <a:ext cx="891725" cy="99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1850" y="1987375"/>
            <a:ext cx="2445275" cy="244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6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"/>
              <a:t>Position y sus valores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6"/>
          <p:cNvSpPr txBox="1"/>
          <p:nvPr>
            <p:ph idx="1" type="body"/>
          </p:nvPr>
        </p:nvSpPr>
        <p:spPr>
          <a:xfrm>
            <a:off x="311700" y="1674838"/>
            <a:ext cx="4502700" cy="20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8B39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relative</a:t>
            </a:r>
            <a:endParaRPr>
              <a:solidFill>
                <a:srgbClr val="FF8B39"/>
              </a:solidFill>
              <a:highlight>
                <a:srgbClr val="434343"/>
              </a:highlight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700"/>
              <a:t>Se comporta </a:t>
            </a:r>
            <a:r>
              <a:rPr lang="es" sz="1700" u="sng"/>
              <a:t>igual que static</a:t>
            </a:r>
            <a:r>
              <a:rPr lang="es" sz="1700"/>
              <a:t> a menos que le agreguemos las propiedades: </a:t>
            </a:r>
            <a:r>
              <a:rPr lang="es">
                <a:solidFill>
                  <a:srgbClr val="FF8B39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top | bottom | right | left</a:t>
            </a:r>
            <a:r>
              <a:rPr lang="es" sz="1700"/>
              <a:t> causando un </a:t>
            </a:r>
            <a:r>
              <a:rPr b="1" lang="es" sz="1700"/>
              <a:t>reajuste en su posición</a:t>
            </a:r>
            <a:r>
              <a:rPr lang="es" sz="1700"/>
              <a:t> y </a:t>
            </a:r>
            <a:r>
              <a:rPr i="1" lang="es" sz="1700"/>
              <a:t>sin modificar el espacio que ocuparía originalmente</a:t>
            </a:r>
            <a:r>
              <a:rPr lang="es" sz="1700"/>
              <a:t>. </a:t>
            </a:r>
            <a:endParaRPr>
              <a:solidFill>
                <a:srgbClr val="F8C823"/>
              </a:solidFill>
              <a:highlight>
                <a:srgbClr val="434343"/>
              </a:highlight>
              <a:latin typeface="Fira Mono"/>
              <a:ea typeface="Fira Mono"/>
              <a:cs typeface="Fira Mono"/>
              <a:sym typeface="Fira Mono"/>
            </a:endParaRPr>
          </a:p>
        </p:txBody>
      </p:sp>
      <p:pic>
        <p:nvPicPr>
          <p:cNvPr id="300" name="Google Shape;300;p36"/>
          <p:cNvPicPr preferRelativeResize="0"/>
          <p:nvPr/>
        </p:nvPicPr>
        <p:blipFill rotWithShape="1">
          <a:blip r:embed="rId3">
            <a:alphaModFix/>
          </a:blip>
          <a:srcRect b="1119" l="0" r="0" t="-1120"/>
          <a:stretch/>
        </p:blipFill>
        <p:spPr>
          <a:xfrm>
            <a:off x="7365625" y="597425"/>
            <a:ext cx="1466675" cy="116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4675" y="3788703"/>
            <a:ext cx="2294650" cy="12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10550" y="1799162"/>
            <a:ext cx="2446575" cy="244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7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Position y sus valores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7"/>
          <p:cNvSpPr txBox="1"/>
          <p:nvPr>
            <p:ph idx="1" type="body"/>
          </p:nvPr>
        </p:nvSpPr>
        <p:spPr>
          <a:xfrm>
            <a:off x="311700" y="1674850"/>
            <a:ext cx="4746000" cy="22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8B39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absolute</a:t>
            </a:r>
            <a:endParaRPr>
              <a:solidFill>
                <a:srgbClr val="FF8B39"/>
              </a:solidFill>
              <a:highlight>
                <a:srgbClr val="434343"/>
              </a:highlight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700"/>
              <a:t>La posición de una caja se establece de forma </a:t>
            </a:r>
            <a:r>
              <a:rPr b="1" lang="es" sz="1700">
                <a:solidFill>
                  <a:srgbClr val="7685E6"/>
                </a:solidFill>
              </a:rPr>
              <a:t>absoluta</a:t>
            </a:r>
            <a:r>
              <a:rPr lang="es" sz="1700"/>
              <a:t> respecto de su </a:t>
            </a:r>
            <a:r>
              <a:rPr lang="es" sz="1700" u="sng"/>
              <a:t>elemento contenedor relative</a:t>
            </a:r>
            <a:r>
              <a:rPr lang="es" sz="1700"/>
              <a:t>, </a:t>
            </a:r>
            <a:r>
              <a:rPr lang="es" sz="1700">
                <a:highlight>
                  <a:srgbClr val="F8C823"/>
                </a:highlight>
              </a:rPr>
              <a:t>o el body por defecto</a:t>
            </a:r>
            <a:r>
              <a:rPr lang="es" sz="1700"/>
              <a:t>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s" sz="1700"/>
              <a:t>El resto de elementos de la página ignoran la nueva posición del elemento</a:t>
            </a:r>
            <a:r>
              <a:rPr lang="es" sz="1700"/>
              <a:t>. </a:t>
            </a:r>
            <a:endParaRPr>
              <a:solidFill>
                <a:srgbClr val="F8C823"/>
              </a:solidFill>
              <a:highlight>
                <a:srgbClr val="434343"/>
              </a:highlight>
              <a:latin typeface="Fira Mono"/>
              <a:ea typeface="Fira Mono"/>
              <a:cs typeface="Fira Mono"/>
              <a:sym typeface="Fira Mono"/>
            </a:endParaRPr>
          </a:p>
        </p:txBody>
      </p:sp>
      <p:pic>
        <p:nvPicPr>
          <p:cNvPr id="309" name="Google Shape;309;p37"/>
          <p:cNvPicPr preferRelativeResize="0"/>
          <p:nvPr/>
        </p:nvPicPr>
        <p:blipFill rotWithShape="1">
          <a:blip r:embed="rId3">
            <a:alphaModFix/>
          </a:blip>
          <a:srcRect b="4363" l="4565" r="4310" t="4153"/>
          <a:stretch/>
        </p:blipFill>
        <p:spPr>
          <a:xfrm>
            <a:off x="7870650" y="563550"/>
            <a:ext cx="1016050" cy="1006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4136" y="1800450"/>
            <a:ext cx="2443000" cy="24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8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Position y sus valores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8"/>
          <p:cNvSpPr txBox="1"/>
          <p:nvPr>
            <p:ph idx="1" type="body"/>
          </p:nvPr>
        </p:nvSpPr>
        <p:spPr>
          <a:xfrm>
            <a:off x="311700" y="1674838"/>
            <a:ext cx="4502700" cy="20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8B39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fixed</a:t>
            </a:r>
            <a:endParaRPr>
              <a:solidFill>
                <a:srgbClr val="FF8B39"/>
              </a:solidFill>
              <a:highlight>
                <a:srgbClr val="434343"/>
              </a:highlight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700"/>
              <a:t>Hace que la caja esté </a:t>
            </a:r>
            <a:r>
              <a:rPr lang="es" sz="1700">
                <a:solidFill>
                  <a:srgbClr val="F9F9F9"/>
                </a:solidFill>
                <a:highlight>
                  <a:srgbClr val="7685E6"/>
                </a:highlight>
              </a:rPr>
              <a:t>posicionada con respecto a la ventana del navegador</a:t>
            </a:r>
            <a:r>
              <a:rPr lang="es" sz="1700"/>
              <a:t>, lo que significa que </a:t>
            </a:r>
            <a:r>
              <a:rPr b="1" lang="es" sz="1700"/>
              <a:t>se mantendrá en el mismo lugar</a:t>
            </a:r>
            <a:r>
              <a:rPr lang="es" sz="1700"/>
              <a:t> incluso </a:t>
            </a:r>
            <a:r>
              <a:rPr lang="es" sz="1700" u="sng"/>
              <a:t>al hacer scroll en la página</a:t>
            </a:r>
            <a:r>
              <a:rPr lang="es" sz="1700"/>
              <a:t>.</a:t>
            </a:r>
            <a:endParaRPr>
              <a:solidFill>
                <a:srgbClr val="F8C823"/>
              </a:solidFill>
              <a:highlight>
                <a:srgbClr val="434343"/>
              </a:highlight>
              <a:latin typeface="Fira Mono"/>
              <a:ea typeface="Fira Mono"/>
              <a:cs typeface="Fira Mono"/>
              <a:sym typeface="Fira Mono"/>
            </a:endParaRPr>
          </a:p>
        </p:txBody>
      </p:sp>
      <p:pic>
        <p:nvPicPr>
          <p:cNvPr id="317" name="Google Shape;317;p38"/>
          <p:cNvPicPr preferRelativeResize="0"/>
          <p:nvPr/>
        </p:nvPicPr>
        <p:blipFill rotWithShape="1">
          <a:blip r:embed="rId3">
            <a:alphaModFix/>
          </a:blip>
          <a:srcRect b="4707" l="6749" r="5929" t="5790"/>
          <a:stretch/>
        </p:blipFill>
        <p:spPr>
          <a:xfrm>
            <a:off x="7788125" y="548025"/>
            <a:ext cx="976025" cy="116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4125" y="1800450"/>
            <a:ext cx="2443000" cy="24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9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Position y sus valores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9"/>
          <p:cNvSpPr txBox="1"/>
          <p:nvPr>
            <p:ph idx="1" type="body"/>
          </p:nvPr>
        </p:nvSpPr>
        <p:spPr>
          <a:xfrm>
            <a:off x="311700" y="1674838"/>
            <a:ext cx="4502700" cy="20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8B39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sticky</a:t>
            </a:r>
            <a:endParaRPr>
              <a:solidFill>
                <a:srgbClr val="FF8B39"/>
              </a:solidFill>
              <a:highlight>
                <a:srgbClr val="434343"/>
              </a:highlight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700"/>
              <a:t>La caja </a:t>
            </a:r>
            <a:r>
              <a:rPr b="1" lang="es" sz="1700"/>
              <a:t>se mantiene static</a:t>
            </a:r>
            <a:r>
              <a:rPr lang="es" sz="1700"/>
              <a:t> </a:t>
            </a:r>
            <a:r>
              <a:rPr i="1" lang="es" sz="1700">
                <a:highlight>
                  <a:srgbClr val="F8C823"/>
                </a:highlight>
              </a:rPr>
              <a:t>hasta que el scroll del navegador llega a ella</a:t>
            </a:r>
            <a:r>
              <a:rPr lang="es" sz="1700"/>
              <a:t> y </a:t>
            </a:r>
            <a:r>
              <a:rPr i="1" lang="es" sz="1700">
                <a:solidFill>
                  <a:srgbClr val="7685E6"/>
                </a:solidFill>
              </a:rPr>
              <a:t>se comporta como fixed</a:t>
            </a:r>
            <a:r>
              <a:rPr lang="es" sz="1700"/>
              <a:t>. Una vez que </a:t>
            </a:r>
            <a:r>
              <a:rPr lang="es" sz="1700" u="sng"/>
              <a:t>el tamaño de su contenedor llega a su fin</a:t>
            </a:r>
            <a:r>
              <a:rPr lang="es" sz="1700"/>
              <a:t>, </a:t>
            </a:r>
            <a:r>
              <a:rPr b="1" lang="es" sz="1700"/>
              <a:t>vuelve a comportarse como static</a:t>
            </a:r>
            <a:r>
              <a:rPr lang="es" sz="1700"/>
              <a:t>.</a:t>
            </a:r>
            <a:endParaRPr>
              <a:solidFill>
                <a:srgbClr val="F8C823"/>
              </a:solidFill>
              <a:highlight>
                <a:srgbClr val="434343"/>
              </a:highlight>
              <a:latin typeface="Fira Mono"/>
              <a:ea typeface="Fira Mono"/>
              <a:cs typeface="Fira Mono"/>
              <a:sym typeface="Fira Mono"/>
            </a:endParaRPr>
          </a:p>
        </p:txBody>
      </p:sp>
      <p:pic>
        <p:nvPicPr>
          <p:cNvPr id="325" name="Google Shape;32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6575" y="1458550"/>
            <a:ext cx="2903850" cy="290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0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z-index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2788"/>
              <a:t>En </a:t>
            </a:r>
            <a:r>
              <a:rPr b="0" lang="es" sz="2788" u="sng"/>
              <a:t>los momentos</a:t>
            </a:r>
            <a:r>
              <a:rPr b="0" lang="es" sz="2788"/>
              <a:t> que </a:t>
            </a:r>
            <a:r>
              <a:rPr b="0" lang="es" sz="2788">
                <a:solidFill>
                  <a:srgbClr val="E15BBA"/>
                </a:solidFill>
              </a:rPr>
              <a:t>nuestras cajas con position se superpongan</a:t>
            </a:r>
            <a:r>
              <a:rPr b="0" lang="es" sz="2788"/>
              <a:t>, podemos utilizar la propiedad </a:t>
            </a:r>
            <a:r>
              <a:rPr lang="es" sz="2788"/>
              <a:t>z-index</a:t>
            </a:r>
            <a:r>
              <a:rPr b="0" lang="es" sz="2788"/>
              <a:t> para </a:t>
            </a:r>
            <a:r>
              <a:rPr b="0" lang="es" sz="2788">
                <a:solidFill>
                  <a:schemeClr val="lt1"/>
                </a:solidFill>
                <a:highlight>
                  <a:srgbClr val="7685E6"/>
                </a:highlight>
              </a:rPr>
              <a:t>manejar el orden de las capas</a:t>
            </a:r>
            <a:r>
              <a:rPr b="0" lang="es" sz="2788"/>
              <a:t>.</a:t>
            </a:r>
            <a:endParaRPr b="0" sz="2788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1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 te olvides de dar el presente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2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Recordá: 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R</a:t>
            </a: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evisar la Cartelera de Novedades.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H</a:t>
            </a: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acer tus consultas en el Foro.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Todo en el Aula Virtual.</a:t>
            </a:r>
            <a:endParaRPr sz="32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3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Gracias</a:t>
            </a:r>
            <a:endParaRPr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9F9F9"/>
                </a:solidFill>
              </a:rPr>
              <a:t>Clase 06</a:t>
            </a:r>
            <a:endParaRPr>
              <a:solidFill>
                <a:srgbClr val="F9F9F9"/>
              </a:solidFill>
            </a:endParaRPr>
          </a:p>
        </p:txBody>
      </p:sp>
      <p:sp>
        <p:nvSpPr>
          <p:cNvPr id="156" name="Google Shape;156;p18"/>
          <p:cNvSpPr txBox="1"/>
          <p:nvPr>
            <p:ph idx="3" type="title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14141"/>
                </a:solidFill>
              </a:rPr>
              <a:t>Clase 07</a:t>
            </a:r>
            <a:endParaRPr>
              <a:solidFill>
                <a:srgbClr val="414141"/>
              </a:solidFill>
            </a:endParaRPr>
          </a:p>
        </p:txBody>
      </p:sp>
      <p:sp>
        <p:nvSpPr>
          <p:cNvPr id="157" name="Google Shape;157;p18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14141"/>
                </a:solidFill>
              </a:rPr>
              <a:t>Clase 05</a:t>
            </a:r>
            <a:endParaRPr>
              <a:solidFill>
                <a:srgbClr val="414141"/>
              </a:solidFill>
            </a:endParaRPr>
          </a:p>
        </p:txBody>
      </p:sp>
      <p:sp>
        <p:nvSpPr>
          <p:cNvPr id="158" name="Google Shape;158;p18"/>
          <p:cNvSpPr txBox="1"/>
          <p:nvPr>
            <p:ph idx="6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CSS Inicial</a:t>
            </a:r>
            <a:endParaRPr b="1">
              <a:solidFill>
                <a:srgbClr val="F9F9F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9F9F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      Unidades de medida</a:t>
            </a:r>
            <a:endParaRPr b="1">
              <a:solidFill>
                <a:srgbClr val="F9F9F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      Modelo de Caja</a:t>
            </a:r>
            <a:endParaRPr b="1">
              <a:solidFill>
                <a:srgbClr val="F9F9F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      Positions</a:t>
            </a:r>
            <a:endParaRPr b="1">
              <a:solidFill>
                <a:srgbClr val="F9F9F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      </a:t>
            </a:r>
            <a:endParaRPr b="1">
              <a:solidFill>
                <a:srgbClr val="F9F9F9"/>
              </a:solidFill>
            </a:endParaRPr>
          </a:p>
        </p:txBody>
      </p:sp>
      <p:sp>
        <p:nvSpPr>
          <p:cNvPr id="159" name="Google Shape;159;p18"/>
          <p:cNvSpPr/>
          <p:nvPr/>
        </p:nvSpPr>
        <p:spPr>
          <a:xfrm rot="5400000">
            <a:off x="3434104" y="2574248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8"/>
          <p:cNvSpPr/>
          <p:nvPr/>
        </p:nvSpPr>
        <p:spPr>
          <a:xfrm rot="5400000">
            <a:off x="3434104" y="2805336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8"/>
          <p:cNvSpPr/>
          <p:nvPr/>
        </p:nvSpPr>
        <p:spPr>
          <a:xfrm rot="5400000">
            <a:off x="3434100" y="3036411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8"/>
          <p:cNvSpPr txBox="1"/>
          <p:nvPr>
            <p:ph idx="6" type="title"/>
          </p:nvPr>
        </p:nvSpPr>
        <p:spPr>
          <a:xfrm>
            <a:off x="6134350" y="21551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CSS Intermedio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Transiciones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Transformaciones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Animaciones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Pseudoselectores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Pseudoclases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      </a:t>
            </a:r>
            <a:endParaRPr b="1">
              <a:solidFill>
                <a:srgbClr val="F9F9F9"/>
              </a:solidFill>
            </a:endParaRPr>
          </a:p>
        </p:txBody>
      </p:sp>
      <p:sp>
        <p:nvSpPr>
          <p:cNvPr id="163" name="Google Shape;163;p18"/>
          <p:cNvSpPr/>
          <p:nvPr/>
        </p:nvSpPr>
        <p:spPr>
          <a:xfrm rot="5400000">
            <a:off x="6236929" y="2569448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8"/>
          <p:cNvSpPr/>
          <p:nvPr/>
        </p:nvSpPr>
        <p:spPr>
          <a:xfrm rot="5400000">
            <a:off x="6236929" y="2800536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8"/>
          <p:cNvSpPr/>
          <p:nvPr/>
        </p:nvSpPr>
        <p:spPr>
          <a:xfrm rot="5400000">
            <a:off x="6236925" y="3031611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8"/>
          <p:cNvSpPr txBox="1"/>
          <p:nvPr>
            <p:ph idx="6" type="title"/>
          </p:nvPr>
        </p:nvSpPr>
        <p:spPr>
          <a:xfrm>
            <a:off x="528700" y="21551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CSS Inicial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Fuentes y Tipografías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Colores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Iconos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      </a:t>
            </a:r>
            <a:endParaRPr b="1">
              <a:solidFill>
                <a:srgbClr val="F9F9F9"/>
              </a:solidFill>
            </a:endParaRPr>
          </a:p>
        </p:txBody>
      </p:sp>
      <p:sp>
        <p:nvSpPr>
          <p:cNvPr id="167" name="Google Shape;167;p18"/>
          <p:cNvSpPr/>
          <p:nvPr/>
        </p:nvSpPr>
        <p:spPr>
          <a:xfrm rot="5400000">
            <a:off x="631279" y="2569448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8"/>
          <p:cNvSpPr/>
          <p:nvPr/>
        </p:nvSpPr>
        <p:spPr>
          <a:xfrm rot="5400000">
            <a:off x="631279" y="2800536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8"/>
          <p:cNvSpPr/>
          <p:nvPr/>
        </p:nvSpPr>
        <p:spPr>
          <a:xfrm rot="5400000">
            <a:off x="631275" y="3031611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8"/>
          <p:cNvSpPr/>
          <p:nvPr/>
        </p:nvSpPr>
        <p:spPr>
          <a:xfrm rot="5400000">
            <a:off x="6236925" y="3255199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8"/>
          <p:cNvSpPr/>
          <p:nvPr/>
        </p:nvSpPr>
        <p:spPr>
          <a:xfrm rot="5400000">
            <a:off x="6236925" y="3486274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CSS</a:t>
            </a:r>
            <a:endParaRPr/>
          </a:p>
        </p:txBody>
      </p:sp>
      <p:sp>
        <p:nvSpPr>
          <p:cNvPr id="177" name="Google Shape;177;p19"/>
          <p:cNvSpPr txBox="1"/>
          <p:nvPr>
            <p:ph idx="4294967295" type="subTitle"/>
          </p:nvPr>
        </p:nvSpPr>
        <p:spPr>
          <a:xfrm>
            <a:off x="511711" y="2498275"/>
            <a:ext cx="40452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Estructura en nuestros estilos</a:t>
            </a:r>
            <a:endParaRPr/>
          </a:p>
        </p:txBody>
      </p:sp>
      <p:pic>
        <p:nvPicPr>
          <p:cNvPr id="178" name="Google Shape;17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6700" y="1513537"/>
            <a:ext cx="1645374" cy="2116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Unidades de Medida</a:t>
            </a:r>
            <a:endParaRPr/>
          </a:p>
        </p:txBody>
      </p:sp>
      <p:sp>
        <p:nvSpPr>
          <p:cNvPr id="184" name="Google Shape;184;p20"/>
          <p:cNvSpPr txBox="1"/>
          <p:nvPr>
            <p:ph idx="1" type="subTitle"/>
          </p:nvPr>
        </p:nvSpPr>
        <p:spPr>
          <a:xfrm>
            <a:off x="550350" y="1578100"/>
            <a:ext cx="8043300" cy="25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Existen </a:t>
            </a:r>
            <a:r>
              <a:rPr b="1" lang="es">
                <a:solidFill>
                  <a:srgbClr val="FF8B39"/>
                </a:solidFill>
                <a:latin typeface="Montserrat"/>
                <a:ea typeface="Montserrat"/>
                <a:cs typeface="Montserrat"/>
                <a:sym typeface="Montserrat"/>
              </a:rPr>
              <a:t>muchas</a:t>
            </a:r>
            <a:r>
              <a:rPr lang="es"/>
              <a:t> y cada una tiene una </a:t>
            </a:r>
            <a:r>
              <a:rPr lang="es" u="sng"/>
              <a:t>aplicación</a:t>
            </a:r>
            <a:r>
              <a:rPr lang="es"/>
              <a:t> para cada caso </a:t>
            </a:r>
            <a:r>
              <a:rPr lang="es">
                <a:solidFill>
                  <a:srgbClr val="F9F9F9"/>
                </a:solidFill>
                <a:highlight>
                  <a:srgbClr val="E15BBA"/>
                </a:highlight>
              </a:rPr>
              <a:t>particular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 primero que debemos saber es que al igual que los enlaces en HTML existen de </a:t>
            </a: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2 tipos</a:t>
            </a:r>
            <a:r>
              <a:rPr lang="es"/>
              <a:t>, unidades </a:t>
            </a:r>
            <a:r>
              <a:rPr b="1" lang="es">
                <a:solidFill>
                  <a:srgbClr val="7685E6"/>
                </a:solidFill>
                <a:latin typeface="Montserrat"/>
                <a:ea typeface="Montserrat"/>
                <a:cs typeface="Montserrat"/>
                <a:sym typeface="Montserrat"/>
              </a:rPr>
              <a:t>relativas</a:t>
            </a:r>
            <a:r>
              <a:rPr lang="es"/>
              <a:t> y </a:t>
            </a:r>
            <a:r>
              <a:rPr b="1" lang="es">
                <a:solidFill>
                  <a:srgbClr val="E15BBA"/>
                </a:solidFill>
                <a:latin typeface="Montserrat"/>
                <a:ea typeface="Montserrat"/>
                <a:cs typeface="Montserrat"/>
                <a:sym typeface="Montserrat"/>
              </a:rPr>
              <a:t>absolutas</a:t>
            </a:r>
            <a:r>
              <a:rPr lang="es"/>
              <a:t> cuya diferencia radica en si ese valor siempre va a tomar el </a:t>
            </a:r>
            <a:r>
              <a:rPr lang="es" u="sng"/>
              <a:t>mismo tamaño</a:t>
            </a:r>
            <a:r>
              <a:rPr lang="es"/>
              <a:t> o si va a estar </a:t>
            </a:r>
            <a:r>
              <a:rPr lang="es" u="sng"/>
              <a:t>relacionado al tamaño de algo más</a:t>
            </a:r>
            <a:r>
              <a:rPr lang="es"/>
              <a:t>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Absolutas</a:t>
            </a:r>
            <a:endParaRPr/>
          </a:p>
        </p:txBody>
      </p: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311700" y="1170000"/>
            <a:ext cx="7609500" cy="14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Son medidas </a:t>
            </a:r>
            <a:r>
              <a:rPr b="1" lang="es">
                <a:solidFill>
                  <a:srgbClr val="FF8B39"/>
                </a:solidFill>
              </a:rPr>
              <a:t>fijas</a:t>
            </a:r>
            <a:r>
              <a:rPr lang="es"/>
              <a:t> y no dependen de ningún otro factor.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/>
              <a:t>Ideales</a:t>
            </a:r>
            <a:r>
              <a:rPr lang="es"/>
              <a:t> </a:t>
            </a:r>
            <a:r>
              <a:rPr lang="es"/>
              <a:t>en contextos donde las</a:t>
            </a:r>
            <a:r>
              <a:rPr lang="es"/>
              <a:t> </a:t>
            </a:r>
            <a:r>
              <a:rPr lang="es" u="sng"/>
              <a:t>medidas no varían</a:t>
            </a:r>
            <a:r>
              <a:rPr lang="es"/>
              <a:t> como en los </a:t>
            </a:r>
            <a:r>
              <a:rPr b="1" lang="es">
                <a:highlight>
                  <a:srgbClr val="F8C823"/>
                </a:highlight>
              </a:rPr>
              <a:t>medios impresos</a:t>
            </a:r>
            <a:r>
              <a:rPr lang="es"/>
              <a:t> (documentos, impresiones, etc...), pero </a:t>
            </a:r>
            <a:r>
              <a:rPr b="1" lang="es">
                <a:solidFill>
                  <a:srgbClr val="E15BBA"/>
                </a:solidFill>
              </a:rPr>
              <a:t>poco adecuadas</a:t>
            </a:r>
            <a:r>
              <a:rPr lang="es"/>
              <a:t> para la </a:t>
            </a:r>
            <a:r>
              <a:rPr lang="es" u="sng"/>
              <a:t>web</a:t>
            </a:r>
            <a:r>
              <a:rPr lang="es"/>
              <a:t>, ya que no se adaptan a diferentes resoluciones o pantallas, que es lo que tendemos a hacer hoy en día.</a:t>
            </a:r>
            <a:endParaRPr/>
          </a:p>
        </p:txBody>
      </p:sp>
      <p:pic>
        <p:nvPicPr>
          <p:cNvPr id="191" name="Google Shape;19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6649" y="3057313"/>
            <a:ext cx="2365250" cy="100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1"/>
          <p:cNvSpPr txBox="1"/>
          <p:nvPr/>
        </p:nvSpPr>
        <p:spPr>
          <a:xfrm>
            <a:off x="311700" y="2787175"/>
            <a:ext cx="4389000" cy="15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Si bien existen muchas como </a:t>
            </a:r>
            <a:r>
              <a:rPr b="1"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cm</a:t>
            </a: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(centímetros), </a:t>
            </a:r>
            <a:r>
              <a:rPr b="1"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mm</a:t>
            </a: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(milímetros), </a:t>
            </a:r>
            <a:r>
              <a:rPr b="1"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</a:t>
            </a: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(pulgadas), </a:t>
            </a:r>
            <a:r>
              <a:rPr b="1"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pc</a:t>
            </a: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(picas), </a:t>
            </a:r>
            <a:r>
              <a:rPr b="1"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pt</a:t>
            </a: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(puntos), etc…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chemeClr val="dk2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La más conocida son los </a:t>
            </a:r>
            <a:r>
              <a:rPr b="1" i="1" lang="es">
                <a:solidFill>
                  <a:schemeClr val="dk2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Pixeles</a:t>
            </a:r>
            <a:r>
              <a:rPr lang="es">
                <a:solidFill>
                  <a:schemeClr val="dk2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 por su fácil uso y aplicación práctica en pantallas.</a:t>
            </a:r>
            <a:endParaRPr sz="1500">
              <a:highlight>
                <a:srgbClr val="F8C823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Relativas</a:t>
            </a:r>
            <a:endParaRPr/>
          </a:p>
        </p:txBody>
      </p:sp>
      <p:sp>
        <p:nvSpPr>
          <p:cNvPr id="198" name="Google Shape;198;p22"/>
          <p:cNvSpPr txBox="1"/>
          <p:nvPr>
            <p:ph idx="1" type="body"/>
          </p:nvPr>
        </p:nvSpPr>
        <p:spPr>
          <a:xfrm>
            <a:off x="311700" y="1170000"/>
            <a:ext cx="8592300" cy="10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300"/>
              <a:t>Mucho más </a:t>
            </a:r>
            <a:r>
              <a:rPr lang="es" sz="1300">
                <a:solidFill>
                  <a:srgbClr val="F9F9F9"/>
                </a:solidFill>
                <a:highlight>
                  <a:srgbClr val="E15BBA"/>
                </a:highlight>
              </a:rPr>
              <a:t>potente y flexible</a:t>
            </a:r>
            <a:r>
              <a:rPr lang="es" sz="1300"/>
              <a:t> en CSS. Al contrario de las unidades absolutas,  </a:t>
            </a:r>
            <a:r>
              <a:rPr lang="es" sz="1300" u="sng"/>
              <a:t>dependen</a:t>
            </a:r>
            <a:r>
              <a:rPr lang="es" sz="1300"/>
              <a:t> de algún otro factor (resolución, tamaño de letra, etc...). Tienen una curva de aprendizaje más compleja, pero </a:t>
            </a:r>
            <a:r>
              <a:rPr lang="es" sz="1300">
                <a:highlight>
                  <a:srgbClr val="F8C823"/>
                </a:highlight>
              </a:rPr>
              <a:t>son ideales para trabajar en dispositivos con diferentes tamaños</a:t>
            </a:r>
            <a:r>
              <a:rPr lang="es" sz="1300"/>
              <a:t>, ya que son muy versátiles.</a:t>
            </a:r>
            <a:endParaRPr sz="1300"/>
          </a:p>
        </p:txBody>
      </p:sp>
      <p:sp>
        <p:nvSpPr>
          <p:cNvPr id="199" name="Google Shape;199;p22"/>
          <p:cNvSpPr txBox="1"/>
          <p:nvPr/>
        </p:nvSpPr>
        <p:spPr>
          <a:xfrm>
            <a:off x="318850" y="2289175"/>
            <a:ext cx="77046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dk2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em</a:t>
            </a:r>
            <a:r>
              <a:rPr lang="es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-&gt; 1em = tamaño de fuente </a:t>
            </a:r>
            <a:r>
              <a:rPr lang="es" sz="1300" u="sng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relativo</a:t>
            </a:r>
            <a:r>
              <a:rPr lang="es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a la </a:t>
            </a:r>
            <a:r>
              <a:rPr b="1" lang="es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herencia</a:t>
            </a:r>
            <a:r>
              <a:rPr lang="es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o al </a:t>
            </a:r>
            <a:r>
              <a:rPr i="1" lang="es" sz="1300">
                <a:solidFill>
                  <a:srgbClr val="FF8B39"/>
                </a:solidFill>
                <a:latin typeface="Montserrat"/>
                <a:ea typeface="Montserrat"/>
                <a:cs typeface="Montserrat"/>
                <a:sym typeface="Montserrat"/>
              </a:rPr>
              <a:t>valor por defecto</a:t>
            </a:r>
            <a:r>
              <a:rPr lang="es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del </a:t>
            </a:r>
            <a:r>
              <a:rPr b="1" lang="es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navegador</a:t>
            </a:r>
            <a:r>
              <a:rPr lang="es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3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300">
                <a:solidFill>
                  <a:schemeClr val="dk2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rem</a:t>
            </a:r>
            <a:r>
              <a:rPr lang="es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-&gt; 1rem = tamaño de fuente </a:t>
            </a:r>
            <a:r>
              <a:rPr b="1" lang="es" sz="1300">
                <a:solidFill>
                  <a:srgbClr val="E15BBA"/>
                </a:solidFill>
                <a:latin typeface="Montserrat"/>
                <a:ea typeface="Montserrat"/>
                <a:cs typeface="Montserrat"/>
                <a:sym typeface="Montserrat"/>
              </a:rPr>
              <a:t>relativo</a:t>
            </a:r>
            <a:r>
              <a:rPr lang="es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al </a:t>
            </a:r>
            <a:r>
              <a:rPr lang="es" sz="1300" u="sng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valor por defecto</a:t>
            </a:r>
            <a:r>
              <a:rPr lang="es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del </a:t>
            </a:r>
            <a:r>
              <a:rPr b="1" lang="es" sz="1300">
                <a:solidFill>
                  <a:srgbClr val="377BC7"/>
                </a:solidFill>
                <a:latin typeface="Montserrat"/>
                <a:ea typeface="Montserrat"/>
                <a:cs typeface="Montserrat"/>
                <a:sym typeface="Montserrat"/>
              </a:rPr>
              <a:t>navegador</a:t>
            </a:r>
            <a:r>
              <a:rPr lang="es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3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dk2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vw</a:t>
            </a:r>
            <a:r>
              <a:rPr lang="es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-&gt; 100vw = total del </a:t>
            </a:r>
            <a:r>
              <a:rPr b="1" lang="es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ancho</a:t>
            </a:r>
            <a:r>
              <a:rPr lang="es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visible del navegador.</a:t>
            </a:r>
            <a:endParaRPr sz="13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300">
                <a:solidFill>
                  <a:schemeClr val="dk2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vh</a:t>
            </a:r>
            <a:r>
              <a:rPr lang="es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-&gt; 100vh = total del </a:t>
            </a:r>
            <a:r>
              <a:rPr b="1" lang="es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alto</a:t>
            </a:r>
            <a:r>
              <a:rPr lang="es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visible del navegador</a:t>
            </a:r>
            <a:endParaRPr sz="13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dk2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%</a:t>
            </a:r>
            <a:r>
              <a:rPr lang="es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Porcentaje Relativo al tamaño del elemento padre.</a:t>
            </a:r>
            <a:endParaRPr sz="13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Displays</a:t>
            </a:r>
            <a:endParaRPr/>
          </a:p>
        </p:txBody>
      </p:sp>
      <p:sp>
        <p:nvSpPr>
          <p:cNvPr id="205" name="Google Shape;205;p23"/>
          <p:cNvSpPr txBox="1"/>
          <p:nvPr>
            <p:ph idx="1" type="subTitle"/>
          </p:nvPr>
        </p:nvSpPr>
        <p:spPr>
          <a:xfrm>
            <a:off x="550350" y="1724800"/>
            <a:ext cx="7281000" cy="18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Recordemos que, por defecto, </a:t>
            </a:r>
            <a:r>
              <a:rPr lang="es" sz="2000">
                <a:solidFill>
                  <a:srgbClr val="FF8B39"/>
                </a:solidFill>
              </a:rPr>
              <a:t>cada elemento HTML</a:t>
            </a:r>
            <a:r>
              <a:rPr lang="es" sz="2000"/>
              <a:t> tiene un tipo de </a:t>
            </a:r>
            <a:r>
              <a:rPr lang="es" sz="2000" u="sng"/>
              <a:t>representación </a:t>
            </a:r>
            <a:r>
              <a:rPr lang="es" sz="2000" u="sng"/>
              <a:t>concreta</a:t>
            </a:r>
            <a:r>
              <a:rPr lang="es" sz="2000"/>
              <a:t>. Esos valores eran display </a:t>
            </a:r>
            <a:r>
              <a:rPr b="1" lang="es" sz="2000">
                <a:solidFill>
                  <a:srgbClr val="E15BBA"/>
                </a:solidFill>
                <a:latin typeface="Montserrat"/>
                <a:ea typeface="Montserrat"/>
                <a:cs typeface="Montserrat"/>
                <a:sym typeface="Montserrat"/>
              </a:rPr>
              <a:t>block</a:t>
            </a:r>
            <a:r>
              <a:rPr lang="es" sz="2000"/>
              <a:t> o </a:t>
            </a:r>
            <a:r>
              <a:rPr b="1" lang="es" sz="2000">
                <a:solidFill>
                  <a:srgbClr val="7685E6"/>
                </a:solidFill>
                <a:latin typeface="Montserrat"/>
                <a:ea typeface="Montserrat"/>
                <a:cs typeface="Montserrat"/>
                <a:sym typeface="Montserrat"/>
              </a:rPr>
              <a:t>inline</a:t>
            </a:r>
            <a:r>
              <a:rPr lang="es" sz="2000"/>
              <a:t> y estaban relacionados de forma nativa a cada etiqueta.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type="title"/>
          </p:nvPr>
        </p:nvSpPr>
        <p:spPr>
          <a:xfrm>
            <a:off x="721650" y="471600"/>
            <a:ext cx="8027400" cy="213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Sin embargo, estos comportamientos nativos pueden ser </a:t>
            </a:r>
            <a:r>
              <a:rPr i="1" lang="es" sz="3000">
                <a:solidFill>
                  <a:srgbClr val="E15BBA"/>
                </a:solidFill>
              </a:rPr>
              <a:t>modificados</a:t>
            </a:r>
            <a:r>
              <a:rPr lang="es" sz="3000"/>
              <a:t>.</a:t>
            </a:r>
            <a:endParaRPr sz="3000"/>
          </a:p>
        </p:txBody>
      </p:sp>
      <p:pic>
        <p:nvPicPr>
          <p:cNvPr id="211" name="Google Shape;21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2675" y="2436325"/>
            <a:ext cx="3198700" cy="198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