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SemiBold"/>
      <p:regular r:id="rId37"/>
      <p:bold r:id="rId38"/>
      <p:italic r:id="rId39"/>
      <p:boldItalic r:id="rId40"/>
    </p:embeddedFont>
    <p:embeddedFont>
      <p:font typeface="Montserrat"/>
      <p:regular r:id="rId41"/>
      <p:bold r:id="rId42"/>
      <p:italic r:id="rId43"/>
      <p:boldItalic r:id="rId44"/>
    </p:embeddedFont>
    <p:embeddedFont>
      <p:font typeface="Montserrat Medium"/>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boldItalic.fntdata"/><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46" Type="http://schemas.openxmlformats.org/officeDocument/2006/relationships/font" Target="fonts/MontserratMedium-bold.fntdata"/><Relationship Id="rId23" Type="http://schemas.openxmlformats.org/officeDocument/2006/relationships/slide" Target="slides/slide18.xml"/><Relationship Id="rId45" Type="http://schemas.openxmlformats.org/officeDocument/2006/relationships/font" Target="fonts/Montserrat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MontserratMedium-boldItalic.fntdata"/><Relationship Id="rId25" Type="http://schemas.openxmlformats.org/officeDocument/2006/relationships/slide" Target="slides/slide20.xml"/><Relationship Id="rId47" Type="http://schemas.openxmlformats.org/officeDocument/2006/relationships/font" Target="fonts/MontserratMedium-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SemiBold-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SemiBold-italic.fntdata"/><Relationship Id="rId16" Type="http://schemas.openxmlformats.org/officeDocument/2006/relationships/slide" Target="slides/slide11.xml"/><Relationship Id="rId38" Type="http://schemas.openxmlformats.org/officeDocument/2006/relationships/font" Target="fonts/Montserrat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essi.org.ar/2023/06/28/los-salarios-de-la-industria-del-software-duplican-a-la-canasta-basica-y-a-los-salarios-del-sector-privado-en-general/" TargetMode="External"/><Relationship Id="rId3" Type="http://schemas.openxmlformats.org/officeDocument/2006/relationships/hyperlink" Target="https://www.iprofesional.com/tecnologia/382894-cuanto-cobra-un-programador-en-argentina-2023" TargetMode="External"/><Relationship Id="rId4" Type="http://schemas.openxmlformats.org/officeDocument/2006/relationships/hyperlink" Target="https://www.telam.com.ar/notas/202206/594937-salarios-industria-software-incremento-empleo.html#:~:text=Entre%202019%20y%202021%20la,Argentina%20del%20Software%20(Cessi)" TargetMode="External"/><Relationship Id="rId5" Type="http://schemas.openxmlformats.org/officeDocument/2006/relationships/hyperlink" Target="https://www.iprofesional.com/management/352621-esto-cobrara-un-programador-en-argentina-en-2022" TargetMode="External"/><Relationship Id="rId6" Type="http://schemas.openxmlformats.org/officeDocument/2006/relationships/hyperlink" Target="https://cessi.org.ar/ver-noticias-cessi-la-evolucion-de-los-salarios-en-la-industria-it-2755"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larin.com/economia/-conviene-estudiar-10-carreras-salida-laboral-buenos-sueldos-argentina-2023_0_O85YFWLlkd.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f8d3f1c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f8d3f1c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4004de1c3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4004de1c3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#Actualizar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004de1c3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4004de1c3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#Actualizar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f8d3f1cc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f8d3f1cc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#Actualizar07.27</a:t>
            </a:r>
            <a:r>
              <a:rPr lang="es">
                <a:solidFill>
                  <a:schemeClr val="dk1"/>
                </a:solidFill>
              </a:rPr>
              <a:t> 8.734 Egresados en julio de 2023.</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fa872340e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fa872340e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#Actualizar. Estimar 85 estudiantes por comisión.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c17951ce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c17951ce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#Actualizar (Opcional: cada Coordinador decidirá si quiere informar el costo actual en el mercado de un curso de similares características)</a:t>
            </a:r>
            <a:br>
              <a:rPr lang="es"/>
            </a:br>
            <a:r>
              <a:rPr lang="es"/>
              <a:t>Dólar 1/3/2023: $375</a:t>
            </a:r>
            <a:br>
              <a:rPr lang="es"/>
            </a:br>
            <a:r>
              <a:rPr lang="es"/>
              <a:t>Costo curso similar: $500.000 (marzo 2023)</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4004de1c3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4004de1c3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#Actualizar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dc1d4a85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dc1d4a85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#Actualizar. No compartir el clase a clase. Se debe compartir el Plan de estudios con descripción del curso, tecnologías a aprender, temario, perfil del egresado, descripción de el/los proyecto/s y los requisitos para cursar y obtener el diploma. En esta slide pueden </a:t>
            </a:r>
            <a:r>
              <a:rPr lang="es">
                <a:solidFill>
                  <a:schemeClr val="dk1"/>
                </a:solidFill>
              </a:rPr>
              <a:t>compartir</a:t>
            </a:r>
            <a:r>
              <a:rPr lang="es">
                <a:solidFill>
                  <a:schemeClr val="dk1"/>
                </a:solidFill>
              </a:rPr>
              <a:t> un listado de los temas a ver en la cursada. Incluir el link (en el ícono PDF) al plan de estudios del curso (cuando sea liberado por Comunicación de la Agencia).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4004de1c3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4004de1c3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#Actualizar.</a:t>
            </a:r>
            <a:r>
              <a:rPr b="1" lang="es">
                <a:solidFill>
                  <a:srgbClr val="FF0000"/>
                </a:solidFill>
              </a:rPr>
              <a:t> Nota para los Docentes: </a:t>
            </a:r>
            <a:r>
              <a:rPr lang="es">
                <a:solidFill>
                  <a:schemeClr val="dk1"/>
                </a:solidFill>
              </a:rPr>
              <a:t>Codo a Codo entrega Diploma, no certificado. Importante a tener en cuenta durante la cursada por las consultas de los estudiantes sobre este tema. El diploma se entrega aprox. 9 meses después de finalizada la cursada. Apelar por favor a que tengan paciencia ya que son muchos egresados por cohorte y los diplomas se envían por tandas.</a:t>
            </a:r>
            <a:br>
              <a:rPr lang="es">
                <a:solidFill>
                  <a:schemeClr val="dk1"/>
                </a:solidFill>
              </a:rPr>
            </a:br>
            <a:r>
              <a:rPr lang="es">
                <a:solidFill>
                  <a:schemeClr val="dk1"/>
                </a:solidFill>
              </a:rPr>
              <a:t>Recordar que es obligatorio la realización, entrega y aprobación del proyecto final para obtener el diploma del curso. Actualizar la slide en función de eso.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4004de1c3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4004de1c3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4004de1c3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4004de1c3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#Actualizar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4004de1c3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4004de1c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#Actualizar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431750979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431750979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#Actualizar. Opcional: cada Coordinador decidirá si quiere compartir esta información o similar aunque se recomienda hacer la mención siempre citando fuente confiable.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Fuente (importante, siempre citar fuente): </a:t>
            </a:r>
            <a:endParaRPr b="1">
              <a:solidFill>
                <a:schemeClr val="dk1"/>
              </a:solidFill>
            </a:endParaRPr>
          </a:p>
          <a:p>
            <a:pPr indent="0" lvl="0" marL="0" rtl="0" algn="l">
              <a:spcBef>
                <a:spcPts val="0"/>
              </a:spcBef>
              <a:spcAft>
                <a:spcPts val="0"/>
              </a:spcAft>
              <a:buClr>
                <a:schemeClr val="dk1"/>
              </a:buClr>
              <a:buSzPts val="1100"/>
              <a:buFont typeface="Arial"/>
              <a:buNone/>
            </a:pPr>
            <a:r>
              <a:rPr lang="es" u="sng">
                <a:solidFill>
                  <a:schemeClr val="hlink"/>
                </a:solidFill>
                <a:hlinkClick r:id="rId2"/>
              </a:rPr>
              <a:t>https://cessi.org.ar/2023/06/28/los-salarios-de-la-industria-del-software-duplican-a-la-canasta-basica-y-a-los-salarios-del-sector-privado-en-general/</a:t>
            </a:r>
            <a:endParaRPr>
              <a:solidFill>
                <a:schemeClr val="dk1"/>
              </a:solidFill>
            </a:endParaRPr>
          </a:p>
          <a:p>
            <a:pPr indent="0" lvl="0" marL="0" rtl="0" algn="l">
              <a:spcBef>
                <a:spcPts val="0"/>
              </a:spcBef>
              <a:spcAft>
                <a:spcPts val="0"/>
              </a:spcAft>
              <a:buClr>
                <a:schemeClr val="dk1"/>
              </a:buClr>
              <a:buSzPts val="1100"/>
              <a:buFont typeface="Arial"/>
              <a:buNone/>
            </a:pPr>
            <a:r>
              <a:rPr lang="es" u="sng">
                <a:solidFill>
                  <a:schemeClr val="hlink"/>
                </a:solidFill>
                <a:hlinkClick r:id="rId3"/>
              </a:rPr>
              <a:t>https://www.iprofesional.com/tecnologia/382894-cuanto-cobra-un-programador-en-argentina-2023</a:t>
            </a:r>
            <a:r>
              <a:rPr lang="es">
                <a:solidFill>
                  <a:schemeClr val="dk1"/>
                </a:solidFill>
              </a:rPr>
              <a:t> </a:t>
            </a:r>
            <a:br>
              <a:rPr lang="es">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Fuente 2022: </a:t>
            </a:r>
            <a:r>
              <a:rPr lang="es" u="sng">
                <a:solidFill>
                  <a:schemeClr val="hlink"/>
                </a:solidFill>
                <a:hlinkClick r:id="rId4"/>
              </a:rPr>
              <a:t>https://www.telam.com.ar/notas/202206/594937-salarios-industria-software-incremento-empleo.html#:~:text=Entre%202019%20y%202021%20la,Argentina%20del%20Software%20(Cessi)</a:t>
            </a:r>
            <a:r>
              <a:rPr lang="es">
                <a:solidFill>
                  <a:schemeClr val="dk1"/>
                </a:solidFill>
              </a:rPr>
              <a:t>.</a:t>
            </a:r>
            <a:endParaRPr>
              <a:solidFill>
                <a:schemeClr val="dk1"/>
              </a:solidFill>
            </a:endParaRPr>
          </a:p>
          <a:p>
            <a:pPr indent="0" lvl="0" marL="0" rtl="0" algn="l">
              <a:spcBef>
                <a:spcPts val="0"/>
              </a:spcBef>
              <a:spcAft>
                <a:spcPts val="0"/>
              </a:spcAft>
              <a:buNone/>
            </a:pPr>
            <a:r>
              <a:rPr lang="es">
                <a:solidFill>
                  <a:schemeClr val="dk1"/>
                </a:solidFill>
              </a:rPr>
              <a:t>Fuentes 2021:</a:t>
            </a:r>
            <a:endParaRPr>
              <a:solidFill>
                <a:schemeClr val="dk1"/>
              </a:solidFill>
            </a:endParaRPr>
          </a:p>
          <a:p>
            <a:pPr indent="0" lvl="0" marL="0" rtl="0" algn="l">
              <a:spcBef>
                <a:spcPts val="0"/>
              </a:spcBef>
              <a:spcAft>
                <a:spcPts val="0"/>
              </a:spcAft>
              <a:buNone/>
            </a:pPr>
            <a:r>
              <a:rPr lang="es" u="sng">
                <a:solidFill>
                  <a:schemeClr val="hlink"/>
                </a:solidFill>
                <a:hlinkClick r:id="rId5"/>
              </a:rPr>
              <a:t>https://www.iprofesional.com/management/352621-esto-cobrara-un-programador-en-argentina-en-2022</a:t>
            </a:r>
            <a:r>
              <a:rPr lang="es">
                <a:solidFill>
                  <a:schemeClr val="dk1"/>
                </a:solidFill>
              </a:rPr>
              <a:t> </a:t>
            </a:r>
            <a:endParaRPr>
              <a:solidFill>
                <a:schemeClr val="dk1"/>
              </a:solidFill>
            </a:endParaRPr>
          </a:p>
          <a:p>
            <a:pPr indent="0" lvl="0" marL="0" rtl="0" algn="l">
              <a:spcBef>
                <a:spcPts val="0"/>
              </a:spcBef>
              <a:spcAft>
                <a:spcPts val="0"/>
              </a:spcAft>
              <a:buNone/>
            </a:pPr>
            <a:r>
              <a:rPr lang="es" u="sng">
                <a:solidFill>
                  <a:schemeClr val="hlink"/>
                </a:solidFill>
                <a:hlinkClick r:id="rId6"/>
              </a:rPr>
              <a:t>https://cessi.org.ar/ver-noticias-cessi-la-evolucion-de-los-salarios-en-la-industria-it-2755</a:t>
            </a:r>
            <a:r>
              <a:rPr lang="es">
                <a:solidFill>
                  <a:schemeClr val="dk1"/>
                </a:solidFill>
              </a:rPr>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4004de1c3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4004de1c3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#Actualizar. Opcional: cada Coordinador decidirá si quiere compartir esta información o similar aunque se recomienda hacer la mención siempre citando fuente confiable. Diferenciar fuente de un periodico como nota de actualidad o tecnología de información de la Cámara o similar. Revisar la fuente de la nota también es recomendable. </a:t>
            </a:r>
            <a:r>
              <a:rPr lang="es"/>
              <a:t>Fuente: </a:t>
            </a:r>
            <a:r>
              <a:rPr lang="es" u="sng">
                <a:solidFill>
                  <a:schemeClr val="hlink"/>
                </a:solidFill>
                <a:hlinkClick r:id="rId2"/>
              </a:rPr>
              <a:t>https://www.clarin.com/economia/-conviene-estudiar-10-carreras-salida-laboral-buenos-sueldos-argentina-2023_0_O85YFWLlkd.html</a:t>
            </a:r>
            <a:r>
              <a:rPr lang="es"/>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4004de1c3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4004de1c3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431750979b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431750979b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#Actualizar.</a:t>
            </a:r>
            <a:br>
              <a:rPr lang="es"/>
            </a:br>
            <a:r>
              <a:rPr lang="es"/>
              <a:t>Pedir paciencia los estudiantes en relación al acceso al Aula Virtual y a Discord.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dc1d4a7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dc1d4a7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#Actualizar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5c1d772c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5c1d772c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#Actualizar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dc1d4a7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dc1d4a7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Opcional: se recomienda elaborar una encuesta diagnóstica para obtener información de los ingresantes. </a:t>
            </a:r>
            <a:r>
              <a:rPr lang="es">
                <a:solidFill>
                  <a:schemeClr val="dk1"/>
                </a:solidFill>
              </a:rPr>
              <a:t>Existe un formulario realizado para Python. En caso de necesitar una copia editable del form, solicitarla por favor. La encuesta diagnóstica tiene como objetivo medir los conocimientos con los cuales comienza el alumno y permite hacer un seguimiento de su evolución a lo largo de la cursada.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5c17951ce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5c17951ce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#Actualizar. Informar la fecha de entrega del/los proyectos y la obligatoriedad de la aprobación para recibir el diploma, modalidad, etc. </a:t>
            </a:r>
            <a:r>
              <a:rPr lang="es">
                <a:solidFill>
                  <a:schemeClr val="dk1"/>
                </a:solidFill>
              </a:rPr>
              <a:t>En caso de tener más de un proyecto, detallar.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3fa872340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3fa872340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fa872340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fa872340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#Actualizar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3fa872340e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3fa872340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45400e28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45400e28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f8d3f1cc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f8d3f1cc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004de1c3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004de1c3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#Actualizar07.27</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004de1c3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004de1c3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#Actualizar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004de1c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004de1c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#Actualizar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f8d3f1cc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f8d3f1cc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#Actualizar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fa872340e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fa872340e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9"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79"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p:nvPr>
            <p:ph type="title"/>
          </p:nvPr>
        </p:nvSpPr>
        <p:spPr>
          <a:xfrm>
            <a:off x="432025" y="187325"/>
            <a:ext cx="7982100" cy="497100"/>
          </a:xfrm>
          <a:prstGeom prst="rect">
            <a:avLst/>
          </a:prstGeom>
        </p:spPr>
        <p:txBody>
          <a:bodyPr anchorCtr="0" anchor="ctr" bIns="91425" lIns="91425" spcFirstLastPara="1" rIns="91425" wrap="square" tIns="91425">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11"/>
          <p:cNvSpPr txBox="1"/>
          <p:nvPr>
            <p:ph idx="1" type="body"/>
          </p:nvPr>
        </p:nvSpPr>
        <p:spPr>
          <a:xfrm>
            <a:off x="432025" y="847675"/>
            <a:ext cx="8280000" cy="3318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87"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93" name="Shape 93"/>
        <p:cNvGrpSpPr/>
        <p:nvPr/>
      </p:nvGrpSpPr>
      <p:grpSpPr>
        <a:xfrm>
          <a:off x="0" y="0"/>
          <a:ext cx="0" cy="0"/>
          <a:chOff x="0" y="0"/>
          <a:chExt cx="0" cy="0"/>
        </a:xfrm>
      </p:grpSpPr>
      <p:sp>
        <p:nvSpPr>
          <p:cNvPr id="94" name="Google Shape;94;p1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95" name="Google Shape;95;p1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8" name="Google Shape;98;p1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9" name="Google Shape;99;p13"/>
          <p:cNvSpPr txBox="1"/>
          <p:nvPr>
            <p:ph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3"/>
          <p:cNvSpPr txBox="1"/>
          <p:nvPr>
            <p:ph idx="2" type="title"/>
          </p:nvPr>
        </p:nvSpPr>
        <p:spPr>
          <a:xfrm>
            <a:off x="6134350" y="2196275"/>
            <a:ext cx="2397900" cy="20757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3"/>
          <p:cNvSpPr txBox="1"/>
          <p:nvPr>
            <p:ph idx="3" type="title"/>
          </p:nvPr>
        </p:nvSpPr>
        <p:spPr>
          <a:xfrm>
            <a:off x="40399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3"/>
          <p:cNvSpPr txBox="1"/>
          <p:nvPr>
            <p:ph idx="4" type="title"/>
          </p:nvPr>
        </p:nvSpPr>
        <p:spPr>
          <a:xfrm>
            <a:off x="68774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05" name="Google Shape;105;p1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106" name="Google Shape;106;p1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107"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4" name="Google Shape;114;p14"/>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5" name="Google Shape;115;p14"/>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6" name="Google Shape;116;p14"/>
          <p:cNvSpPr txBox="1"/>
          <p:nvPr>
            <p:ph idx="3" type="title"/>
          </p:nvPr>
        </p:nvSpPr>
        <p:spPr>
          <a:xfrm>
            <a:off x="6877450" y="1159388"/>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7" name="Google Shape;117;p14"/>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14"/>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1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3" name="Google Shape;123;p14"/>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4" name="Google Shape;124;p1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15"/>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1" name="Google Shape;131;p15"/>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2" name="Google Shape;132;p15"/>
          <p:cNvSpPr txBox="1"/>
          <p:nvPr>
            <p:ph idx="3"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1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15"/>
          <p:cNvSpPr txBox="1"/>
          <p:nvPr>
            <p:ph idx="4"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38" name="Google Shape;138;p1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17"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 name="Google Shape;20;p3"/>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3335100" y="1617575"/>
            <a:ext cx="5497200" cy="1375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700"/>
              <a:buFont typeface="Montserrat"/>
              <a:buNone/>
              <a:defRPr b="1" sz="37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29" name="Google Shape;29;p4"/>
          <p:cNvSpPr txBox="1"/>
          <p:nvPr>
            <p:ph idx="1" type="subTitle"/>
          </p:nvPr>
        </p:nvSpPr>
        <p:spPr>
          <a:xfrm>
            <a:off x="3335025" y="2986525"/>
            <a:ext cx="55344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5"/>
          <p:cNvSpPr txBox="1"/>
          <p:nvPr>
            <p:ph type="title"/>
          </p:nvPr>
        </p:nvSpPr>
        <p:spPr>
          <a:xfrm>
            <a:off x="311700" y="597425"/>
            <a:ext cx="85032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Montserrat"/>
              <a:buChar char="●"/>
              <a:defRPr>
                <a:latin typeface="Montserrat"/>
                <a:ea typeface="Montserrat"/>
                <a:cs typeface="Montserrat"/>
                <a:sym typeface="Montserrat"/>
              </a:defRPr>
            </a:lvl1pPr>
            <a:lvl2pPr indent="-317500" lvl="1" marL="914400">
              <a:spcBef>
                <a:spcPts val="0"/>
              </a:spcBef>
              <a:spcAft>
                <a:spcPts val="0"/>
              </a:spcAft>
              <a:buSzPts val="1400"/>
              <a:buFont typeface="Montserrat"/>
              <a:buChar char="○"/>
              <a:defRPr>
                <a:latin typeface="Montserrat"/>
                <a:ea typeface="Montserrat"/>
                <a:cs typeface="Montserrat"/>
                <a:sym typeface="Montserrat"/>
              </a:defRPr>
            </a:lvl2pPr>
            <a:lvl3pPr indent="-317500" lvl="2" marL="1371600">
              <a:spcBef>
                <a:spcPts val="0"/>
              </a:spcBef>
              <a:spcAft>
                <a:spcPts val="0"/>
              </a:spcAft>
              <a:buSzPts val="1400"/>
              <a:buFont typeface="Montserrat"/>
              <a:buChar char="■"/>
              <a:defRPr>
                <a:latin typeface="Montserrat"/>
                <a:ea typeface="Montserrat"/>
                <a:cs typeface="Montserrat"/>
                <a:sym typeface="Montserrat"/>
              </a:defRPr>
            </a:lvl3pPr>
            <a:lvl4pPr indent="-317500" lvl="3" marL="1828800">
              <a:spcBef>
                <a:spcPts val="0"/>
              </a:spcBef>
              <a:spcAft>
                <a:spcPts val="0"/>
              </a:spcAft>
              <a:buSzPts val="1400"/>
              <a:buFont typeface="Montserrat"/>
              <a:buChar char="●"/>
              <a:defRPr>
                <a:latin typeface="Montserrat"/>
                <a:ea typeface="Montserrat"/>
                <a:cs typeface="Montserrat"/>
                <a:sym typeface="Montserrat"/>
              </a:defRPr>
            </a:lvl4pPr>
            <a:lvl5pPr indent="-317500" lvl="4" marL="2286000">
              <a:spcBef>
                <a:spcPts val="0"/>
              </a:spcBef>
              <a:spcAft>
                <a:spcPts val="0"/>
              </a:spcAft>
              <a:buSzPts val="1400"/>
              <a:buFont typeface="Montserrat"/>
              <a:buChar char="○"/>
              <a:defRPr>
                <a:latin typeface="Montserrat"/>
                <a:ea typeface="Montserrat"/>
                <a:cs typeface="Montserrat"/>
                <a:sym typeface="Montserrat"/>
              </a:defRPr>
            </a:lvl5pPr>
            <a:lvl6pPr indent="-317500" lvl="5" marL="2743200">
              <a:spcBef>
                <a:spcPts val="0"/>
              </a:spcBef>
              <a:spcAft>
                <a:spcPts val="0"/>
              </a:spcAft>
              <a:buSzPts val="1400"/>
              <a:buFont typeface="Montserrat"/>
              <a:buChar char="■"/>
              <a:defRPr>
                <a:latin typeface="Montserrat"/>
                <a:ea typeface="Montserrat"/>
                <a:cs typeface="Montserrat"/>
                <a:sym typeface="Montserrat"/>
              </a:defRPr>
            </a:lvl6pPr>
            <a:lvl7pPr indent="-317500" lvl="6" marL="3200400">
              <a:spcBef>
                <a:spcPts val="0"/>
              </a:spcBef>
              <a:spcAft>
                <a:spcPts val="0"/>
              </a:spcAft>
              <a:buSzPts val="1400"/>
              <a:buFont typeface="Montserrat"/>
              <a:buChar char="●"/>
              <a:defRPr>
                <a:latin typeface="Montserrat"/>
                <a:ea typeface="Montserrat"/>
                <a:cs typeface="Montserrat"/>
                <a:sym typeface="Montserrat"/>
              </a:defRPr>
            </a:lvl7pPr>
            <a:lvl8pPr indent="-317500" lvl="7" marL="3657600">
              <a:spcBef>
                <a:spcPts val="0"/>
              </a:spcBef>
              <a:spcAft>
                <a:spcPts val="0"/>
              </a:spcAft>
              <a:buSzPts val="1400"/>
              <a:buFont typeface="Montserrat"/>
              <a:buChar char="○"/>
              <a:defRPr>
                <a:latin typeface="Montserrat"/>
                <a:ea typeface="Montserrat"/>
                <a:cs typeface="Montserrat"/>
                <a:sym typeface="Montserrat"/>
              </a:defRPr>
            </a:lvl8pPr>
            <a:lvl9pPr indent="-317500" lvl="8" marL="4114800">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43" name="Google Shape;43;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11700" y="-12175"/>
            <a:ext cx="7749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49" name="Google Shape;49;p7"/>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0" name="Google Shape;50;p7"/>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51" name="Google Shape;51;p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lvl1pPr lvl="0">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56" name="Google Shape;56;p8"/>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7" name="Google Shape;57;p8"/>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58" name="Google Shape;58;p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265500" y="7759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9"/>
          <p:cNvSpPr txBox="1"/>
          <p:nvPr>
            <p:ph idx="1" type="subTitle"/>
          </p:nvPr>
        </p:nvSpPr>
        <p:spPr>
          <a:xfrm>
            <a:off x="265500" y="24982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64" name="Google Shape;64;p9"/>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66" name="Google Shape;66;p9"/>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67" name="Google Shape;67;p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68" name="Shape 68"/>
        <p:cNvGrpSpPr/>
        <p:nvPr/>
      </p:nvGrpSpPr>
      <p:grpSpPr>
        <a:xfrm>
          <a:off x="0" y="0"/>
          <a:ext cx="0" cy="0"/>
          <a:chOff x="0" y="0"/>
          <a:chExt cx="0" cy="0"/>
        </a:xfrm>
      </p:grpSpPr>
      <p:sp>
        <p:nvSpPr>
          <p:cNvPr id="69" name="Google Shape;69;p1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txBox="1"/>
          <p:nvPr>
            <p:ph idx="1" type="body"/>
          </p:nvPr>
        </p:nvSpPr>
        <p:spPr>
          <a:xfrm>
            <a:off x="433800" y="1715975"/>
            <a:ext cx="8203800" cy="14820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71" name="Google Shape;71;p10"/>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72" name="Google Shape;72;p10"/>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73" name="Google Shape;73;p10"/>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s">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75" name="Google Shape;75;p10"/>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76" name="Google Shape;76;p10"/>
          <p:cNvSpPr txBox="1"/>
          <p:nvPr>
            <p:ph type="title"/>
          </p:nvPr>
        </p:nvSpPr>
        <p:spPr>
          <a:xfrm>
            <a:off x="1766475" y="3773600"/>
            <a:ext cx="7145100" cy="3006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0"/>
          <p:cNvSpPr txBox="1"/>
          <p:nvPr>
            <p:ph idx="2" type="title"/>
          </p:nvPr>
        </p:nvSpPr>
        <p:spPr>
          <a:xfrm>
            <a:off x="432025" y="83275"/>
            <a:ext cx="7145100" cy="3993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78" name="Google Shape;78;p10"/>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agenciadeaprendizaje.bue.edu.ar/portfolio-egresados-codo-a-codo" TargetMode="External"/><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aulasvirtuales.bue.edu.a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agenciadeaprendizaje.bue.edu.ar/codo-a-cod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ph type="title"/>
          </p:nvPr>
        </p:nvSpPr>
        <p:spPr>
          <a:xfrm>
            <a:off x="3335100" y="1170000"/>
            <a:ext cx="54972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Clase </a:t>
            </a:r>
            <a:r>
              <a:rPr lang="es"/>
              <a:t>0</a:t>
            </a:r>
            <a:endParaRPr/>
          </a:p>
        </p:txBody>
      </p:sp>
      <p:sp>
        <p:nvSpPr>
          <p:cNvPr id="144" name="Google Shape;144;p16"/>
          <p:cNvSpPr txBox="1"/>
          <p:nvPr>
            <p:ph idx="1" type="subTitle"/>
          </p:nvPr>
        </p:nvSpPr>
        <p:spPr>
          <a:xfrm>
            <a:off x="3335025" y="1993175"/>
            <a:ext cx="5534400" cy="546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s"/>
              <a:t>Presentación del curso</a:t>
            </a:r>
            <a:endParaRPr/>
          </a:p>
        </p:txBody>
      </p:sp>
      <p:pic>
        <p:nvPicPr>
          <p:cNvPr id="145" name="Google Shape;145;p16"/>
          <p:cNvPicPr preferRelativeResize="0"/>
          <p:nvPr/>
        </p:nvPicPr>
        <p:blipFill>
          <a:blip r:embed="rId3">
            <a:alphaModFix/>
          </a:blip>
          <a:stretch>
            <a:fillRect/>
          </a:stretch>
        </p:blipFill>
        <p:spPr>
          <a:xfrm>
            <a:off x="5045812" y="2539175"/>
            <a:ext cx="2112825" cy="129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Datos importantes</a:t>
            </a:r>
            <a:endParaRPr/>
          </a:p>
        </p:txBody>
      </p:sp>
      <p:sp>
        <p:nvSpPr>
          <p:cNvPr id="202" name="Google Shape;202;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Nro. de comisión: </a:t>
            </a:r>
            <a:r>
              <a:rPr b="1" lang="es">
                <a:solidFill>
                  <a:srgbClr val="FF0000"/>
                </a:solidFill>
              </a:rPr>
              <a:t>23</a:t>
            </a:r>
            <a:r>
              <a:rPr b="1" lang="es">
                <a:solidFill>
                  <a:srgbClr val="FF0000"/>
                </a:solidFill>
              </a:rPr>
              <a:t>NNN</a:t>
            </a:r>
            <a:endParaRPr b="1">
              <a:solidFill>
                <a:srgbClr val="FF0000"/>
              </a:solidFill>
            </a:endParaRPr>
          </a:p>
          <a:p>
            <a:pPr indent="0" lvl="0" marL="0" rtl="0" algn="l">
              <a:spcBef>
                <a:spcPts val="1200"/>
              </a:spcBef>
              <a:spcAft>
                <a:spcPts val="0"/>
              </a:spcAft>
              <a:buNone/>
            </a:pPr>
            <a:r>
              <a:rPr lang="es"/>
              <a:t>Días y horarios de la cursada on-line: </a:t>
            </a:r>
            <a:endParaRPr/>
          </a:p>
          <a:p>
            <a:pPr indent="0" lvl="0" marL="0" rtl="0" algn="l">
              <a:spcBef>
                <a:spcPts val="1200"/>
              </a:spcBef>
              <a:spcAft>
                <a:spcPts val="0"/>
              </a:spcAft>
              <a:buClr>
                <a:schemeClr val="dk1"/>
              </a:buClr>
              <a:buSzPts val="1100"/>
              <a:buFont typeface="Arial"/>
              <a:buNone/>
            </a:pPr>
            <a:r>
              <a:rPr b="1" lang="es">
                <a:solidFill>
                  <a:srgbClr val="FF0000"/>
                </a:solidFill>
              </a:rPr>
              <a:t>{completar}</a:t>
            </a:r>
            <a:endParaRPr b="1">
              <a:solidFill>
                <a:srgbClr val="FF0000"/>
              </a:solidFill>
            </a:endParaRPr>
          </a:p>
          <a:p>
            <a:pPr indent="0" lvl="0" marL="0" rtl="0" algn="l">
              <a:spcBef>
                <a:spcPts val="1200"/>
              </a:spcBef>
              <a:spcAft>
                <a:spcPts val="0"/>
              </a:spcAft>
              <a:buNone/>
            </a:pPr>
            <a:r>
              <a:rPr lang="es"/>
              <a:t>Modalidad: </a:t>
            </a:r>
            <a:r>
              <a:rPr b="1" lang="es"/>
              <a:t>Virtual</a:t>
            </a:r>
            <a:endParaRPr b="1"/>
          </a:p>
          <a:p>
            <a:pPr indent="0" lvl="0" marL="0" rtl="0" algn="l">
              <a:spcBef>
                <a:spcPts val="1200"/>
              </a:spcBef>
              <a:spcAft>
                <a:spcPts val="0"/>
              </a:spcAft>
              <a:buNone/>
            </a:pPr>
            <a:r>
              <a:rPr lang="es"/>
              <a:t>Docente: </a:t>
            </a:r>
            <a:r>
              <a:rPr b="1" lang="es">
                <a:solidFill>
                  <a:srgbClr val="FF0000"/>
                </a:solidFill>
              </a:rPr>
              <a:t>Nombre Apellido</a:t>
            </a:r>
            <a:endParaRPr b="1">
              <a:solidFill>
                <a:srgbClr val="FF0000"/>
              </a:solidFill>
            </a:endParaRPr>
          </a:p>
          <a:p>
            <a:pPr indent="0" lvl="0" marL="0" rtl="0" algn="l">
              <a:spcBef>
                <a:spcPts val="1200"/>
              </a:spcBef>
              <a:spcAft>
                <a:spcPts val="0"/>
              </a:spcAft>
              <a:buNone/>
            </a:pPr>
            <a:r>
              <a:t/>
            </a:r>
            <a:endParaRPr b="1"/>
          </a:p>
          <a:p>
            <a:pPr indent="0" lvl="0" marL="0" rtl="0" algn="l">
              <a:spcBef>
                <a:spcPts val="1200"/>
              </a:spcBef>
              <a:spcAft>
                <a:spcPts val="0"/>
              </a:spcAft>
              <a:buNone/>
            </a:pPr>
            <a:r>
              <a:rPr lang="es"/>
              <a:t>Coordinador pedagógico del curso:</a:t>
            </a:r>
            <a:endParaRPr b="1"/>
          </a:p>
          <a:p>
            <a:pPr indent="0" lvl="0" marL="0" rtl="0" algn="l">
              <a:spcBef>
                <a:spcPts val="1200"/>
              </a:spcBef>
              <a:spcAft>
                <a:spcPts val="0"/>
              </a:spcAft>
              <a:buNone/>
            </a:pPr>
            <a:r>
              <a:rPr b="1" lang="es">
                <a:solidFill>
                  <a:srgbClr val="666666"/>
                </a:solidFill>
              </a:rPr>
              <a:t>Pablo Martin Rovira</a:t>
            </a:r>
            <a:endParaRPr b="1">
              <a:solidFill>
                <a:srgbClr val="666666"/>
              </a:solidFill>
            </a:endParaRPr>
          </a:p>
          <a:p>
            <a:pPr indent="0" lvl="0" marL="0" rtl="0" algn="l">
              <a:spcBef>
                <a:spcPts val="0"/>
              </a:spcBef>
              <a:spcAft>
                <a:spcPts val="0"/>
              </a:spcAft>
              <a:buNone/>
            </a:pPr>
            <a:r>
              <a:rPr b="1" lang="es">
                <a:solidFill>
                  <a:srgbClr val="999999"/>
                </a:solidFill>
              </a:rPr>
              <a:t>pablo.rovira@bue.edu.ar</a:t>
            </a:r>
            <a:endParaRPr b="1">
              <a:solidFill>
                <a:srgbClr val="999999"/>
              </a:solidFill>
            </a:endParaRPr>
          </a:p>
        </p:txBody>
      </p:sp>
      <p:sp>
        <p:nvSpPr>
          <p:cNvPr id="203" name="Google Shape;203;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Tutor/a</a:t>
            </a:r>
            <a:r>
              <a:rPr lang="es"/>
              <a:t>: </a:t>
            </a:r>
            <a:r>
              <a:rPr b="1" lang="es">
                <a:solidFill>
                  <a:srgbClr val="FF0000"/>
                </a:solidFill>
              </a:rPr>
              <a:t>Nombre Apellido Tutor/a</a:t>
            </a:r>
            <a:endParaRPr b="1">
              <a:solidFill>
                <a:srgbClr val="FF0000"/>
              </a:solidFill>
            </a:endParaRPr>
          </a:p>
          <a:p>
            <a:pPr indent="0" lvl="0" marL="0" rtl="0" algn="l">
              <a:spcBef>
                <a:spcPts val="1200"/>
              </a:spcBef>
              <a:spcAft>
                <a:spcPts val="0"/>
              </a:spcAft>
              <a:buNone/>
            </a:pPr>
            <a:r>
              <a:rPr lang="es"/>
              <a:t>Función del Tutor/a: cambios de comisión, pedidos de baja, problemas de la plataforma, dudas y consultas administrativas.</a:t>
            </a:r>
            <a:endParaRPr/>
          </a:p>
          <a:p>
            <a:pPr indent="0" lvl="0" marL="0" rtl="0" algn="l">
              <a:spcBef>
                <a:spcPts val="1200"/>
              </a:spcBef>
              <a:spcAft>
                <a:spcPts val="0"/>
              </a:spcAft>
              <a:buNone/>
            </a:pPr>
            <a:r>
              <a:rPr lang="es"/>
              <a:t>Canal de consultas: </a:t>
            </a:r>
            <a:r>
              <a:rPr b="1" lang="es"/>
              <a:t>la comunicación con</a:t>
            </a:r>
            <a:r>
              <a:rPr b="1" lang="es">
                <a:solidFill>
                  <a:srgbClr val="FF0000"/>
                </a:solidFill>
              </a:rPr>
              <a:t> </a:t>
            </a:r>
            <a:r>
              <a:rPr b="1" lang="es"/>
              <a:t>el/la Tutor/a es vía formulario</a:t>
            </a:r>
            <a:r>
              <a:rPr b="1" lang="es">
                <a:solidFill>
                  <a:srgbClr val="FF0000"/>
                </a:solidFill>
              </a:rPr>
              <a:t>.</a:t>
            </a:r>
            <a:endParaRPr b="1">
              <a:solidFill>
                <a:srgbClr val="FF0000"/>
              </a:solidFill>
            </a:endParaRPr>
          </a:p>
          <a:p>
            <a:pPr indent="0" lvl="0" marL="0" rtl="0" algn="l">
              <a:spcBef>
                <a:spcPts val="1200"/>
              </a:spcBef>
              <a:spcAft>
                <a:spcPts val="1200"/>
              </a:spcAft>
              <a:buNone/>
            </a:pPr>
            <a:r>
              <a:rPr lang="es"/>
              <a:t>Si tenés dificultades para asistir a las clases virtuales sincrónicas en el horario asignado, es importante que lo comuniques a tu Tutor/a. </a:t>
            </a:r>
            <a:r>
              <a:rPr b="1" lang="es"/>
              <a:t>La participación en estas clases es requisito obligatorio para poder aprobar el curso.</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Nuestro Compromiso</a:t>
            </a:r>
            <a:endParaRPr/>
          </a:p>
        </p:txBody>
      </p:sp>
      <p:sp>
        <p:nvSpPr>
          <p:cNvPr id="209" name="Google Shape;209;p26"/>
          <p:cNvSpPr txBox="1"/>
          <p:nvPr>
            <p:ph idx="1" type="body"/>
          </p:nvPr>
        </p:nvSpPr>
        <p:spPr>
          <a:xfrm>
            <a:off x="432025" y="1304875"/>
            <a:ext cx="7615200" cy="3318000"/>
          </a:xfrm>
          <a:prstGeom prst="rect">
            <a:avLst/>
          </a:prstGeom>
        </p:spPr>
        <p:txBody>
          <a:bodyPr anchorCtr="0" anchor="t" bIns="91425" lIns="91425" spcFirstLastPara="1" rIns="91425" wrap="square" tIns="91425">
            <a:normAutofit/>
          </a:bodyPr>
          <a:lstStyle/>
          <a:p>
            <a:pPr indent="-311150" lvl="0" marL="457200" rtl="0" algn="l">
              <a:lnSpc>
                <a:spcPct val="95000"/>
              </a:lnSpc>
              <a:spcBef>
                <a:spcPts val="0"/>
              </a:spcBef>
              <a:spcAft>
                <a:spcPts val="0"/>
              </a:spcAft>
              <a:buSzPts val="1300"/>
              <a:buChar char="●"/>
            </a:pPr>
            <a:r>
              <a:rPr lang="es" sz="1300"/>
              <a:t>Brindar una oferta académica amplia, actualizada y de calidad, euipando a nuestros estudiantes con las habilidades y conocimientos necesarios para enfrentar los desafíos del sector Informática (IT) y lograr una inserción laboral exitosa.</a:t>
            </a:r>
            <a:endParaRPr sz="1300"/>
          </a:p>
          <a:p>
            <a:pPr indent="-311150" lvl="0" marL="457200" rtl="0" algn="l">
              <a:lnSpc>
                <a:spcPct val="95000"/>
              </a:lnSpc>
              <a:spcBef>
                <a:spcPts val="1000"/>
              </a:spcBef>
              <a:spcAft>
                <a:spcPts val="0"/>
              </a:spcAft>
              <a:buSzPts val="1300"/>
              <a:buChar char="●"/>
            </a:pPr>
            <a:r>
              <a:rPr lang="es" sz="1300"/>
              <a:t>Crear un espacio donde cada estudiante se sienta valorado y respaldado. Potenciamos el desarrollo personal y profesional de todos nuestros estudiantes, contribuyendo así a mejorar su empleabilidad y fortalecer el tejido social y económico de la comunidad.</a:t>
            </a:r>
            <a:endParaRPr sz="1300"/>
          </a:p>
          <a:p>
            <a:pPr indent="-311150" lvl="0" marL="457200" rtl="0" algn="l">
              <a:lnSpc>
                <a:spcPct val="95000"/>
              </a:lnSpc>
              <a:spcBef>
                <a:spcPts val="1000"/>
              </a:spcBef>
              <a:spcAft>
                <a:spcPts val="0"/>
              </a:spcAft>
              <a:buSzPts val="1300"/>
              <a:buChar char="●"/>
            </a:pPr>
            <a:r>
              <a:rPr lang="es" sz="1300"/>
              <a:t>Nuestro compromiso es </a:t>
            </a:r>
            <a:r>
              <a:rPr b="1" lang="es" sz="1300"/>
              <a:t>ser un puente entre el mundo académico y el mercado laboral</a:t>
            </a:r>
            <a:r>
              <a:rPr lang="es" sz="1300"/>
              <a:t>, asegurando que los conocimientos adquiridos sean aplicables y valorados por las empresas e instituciones del sector.</a:t>
            </a:r>
            <a:endParaRPr sz="1300"/>
          </a:p>
          <a:p>
            <a:pPr indent="-311150" lvl="0" marL="457200" rtl="0" algn="l">
              <a:lnSpc>
                <a:spcPct val="95000"/>
              </a:lnSpc>
              <a:spcBef>
                <a:spcPts val="1000"/>
              </a:spcBef>
              <a:spcAft>
                <a:spcPts val="1000"/>
              </a:spcAft>
              <a:buSzPts val="1300"/>
              <a:buChar char="●"/>
            </a:pPr>
            <a:r>
              <a:rPr lang="es" sz="1300"/>
              <a:t>Nos enfocamos en el crecimiento y desarrollo integral de cada estudiante, preparándolos para enfrentar los retos cambiantes del mundo digital y convertirse en profesionales altamente capacitados y comprometidos con la excelencia.</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7"/>
          <p:cNvPicPr preferRelativeResize="0"/>
          <p:nvPr/>
        </p:nvPicPr>
        <p:blipFill>
          <a:blip r:embed="rId3">
            <a:alphaModFix/>
          </a:blip>
          <a:stretch>
            <a:fillRect/>
          </a:stretch>
        </p:blipFill>
        <p:spPr>
          <a:xfrm>
            <a:off x="-2" y="0"/>
            <a:ext cx="914400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Más de </a:t>
            </a:r>
            <a:r>
              <a:rPr lang="es">
                <a:solidFill>
                  <a:srgbClr val="7685E6"/>
                </a:solidFill>
              </a:rPr>
              <a:t>1500</a:t>
            </a:r>
            <a:r>
              <a:rPr lang="es"/>
              <a:t> estudiantes de </a:t>
            </a:r>
            <a:r>
              <a:rPr lang="es">
                <a:solidFill>
                  <a:srgbClr val="6AA84F"/>
                </a:solidFill>
              </a:rPr>
              <a:t>Node.js</a:t>
            </a:r>
            <a:r>
              <a:rPr lang="es"/>
              <a:t> en Codo a Codo en Agosto de 2023.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s"/>
              <a:t>Tu Compromiso</a:t>
            </a:r>
            <a:endParaRPr/>
          </a:p>
        </p:txBody>
      </p:sp>
      <p:sp>
        <p:nvSpPr>
          <p:cNvPr id="225" name="Google Shape;225;p29"/>
          <p:cNvSpPr txBox="1"/>
          <p:nvPr>
            <p:ph idx="1" type="body"/>
          </p:nvPr>
        </p:nvSpPr>
        <p:spPr>
          <a:xfrm>
            <a:off x="423300" y="1518900"/>
            <a:ext cx="8280000" cy="210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Apreciamos que valores la calidad y gratuidad de este programa. </a:t>
            </a:r>
            <a:endParaRPr/>
          </a:p>
          <a:p>
            <a:pPr indent="-342900" lvl="0" marL="457200" rtl="0" algn="l">
              <a:spcBef>
                <a:spcPts val="1000"/>
              </a:spcBef>
              <a:spcAft>
                <a:spcPts val="0"/>
              </a:spcAft>
              <a:buSzPts val="1800"/>
              <a:buChar char="●"/>
            </a:pPr>
            <a:r>
              <a:rPr lang="es"/>
              <a:t>Aprovechá esta oportunidad única y comprométete con tu aprendizaje para obtener el máximo beneficio de esta valiosa formación sin costo alguno. </a:t>
            </a:r>
            <a:endParaRPr/>
          </a:p>
          <a:p>
            <a:pPr indent="-342900" lvl="0" marL="457200" rtl="0" algn="l">
              <a:spcBef>
                <a:spcPts val="1000"/>
              </a:spcBef>
              <a:spcAft>
                <a:spcPts val="1000"/>
              </a:spcAft>
              <a:buSzPts val="1800"/>
              <a:buChar char="●"/>
            </a:pPr>
            <a:r>
              <a:rPr b="1" lang="es"/>
              <a:t>¡Estamos para apoyarte en tu desarrollo profesional!</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Compromiso y Apoyo para una Formación Exitosa</a:t>
            </a:r>
            <a:endParaRPr/>
          </a:p>
        </p:txBody>
      </p:sp>
      <p:sp>
        <p:nvSpPr>
          <p:cNvPr id="231" name="Google Shape;231;p30"/>
          <p:cNvSpPr txBox="1"/>
          <p:nvPr>
            <p:ph idx="1" type="body"/>
          </p:nvPr>
        </p:nvSpPr>
        <p:spPr>
          <a:xfrm>
            <a:off x="432025" y="1304875"/>
            <a:ext cx="7998900" cy="33180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s"/>
              <a:t>Tomar dimensión de ocupar este lugar</a:t>
            </a:r>
            <a:r>
              <a:rPr lang="es"/>
              <a:t>. Existe una alta demanda de personas que desean participar y, lamentablemente, no todos pudieron ser admitidos (más de 100 mil inscritos en 2023). </a:t>
            </a:r>
            <a:endParaRPr/>
          </a:p>
          <a:p>
            <a:pPr indent="-334327" lvl="0" marL="457200" rtl="0" algn="l">
              <a:spcBef>
                <a:spcPts val="1000"/>
              </a:spcBef>
              <a:spcAft>
                <a:spcPts val="0"/>
              </a:spcAft>
              <a:buSzPct val="100000"/>
              <a:buChar char="●"/>
            </a:pPr>
            <a:r>
              <a:rPr b="1" lang="es"/>
              <a:t>Si tienen alguna dificultad para cursar, les pedimos que nos avisen lo antes posible para brindar la oportunidad a otros interesados.</a:t>
            </a:r>
            <a:endParaRPr b="1"/>
          </a:p>
          <a:p>
            <a:pPr indent="-310832" lvl="1" marL="914400" rtl="0" algn="l">
              <a:spcBef>
                <a:spcPts val="1000"/>
              </a:spcBef>
              <a:spcAft>
                <a:spcPts val="0"/>
              </a:spcAft>
              <a:buSzPct val="100000"/>
              <a:buChar char="○"/>
            </a:pPr>
            <a:r>
              <a:rPr lang="es"/>
              <a:t>Si surgen imprevistos o complicaciones para cursar, les pedimos que lo comuniquen a su Tutor/a para poder ayudarlos a encontrar una solución adecuada.</a:t>
            </a:r>
            <a:endParaRPr/>
          </a:p>
          <a:p>
            <a:pPr indent="-310832" lvl="1" marL="914400" rtl="0" algn="l">
              <a:spcBef>
                <a:spcPts val="1000"/>
              </a:spcBef>
              <a:spcAft>
                <a:spcPts val="1000"/>
              </a:spcAft>
              <a:buSzPct val="100000"/>
              <a:buChar char="○"/>
            </a:pPr>
            <a:r>
              <a:rPr lang="es"/>
              <a:t>Estamos para apoyarlos y asegurarnos de que puedan continuar con su formación de la mejor manera posible.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Temario del curso</a:t>
            </a:r>
            <a:endParaRPr/>
          </a:p>
        </p:txBody>
      </p:sp>
      <p:pic>
        <p:nvPicPr>
          <p:cNvPr id="237" name="Google Shape;237;p31"/>
          <p:cNvPicPr preferRelativeResize="0"/>
          <p:nvPr/>
        </p:nvPicPr>
        <p:blipFill>
          <a:blip r:embed="rId3">
            <a:alphaModFix/>
          </a:blip>
          <a:stretch>
            <a:fillRect/>
          </a:stretch>
        </p:blipFill>
        <p:spPr>
          <a:xfrm>
            <a:off x="7932450" y="958250"/>
            <a:ext cx="906750" cy="680050"/>
          </a:xfrm>
          <a:prstGeom prst="rect">
            <a:avLst/>
          </a:prstGeom>
          <a:noFill/>
          <a:ln>
            <a:noFill/>
          </a:ln>
        </p:spPr>
      </p:pic>
      <p:sp>
        <p:nvSpPr>
          <p:cNvPr id="238" name="Google Shape;238;p31"/>
          <p:cNvSpPr txBox="1"/>
          <p:nvPr/>
        </p:nvSpPr>
        <p:spPr>
          <a:xfrm>
            <a:off x="4789775" y="1222425"/>
            <a:ext cx="3316800" cy="2876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s" sz="1850">
                <a:solidFill>
                  <a:srgbClr val="595959"/>
                </a:solidFill>
                <a:latin typeface="Montserrat Medium"/>
                <a:ea typeface="Montserrat Medium"/>
                <a:cs typeface="Montserrat Medium"/>
                <a:sym typeface="Montserrat Medium"/>
              </a:rPr>
              <a:t>Javascript</a:t>
            </a:r>
            <a:endParaRPr sz="1850">
              <a:solidFill>
                <a:srgbClr val="595959"/>
              </a:solidFill>
              <a:latin typeface="Montserrat Medium"/>
              <a:ea typeface="Montserrat Medium"/>
              <a:cs typeface="Montserrat Medium"/>
              <a:sym typeface="Montserrat Medium"/>
            </a:endParaRPr>
          </a:p>
          <a:p>
            <a:pPr indent="0" lvl="0" marL="457200" rtl="0" algn="l">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Servidores</a:t>
            </a:r>
            <a:endParaRPr sz="1850">
              <a:solidFill>
                <a:srgbClr val="595959"/>
              </a:solidFill>
              <a:latin typeface="Montserrat Medium"/>
              <a:ea typeface="Montserrat Medium"/>
              <a:cs typeface="Montserrat Medium"/>
              <a:sym typeface="Montserrat Medium"/>
            </a:endParaRPr>
          </a:p>
          <a:p>
            <a:pPr indent="0" lvl="0" marL="457200" rtl="0" algn="l">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Arquitectura</a:t>
            </a:r>
            <a:endParaRPr sz="1850">
              <a:solidFill>
                <a:srgbClr val="595959"/>
              </a:solidFill>
              <a:latin typeface="Montserrat Medium"/>
              <a:ea typeface="Montserrat Medium"/>
              <a:cs typeface="Montserrat Medium"/>
              <a:sym typeface="Montserrat Medium"/>
            </a:endParaRPr>
          </a:p>
          <a:p>
            <a:pPr indent="0" lvl="0" marL="457200" rtl="0" algn="l">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Base de datos</a:t>
            </a:r>
            <a:endParaRPr sz="1850">
              <a:solidFill>
                <a:srgbClr val="595959"/>
              </a:solidFill>
              <a:latin typeface="Montserrat Medium"/>
              <a:ea typeface="Montserrat Medium"/>
              <a:cs typeface="Montserrat Medium"/>
              <a:sym typeface="Montserrat Medium"/>
            </a:endParaRPr>
          </a:p>
          <a:p>
            <a:pPr indent="0" lvl="0" marL="457200" rtl="0" algn="l">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ORMs</a:t>
            </a:r>
            <a:endParaRPr sz="1850">
              <a:solidFill>
                <a:srgbClr val="595959"/>
              </a:solidFill>
              <a:latin typeface="Montserrat Medium"/>
              <a:ea typeface="Montserrat Medium"/>
              <a:cs typeface="Montserrat Medium"/>
              <a:sym typeface="Montserrat Medium"/>
            </a:endParaRPr>
          </a:p>
          <a:p>
            <a:pPr indent="0" lvl="0" marL="457200" rtl="0" algn="l">
              <a:lnSpc>
                <a:spcPct val="115000"/>
              </a:lnSpc>
              <a:spcBef>
                <a:spcPts val="1200"/>
              </a:spcBef>
              <a:spcAft>
                <a:spcPts val="1200"/>
              </a:spcAft>
              <a:buNone/>
            </a:pPr>
            <a:r>
              <a:rPr lang="es" sz="1850">
                <a:solidFill>
                  <a:srgbClr val="595959"/>
                </a:solidFill>
                <a:latin typeface="Montserrat Medium"/>
                <a:ea typeface="Montserrat Medium"/>
                <a:cs typeface="Montserrat Medium"/>
                <a:sym typeface="Montserrat Medium"/>
              </a:rPr>
              <a:t>Node.js y Express</a:t>
            </a:r>
            <a:endParaRPr sz="1850">
              <a:solidFill>
                <a:srgbClr val="595959"/>
              </a:solidFill>
              <a:latin typeface="Montserrat Medium"/>
              <a:ea typeface="Montserrat Medium"/>
              <a:cs typeface="Montserrat Medium"/>
              <a:sym typeface="Montserrat Medium"/>
            </a:endParaRPr>
          </a:p>
        </p:txBody>
      </p:sp>
      <p:sp>
        <p:nvSpPr>
          <p:cNvPr id="239" name="Google Shape;239;p31"/>
          <p:cNvSpPr txBox="1"/>
          <p:nvPr/>
        </p:nvSpPr>
        <p:spPr>
          <a:xfrm>
            <a:off x="311700" y="1222425"/>
            <a:ext cx="4597200" cy="3357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s" sz="1850">
                <a:solidFill>
                  <a:srgbClr val="595959"/>
                </a:solidFill>
                <a:latin typeface="Montserrat Medium"/>
                <a:ea typeface="Montserrat Medium"/>
                <a:cs typeface="Montserrat Medium"/>
                <a:sym typeface="Montserrat Medium"/>
              </a:rPr>
              <a:t>Herramientas de diseño</a:t>
            </a:r>
            <a:endParaRPr sz="1850">
              <a:solidFill>
                <a:srgbClr val="595959"/>
              </a:solidFill>
              <a:latin typeface="Montserrat Medium"/>
              <a:ea typeface="Montserrat Medium"/>
              <a:cs typeface="Montserrat Medium"/>
              <a:sym typeface="Montserrat Medium"/>
            </a:endParaRPr>
          </a:p>
          <a:p>
            <a:pPr indent="0" lvl="0" marL="457200" rtl="0" algn="l">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HTML y CSS</a:t>
            </a:r>
            <a:endParaRPr sz="1850">
              <a:solidFill>
                <a:srgbClr val="595959"/>
              </a:solidFill>
              <a:latin typeface="Montserrat Medium"/>
              <a:ea typeface="Montserrat Medium"/>
              <a:cs typeface="Montserrat Medium"/>
              <a:sym typeface="Montserrat Medium"/>
            </a:endParaRPr>
          </a:p>
          <a:p>
            <a:pPr indent="0" lvl="0" marL="457200" rtl="0" algn="l">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Maquetación</a:t>
            </a:r>
            <a:endParaRPr sz="1850">
              <a:solidFill>
                <a:srgbClr val="595959"/>
              </a:solidFill>
              <a:latin typeface="Montserrat Medium"/>
              <a:ea typeface="Montserrat Medium"/>
              <a:cs typeface="Montserrat Medium"/>
              <a:sym typeface="Montserrat Medium"/>
            </a:endParaRPr>
          </a:p>
          <a:p>
            <a:pPr indent="0" lvl="0" marL="457200" rtl="0" algn="l">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Animaciones y transformaciones</a:t>
            </a:r>
            <a:endParaRPr sz="1850">
              <a:solidFill>
                <a:srgbClr val="595959"/>
              </a:solidFill>
              <a:latin typeface="Montserrat Medium"/>
              <a:ea typeface="Montserrat Medium"/>
              <a:cs typeface="Montserrat Medium"/>
              <a:sym typeface="Montserrat Medium"/>
            </a:endParaRPr>
          </a:p>
          <a:p>
            <a:pPr indent="0" lvl="0" marL="457200" rtl="0" algn="l">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BOOTSTRAP</a:t>
            </a:r>
            <a:endParaRPr sz="1850">
              <a:solidFill>
                <a:srgbClr val="595959"/>
              </a:solidFill>
              <a:latin typeface="Montserrat Medium"/>
              <a:ea typeface="Montserrat Medium"/>
              <a:cs typeface="Montserrat Medium"/>
              <a:sym typeface="Montserrat Medium"/>
            </a:endParaRPr>
          </a:p>
          <a:p>
            <a:pPr indent="0" lvl="0" marL="457200" rtl="0" algn="l">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GIT</a:t>
            </a:r>
            <a:endParaRPr sz="1850">
              <a:solidFill>
                <a:srgbClr val="595959"/>
              </a:solidFill>
              <a:latin typeface="Montserrat Medium"/>
              <a:ea typeface="Montserrat Medium"/>
              <a:cs typeface="Montserrat Medium"/>
              <a:sym typeface="Montserrat Medium"/>
            </a:endParaRPr>
          </a:p>
          <a:p>
            <a:pPr indent="0" lvl="0" marL="457200" rtl="0" algn="l">
              <a:lnSpc>
                <a:spcPct val="115000"/>
              </a:lnSpc>
              <a:spcBef>
                <a:spcPts val="1200"/>
              </a:spcBef>
              <a:spcAft>
                <a:spcPts val="1200"/>
              </a:spcAft>
              <a:buNone/>
            </a:pPr>
            <a:r>
              <a:rPr lang="es" sz="1850">
                <a:solidFill>
                  <a:srgbClr val="595959"/>
                </a:solidFill>
                <a:latin typeface="Montserrat Medium"/>
                <a:ea typeface="Montserrat Medium"/>
                <a:cs typeface="Montserrat Medium"/>
                <a:sym typeface="Montserrat Medium"/>
              </a:rPr>
              <a:t>Github</a:t>
            </a:r>
            <a:endParaRPr sz="1150">
              <a:solidFill>
                <a:srgbClr val="595959"/>
              </a:solidFill>
              <a:latin typeface="Montserrat Medium"/>
              <a:ea typeface="Montserrat Medium"/>
              <a:cs typeface="Montserrat Medium"/>
              <a:sym typeface="Montserrat Medium"/>
            </a:endParaRPr>
          </a:p>
        </p:txBody>
      </p:sp>
      <p:sp>
        <p:nvSpPr>
          <p:cNvPr id="240" name="Google Shape;240;p31"/>
          <p:cNvSpPr/>
          <p:nvPr/>
        </p:nvSpPr>
        <p:spPr>
          <a:xfrm rot="5400000">
            <a:off x="663468" y="1408024"/>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1" name="Google Shape;241;p31"/>
          <p:cNvSpPr/>
          <p:nvPr/>
        </p:nvSpPr>
        <p:spPr>
          <a:xfrm rot="5400000">
            <a:off x="663477" y="1886738"/>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2" name="Google Shape;242;p31"/>
          <p:cNvSpPr/>
          <p:nvPr/>
        </p:nvSpPr>
        <p:spPr>
          <a:xfrm rot="5400000">
            <a:off x="663477" y="2365458"/>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3" name="Google Shape;243;p31"/>
          <p:cNvSpPr/>
          <p:nvPr/>
        </p:nvSpPr>
        <p:spPr>
          <a:xfrm rot="5400000">
            <a:off x="663477" y="2840424"/>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4" name="Google Shape;244;p31"/>
          <p:cNvSpPr/>
          <p:nvPr/>
        </p:nvSpPr>
        <p:spPr>
          <a:xfrm rot="5400000">
            <a:off x="663477" y="3315399"/>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5" name="Google Shape;245;p31"/>
          <p:cNvSpPr/>
          <p:nvPr/>
        </p:nvSpPr>
        <p:spPr>
          <a:xfrm rot="5400000">
            <a:off x="663477" y="3790374"/>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6" name="Google Shape;246;p31"/>
          <p:cNvSpPr/>
          <p:nvPr/>
        </p:nvSpPr>
        <p:spPr>
          <a:xfrm rot="5400000">
            <a:off x="663477" y="4265349"/>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7" name="Google Shape;247;p31"/>
          <p:cNvSpPr/>
          <p:nvPr/>
        </p:nvSpPr>
        <p:spPr>
          <a:xfrm rot="5400000">
            <a:off x="5096293" y="1391809"/>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8" name="Google Shape;248;p31"/>
          <p:cNvSpPr/>
          <p:nvPr/>
        </p:nvSpPr>
        <p:spPr>
          <a:xfrm rot="5400000">
            <a:off x="5096302" y="1887959"/>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9" name="Google Shape;249;p31"/>
          <p:cNvSpPr/>
          <p:nvPr/>
        </p:nvSpPr>
        <p:spPr>
          <a:xfrm rot="5400000">
            <a:off x="5096302" y="2357961"/>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0" name="Google Shape;250;p31"/>
          <p:cNvSpPr/>
          <p:nvPr/>
        </p:nvSpPr>
        <p:spPr>
          <a:xfrm rot="5400000">
            <a:off x="5096302" y="2832928"/>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1" name="Google Shape;251;p31"/>
          <p:cNvSpPr/>
          <p:nvPr/>
        </p:nvSpPr>
        <p:spPr>
          <a:xfrm rot="5400000">
            <a:off x="5096302" y="3299185"/>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2" name="Google Shape;252;p31"/>
          <p:cNvSpPr/>
          <p:nvPr/>
        </p:nvSpPr>
        <p:spPr>
          <a:xfrm rot="5400000">
            <a:off x="5096302" y="3776403"/>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Diploma</a:t>
            </a:r>
            <a:endParaRPr/>
          </a:p>
        </p:txBody>
      </p:sp>
      <p:sp>
        <p:nvSpPr>
          <p:cNvPr id="258" name="Google Shape;258;p32"/>
          <p:cNvSpPr txBox="1"/>
          <p:nvPr>
            <p:ph idx="1" type="body"/>
          </p:nvPr>
        </p:nvSpPr>
        <p:spPr>
          <a:xfrm>
            <a:off x="432025" y="1304875"/>
            <a:ext cx="8280000" cy="313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 otorga una constancia de participación en el programa. Carga horaria de </a:t>
            </a:r>
            <a:r>
              <a:rPr b="1" lang="es"/>
              <a:t>198 horas</a:t>
            </a:r>
            <a:r>
              <a:rPr lang="es"/>
              <a:t>.</a:t>
            </a:r>
            <a:endParaRPr/>
          </a:p>
          <a:p>
            <a:pPr indent="0" lvl="0" marL="0" rtl="0" algn="l">
              <a:spcBef>
                <a:spcPts val="1200"/>
              </a:spcBef>
              <a:spcAft>
                <a:spcPts val="0"/>
              </a:spcAft>
              <a:buNone/>
            </a:pPr>
            <a:r>
              <a:rPr b="1" lang="es"/>
              <a:t>Requisitos para obtener el diploma:</a:t>
            </a:r>
            <a:endParaRPr b="1"/>
          </a:p>
          <a:p>
            <a:pPr indent="-342900" lvl="0" marL="457200" rtl="0" algn="l">
              <a:spcBef>
                <a:spcPts val="1200"/>
              </a:spcBef>
              <a:spcAft>
                <a:spcPts val="0"/>
              </a:spcAft>
              <a:buSzPts val="1800"/>
              <a:buChar char="●"/>
            </a:pPr>
            <a:r>
              <a:rPr lang="es"/>
              <a:t>Asistir al </a:t>
            </a:r>
            <a:r>
              <a:rPr b="1" lang="es"/>
              <a:t>65%</a:t>
            </a:r>
            <a:r>
              <a:rPr lang="es"/>
              <a:t> de las clases en vivo (sincrónicas).</a:t>
            </a:r>
            <a:endParaRPr/>
          </a:p>
          <a:p>
            <a:pPr indent="-342900" lvl="0" marL="457200" rtl="0" algn="l">
              <a:spcBef>
                <a:spcPts val="0"/>
              </a:spcBef>
              <a:spcAft>
                <a:spcPts val="0"/>
              </a:spcAft>
              <a:buSzPts val="1800"/>
              <a:buChar char="●"/>
            </a:pPr>
            <a:r>
              <a:rPr lang="es"/>
              <a:t>Acceder semanalmente al Aula Virtual.</a:t>
            </a:r>
            <a:endParaRPr/>
          </a:p>
          <a:p>
            <a:pPr indent="-342900" lvl="0" marL="457200" rtl="0" algn="l">
              <a:spcBef>
                <a:spcPts val="0"/>
              </a:spcBef>
              <a:spcAft>
                <a:spcPts val="0"/>
              </a:spcAft>
              <a:buSzPts val="1800"/>
              <a:buChar char="●"/>
            </a:pPr>
            <a:r>
              <a:rPr lang="es"/>
              <a:t>Realizar los ejercicios obligatorios semanales.</a:t>
            </a:r>
            <a:endParaRPr/>
          </a:p>
          <a:p>
            <a:pPr indent="-342900" lvl="0" marL="457200" rtl="0" algn="l">
              <a:spcBef>
                <a:spcPts val="0"/>
              </a:spcBef>
              <a:spcAft>
                <a:spcPts val="0"/>
              </a:spcAft>
              <a:buSzPts val="1800"/>
              <a:buChar char="●"/>
            </a:pPr>
            <a:r>
              <a:rPr lang="es"/>
              <a:t>Aprobar y exponer el Proyecto Final Integrador.</a:t>
            </a:r>
            <a:endParaRPr/>
          </a:p>
          <a:p>
            <a:pPr indent="-342900" lvl="0" marL="457200" rtl="0" algn="l">
              <a:spcBef>
                <a:spcPts val="0"/>
              </a:spcBef>
              <a:spcAft>
                <a:spcPts val="0"/>
              </a:spcAft>
              <a:buSzPts val="1800"/>
              <a:buChar char="●"/>
            </a:pPr>
            <a:r>
              <a:rPr lang="es"/>
              <a:t>Aprobar el EFI (Examen Final Integrador).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Portfolio de Egresados</a:t>
            </a:r>
            <a:endParaRPr/>
          </a:p>
        </p:txBody>
      </p:sp>
      <p:sp>
        <p:nvSpPr>
          <p:cNvPr id="264" name="Google Shape;264;p3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Descubre los proyectos realizados por nuestros egresados, aplicando los conocimientos adquiridos en el curso.</a:t>
            </a:r>
            <a:endParaRPr sz="1600"/>
          </a:p>
          <a:p>
            <a:pPr indent="0" lvl="0" marL="0" rtl="0" algn="l">
              <a:spcBef>
                <a:spcPts val="1200"/>
              </a:spcBef>
              <a:spcAft>
                <a:spcPts val="1200"/>
              </a:spcAft>
              <a:buNone/>
            </a:pPr>
            <a:r>
              <a:rPr b="1" lang="es" sz="1600"/>
              <a:t>Galería de proyectos de egresados/as del Programa Codo a Codo: </a:t>
            </a:r>
            <a:r>
              <a:rPr lang="es" sz="1600" u="sng">
                <a:solidFill>
                  <a:schemeClr val="hlink"/>
                </a:solidFill>
                <a:hlinkClick r:id="rId3"/>
              </a:rPr>
              <a:t>https://agenciadeaprendizaje.bue.edu.ar/portfolio-egresados-codo-a-codo</a:t>
            </a:r>
            <a:r>
              <a:rPr lang="es" sz="1600"/>
              <a:t> </a:t>
            </a:r>
            <a:endParaRPr sz="1600"/>
          </a:p>
        </p:txBody>
      </p:sp>
      <p:grpSp>
        <p:nvGrpSpPr>
          <p:cNvPr id="265" name="Google Shape;265;p33"/>
          <p:cNvGrpSpPr/>
          <p:nvPr/>
        </p:nvGrpSpPr>
        <p:grpSpPr>
          <a:xfrm>
            <a:off x="4611866" y="1170123"/>
            <a:ext cx="4220429" cy="2521605"/>
            <a:chOff x="3538825" y="357800"/>
            <a:chExt cx="5357914" cy="3201225"/>
          </a:xfrm>
        </p:grpSpPr>
        <p:pic>
          <p:nvPicPr>
            <p:cNvPr id="266" name="Google Shape;266;p33"/>
            <p:cNvPicPr preferRelativeResize="0"/>
            <p:nvPr/>
          </p:nvPicPr>
          <p:blipFill>
            <a:blip r:embed="rId4">
              <a:alphaModFix/>
            </a:blip>
            <a:stretch>
              <a:fillRect/>
            </a:stretch>
          </p:blipFill>
          <p:spPr>
            <a:xfrm>
              <a:off x="3538825" y="357800"/>
              <a:ext cx="2652075" cy="1502850"/>
            </a:xfrm>
            <a:prstGeom prst="rect">
              <a:avLst/>
            </a:prstGeom>
            <a:noFill/>
            <a:ln>
              <a:noFill/>
            </a:ln>
          </p:spPr>
        </p:pic>
        <p:pic>
          <p:nvPicPr>
            <p:cNvPr id="267" name="Google Shape;267;p33"/>
            <p:cNvPicPr preferRelativeResize="0"/>
            <p:nvPr/>
          </p:nvPicPr>
          <p:blipFill>
            <a:blip r:embed="rId5">
              <a:alphaModFix/>
            </a:blip>
            <a:stretch>
              <a:fillRect/>
            </a:stretch>
          </p:blipFill>
          <p:spPr>
            <a:xfrm>
              <a:off x="6244650" y="357800"/>
              <a:ext cx="2652089" cy="1502850"/>
            </a:xfrm>
            <a:prstGeom prst="rect">
              <a:avLst/>
            </a:prstGeom>
            <a:noFill/>
            <a:ln>
              <a:noFill/>
            </a:ln>
          </p:spPr>
        </p:pic>
        <p:pic>
          <p:nvPicPr>
            <p:cNvPr id="268" name="Google Shape;268;p33"/>
            <p:cNvPicPr preferRelativeResize="0"/>
            <p:nvPr/>
          </p:nvPicPr>
          <p:blipFill>
            <a:blip r:embed="rId6">
              <a:alphaModFix/>
            </a:blip>
            <a:stretch>
              <a:fillRect/>
            </a:stretch>
          </p:blipFill>
          <p:spPr>
            <a:xfrm>
              <a:off x="3538825" y="2056175"/>
              <a:ext cx="2652089" cy="1502850"/>
            </a:xfrm>
            <a:prstGeom prst="rect">
              <a:avLst/>
            </a:prstGeom>
            <a:noFill/>
            <a:ln>
              <a:noFill/>
            </a:ln>
          </p:spPr>
        </p:pic>
        <p:pic>
          <p:nvPicPr>
            <p:cNvPr id="269" name="Google Shape;269;p33"/>
            <p:cNvPicPr preferRelativeResize="0"/>
            <p:nvPr/>
          </p:nvPicPr>
          <p:blipFill>
            <a:blip r:embed="rId7">
              <a:alphaModFix/>
            </a:blip>
            <a:stretch>
              <a:fillRect/>
            </a:stretch>
          </p:blipFill>
          <p:spPr>
            <a:xfrm>
              <a:off x="6246550" y="2056175"/>
              <a:ext cx="2648300" cy="1500703"/>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Clases sincrónicas</a:t>
            </a:r>
            <a:endParaRPr/>
          </a:p>
        </p:txBody>
      </p:sp>
      <p:sp>
        <p:nvSpPr>
          <p:cNvPr id="275" name="Google Shape;275;p34"/>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Participarás en </a:t>
            </a:r>
            <a:r>
              <a:rPr b="1" lang="es"/>
              <a:t>2 clases</a:t>
            </a:r>
            <a:r>
              <a:rPr lang="es"/>
              <a:t> en línea en vivo cada semana.</a:t>
            </a:r>
            <a:endParaRPr/>
          </a:p>
          <a:p>
            <a:pPr indent="-342900" lvl="0" marL="457200" rtl="0" algn="l">
              <a:spcBef>
                <a:spcPts val="0"/>
              </a:spcBef>
              <a:spcAft>
                <a:spcPts val="0"/>
              </a:spcAft>
              <a:buSzPts val="1800"/>
              <a:buChar char="●"/>
            </a:pPr>
            <a:r>
              <a:rPr lang="es"/>
              <a:t>Las clases se llevarán a cabo a través de Google Meet.</a:t>
            </a:r>
            <a:endParaRPr/>
          </a:p>
          <a:p>
            <a:pPr indent="-342900" lvl="0" marL="457200" rtl="0" algn="l">
              <a:spcBef>
                <a:spcPts val="0"/>
              </a:spcBef>
              <a:spcAft>
                <a:spcPts val="0"/>
              </a:spcAft>
              <a:buSzPts val="1800"/>
              <a:buChar char="●"/>
            </a:pPr>
            <a:r>
              <a:rPr lang="es"/>
              <a:t>Es obligatoria la asistencia a las clases en vivo.</a:t>
            </a:r>
            <a:endParaRPr/>
          </a:p>
          <a:p>
            <a:pPr indent="-342900" lvl="0" marL="457200" rtl="0" algn="l">
              <a:spcBef>
                <a:spcPts val="0"/>
              </a:spcBef>
              <a:spcAft>
                <a:spcPts val="0"/>
              </a:spcAft>
              <a:buSzPts val="1800"/>
              <a:buChar char="●"/>
            </a:pPr>
            <a:r>
              <a:rPr lang="es"/>
              <a:t>Recordá habilitar tu cámara en todas tus clases.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Les damos la bienvenida</a:t>
            </a:r>
            <a:endParaRPr/>
          </a:p>
        </p:txBody>
      </p:sp>
      <p:sp>
        <p:nvSpPr>
          <p:cNvPr id="151" name="Google Shape;151;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Registro de Asistencia</a:t>
            </a:r>
            <a:endParaRPr/>
          </a:p>
        </p:txBody>
      </p:sp>
      <p:sp>
        <p:nvSpPr>
          <p:cNvPr id="281" name="Google Shape;281;p3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s"/>
              <a:t>Tendrás un e</a:t>
            </a:r>
            <a:r>
              <a:rPr lang="es"/>
              <a:t>nlace exclusivo para tu Comisión: Te proporcionaremos un formulario de asistencia único para tu curso. </a:t>
            </a:r>
            <a:r>
              <a:rPr b="1" lang="es"/>
              <a:t>El enlace será el mismo en todas las clases.</a:t>
            </a:r>
            <a:endParaRPr b="1"/>
          </a:p>
          <a:p>
            <a:pPr indent="0" lvl="0" marL="0" rtl="0" algn="l">
              <a:spcBef>
                <a:spcPts val="1200"/>
              </a:spcBef>
              <a:spcAft>
                <a:spcPts val="0"/>
              </a:spcAft>
              <a:buClr>
                <a:schemeClr val="dk1"/>
              </a:buClr>
              <a:buSzPts val="1100"/>
              <a:buFont typeface="Arial"/>
              <a:buNone/>
            </a:pPr>
            <a:r>
              <a:rPr lang="es"/>
              <a:t>La asistencia a las clases en vivo es obligatoria y se requiere alcanzar al menos el </a:t>
            </a:r>
            <a:r>
              <a:rPr b="1" lang="es">
                <a:solidFill>
                  <a:srgbClr val="7685E6"/>
                </a:solidFill>
              </a:rPr>
              <a:t>65% de asistencia</a:t>
            </a:r>
            <a:r>
              <a:rPr lang="es"/>
              <a:t> total.</a:t>
            </a:r>
            <a:endParaRPr/>
          </a:p>
          <a:p>
            <a:pPr indent="0" lvl="0" marL="0" rtl="0" algn="l">
              <a:spcBef>
                <a:spcPts val="1200"/>
              </a:spcBef>
              <a:spcAft>
                <a:spcPts val="0"/>
              </a:spcAft>
              <a:buClr>
                <a:schemeClr val="dk1"/>
              </a:buClr>
              <a:buSzPts val="1100"/>
              <a:buFont typeface="Arial"/>
              <a:buNone/>
            </a:pPr>
            <a:r>
              <a:rPr lang="es"/>
              <a:t>Recuerda marcar tu presente durante la clase cuando el docente lo indique, ya que el registro es automático y no podrá ser modificado.</a:t>
            </a:r>
            <a:endParaRPr/>
          </a:p>
          <a:p>
            <a:pPr indent="0" lvl="0" marL="0" rtl="0" algn="l">
              <a:spcBef>
                <a:spcPts val="1200"/>
              </a:spcBef>
              <a:spcAft>
                <a:spcPts val="1200"/>
              </a:spcAft>
              <a:buNone/>
            </a:pPr>
            <a:r>
              <a:rPr lang="es"/>
              <a:t>Si acumulás </a:t>
            </a:r>
            <a:r>
              <a:rPr b="1" lang="es"/>
              <a:t>6 inasistencias consecutivas, serás dado de baja</a:t>
            </a:r>
            <a:r>
              <a:rPr lang="es"/>
              <a:t> automáticamente del curso.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¿Cuánto cobra un programador en Argentina?</a:t>
            </a:r>
            <a:endParaRPr/>
          </a:p>
        </p:txBody>
      </p:sp>
      <p:sp>
        <p:nvSpPr>
          <p:cNvPr id="287" name="Google Shape;287;p36"/>
          <p:cNvSpPr txBox="1"/>
          <p:nvPr>
            <p:ph idx="1" type="body"/>
          </p:nvPr>
        </p:nvSpPr>
        <p:spPr>
          <a:xfrm>
            <a:off x="432025" y="1304875"/>
            <a:ext cx="8280000" cy="331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s"/>
              <a:t>La </a:t>
            </a:r>
            <a:r>
              <a:rPr b="1" lang="es"/>
              <a:t>Cámara de la Industria Argentina del Software</a:t>
            </a:r>
            <a:r>
              <a:rPr lang="es"/>
              <a:t> (CESSI), a través del Observatorio Permanente de la Industria del Software y Servicios Informáticos (OPSSI), publicó su más reciente informe de salarios y empleo [...]</a:t>
            </a:r>
            <a:endParaRPr/>
          </a:p>
          <a:p>
            <a:pPr indent="0" lvl="0" marL="0" rtl="0" algn="l">
              <a:spcBef>
                <a:spcPts val="1200"/>
              </a:spcBef>
              <a:spcAft>
                <a:spcPts val="0"/>
              </a:spcAft>
              <a:buClr>
                <a:schemeClr val="dk1"/>
              </a:buClr>
              <a:buSzPct val="61111"/>
              <a:buFont typeface="Arial"/>
              <a:buNone/>
            </a:pPr>
            <a:r>
              <a:rPr lang="es"/>
              <a:t>[...] a enero de 2023, la mediana salarial de las personas que se dedican al rubro IT fue de $347.000, cifra que duplica en valor a la Canasta Básica Total [...]</a:t>
            </a:r>
            <a:endParaRPr/>
          </a:p>
          <a:p>
            <a:pPr indent="0" lvl="0" marL="0" rtl="0" algn="l">
              <a:spcBef>
                <a:spcPts val="1200"/>
              </a:spcBef>
              <a:spcAft>
                <a:spcPts val="1200"/>
              </a:spcAft>
              <a:buNone/>
            </a:pPr>
            <a:r>
              <a:rPr lang="es"/>
              <a:t>Para julio del 2023, las empresas de la industria tecnológica proyectaron -en marzo- que la mediana salarial para el rubro IT alcanzará los $515.000, lo que supone un aumento del 48% en el primer semestre de este año, un valor similar a las expectativas inflacionarias del mercado.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carreras con salida laboral y…</a:t>
            </a:r>
            <a:endParaRPr/>
          </a:p>
        </p:txBody>
      </p:sp>
      <p:sp>
        <p:nvSpPr>
          <p:cNvPr id="293" name="Google Shape;293;p37"/>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7685E6"/>
              </a:buClr>
              <a:buSzPts val="1800"/>
              <a:buAutoNum type="arabicParenR"/>
            </a:pPr>
            <a:r>
              <a:rPr b="1" lang="es">
                <a:solidFill>
                  <a:srgbClr val="7685E6"/>
                </a:solidFill>
              </a:rPr>
              <a:t>Programación</a:t>
            </a:r>
            <a:endParaRPr b="1">
              <a:solidFill>
                <a:srgbClr val="7685E6"/>
              </a:solidFill>
            </a:endParaRPr>
          </a:p>
          <a:p>
            <a:pPr indent="-342900" lvl="0" marL="457200" rtl="0" algn="l">
              <a:spcBef>
                <a:spcPts val="0"/>
              </a:spcBef>
              <a:spcAft>
                <a:spcPts val="0"/>
              </a:spcAft>
              <a:buSzPts val="1800"/>
              <a:buAutoNum type="arabicParenR"/>
            </a:pPr>
            <a:r>
              <a:rPr lang="es"/>
              <a:t>Ingeniería</a:t>
            </a:r>
            <a:endParaRPr/>
          </a:p>
          <a:p>
            <a:pPr indent="-342900" lvl="0" marL="457200" rtl="0" algn="l">
              <a:spcBef>
                <a:spcPts val="0"/>
              </a:spcBef>
              <a:spcAft>
                <a:spcPts val="0"/>
              </a:spcAft>
              <a:buSzPts val="1800"/>
              <a:buAutoNum type="arabicParenR"/>
            </a:pPr>
            <a:r>
              <a:rPr lang="es"/>
              <a:t>Marketing Digital</a:t>
            </a:r>
            <a:endParaRPr/>
          </a:p>
          <a:p>
            <a:pPr indent="-342900" lvl="0" marL="457200" rtl="0" algn="l">
              <a:spcBef>
                <a:spcPts val="0"/>
              </a:spcBef>
              <a:spcAft>
                <a:spcPts val="0"/>
              </a:spcAft>
              <a:buSzPts val="1800"/>
              <a:buAutoNum type="arabicParenR"/>
            </a:pPr>
            <a:r>
              <a:rPr lang="es"/>
              <a:t>Enfermería</a:t>
            </a:r>
            <a:endParaRPr/>
          </a:p>
          <a:p>
            <a:pPr indent="-342900" lvl="0" marL="457200" rtl="0" algn="l">
              <a:spcBef>
                <a:spcPts val="0"/>
              </a:spcBef>
              <a:spcAft>
                <a:spcPts val="0"/>
              </a:spcAft>
              <a:buSzPts val="1800"/>
              <a:buAutoNum type="arabicParenR"/>
            </a:pPr>
            <a:r>
              <a:rPr b="1" lang="es">
                <a:solidFill>
                  <a:srgbClr val="7685E6"/>
                </a:solidFill>
              </a:rPr>
              <a:t>Data Science</a:t>
            </a:r>
            <a:endParaRPr b="1">
              <a:solidFill>
                <a:srgbClr val="7685E6"/>
              </a:solidFill>
            </a:endParaRPr>
          </a:p>
          <a:p>
            <a:pPr indent="-342900" lvl="0" marL="457200" rtl="0" algn="l">
              <a:spcBef>
                <a:spcPts val="0"/>
              </a:spcBef>
              <a:spcAft>
                <a:spcPts val="0"/>
              </a:spcAft>
              <a:buSzPts val="1800"/>
              <a:buAutoNum type="arabicParenR"/>
            </a:pPr>
            <a:r>
              <a:rPr b="1" lang="es">
                <a:solidFill>
                  <a:srgbClr val="7685E6"/>
                </a:solidFill>
              </a:rPr>
              <a:t>Diseño UX/UI</a:t>
            </a:r>
            <a:endParaRPr/>
          </a:p>
          <a:p>
            <a:pPr indent="-342900" lvl="0" marL="457200" rtl="0" algn="l">
              <a:spcBef>
                <a:spcPts val="0"/>
              </a:spcBef>
              <a:spcAft>
                <a:spcPts val="0"/>
              </a:spcAft>
              <a:buSzPts val="1800"/>
              <a:buAutoNum type="arabicParenR"/>
            </a:pPr>
            <a:r>
              <a:rPr lang="es"/>
              <a:t>Negocios Digitales</a:t>
            </a:r>
            <a:endParaRPr/>
          </a:p>
          <a:p>
            <a:pPr indent="-342900" lvl="0" marL="457200" rtl="0" algn="l">
              <a:spcBef>
                <a:spcPts val="0"/>
              </a:spcBef>
              <a:spcAft>
                <a:spcPts val="0"/>
              </a:spcAft>
              <a:buSzPts val="1800"/>
              <a:buAutoNum type="arabicParenR"/>
            </a:pPr>
            <a:r>
              <a:rPr lang="es"/>
              <a:t>Biotecnología</a:t>
            </a:r>
            <a:endParaRPr/>
          </a:p>
          <a:p>
            <a:pPr indent="-342900" lvl="0" marL="457200" rtl="0" algn="l">
              <a:spcBef>
                <a:spcPts val="0"/>
              </a:spcBef>
              <a:spcAft>
                <a:spcPts val="0"/>
              </a:spcAft>
              <a:buSzPts val="1800"/>
              <a:buAutoNum type="arabicParenR"/>
            </a:pPr>
            <a:r>
              <a:rPr lang="es"/>
              <a:t>Logística</a:t>
            </a:r>
            <a:endParaRPr/>
          </a:p>
          <a:p>
            <a:pPr indent="-342900" lvl="0" marL="457200" rtl="0" algn="l">
              <a:spcBef>
                <a:spcPts val="0"/>
              </a:spcBef>
              <a:spcAft>
                <a:spcPts val="0"/>
              </a:spcAft>
              <a:buSzPts val="1800"/>
              <a:buAutoNum type="arabicParenR"/>
            </a:pPr>
            <a:r>
              <a:rPr lang="es"/>
              <a:t>Energías Renovables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Aula Virtual</a:t>
            </a:r>
            <a:endParaRPr/>
          </a:p>
        </p:txBody>
      </p:sp>
      <p:sp>
        <p:nvSpPr>
          <p:cNvPr id="299" name="Google Shape;299;p38"/>
          <p:cNvSpPr txBox="1"/>
          <p:nvPr>
            <p:ph idx="1" type="body"/>
          </p:nvPr>
        </p:nvSpPr>
        <p:spPr>
          <a:xfrm>
            <a:off x="432025" y="1304875"/>
            <a:ext cx="8280000" cy="331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a:t>Los estudiantes tendrán a su disposición el contenido teórico del curso en el aula. De presentar problemas, deberán </a:t>
            </a:r>
            <a:r>
              <a:rPr lang="es"/>
              <a:t>informar</a:t>
            </a:r>
            <a:r>
              <a:rPr lang="es"/>
              <a:t> a la brevedad a fin de solucionar el inconveniente lo antes posible. </a:t>
            </a:r>
            <a:endParaRPr/>
          </a:p>
          <a:p>
            <a:pPr indent="0" lvl="0" marL="0" rtl="0" algn="l">
              <a:spcBef>
                <a:spcPts val="1200"/>
              </a:spcBef>
              <a:spcAft>
                <a:spcPts val="0"/>
              </a:spcAft>
              <a:buNone/>
            </a:pPr>
            <a:r>
              <a:rPr b="1" lang="es"/>
              <a:t>Su uso es obligatorio. Se les dará el alta dentro de la próxima semana.</a:t>
            </a:r>
            <a:endParaRPr b="1"/>
          </a:p>
          <a:p>
            <a:pPr indent="-308610" lvl="0" marL="457200" rtl="0" algn="l">
              <a:spcBef>
                <a:spcPts val="1200"/>
              </a:spcBef>
              <a:spcAft>
                <a:spcPts val="0"/>
              </a:spcAft>
              <a:buSzPct val="100000"/>
              <a:buChar char="●"/>
            </a:pPr>
            <a:r>
              <a:rPr lang="es"/>
              <a:t>Enlace: </a:t>
            </a:r>
            <a:r>
              <a:rPr lang="es" u="sng">
                <a:solidFill>
                  <a:schemeClr val="hlink"/>
                </a:solidFill>
                <a:hlinkClick r:id="rId3"/>
              </a:rPr>
              <a:t>https://aulasvirtuales.bue.edu.ar/</a:t>
            </a:r>
            <a:r>
              <a:rPr lang="es"/>
              <a:t> </a:t>
            </a:r>
            <a:endParaRPr/>
          </a:p>
          <a:p>
            <a:pPr indent="0" lvl="0" marL="0" rtl="0" algn="l">
              <a:spcBef>
                <a:spcPts val="1200"/>
              </a:spcBef>
              <a:spcAft>
                <a:spcPts val="0"/>
              </a:spcAft>
              <a:buNone/>
            </a:pPr>
            <a:r>
              <a:rPr lang="es"/>
              <a:t>En ella podrán encontrar:</a:t>
            </a:r>
            <a:endParaRPr/>
          </a:p>
          <a:p>
            <a:pPr indent="-308610" lvl="0" marL="457200" rtl="0" algn="l">
              <a:spcBef>
                <a:spcPts val="1200"/>
              </a:spcBef>
              <a:spcAft>
                <a:spcPts val="0"/>
              </a:spcAft>
              <a:buSzPct val="100000"/>
              <a:buChar char="●"/>
            </a:pPr>
            <a:r>
              <a:rPr lang="es"/>
              <a:t>Material teórico y Actividades prácticas</a:t>
            </a:r>
            <a:endParaRPr/>
          </a:p>
          <a:p>
            <a:pPr indent="-308610" lvl="0" marL="457200" rtl="0" algn="l">
              <a:spcBef>
                <a:spcPts val="0"/>
              </a:spcBef>
              <a:spcAft>
                <a:spcPts val="0"/>
              </a:spcAft>
              <a:buSzPct val="100000"/>
              <a:buChar char="●"/>
            </a:pPr>
            <a:r>
              <a:rPr lang="es"/>
              <a:t>Ejercicios obligatorios de autocorrección (con fecha de vencimiento cada 2 semanas)</a:t>
            </a:r>
            <a:endParaRPr/>
          </a:p>
          <a:p>
            <a:pPr indent="0" lvl="0" marL="0" rtl="0" algn="l">
              <a:spcBef>
                <a:spcPts val="1200"/>
              </a:spcBef>
              <a:spcAft>
                <a:spcPts val="0"/>
              </a:spcAft>
              <a:buClr>
                <a:schemeClr val="dk1"/>
              </a:buClr>
              <a:buSzPct val="61111"/>
              <a:buFont typeface="Arial"/>
              <a:buNone/>
            </a:pPr>
            <a:r>
              <a:rPr lang="es"/>
              <a:t>Se accede con los siguientes datos:</a:t>
            </a:r>
            <a:endParaRPr/>
          </a:p>
          <a:p>
            <a:pPr indent="-308610" lvl="0" marL="457200" rtl="0" algn="l">
              <a:spcBef>
                <a:spcPts val="1200"/>
              </a:spcBef>
              <a:spcAft>
                <a:spcPts val="0"/>
              </a:spcAft>
              <a:buSzPct val="100000"/>
              <a:buChar char="●"/>
            </a:pPr>
            <a:r>
              <a:rPr lang="es"/>
              <a:t>Usuario: DNI del estudiante</a:t>
            </a:r>
            <a:endParaRPr/>
          </a:p>
          <a:p>
            <a:pPr indent="-308610" lvl="0" marL="457200" rtl="0" algn="l">
              <a:spcBef>
                <a:spcPts val="0"/>
              </a:spcBef>
              <a:spcAft>
                <a:spcPts val="0"/>
              </a:spcAft>
              <a:buSzPct val="100000"/>
              <a:buChar char="●"/>
            </a:pPr>
            <a:r>
              <a:rPr lang="es"/>
              <a:t>Contraseña: Prueba!123</a:t>
            </a:r>
            <a:endParaRPr/>
          </a:p>
          <a:p>
            <a:pPr indent="0" lvl="0" marL="0" rtl="0" algn="l">
              <a:spcBef>
                <a:spcPts val="1200"/>
              </a:spcBef>
              <a:spcAft>
                <a:spcPts val="1200"/>
              </a:spcAft>
              <a:buNone/>
            </a:pPr>
            <a:r>
              <a:rPr b="1" lang="es"/>
              <a:t>Nota</a:t>
            </a:r>
            <a:r>
              <a:rPr lang="es"/>
              <a:t>: la contraseña la deben cambiar al ingresar por primera vez y completar su foto de perfil.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Comunicación y Aula Virtual</a:t>
            </a:r>
            <a:endParaRPr/>
          </a:p>
        </p:txBody>
      </p:sp>
      <p:sp>
        <p:nvSpPr>
          <p:cNvPr id="305" name="Google Shape;305;p39"/>
          <p:cNvSpPr txBox="1"/>
          <p:nvPr>
            <p:ph idx="1" type="body"/>
          </p:nvPr>
        </p:nvSpPr>
        <p:spPr>
          <a:xfrm>
            <a:off x="432025" y="1304875"/>
            <a:ext cx="8280000" cy="3318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s"/>
              <a:t>El Aula Virtual es de </a:t>
            </a:r>
            <a:r>
              <a:rPr b="1" lang="es"/>
              <a:t>uso obligatorio</a:t>
            </a:r>
            <a:r>
              <a:rPr lang="es"/>
              <a:t> y será nuestro principal medio de contacto.</a:t>
            </a:r>
            <a:endParaRPr/>
          </a:p>
          <a:p>
            <a:pPr indent="-334327" lvl="0" marL="457200" rtl="0" algn="l">
              <a:spcBef>
                <a:spcPts val="1000"/>
              </a:spcBef>
              <a:spcAft>
                <a:spcPts val="0"/>
              </a:spcAft>
              <a:buSzPct val="100000"/>
              <a:buChar char="●"/>
            </a:pPr>
            <a:r>
              <a:rPr b="1" lang="es"/>
              <a:t>Revisá diariamente la Cartelera</a:t>
            </a:r>
            <a:r>
              <a:rPr lang="es"/>
              <a:t> de Novedades para información importante.</a:t>
            </a:r>
            <a:endParaRPr/>
          </a:p>
          <a:p>
            <a:pPr indent="-334327" lvl="0" marL="457200" rtl="0" algn="l">
              <a:spcBef>
                <a:spcPts val="1000"/>
              </a:spcBef>
              <a:spcAft>
                <a:spcPts val="0"/>
              </a:spcAft>
              <a:buSzPct val="100000"/>
              <a:buChar char="●"/>
            </a:pPr>
            <a:r>
              <a:rPr lang="es"/>
              <a:t>Podés utilizar la </a:t>
            </a:r>
            <a:r>
              <a:rPr b="1" lang="es"/>
              <a:t>app de Moodle</a:t>
            </a:r>
            <a:r>
              <a:rPr lang="es"/>
              <a:t> para acceder al Aula Virtual también desde tu celular.</a:t>
            </a:r>
            <a:endParaRPr/>
          </a:p>
          <a:p>
            <a:pPr indent="-334327" lvl="0" marL="457200" rtl="0" algn="l">
              <a:spcBef>
                <a:spcPts val="1000"/>
              </a:spcBef>
              <a:spcAft>
                <a:spcPts val="0"/>
              </a:spcAft>
              <a:buSzPct val="100000"/>
              <a:buChar char="●"/>
            </a:pPr>
            <a:r>
              <a:rPr lang="es"/>
              <a:t>Para promover nuestra comunidad educativa, utilizaremos </a:t>
            </a:r>
            <a:r>
              <a:rPr b="1" lang="es"/>
              <a:t>Discord</a:t>
            </a:r>
            <a:r>
              <a:rPr lang="es"/>
              <a:t>:</a:t>
            </a:r>
            <a:endParaRPr/>
          </a:p>
          <a:p>
            <a:pPr indent="-310832" lvl="1" marL="914400" rtl="0" algn="l">
              <a:spcBef>
                <a:spcPts val="1000"/>
              </a:spcBef>
              <a:spcAft>
                <a:spcPts val="0"/>
              </a:spcAft>
              <a:buSzPct val="100000"/>
              <a:buChar char="○"/>
            </a:pPr>
            <a:r>
              <a:rPr lang="es"/>
              <a:t>Plataforma para intercambio de mensajes y materiales entre todos los estudiantes.</a:t>
            </a:r>
            <a:endParaRPr/>
          </a:p>
          <a:p>
            <a:pPr indent="-310832" lvl="1" marL="914400" rtl="0" algn="l">
              <a:spcBef>
                <a:spcPts val="1000"/>
              </a:spcBef>
              <a:spcAft>
                <a:spcPts val="1000"/>
              </a:spcAft>
              <a:buSzPct val="100000"/>
              <a:buChar char="○"/>
            </a:pPr>
            <a:r>
              <a:rPr lang="es"/>
              <a:t>Próximamente recibirás los datos para unirte al servidor. Se habilitará en las próximas semanas.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Proceso de Validación de</a:t>
            </a:r>
            <a:r>
              <a:rPr lang="es"/>
              <a:t> tu vacante</a:t>
            </a:r>
            <a:endParaRPr/>
          </a:p>
        </p:txBody>
      </p:sp>
      <p:sp>
        <p:nvSpPr>
          <p:cNvPr id="311" name="Google Shape;311;p40"/>
          <p:cNvSpPr txBox="1"/>
          <p:nvPr>
            <p:ph idx="1" type="body"/>
          </p:nvPr>
        </p:nvSpPr>
        <p:spPr>
          <a:xfrm>
            <a:off x="432025" y="1304875"/>
            <a:ext cx="8280000" cy="331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Durante las próximas semanas, recibirán un formulario por parte de su Tutor/a para validar la vacante. Deberán completar el formulario con la siguiente documentación:</a:t>
            </a:r>
            <a:endParaRPr/>
          </a:p>
          <a:p>
            <a:pPr indent="-325755" lvl="0" marL="457200" rtl="0" algn="l">
              <a:spcBef>
                <a:spcPts val="1200"/>
              </a:spcBef>
              <a:spcAft>
                <a:spcPts val="0"/>
              </a:spcAft>
              <a:buSzPct val="100000"/>
              <a:buChar char="●"/>
            </a:pPr>
            <a:r>
              <a:rPr lang="es"/>
              <a:t>Documento de identidad.</a:t>
            </a:r>
            <a:endParaRPr/>
          </a:p>
          <a:p>
            <a:pPr indent="-325755" lvl="0" marL="457200" rtl="0" algn="l">
              <a:spcBef>
                <a:spcPts val="1000"/>
              </a:spcBef>
              <a:spcAft>
                <a:spcPts val="0"/>
              </a:spcAft>
              <a:buSzPct val="100000"/>
              <a:buChar char="●"/>
            </a:pPr>
            <a:r>
              <a:rPr lang="es"/>
              <a:t>Título secundario completo o superior.</a:t>
            </a:r>
            <a:endParaRPr/>
          </a:p>
          <a:p>
            <a:pPr indent="-304165" lvl="1" marL="914400" rtl="0" algn="l">
              <a:spcBef>
                <a:spcPts val="1000"/>
              </a:spcBef>
              <a:spcAft>
                <a:spcPts val="0"/>
              </a:spcAft>
              <a:buSzPct val="100000"/>
              <a:buChar char="○"/>
            </a:pPr>
            <a:r>
              <a:rPr lang="es"/>
              <a:t>Los estudiantes extranjeros no necesitan legalizar el título.</a:t>
            </a:r>
            <a:endParaRPr/>
          </a:p>
          <a:p>
            <a:pPr indent="-304165" lvl="1" marL="914400" rtl="0" algn="l">
              <a:spcBef>
                <a:spcPts val="1000"/>
              </a:spcBef>
              <a:spcAft>
                <a:spcPts val="0"/>
              </a:spcAft>
              <a:buSzPct val="100000"/>
              <a:buChar char="○"/>
            </a:pPr>
            <a:r>
              <a:rPr lang="es"/>
              <a:t>No podrán cursar si tienen materias previas pendientes.</a:t>
            </a:r>
            <a:endParaRPr/>
          </a:p>
          <a:p>
            <a:pPr indent="-325755" lvl="0" marL="457200" rtl="0" algn="l">
              <a:spcBef>
                <a:spcPts val="1000"/>
              </a:spcBef>
              <a:spcAft>
                <a:spcPts val="0"/>
              </a:spcAft>
              <a:buSzPct val="100000"/>
              <a:buChar char="●"/>
            </a:pPr>
            <a:r>
              <a:rPr lang="es"/>
              <a:t>Es necesario ser mayor de 18 años.</a:t>
            </a:r>
            <a:endParaRPr/>
          </a:p>
          <a:p>
            <a:pPr indent="-325755" lvl="0" marL="457200" rtl="0" algn="l">
              <a:spcBef>
                <a:spcPts val="1000"/>
              </a:spcBef>
              <a:spcAft>
                <a:spcPts val="1000"/>
              </a:spcAft>
              <a:buSzPct val="100000"/>
              <a:buChar char="●"/>
            </a:pPr>
            <a:r>
              <a:rPr lang="es"/>
              <a:t>Tienen 30 días para completar y enviar la documentación desde el momento en que reciban el formulario. Si no cumplen con el plazo, lamentablemente, serán dado de baja del curso.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Evita que nuestros correos caigan en SPAM</a:t>
            </a:r>
            <a:endParaRPr/>
          </a:p>
        </p:txBody>
      </p:sp>
      <p:sp>
        <p:nvSpPr>
          <p:cNvPr id="317" name="Google Shape;317;p41"/>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Agregá @bue.edu.ar como remitente seguro en tu correo. </a:t>
            </a:r>
            <a:endParaRPr/>
          </a:p>
          <a:p>
            <a:pPr indent="-342900" lvl="0" marL="457200" rtl="0" algn="l">
              <a:spcBef>
                <a:spcPts val="0"/>
              </a:spcBef>
              <a:spcAft>
                <a:spcPts val="0"/>
              </a:spcAft>
              <a:buSzPts val="1800"/>
              <a:buChar char="●"/>
            </a:pPr>
            <a:r>
              <a:rPr lang="es"/>
              <a:t>Así te asegurás de recibir toda la información del programa sin problemas.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1" name="Shape 321"/>
        <p:cNvGrpSpPr/>
        <p:nvPr/>
      </p:nvGrpSpPr>
      <p:grpSpPr>
        <a:xfrm>
          <a:off x="0" y="0"/>
          <a:ext cx="0" cy="0"/>
          <a:chOff x="0" y="0"/>
          <a:chExt cx="0" cy="0"/>
        </a:xfrm>
      </p:grpSpPr>
      <p:sp>
        <p:nvSpPr>
          <p:cNvPr id="322" name="Google Shape;322;p4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Encuesta diagnóstica Estudiantes</a:t>
            </a:r>
            <a:endParaRPr/>
          </a:p>
        </p:txBody>
      </p:sp>
      <p:sp>
        <p:nvSpPr>
          <p:cNvPr id="323" name="Google Shape;323;p42"/>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Es obligatorio para los estudiantes de este curso realizar la siguiente encuesta: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7" name="Shape 327"/>
        <p:cNvGrpSpPr/>
        <p:nvPr/>
      </p:nvGrpSpPr>
      <p:grpSpPr>
        <a:xfrm>
          <a:off x="0" y="0"/>
          <a:ext cx="0" cy="0"/>
          <a:chOff x="0" y="0"/>
          <a:chExt cx="0" cy="0"/>
        </a:xfrm>
      </p:grpSpPr>
      <p:sp>
        <p:nvSpPr>
          <p:cNvPr id="328" name="Google Shape;328;p43"/>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463550" lvl="0" marL="457200" rtl="0" algn="l">
              <a:lnSpc>
                <a:spcPct val="115000"/>
              </a:lnSpc>
              <a:spcBef>
                <a:spcPts val="0"/>
              </a:spcBef>
              <a:spcAft>
                <a:spcPts val="0"/>
              </a:spcAft>
              <a:buClr>
                <a:srgbClr val="333333"/>
              </a:buClr>
              <a:buSzPts val="3700"/>
              <a:buChar char="●"/>
            </a:pPr>
            <a:r>
              <a:rPr lang="es">
                <a:solidFill>
                  <a:srgbClr val="333333"/>
                </a:solidFill>
              </a:rPr>
              <a:t>Proyecto</a:t>
            </a:r>
            <a:r>
              <a:rPr lang="es"/>
              <a:t> Final</a:t>
            </a:r>
            <a:endParaRPr b="0">
              <a:solidFill>
                <a:srgbClr val="333333"/>
              </a:solidFill>
            </a:endParaRPr>
          </a:p>
          <a:p>
            <a:pPr indent="-463550" lvl="0" marL="457200" rtl="0" algn="l">
              <a:lnSpc>
                <a:spcPct val="115000"/>
              </a:lnSpc>
              <a:spcBef>
                <a:spcPts val="0"/>
              </a:spcBef>
              <a:spcAft>
                <a:spcPts val="0"/>
              </a:spcAft>
              <a:buSzPts val="3700"/>
              <a:buChar char="●"/>
            </a:pPr>
            <a:r>
              <a:rPr lang="es">
                <a:solidFill>
                  <a:srgbClr val="333333"/>
                </a:solidFill>
              </a:rPr>
              <a:t>Fecha de </a:t>
            </a:r>
            <a:r>
              <a:rPr lang="es"/>
              <a:t>exposición/presentación</a:t>
            </a:r>
            <a:r>
              <a:rPr lang="es">
                <a:solidFill>
                  <a:srgbClr val="333333"/>
                </a:solidFill>
              </a:rPr>
              <a:t>: </a:t>
            </a:r>
            <a:endParaRPr b="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No te olvides de dar el presente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Sobre Codo a Codo 4.0</a:t>
            </a:r>
            <a:endParaRPr/>
          </a:p>
        </p:txBody>
      </p:sp>
      <p:sp>
        <p:nvSpPr>
          <p:cNvPr id="157" name="Google Shape;157;p18"/>
          <p:cNvSpPr txBox="1"/>
          <p:nvPr>
            <p:ph idx="1" type="subTitle"/>
          </p:nvPr>
        </p:nvSpPr>
        <p:spPr>
          <a:xfrm>
            <a:off x="550375" y="1614925"/>
            <a:ext cx="7078500" cy="2649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s" sz="1600"/>
              <a:t>Cada año, el sector del software experimenta un crecimiento significativo, generando una creciente demanda de profesionales calificados.</a:t>
            </a:r>
            <a:endParaRPr sz="1600"/>
          </a:p>
          <a:p>
            <a:pPr indent="0" lvl="0" marL="0" rtl="0" algn="just">
              <a:spcBef>
                <a:spcPts val="0"/>
              </a:spcBef>
              <a:spcAft>
                <a:spcPts val="0"/>
              </a:spcAft>
              <a:buClr>
                <a:schemeClr val="dk1"/>
              </a:buClr>
              <a:buSzPts val="1100"/>
              <a:buFont typeface="Arial"/>
              <a:buNone/>
            </a:pPr>
            <a:r>
              <a:t/>
            </a:r>
            <a:endParaRPr sz="1600"/>
          </a:p>
          <a:p>
            <a:pPr indent="0" lvl="0" marL="0" rtl="0" algn="just">
              <a:spcBef>
                <a:spcPts val="0"/>
              </a:spcBef>
              <a:spcAft>
                <a:spcPts val="0"/>
              </a:spcAft>
              <a:buNone/>
            </a:pPr>
            <a:r>
              <a:rPr lang="es" sz="1600"/>
              <a:t>Queremos que los/as estudiantes adquieran las habilidades necesarias para mejorar sus oportunidades laborales, acceder a empleos en empresas del sector tecnológico o incluso emprender sus propios proyectos. Queremos brindarles las herramientas y conocimientos necesarios para destacar en este campo en constante evolución.</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5"/>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Recordá: </a:t>
            </a:r>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a:t>
            </a:r>
            <a:r>
              <a:rPr b="0" lang="es" sz="3200">
                <a:latin typeface="Montserrat SemiBold"/>
                <a:ea typeface="Montserrat SemiBold"/>
                <a:cs typeface="Montserrat SemiBold"/>
                <a:sym typeface="Montserrat SemiBold"/>
              </a:rPr>
              <a:t>evisar la Cartelera de Novedades.</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t>
            </a:r>
            <a:r>
              <a:rPr b="0" lang="es" sz="3200">
                <a:latin typeface="Montserrat SemiBold"/>
                <a:ea typeface="Montserrat SemiBold"/>
                <a:cs typeface="Montserrat SemiBold"/>
                <a:sym typeface="Montserrat SemiBold"/>
              </a:rPr>
              <a:t>acer tus consultas en el Foro.</a:t>
            </a:r>
            <a:endParaRPr b="0" sz="32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3200"/>
          </a:p>
          <a:p>
            <a:pPr indent="0" lvl="0" marL="0" rtl="0" algn="l">
              <a:spcBef>
                <a:spcPts val="0"/>
              </a:spcBef>
              <a:spcAft>
                <a:spcPts val="0"/>
              </a:spcAft>
              <a:buNone/>
            </a:pPr>
            <a:r>
              <a:rPr lang="es" sz="3200"/>
              <a:t>Todo en el Aula Virtual.</a:t>
            </a:r>
            <a:endParaRPr sz="3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es"/>
              <a:t>Muchas gracias por tu atención.</a:t>
            </a:r>
            <a:endParaRPr/>
          </a:p>
          <a:p>
            <a:pPr indent="0" lvl="0" marL="0" rtl="0" algn="l">
              <a:lnSpc>
                <a:spcPct val="115000"/>
              </a:lnSpc>
              <a:spcBef>
                <a:spcPts val="1200"/>
              </a:spcBef>
              <a:spcAft>
                <a:spcPts val="1200"/>
              </a:spcAft>
              <a:buNone/>
            </a:pPr>
            <a:r>
              <a:rPr lang="es"/>
              <a:t>Nos vemos pronto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Objetivo</a:t>
            </a:r>
            <a:endParaRPr/>
          </a:p>
        </p:txBody>
      </p:sp>
      <p:sp>
        <p:nvSpPr>
          <p:cNvPr id="163" name="Google Shape;163;p19"/>
          <p:cNvSpPr txBox="1"/>
          <p:nvPr>
            <p:ph idx="1" type="body"/>
          </p:nvPr>
        </p:nvSpPr>
        <p:spPr>
          <a:xfrm>
            <a:off x="432025" y="1304875"/>
            <a:ext cx="7990200" cy="331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Nuestros cursos están destinados a personas jóvenes y adultas, que busquen desarrollarse profesional y personalmente, ampliando sus oportunidades laborales de acuerdo a los desafíos que plantea el Siglo XXI.</a:t>
            </a:r>
            <a:endParaRPr/>
          </a:p>
          <a:p>
            <a:pPr indent="-342900" lvl="0" marL="457200" rtl="0" algn="l">
              <a:spcBef>
                <a:spcPts val="1000"/>
              </a:spcBef>
              <a:spcAft>
                <a:spcPts val="0"/>
              </a:spcAft>
              <a:buSzPts val="1800"/>
              <a:buChar char="●"/>
            </a:pPr>
            <a:r>
              <a:rPr lang="es"/>
              <a:t>El objetivo es brindar herramientas que faciliten la inserción laboral en el sector Informática (IT), y en particular, fomentar la participación de las mujeres, con el fin de mejorar su empleabilidad.</a:t>
            </a:r>
            <a:endParaRPr/>
          </a:p>
          <a:p>
            <a:pPr indent="0" lvl="0" marL="0" rtl="0" algn="l">
              <a:spcBef>
                <a:spcPts val="10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Ofrecemos 7 opciones de aprendizaje</a:t>
            </a:r>
            <a:endParaRPr/>
          </a:p>
        </p:txBody>
      </p:sp>
      <p:sp>
        <p:nvSpPr>
          <p:cNvPr id="169" name="Google Shape;169;p20"/>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Full Stack Python</a:t>
            </a:r>
            <a:endParaRPr/>
          </a:p>
          <a:p>
            <a:pPr indent="-342900" lvl="0" marL="457200" rtl="0" algn="l">
              <a:spcBef>
                <a:spcPts val="0"/>
              </a:spcBef>
              <a:spcAft>
                <a:spcPts val="0"/>
              </a:spcAft>
              <a:buSzPts val="1800"/>
              <a:buChar char="●"/>
            </a:pPr>
            <a:r>
              <a:rPr lang="es"/>
              <a:t>Full Stack Java</a:t>
            </a:r>
            <a:endParaRPr/>
          </a:p>
          <a:p>
            <a:pPr indent="-342900" lvl="0" marL="457200" rtl="0" algn="l">
              <a:spcBef>
                <a:spcPts val="0"/>
              </a:spcBef>
              <a:spcAft>
                <a:spcPts val="0"/>
              </a:spcAft>
              <a:buClr>
                <a:srgbClr val="6AA84F"/>
              </a:buClr>
              <a:buSzPts val="1800"/>
              <a:buChar char="●"/>
            </a:pPr>
            <a:r>
              <a:rPr b="1" lang="es">
                <a:solidFill>
                  <a:srgbClr val="6AA84F"/>
                </a:solidFill>
              </a:rPr>
              <a:t>Full Stack Node.js</a:t>
            </a:r>
            <a:endParaRPr b="1">
              <a:solidFill>
                <a:srgbClr val="6AA84F"/>
              </a:solidFill>
            </a:endParaRPr>
          </a:p>
          <a:p>
            <a:pPr indent="-342900" lvl="0" marL="457200" rtl="0" algn="l">
              <a:spcBef>
                <a:spcPts val="0"/>
              </a:spcBef>
              <a:spcAft>
                <a:spcPts val="0"/>
              </a:spcAft>
              <a:buSzPts val="1800"/>
              <a:buChar char="●"/>
            </a:pPr>
            <a:r>
              <a:rPr lang="es"/>
              <a:t>Full Stack PHP</a:t>
            </a:r>
            <a:endParaRPr/>
          </a:p>
          <a:p>
            <a:pPr indent="-342900" lvl="0" marL="457200" rtl="0" algn="l">
              <a:spcBef>
                <a:spcPts val="0"/>
              </a:spcBef>
              <a:spcAft>
                <a:spcPts val="0"/>
              </a:spcAft>
              <a:buSzPts val="1800"/>
              <a:buChar char="●"/>
            </a:pPr>
            <a:r>
              <a:rPr lang="es"/>
              <a:t>Diseño UX/UI</a:t>
            </a:r>
            <a:endParaRPr/>
          </a:p>
          <a:p>
            <a:pPr indent="-342900" lvl="0" marL="457200" rtl="0" algn="l">
              <a:spcBef>
                <a:spcPts val="0"/>
              </a:spcBef>
              <a:spcAft>
                <a:spcPts val="0"/>
              </a:spcAft>
              <a:buSzPts val="1800"/>
              <a:buChar char="●"/>
            </a:pPr>
            <a:r>
              <a:rPr lang="es"/>
              <a:t>Testing &amp; QA</a:t>
            </a:r>
            <a:endParaRPr b="1">
              <a:solidFill>
                <a:srgbClr val="7685E6"/>
              </a:solidFill>
            </a:endParaRPr>
          </a:p>
          <a:p>
            <a:pPr indent="-342900" lvl="0" marL="457200" rtl="0" algn="l">
              <a:spcBef>
                <a:spcPts val="0"/>
              </a:spcBef>
              <a:spcAft>
                <a:spcPts val="0"/>
              </a:spcAft>
              <a:buSzPts val="1800"/>
              <a:buChar char="●"/>
            </a:pPr>
            <a:r>
              <a:rPr lang="es"/>
              <a:t>Big Data / Data Analytics</a:t>
            </a:r>
            <a:endParaRPr/>
          </a:p>
          <a:p>
            <a:pPr indent="0" lvl="0" marL="0" rtl="0" algn="l">
              <a:spcBef>
                <a:spcPts val="1200"/>
              </a:spcBef>
              <a:spcAft>
                <a:spcPts val="1200"/>
              </a:spcAft>
              <a:buNone/>
            </a:pPr>
            <a:r>
              <a:rPr lang="es"/>
              <a:t>Los cursos son </a:t>
            </a:r>
            <a:r>
              <a:rPr b="1" lang="es"/>
              <a:t>gratuitos</a:t>
            </a:r>
            <a:r>
              <a:rPr lang="es"/>
              <a:t> y tienen una duración de </a:t>
            </a:r>
            <a:r>
              <a:rPr b="1" lang="es"/>
              <a:t>20 </a:t>
            </a:r>
            <a:r>
              <a:rPr b="1" lang="es"/>
              <a:t>semanas</a:t>
            </a:r>
            <a:r>
              <a:rPr lang="e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Oferta completa</a:t>
            </a:r>
            <a:endParaRPr/>
          </a:p>
        </p:txBody>
      </p:sp>
      <p:sp>
        <p:nvSpPr>
          <p:cNvPr id="175" name="Google Shape;175;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Programación Inicial:</a:t>
            </a:r>
            <a:endParaRPr/>
          </a:p>
          <a:p>
            <a:pPr indent="-317500" lvl="0" marL="457200" rtl="0" algn="l">
              <a:spcBef>
                <a:spcPts val="1200"/>
              </a:spcBef>
              <a:spcAft>
                <a:spcPts val="0"/>
              </a:spcAft>
              <a:buClr>
                <a:schemeClr val="accent1"/>
              </a:buClr>
              <a:buSzPts val="1400"/>
              <a:buChar char="●"/>
            </a:pPr>
            <a:r>
              <a:rPr b="1" lang="es">
                <a:solidFill>
                  <a:schemeClr val="accent1"/>
                </a:solidFill>
              </a:rPr>
              <a:t>Codo a Codo Inicial</a:t>
            </a:r>
            <a:endParaRPr b="1">
              <a:solidFill>
                <a:schemeClr val="accent1"/>
              </a:solidFill>
            </a:endParaRPr>
          </a:p>
          <a:p>
            <a:pPr indent="0" lvl="0" marL="0" rtl="0" algn="l">
              <a:spcBef>
                <a:spcPts val="1200"/>
              </a:spcBef>
              <a:spcAft>
                <a:spcPts val="0"/>
              </a:spcAft>
              <a:buNone/>
            </a:pPr>
            <a:r>
              <a:rPr lang="es" sz="1300"/>
              <a:t>Cursos avanzados exclusivo p</a:t>
            </a:r>
            <a:r>
              <a:rPr lang="es" sz="1300"/>
              <a:t>ara egresados Full Stack</a:t>
            </a:r>
            <a:r>
              <a:rPr lang="es" sz="1300"/>
              <a:t>:</a:t>
            </a:r>
            <a:endParaRPr sz="1300"/>
          </a:p>
          <a:p>
            <a:pPr indent="-317500" lvl="0" marL="457200" rtl="0" algn="l">
              <a:spcBef>
                <a:spcPts val="1200"/>
              </a:spcBef>
              <a:spcAft>
                <a:spcPts val="0"/>
              </a:spcAft>
              <a:buSzPts val="1400"/>
              <a:buChar char="●"/>
            </a:pPr>
            <a:r>
              <a:rPr lang="es"/>
              <a:t>Spring</a:t>
            </a:r>
            <a:endParaRPr/>
          </a:p>
          <a:p>
            <a:pPr indent="-317500" lvl="0" marL="457200" rtl="0" algn="l">
              <a:spcBef>
                <a:spcPts val="0"/>
              </a:spcBef>
              <a:spcAft>
                <a:spcPts val="0"/>
              </a:spcAft>
              <a:buSzPts val="1400"/>
              <a:buChar char="●"/>
            </a:pPr>
            <a:r>
              <a:rPr lang="es"/>
              <a:t>Django</a:t>
            </a:r>
            <a:endParaRPr/>
          </a:p>
          <a:p>
            <a:pPr indent="-317500" lvl="0" marL="457200" rtl="0" algn="l">
              <a:spcBef>
                <a:spcPts val="0"/>
              </a:spcBef>
              <a:spcAft>
                <a:spcPts val="0"/>
              </a:spcAft>
              <a:buClr>
                <a:srgbClr val="7685E6"/>
              </a:buClr>
              <a:buSzPts val="1400"/>
              <a:buChar char="●"/>
            </a:pPr>
            <a:r>
              <a:rPr b="1" lang="es">
                <a:solidFill>
                  <a:srgbClr val="7685E6"/>
                </a:solidFill>
              </a:rPr>
              <a:t>React</a:t>
            </a:r>
            <a:endParaRPr b="1">
              <a:solidFill>
                <a:srgbClr val="7685E6"/>
              </a:solidFill>
            </a:endParaRPr>
          </a:p>
          <a:p>
            <a:pPr indent="-317500" lvl="0" marL="457200" rtl="0" algn="l">
              <a:spcBef>
                <a:spcPts val="0"/>
              </a:spcBef>
              <a:spcAft>
                <a:spcPts val="0"/>
              </a:spcAft>
              <a:buSzPts val="1400"/>
              <a:buChar char="●"/>
            </a:pPr>
            <a:r>
              <a:rPr lang="es"/>
              <a:t>Unity</a:t>
            </a:r>
            <a:endParaRPr/>
          </a:p>
          <a:p>
            <a:pPr indent="0" lvl="0" marL="0" rtl="0" algn="l">
              <a:spcBef>
                <a:spcPts val="1200"/>
              </a:spcBef>
              <a:spcAft>
                <a:spcPts val="0"/>
              </a:spcAft>
              <a:buNone/>
            </a:pPr>
            <a:r>
              <a:t/>
            </a:r>
            <a:endParaRPr b="1"/>
          </a:p>
          <a:p>
            <a:pPr indent="0" lvl="0" marL="0" rtl="0" algn="l">
              <a:spcBef>
                <a:spcPts val="1200"/>
              </a:spcBef>
              <a:spcAft>
                <a:spcPts val="1200"/>
              </a:spcAft>
              <a:buNone/>
            </a:pPr>
            <a:r>
              <a:rPr b="1" lang="es"/>
              <a:t>Animate a hacer carrera en Codo</a:t>
            </a:r>
            <a:endParaRPr b="1"/>
          </a:p>
        </p:txBody>
      </p:sp>
      <p:pic>
        <p:nvPicPr>
          <p:cNvPr id="176" name="Google Shape;176;p21"/>
          <p:cNvPicPr preferRelativeResize="0"/>
          <p:nvPr/>
        </p:nvPicPr>
        <p:blipFill>
          <a:blip r:embed="rId3">
            <a:alphaModFix/>
          </a:blip>
          <a:stretch>
            <a:fillRect/>
          </a:stretch>
        </p:blipFill>
        <p:spPr>
          <a:xfrm>
            <a:off x="5130200" y="959525"/>
            <a:ext cx="3224425" cy="322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Más información</a:t>
            </a:r>
            <a:endParaRPr/>
          </a:p>
        </p:txBody>
      </p:sp>
      <p:sp>
        <p:nvSpPr>
          <p:cNvPr id="182" name="Google Shape;182;p22"/>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s"/>
              <a:t>Sitio oficial y Preguntas frecuentes:</a:t>
            </a:r>
            <a:r>
              <a:rPr lang="es"/>
              <a:t> </a:t>
            </a:r>
            <a:r>
              <a:rPr lang="es" u="sng">
                <a:solidFill>
                  <a:schemeClr val="hlink"/>
                </a:solidFill>
                <a:hlinkClick r:id="rId3"/>
              </a:rPr>
              <a:t>https://agenciadeaprendizaje.bue.edu.ar/codo-a-codo/</a:t>
            </a:r>
            <a:r>
              <a:rPr lang="es"/>
              <a:t>  </a:t>
            </a:r>
            <a:endParaRPr/>
          </a:p>
          <a:p>
            <a:pPr indent="-342900" lvl="0" marL="457200" rtl="0" algn="l">
              <a:spcBef>
                <a:spcPts val="0"/>
              </a:spcBef>
              <a:spcAft>
                <a:spcPts val="0"/>
              </a:spcAft>
              <a:buSzPts val="1800"/>
              <a:buChar char="●"/>
            </a:pPr>
            <a:r>
              <a:rPr b="1" lang="es"/>
              <a:t>Guía del estudiante:</a:t>
            </a:r>
            <a:r>
              <a:rPr lang="es"/>
              <a:t> enviada por tu Tutor/a.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Requisitos y Modalidad</a:t>
            </a:r>
            <a:endParaRPr/>
          </a:p>
        </p:txBody>
      </p:sp>
      <p:sp>
        <p:nvSpPr>
          <p:cNvPr id="188" name="Google Shape;188;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a:t>Requisitos para participar</a:t>
            </a:r>
            <a:endParaRPr b="1"/>
          </a:p>
          <a:p>
            <a:pPr indent="-317500" lvl="0" marL="457200" rtl="0" algn="l">
              <a:spcBef>
                <a:spcPts val="1200"/>
              </a:spcBef>
              <a:spcAft>
                <a:spcPts val="0"/>
              </a:spcAft>
              <a:buSzPts val="1400"/>
              <a:buChar char="●"/>
            </a:pPr>
            <a:r>
              <a:rPr lang="es">
                <a:highlight>
                  <a:srgbClr val="F8C823"/>
                </a:highlight>
              </a:rPr>
              <a:t>Nivel inicial en programación.</a:t>
            </a:r>
            <a:endParaRPr>
              <a:highlight>
                <a:srgbClr val="F8C823"/>
              </a:highlight>
            </a:endParaRPr>
          </a:p>
          <a:p>
            <a:pPr indent="-317500" lvl="0" marL="457200" rtl="0" algn="l">
              <a:spcBef>
                <a:spcPts val="0"/>
              </a:spcBef>
              <a:spcAft>
                <a:spcPts val="0"/>
              </a:spcAft>
              <a:buSzPts val="1400"/>
              <a:buChar char="●"/>
            </a:pPr>
            <a:r>
              <a:rPr lang="es"/>
              <a:t>Nivel básico de inglés.</a:t>
            </a:r>
            <a:endParaRPr/>
          </a:p>
          <a:p>
            <a:pPr indent="-317500" lvl="0" marL="457200" rtl="0" algn="l">
              <a:spcBef>
                <a:spcPts val="0"/>
              </a:spcBef>
              <a:spcAft>
                <a:spcPts val="0"/>
              </a:spcAft>
              <a:buSzPts val="1400"/>
              <a:buChar char="●"/>
            </a:pPr>
            <a:r>
              <a:rPr lang="es"/>
              <a:t>Ser mayor de 18 años.</a:t>
            </a:r>
            <a:endParaRPr/>
          </a:p>
          <a:p>
            <a:pPr indent="-317500" lvl="0" marL="457200" rtl="0" algn="l">
              <a:spcBef>
                <a:spcPts val="0"/>
              </a:spcBef>
              <a:spcAft>
                <a:spcPts val="0"/>
              </a:spcAft>
              <a:buSzPts val="1400"/>
              <a:buChar char="●"/>
            </a:pPr>
            <a:r>
              <a:rPr lang="es"/>
              <a:t>Contar con título secundario.</a:t>
            </a:r>
            <a:endParaRPr/>
          </a:p>
        </p:txBody>
      </p:sp>
      <p:sp>
        <p:nvSpPr>
          <p:cNvPr id="189" name="Google Shape;189;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a:t>Modalidad Virtual</a:t>
            </a:r>
            <a:endParaRPr b="1"/>
          </a:p>
          <a:p>
            <a:pPr indent="0" lvl="0" marL="0" rtl="0" algn="l">
              <a:spcBef>
                <a:spcPts val="1200"/>
              </a:spcBef>
              <a:spcAft>
                <a:spcPts val="0"/>
              </a:spcAft>
              <a:buClr>
                <a:schemeClr val="dk1"/>
              </a:buClr>
              <a:buSzPts val="1100"/>
              <a:buFont typeface="Arial"/>
              <a:buNone/>
            </a:pPr>
            <a:r>
              <a:rPr lang="es"/>
              <a:t>En este curso, podrás acceder a </a:t>
            </a:r>
            <a:r>
              <a:rPr b="1" lang="es"/>
              <a:t>2 clases</a:t>
            </a:r>
            <a:r>
              <a:rPr lang="es"/>
              <a:t> semanales en línea, cada una con una duración de </a:t>
            </a:r>
            <a:r>
              <a:rPr b="1" lang="es"/>
              <a:t>90 minutos</a:t>
            </a:r>
            <a:r>
              <a:rPr lang="es"/>
              <a:t>, guiadas por un/a Instructor/a.</a:t>
            </a:r>
            <a:endParaRPr/>
          </a:p>
          <a:p>
            <a:pPr indent="0" lvl="0" marL="0" rtl="0" algn="l">
              <a:spcBef>
                <a:spcPts val="1200"/>
              </a:spcBef>
              <a:spcAft>
                <a:spcPts val="1200"/>
              </a:spcAft>
              <a:buClr>
                <a:schemeClr val="dk1"/>
              </a:buClr>
              <a:buSzPts val="1100"/>
              <a:buFont typeface="Arial"/>
              <a:buNone/>
            </a:pPr>
            <a:r>
              <a:rPr lang="es"/>
              <a:t>Además, encontrarás todas las ejercitaciones, actividades y foro de consultas dentro de nuestra plataforma educativa, donde tendrás acceso a foros, material teórico y el acompañamiento pedagógico necesario para tu formación.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Tu Docente</a:t>
            </a:r>
            <a:endParaRPr/>
          </a:p>
        </p:txBody>
      </p:sp>
      <p:sp>
        <p:nvSpPr>
          <p:cNvPr id="195" name="Google Shape;195;p24"/>
          <p:cNvSpPr/>
          <p:nvPr/>
        </p:nvSpPr>
        <p:spPr>
          <a:xfrm>
            <a:off x="5698350" y="1193275"/>
            <a:ext cx="2268000" cy="2268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a:solidFill>
                  <a:schemeClr val="lt1"/>
                </a:solidFill>
              </a:rPr>
              <a:t>Reemplazar círculo rojo por foto CV del Docente redondeada</a:t>
            </a:r>
            <a:endParaRPr b="1">
              <a:solidFill>
                <a:schemeClr val="lt1"/>
              </a:solidFill>
            </a:endParaRPr>
          </a:p>
        </p:txBody>
      </p:sp>
      <p:sp>
        <p:nvSpPr>
          <p:cNvPr id="196" name="Google Shape;196;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rgbClr val="FF0000"/>
                </a:solidFill>
              </a:rPr>
              <a:t>Nombre y Apellido del Docente</a:t>
            </a:r>
            <a:endParaRPr b="1">
              <a:solidFill>
                <a:srgbClr val="FF0000"/>
              </a:solidFill>
            </a:endParaRPr>
          </a:p>
          <a:p>
            <a:pPr indent="-317500" lvl="0" marL="457200" rtl="0" algn="l">
              <a:spcBef>
                <a:spcPts val="1200"/>
              </a:spcBef>
              <a:spcAft>
                <a:spcPts val="0"/>
              </a:spcAft>
              <a:buSzPts val="1400"/>
              <a:buChar char="●"/>
            </a:pPr>
            <a:r>
              <a:rPr lang="es"/>
              <a:t>Mail de contacto: </a:t>
            </a:r>
            <a:r>
              <a:rPr b="1" lang="es">
                <a:solidFill>
                  <a:srgbClr val="FF0000"/>
                </a:solidFill>
              </a:rPr>
              <a:t>{mail del docente}</a:t>
            </a:r>
            <a:endParaRPr b="1">
              <a:solidFill>
                <a:srgbClr val="FF0000"/>
              </a:solidFill>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s"/>
              <a:t>Perfil profesional:</a:t>
            </a:r>
            <a:endParaRPr/>
          </a:p>
          <a:p>
            <a:pPr indent="-301625" lvl="1" marL="914400" rtl="0" algn="l">
              <a:spcBef>
                <a:spcPts val="0"/>
              </a:spcBef>
              <a:spcAft>
                <a:spcPts val="0"/>
              </a:spcAft>
              <a:buClr>
                <a:srgbClr val="FF0000"/>
              </a:buClr>
              <a:buSzPts val="1150"/>
              <a:buChar char="○"/>
            </a:pPr>
            <a:r>
              <a:rPr b="1" lang="es" sz="1150">
                <a:solidFill>
                  <a:srgbClr val="FF0000"/>
                </a:solidFill>
              </a:rPr>
              <a:t>Link/s (LinkedIn, Behance, Sitio Web Personal, etc.)</a:t>
            </a:r>
            <a:endParaRPr b="1" sz="115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