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Montserrat SemiBold"/>
      <p:regular r:id="rId33"/>
      <p:bold r:id="rId34"/>
      <p:italic r:id="rId35"/>
      <p:boldItalic r:id="rId36"/>
    </p:embeddedFont>
    <p:embeddedFont>
      <p:font typeface="Montserrat"/>
      <p:regular r:id="rId37"/>
      <p:bold r:id="rId38"/>
      <p:italic r:id="rId39"/>
      <p:boldItalic r:id="rId40"/>
    </p:embeddedFont>
    <p:embeddedFont>
      <p:font typeface="Fira Mono"/>
      <p:regular r:id="rId41"/>
      <p:bold r:id="rId42"/>
    </p:embeddedFont>
    <p:embeddedFont>
      <p:font typeface="Montserrat Medium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3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4" name="Santiago Acosta Verrier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37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Italic.fntdata"/><Relationship Id="rId20" Type="http://schemas.openxmlformats.org/officeDocument/2006/relationships/slide" Target="slides/slide14.xml"/><Relationship Id="rId42" Type="http://schemas.openxmlformats.org/officeDocument/2006/relationships/font" Target="fonts/FiraMono-bold.fntdata"/><Relationship Id="rId41" Type="http://schemas.openxmlformats.org/officeDocument/2006/relationships/font" Target="fonts/FiraMono-regular.fntdata"/><Relationship Id="rId22" Type="http://schemas.openxmlformats.org/officeDocument/2006/relationships/slide" Target="slides/slide16.xml"/><Relationship Id="rId44" Type="http://schemas.openxmlformats.org/officeDocument/2006/relationships/font" Target="fonts/MontserratMedium-bold.fntdata"/><Relationship Id="rId21" Type="http://schemas.openxmlformats.org/officeDocument/2006/relationships/slide" Target="slides/slide15.xml"/><Relationship Id="rId43" Type="http://schemas.openxmlformats.org/officeDocument/2006/relationships/font" Target="fonts/MontserratMedium-regular.fntdata"/><Relationship Id="rId24" Type="http://schemas.openxmlformats.org/officeDocument/2006/relationships/slide" Target="slides/slide18.xml"/><Relationship Id="rId46" Type="http://schemas.openxmlformats.org/officeDocument/2006/relationships/font" Target="fonts/MontserratMedium-boldItalic.fntdata"/><Relationship Id="rId23" Type="http://schemas.openxmlformats.org/officeDocument/2006/relationships/slide" Target="slides/slide17.xml"/><Relationship Id="rId45" Type="http://schemas.openxmlformats.org/officeDocument/2006/relationships/font" Target="fonts/MontserratMedium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MontserratSemiBold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MontserratSemiBold-italic.fntdata"/><Relationship Id="rId12" Type="http://schemas.openxmlformats.org/officeDocument/2006/relationships/slide" Target="slides/slide6.xml"/><Relationship Id="rId34" Type="http://schemas.openxmlformats.org/officeDocument/2006/relationships/font" Target="fonts/MontserratSemiBold-bold.fntdata"/><Relationship Id="rId15" Type="http://schemas.openxmlformats.org/officeDocument/2006/relationships/slide" Target="slides/slide9.xml"/><Relationship Id="rId37" Type="http://schemas.openxmlformats.org/officeDocument/2006/relationships/font" Target="fonts/Montserrat-regular.fntdata"/><Relationship Id="rId14" Type="http://schemas.openxmlformats.org/officeDocument/2006/relationships/slide" Target="slides/slide8.xml"/><Relationship Id="rId36" Type="http://schemas.openxmlformats.org/officeDocument/2006/relationships/font" Target="fonts/MontserratSemiBold-boldItalic.fntdata"/><Relationship Id="rId17" Type="http://schemas.openxmlformats.org/officeDocument/2006/relationships/slide" Target="slides/slide11.xml"/><Relationship Id="rId39" Type="http://schemas.openxmlformats.org/officeDocument/2006/relationships/font" Target="fonts/Montserrat-italic.fntdata"/><Relationship Id="rId16" Type="http://schemas.openxmlformats.org/officeDocument/2006/relationships/slide" Target="slides/slide10.xml"/><Relationship Id="rId38" Type="http://schemas.openxmlformats.org/officeDocument/2006/relationships/font" Target="fonts/Montserrat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04-11T00:59:44.012">
    <p:pos x="2480" y="730"/>
    <p:text>se podría sumar concatenación ?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3-04-11T00:57:34.136">
    <p:pos x="196" y="376"/>
    <p:text>se podría sumar "confirm()"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3-04-11T00:57:07.662">
    <p:pos x="196" y="376"/>
    <p:text>Puede ser confuso en éste momento, hasta que veamos funciones, condicionales etc y todo lo que use { } llaves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4" dt="2023-04-11T00:58:02.211">
    <p:pos x="308" y="283"/>
    <p:text>Puede ser confuso, podria ser mejor verlo cuando se vea funciones expresadas y declaradas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06688a4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406688a4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39a00bb0e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39a00bb0e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39a00bb0e7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39a00bb0e7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39a00bb0e7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39a00bb0e7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39a00bb0e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39a00bb0e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39a00bb0e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39a00bb0e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39a00bb0e7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39a00bb0e7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39a00bb0e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39a00bb0e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39a00bb0e7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39a00bb0e7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39a00bb0e7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39a00bb0e7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9a00bb0e7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39a00bb0e7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39a00bb0e7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39a00bb0e7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39a00bb0e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39a00bb0e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39a00bb0e7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39a00bb0e7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39a00bb0e7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39a00bb0e7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3fa872340e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3fa872340e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3fa872340e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3fa872340e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406688a437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406688a437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29e0636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429e0636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3fa872340e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3fa872340e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3fa872340e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3fa872340e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39a00bb0e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39a00bb0e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39a00bb0e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39a00bb0e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39a00bb0e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39a00bb0e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39a00bb0e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39a00bb0e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con título y subtítulo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3650" y="4287600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b="1" sz="49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tarea y consigna">
  <p:cSld name="BIG_NUMB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82" name="Google Shape;8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65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1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e o recordatorio" type="blank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2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b="1" sz="37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0">
  <p:cSld name="BLANK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 txBox="1"/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2" type="title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3" type="title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4" type="title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13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3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2 - 37">
  <p:cSld name="BLANK_1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5" name="Google Shape;115;p14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6" name="Google Shape;116;p14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7" name="Google Shape;117;p14"/>
          <p:cNvSpPr txBox="1"/>
          <p:nvPr>
            <p:ph idx="4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8" name="Google Shape;118;p14"/>
          <p:cNvSpPr txBox="1"/>
          <p:nvPr>
            <p:ph idx="5" type="title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9" name="Google Shape;119;p1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4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4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4" name="Google Shape;124;p14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Última clase">
  <p:cSld name="BLANK_1_1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fmla="val 45084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5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1" name="Google Shape;131;p15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2" name="Google Shape;132;p15"/>
          <p:cNvSpPr txBox="1"/>
          <p:nvPr>
            <p:ph idx="3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1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5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5"/>
          <p:cNvSpPr txBox="1"/>
          <p:nvPr>
            <p:ph idx="4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38" name="Google Shape;138;p15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o destacado y explicación">
  <p:cSld name="TITLE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1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b="1" sz="37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26" name="Google Shape;2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" name="Google Shape;29;p4"/>
          <p:cNvSpPr txBox="1"/>
          <p:nvPr>
            <p:ph idx="1" type="subTitle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" name="Google Shape;30;p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" name="Google Shape;31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" name="Google Shape;3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5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44" name="Google Shape;4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6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ágenes o gráficos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311700" y="-12175"/>
            <a:ext cx="774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49" name="Google Shape;4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7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8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4000"/>
              <a:buFont typeface="Montserrat"/>
              <a:buNone/>
              <a:defRPr b="1" sz="4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56" name="Google Shape;5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jercicios e image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9"/>
          <p:cNvSpPr txBox="1"/>
          <p:nvPr>
            <p:ph type="title"/>
          </p:nvPr>
        </p:nvSpPr>
        <p:spPr>
          <a:xfrm>
            <a:off x="265500" y="7759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Font typeface="Montserrat"/>
              <a:buNone/>
              <a:defRPr sz="3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9"/>
          <p:cNvSpPr txBox="1"/>
          <p:nvPr>
            <p:ph idx="1" type="subTitle"/>
          </p:nvPr>
        </p:nvSpPr>
        <p:spPr>
          <a:xfrm>
            <a:off x="265500" y="24982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4" name="Google Shape;64;p9"/>
          <p:cNvSpPr/>
          <p:nvPr/>
        </p:nvSpPr>
        <p:spPr>
          <a:xfrm>
            <a:off x="4572150" y="-18175"/>
            <a:ext cx="45720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6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9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s">
  <p:cSld name="CAPTION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433800" y="1715975"/>
            <a:ext cx="8203800" cy="148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i="1" sz="20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/>
        </p:txBody>
      </p:sp>
      <p:pic>
        <p:nvPicPr>
          <p:cNvPr id="71" name="Google Shape;7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7225" y="906000"/>
            <a:ext cx="1429649" cy="936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2800" y="2758064"/>
            <a:ext cx="1385650" cy="90783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0"/>
          <p:cNvSpPr txBox="1"/>
          <p:nvPr/>
        </p:nvSpPr>
        <p:spPr>
          <a:xfrm>
            <a:off x="432025" y="3792225"/>
            <a:ext cx="84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Autor/as/es: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4" name="Google Shape;74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0"/>
          <p:cNvSpPr txBox="1"/>
          <p:nvPr>
            <p:ph type="title"/>
          </p:nvPr>
        </p:nvSpPr>
        <p:spPr>
          <a:xfrm>
            <a:off x="1766475" y="3773600"/>
            <a:ext cx="71451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None/>
              <a:defRPr sz="1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2" type="title"/>
          </p:nvPr>
        </p:nvSpPr>
        <p:spPr>
          <a:xfrm>
            <a:off x="432025" y="83275"/>
            <a:ext cx="7145100" cy="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Montserrat SemiBold"/>
              <a:buNone/>
              <a:defRPr sz="15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78" name="Google Shape;78;p10"/>
          <p:cNvPicPr preferRelativeResize="0"/>
          <p:nvPr/>
        </p:nvPicPr>
        <p:blipFill rotWithShape="1">
          <a:blip r:embed="rId6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41">
          <p15:clr>
            <a:srgbClr val="FA7B17"/>
          </p15:clr>
        </p15:guide>
        <p15:guide id="3" orient="horz" pos="2551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comments" Target="../comments/comment2.xml"/><Relationship Id="rId4" Type="http://schemas.openxmlformats.org/officeDocument/2006/relationships/image" Target="../media/image17.png"/><Relationship Id="rId5" Type="http://schemas.openxmlformats.org/officeDocument/2006/relationships/image" Target="../media/image20.png"/><Relationship Id="rId6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comments" Target="../comments/comment3.xml"/><Relationship Id="rId4" Type="http://schemas.openxmlformats.org/officeDocument/2006/relationships/image" Target="../media/image10.png"/><Relationship Id="rId5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Relationship Id="rId4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comments" Target="../comments/comment4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/>
          <p:nvPr>
            <p:ph type="title"/>
          </p:nvPr>
        </p:nvSpPr>
        <p:spPr>
          <a:xfrm>
            <a:off x="3335100" y="1469100"/>
            <a:ext cx="5497200" cy="13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Fullstack</a:t>
            </a:r>
            <a:endParaRPr/>
          </a:p>
        </p:txBody>
      </p:sp>
      <p:pic>
        <p:nvPicPr>
          <p:cNvPr id="144" name="Google Shape;14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7287" y="2844300"/>
            <a:ext cx="2112825" cy="129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5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¿Cómo vemos los resultados de nuestro código?</a:t>
            </a:r>
            <a:endParaRPr/>
          </a:p>
        </p:txBody>
      </p:sp>
      <p:sp>
        <p:nvSpPr>
          <p:cNvPr id="228" name="Google Shape;228;p25"/>
          <p:cNvSpPr txBox="1"/>
          <p:nvPr>
            <p:ph idx="1" type="body"/>
          </p:nvPr>
        </p:nvSpPr>
        <p:spPr>
          <a:xfrm>
            <a:off x="311700" y="1170125"/>
            <a:ext cx="8520600" cy="7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Para esto usaremos </a:t>
            </a:r>
            <a:r>
              <a:rPr lang="es">
                <a:highlight>
                  <a:srgbClr val="F8C823"/>
                </a:highlight>
              </a:rPr>
              <a:t>la consola del navegador</a:t>
            </a:r>
            <a:r>
              <a:rPr lang="es"/>
              <a:t> a la cual podemos acceder presionando </a:t>
            </a:r>
            <a:r>
              <a:rPr b="1" lang="es"/>
              <a:t>f12</a:t>
            </a:r>
            <a:r>
              <a:rPr lang="es"/>
              <a:t>, </a:t>
            </a:r>
            <a:r>
              <a:rPr lang="es" u="sng"/>
              <a:t>ctrl + Mayús + J</a:t>
            </a:r>
            <a:r>
              <a:rPr lang="es"/>
              <a:t> o simplemente </a:t>
            </a:r>
            <a:r>
              <a:rPr lang="es">
                <a:solidFill>
                  <a:srgbClr val="F9F9F9"/>
                </a:solidFill>
                <a:highlight>
                  <a:srgbClr val="377BC7"/>
                </a:highlight>
              </a:rPr>
              <a:t>haciendo click derecho</a:t>
            </a:r>
            <a:r>
              <a:rPr lang="es"/>
              <a:t> y </a:t>
            </a:r>
            <a:r>
              <a:rPr lang="es" u="sng"/>
              <a:t>presionando la opción “inspeccionar”</a:t>
            </a:r>
            <a:r>
              <a:rPr lang="es"/>
              <a:t>.</a:t>
            </a:r>
            <a:endParaRPr/>
          </a:p>
        </p:txBody>
      </p:sp>
      <p:pic>
        <p:nvPicPr>
          <p:cNvPr id="229" name="Google Shape;2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063" y="1898525"/>
            <a:ext cx="7381875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"/>
          <p:cNvSpPr txBox="1"/>
          <p:nvPr>
            <p:ph idx="1" type="subTitle"/>
          </p:nvPr>
        </p:nvSpPr>
        <p:spPr>
          <a:xfrm>
            <a:off x="550375" y="1614925"/>
            <a:ext cx="7491600" cy="18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Estas </a:t>
            </a:r>
            <a:r>
              <a:rPr b="1" lang="es" sz="1800">
                <a:latin typeface="Montserrat"/>
                <a:ea typeface="Montserrat"/>
                <a:cs typeface="Montserrat"/>
                <a:sym typeface="Montserrat"/>
              </a:rPr>
              <a:t>funciones</a:t>
            </a:r>
            <a:r>
              <a:rPr lang="es" sz="1800"/>
              <a:t> las utilizamos para</a:t>
            </a:r>
            <a:r>
              <a:rPr lang="es" sz="1800">
                <a:solidFill>
                  <a:srgbClr val="F9F9F9"/>
                </a:solidFill>
                <a:highlight>
                  <a:srgbClr val="FF8B39"/>
                </a:highlight>
              </a:rPr>
              <a:t> tomar datos de entrada</a:t>
            </a:r>
            <a:r>
              <a:rPr lang="es" sz="1800"/>
              <a:t> del usuario o para </a:t>
            </a:r>
            <a:r>
              <a:rPr lang="es" sz="1800">
                <a:solidFill>
                  <a:srgbClr val="F9F9F9"/>
                </a:solidFill>
                <a:highlight>
                  <a:srgbClr val="377BC7"/>
                </a:highlight>
              </a:rPr>
              <a:t>representar datos de salida</a:t>
            </a:r>
            <a:r>
              <a:rPr lang="es" sz="1800"/>
              <a:t> sin entrometer </a:t>
            </a:r>
            <a:r>
              <a:rPr lang="es" sz="1800"/>
              <a:t>directamente</a:t>
            </a:r>
            <a:r>
              <a:rPr lang="es" sz="1800"/>
              <a:t> el HTML.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800">
                <a:solidFill>
                  <a:srgbClr val="E15BBA"/>
                </a:solidFill>
                <a:latin typeface="Montserrat"/>
                <a:ea typeface="Montserrat"/>
                <a:cs typeface="Montserrat"/>
                <a:sym typeface="Montserrat"/>
              </a:rPr>
              <a:t>Hacen uso de mensajes desplegables y la consola del navegador.</a:t>
            </a:r>
            <a:endParaRPr b="1" i="1" sz="1800">
              <a:solidFill>
                <a:srgbClr val="E15B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5" name="Google Shape;235;p26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Entrada y Salida de datos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Entrada y salida de información</a:t>
            </a:r>
            <a:r>
              <a:rPr lang="es"/>
              <a:t>.</a:t>
            </a:r>
            <a:endParaRPr/>
          </a:p>
        </p:txBody>
      </p:sp>
      <p:sp>
        <p:nvSpPr>
          <p:cNvPr id="241" name="Google Shape;241;p27"/>
          <p:cNvSpPr txBox="1"/>
          <p:nvPr>
            <p:ph idx="1" type="body"/>
          </p:nvPr>
        </p:nvSpPr>
        <p:spPr>
          <a:xfrm>
            <a:off x="311700" y="1152475"/>
            <a:ext cx="449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8C823"/>
                </a:highlight>
              </a:rPr>
              <a:t>prompt():</a:t>
            </a:r>
            <a:r>
              <a:rPr lang="es"/>
              <a:t> </a:t>
            </a:r>
            <a:r>
              <a:rPr lang="es" u="sng"/>
              <a:t>despliega un mensaje</a:t>
            </a:r>
            <a:r>
              <a:rPr lang="es"/>
              <a:t> en la ventana del navegador </a:t>
            </a:r>
            <a:r>
              <a:rPr b="1" lang="es">
                <a:solidFill>
                  <a:srgbClr val="E15BBA"/>
                </a:solidFill>
              </a:rPr>
              <a:t>con una casilla para ingresar un valor</a:t>
            </a:r>
            <a:r>
              <a:rPr lang="es"/>
              <a:t>. El </a:t>
            </a:r>
            <a:r>
              <a:rPr b="1" lang="es"/>
              <a:t>valor ingresado</a:t>
            </a:r>
            <a:r>
              <a:rPr lang="es"/>
              <a:t> será </a:t>
            </a:r>
            <a:r>
              <a:rPr lang="es">
                <a:solidFill>
                  <a:srgbClr val="F9F9F9"/>
                </a:solidFill>
                <a:highlight>
                  <a:srgbClr val="377BC7"/>
                </a:highlight>
              </a:rPr>
              <a:t>tomado como un string</a:t>
            </a:r>
            <a:r>
              <a:rPr lang="es"/>
              <a:t>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8C823"/>
                </a:highlight>
              </a:rPr>
              <a:t>a</a:t>
            </a:r>
            <a:r>
              <a:rPr b="1" lang="es">
                <a:highlight>
                  <a:srgbClr val="F8C823"/>
                </a:highlight>
              </a:rPr>
              <a:t>lert():</a:t>
            </a:r>
            <a:r>
              <a:rPr b="1" lang="es"/>
              <a:t> </a:t>
            </a:r>
            <a:r>
              <a:rPr lang="es" u="sng"/>
              <a:t>despliega un mensaje</a:t>
            </a:r>
            <a:r>
              <a:rPr lang="es"/>
              <a:t> en la ventana del navegador con el </a:t>
            </a:r>
            <a:r>
              <a:rPr lang="es">
                <a:solidFill>
                  <a:srgbClr val="F9F9F9"/>
                </a:solidFill>
                <a:highlight>
                  <a:srgbClr val="FF8B39"/>
                </a:highlight>
              </a:rPr>
              <a:t>texto que reciba por parámetro</a:t>
            </a:r>
            <a:r>
              <a:rPr lang="es"/>
              <a:t>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>
                <a:highlight>
                  <a:srgbClr val="F8C823"/>
                </a:highlight>
              </a:rPr>
              <a:t>console.log():</a:t>
            </a:r>
            <a:r>
              <a:rPr lang="es"/>
              <a:t> </a:t>
            </a:r>
            <a:r>
              <a:rPr lang="es" u="sng"/>
              <a:t>envía lo que recibe por parámetro a la consola del navegador</a:t>
            </a:r>
            <a:r>
              <a:rPr lang="es"/>
              <a:t>.</a:t>
            </a:r>
            <a:endParaRPr/>
          </a:p>
        </p:txBody>
      </p:sp>
      <p:pic>
        <p:nvPicPr>
          <p:cNvPr id="242" name="Google Shape;242;p27"/>
          <p:cNvPicPr preferRelativeResize="0"/>
          <p:nvPr/>
        </p:nvPicPr>
        <p:blipFill rotWithShape="1">
          <a:blip r:embed="rId4">
            <a:alphaModFix/>
          </a:blip>
          <a:srcRect b="13595" l="5596" r="5853" t="12313"/>
          <a:stretch/>
        </p:blipFill>
        <p:spPr>
          <a:xfrm>
            <a:off x="4937250" y="1097925"/>
            <a:ext cx="3803074" cy="147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50700" y="2637444"/>
            <a:ext cx="2454625" cy="96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03650" y="3741325"/>
            <a:ext cx="2454625" cy="7641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Google Shape;245;p27"/>
          <p:cNvCxnSpPr/>
          <p:nvPr/>
        </p:nvCxnSpPr>
        <p:spPr>
          <a:xfrm>
            <a:off x="408450" y="2568000"/>
            <a:ext cx="4417500" cy="7500"/>
          </a:xfrm>
          <a:prstGeom prst="straightConnector1">
            <a:avLst/>
          </a:prstGeom>
          <a:noFill/>
          <a:ln cap="flat" cmpd="sng" w="38100">
            <a:solidFill>
              <a:srgbClr val="E15BB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" name="Google Shape;246;p27"/>
          <p:cNvCxnSpPr/>
          <p:nvPr/>
        </p:nvCxnSpPr>
        <p:spPr>
          <a:xfrm>
            <a:off x="348600" y="3675950"/>
            <a:ext cx="4417500" cy="7500"/>
          </a:xfrm>
          <a:prstGeom prst="straightConnector1">
            <a:avLst/>
          </a:prstGeom>
          <a:noFill/>
          <a:ln cap="flat" cmpd="sng" w="38100">
            <a:solidFill>
              <a:srgbClr val="E15BBA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Variables</a:t>
            </a:r>
            <a:endParaRPr/>
          </a:p>
        </p:txBody>
      </p:sp>
      <p:sp>
        <p:nvSpPr>
          <p:cNvPr id="252" name="Google Shape;252;p28"/>
          <p:cNvSpPr txBox="1"/>
          <p:nvPr>
            <p:ph idx="1" type="subTitle"/>
          </p:nvPr>
        </p:nvSpPr>
        <p:spPr>
          <a:xfrm>
            <a:off x="550375" y="1614925"/>
            <a:ext cx="7013700" cy="26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Una variable es </a:t>
            </a:r>
            <a:r>
              <a:rPr lang="es">
                <a:solidFill>
                  <a:srgbClr val="F9F9F9"/>
                </a:solidFill>
                <a:highlight>
                  <a:srgbClr val="377BC7"/>
                </a:highlight>
              </a:rPr>
              <a:t>un espacio en memoria</a:t>
            </a:r>
            <a:r>
              <a:rPr lang="es"/>
              <a:t> reservado para 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alojar</a:t>
            </a:r>
            <a:r>
              <a:rPr lang="es"/>
              <a:t> </a:t>
            </a:r>
            <a:r>
              <a:rPr lang="es">
                <a:highlight>
                  <a:srgbClr val="F9F9F9"/>
                </a:highlight>
              </a:rPr>
              <a:t>información</a:t>
            </a:r>
            <a:r>
              <a:rPr lang="es"/>
              <a:t> de nuestro programa </a:t>
            </a:r>
            <a:r>
              <a:rPr b="1" lang="es">
                <a:solidFill>
                  <a:srgbClr val="E15BBA"/>
                </a:solidFill>
                <a:latin typeface="Montserrat"/>
                <a:ea typeface="Montserrat"/>
                <a:cs typeface="Montserrat"/>
                <a:sym typeface="Montserrat"/>
              </a:rPr>
              <a:t>durante la ejecución del mismo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9F9F9"/>
                </a:solidFill>
                <a:highlight>
                  <a:srgbClr val="7685E6"/>
                </a:highlight>
              </a:rPr>
              <a:t>N</a:t>
            </a:r>
            <a:r>
              <a:rPr lang="es">
                <a:solidFill>
                  <a:srgbClr val="F9F9F9"/>
                </a:solidFill>
                <a:highlight>
                  <a:srgbClr val="7685E6"/>
                </a:highlight>
              </a:rPr>
              <a:t>ecesitan ser declaradas</a:t>
            </a:r>
            <a:r>
              <a:rPr lang="es"/>
              <a:t> al momento de escribir nuestro programa y </a:t>
            </a:r>
            <a:r>
              <a:rPr b="1" lang="es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asignadas a un nombre único</a:t>
            </a:r>
            <a:r>
              <a:rPr lang="es"/>
              <a:t> que pueda identificarlas.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9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Variables</a:t>
            </a:r>
            <a:endParaRPr/>
          </a:p>
        </p:txBody>
      </p:sp>
      <p:sp>
        <p:nvSpPr>
          <p:cNvPr id="258" name="Google Shape;258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</a:t>
            </a:r>
            <a:r>
              <a:rPr b="1" lang="es"/>
              <a:t>declarar una variable</a:t>
            </a:r>
            <a:r>
              <a:rPr lang="es"/>
              <a:t> debemos utilizar las </a:t>
            </a:r>
            <a:r>
              <a:rPr lang="es" u="sng"/>
              <a:t>palabras reservadas</a:t>
            </a:r>
            <a:r>
              <a:rPr lang="es"/>
              <a:t> </a:t>
            </a:r>
            <a:r>
              <a:rPr lang="es">
                <a:solidFill>
                  <a:srgbClr val="F9F9F9"/>
                </a:solidFill>
                <a:highlight>
                  <a:srgbClr val="377BC7"/>
                </a:highlight>
              </a:rPr>
              <a:t>var</a:t>
            </a:r>
            <a:r>
              <a:rPr lang="es"/>
              <a:t> o </a:t>
            </a:r>
            <a:r>
              <a:rPr lang="es">
                <a:solidFill>
                  <a:srgbClr val="F9F9F9"/>
                </a:solidFill>
                <a:highlight>
                  <a:srgbClr val="FF8B39"/>
                </a:highlight>
              </a:rPr>
              <a:t>let</a:t>
            </a:r>
            <a:r>
              <a:rPr lang="es"/>
              <a:t> seguidas por el </a:t>
            </a:r>
            <a:r>
              <a:rPr b="1" lang="es"/>
              <a:t>nombre</a:t>
            </a:r>
            <a:r>
              <a:rPr lang="es"/>
              <a:t> que deseamos asignarle.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Existen </a:t>
            </a:r>
            <a:r>
              <a:rPr lang="es">
                <a:highlight>
                  <a:srgbClr val="F8C823"/>
                </a:highlight>
              </a:rPr>
              <a:t>ciertas restricciones</a:t>
            </a:r>
            <a:r>
              <a:rPr lang="es"/>
              <a:t> sobre los nombres o caracteres a utilizar: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El nombre debe </a:t>
            </a:r>
            <a:r>
              <a:rPr lang="es" u="sng"/>
              <a:t>contener solo letras</a:t>
            </a:r>
            <a:r>
              <a:rPr lang="es"/>
              <a:t>, dígitos o los símbolos </a:t>
            </a:r>
            <a:r>
              <a:rPr b="1" lang="es">
                <a:solidFill>
                  <a:srgbClr val="E15BBA"/>
                </a:solidFill>
              </a:rPr>
              <a:t>$</a:t>
            </a:r>
            <a:r>
              <a:rPr lang="es"/>
              <a:t> o </a:t>
            </a:r>
            <a:r>
              <a:rPr b="1" lang="es">
                <a:solidFill>
                  <a:srgbClr val="E15BBA"/>
                </a:solidFill>
              </a:rPr>
              <a:t>_</a:t>
            </a:r>
            <a:endParaRPr b="1">
              <a:solidFill>
                <a:srgbClr val="E15BBA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El </a:t>
            </a:r>
            <a:r>
              <a:rPr b="1" lang="es"/>
              <a:t>primer carácter</a:t>
            </a:r>
            <a:r>
              <a:rPr lang="es"/>
              <a:t> </a:t>
            </a:r>
            <a:r>
              <a:rPr lang="es">
                <a:solidFill>
                  <a:srgbClr val="F9F9F9"/>
                </a:solidFill>
                <a:highlight>
                  <a:srgbClr val="FF8B39"/>
                </a:highlight>
              </a:rPr>
              <a:t>no</a:t>
            </a:r>
            <a:r>
              <a:rPr lang="es">
                <a:solidFill>
                  <a:srgbClr val="F9F9F9"/>
                </a:solidFill>
              </a:rPr>
              <a:t> </a:t>
            </a:r>
            <a:r>
              <a:rPr lang="es"/>
              <a:t>debe ser un </a:t>
            </a:r>
            <a:r>
              <a:rPr lang="es" u="sng"/>
              <a:t>número</a:t>
            </a:r>
            <a:r>
              <a:rPr lang="es"/>
              <a:t>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s"/>
              <a:t>No</a:t>
            </a:r>
            <a:r>
              <a:rPr lang="es"/>
              <a:t> debe ser una </a:t>
            </a:r>
            <a:r>
              <a:rPr lang="es">
                <a:highlight>
                  <a:srgbClr val="F8C823"/>
                </a:highlight>
              </a:rPr>
              <a:t>palabra reservada</a:t>
            </a:r>
            <a:r>
              <a:rPr lang="es"/>
              <a:t> del lenguaje.</a:t>
            </a:r>
            <a:endParaRPr/>
          </a:p>
        </p:txBody>
      </p:sp>
      <p:sp>
        <p:nvSpPr>
          <p:cNvPr id="259" name="Google Shape;259;p29"/>
          <p:cNvSpPr txBox="1"/>
          <p:nvPr>
            <p:ph idx="2" type="body"/>
          </p:nvPr>
        </p:nvSpPr>
        <p:spPr>
          <a:xfrm>
            <a:off x="4615300" y="2634175"/>
            <a:ext cx="4094100" cy="12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u="sng"/>
              <a:t>Nuestras variables son mutables</a:t>
            </a:r>
            <a:r>
              <a:rPr lang="es"/>
              <a:t> ya que </a:t>
            </a:r>
            <a:r>
              <a:rPr lang="es">
                <a:solidFill>
                  <a:srgbClr val="F9F9F9"/>
                </a:solidFill>
                <a:highlight>
                  <a:srgbClr val="377BC7"/>
                </a:highlight>
              </a:rPr>
              <a:t>pueden cambiar con el tiempo</a:t>
            </a:r>
            <a:r>
              <a:rPr lang="es"/>
              <a:t> a diferencia de las </a:t>
            </a:r>
            <a:r>
              <a:rPr b="1" lang="es"/>
              <a:t>constantes</a:t>
            </a:r>
            <a:r>
              <a:rPr lang="es"/>
              <a:t> que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no</a:t>
            </a:r>
            <a:r>
              <a:rPr lang="es"/>
              <a:t> se les puede reasignar un valor.</a:t>
            </a:r>
            <a:endParaRPr/>
          </a:p>
        </p:txBody>
      </p:sp>
      <p:pic>
        <p:nvPicPr>
          <p:cNvPr id="260" name="Google Shape;26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8300" y="1260175"/>
            <a:ext cx="3848100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8300" y="3918375"/>
            <a:ext cx="2095500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0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Diferencia entre Var y Let</a:t>
            </a:r>
            <a:endParaRPr/>
          </a:p>
        </p:txBody>
      </p:sp>
      <p:sp>
        <p:nvSpPr>
          <p:cNvPr id="267" name="Google Shape;267;p30"/>
          <p:cNvSpPr txBox="1"/>
          <p:nvPr>
            <p:ph idx="1" type="body"/>
          </p:nvPr>
        </p:nvSpPr>
        <p:spPr>
          <a:xfrm>
            <a:off x="311700" y="1152475"/>
            <a:ext cx="39999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>
                <a:highlight>
                  <a:srgbClr val="F8C823"/>
                </a:highlight>
              </a:rPr>
              <a:t>VAR</a:t>
            </a:r>
            <a:endParaRPr b="1" sz="1900">
              <a:highlight>
                <a:srgbClr val="F8C823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900"/>
              <a:t>Pertenecen </a:t>
            </a:r>
            <a:r>
              <a:rPr b="1" lang="es" sz="1900"/>
              <a:t>al ámbito o scope global</a:t>
            </a:r>
            <a:r>
              <a:rPr lang="es" sz="1900"/>
              <a:t> de nuestro documento, por lo que </a:t>
            </a:r>
            <a:r>
              <a:rPr lang="es" sz="1900">
                <a:solidFill>
                  <a:srgbClr val="F9F9F9"/>
                </a:solidFill>
                <a:highlight>
                  <a:srgbClr val="377BC7"/>
                </a:highlight>
              </a:rPr>
              <a:t>pueden</a:t>
            </a:r>
            <a:r>
              <a:rPr lang="es" sz="1900"/>
              <a:t> ser </a:t>
            </a:r>
            <a:r>
              <a:rPr b="1" lang="es" sz="1900">
                <a:solidFill>
                  <a:srgbClr val="FF8B39"/>
                </a:solidFill>
              </a:rPr>
              <a:t>accedidas</a:t>
            </a:r>
            <a:r>
              <a:rPr lang="es" sz="1900"/>
              <a:t> y </a:t>
            </a:r>
            <a:r>
              <a:rPr lang="es" sz="1900">
                <a:solidFill>
                  <a:srgbClr val="F9F9F9"/>
                </a:solidFill>
                <a:highlight>
                  <a:srgbClr val="7685E6"/>
                </a:highlight>
              </a:rPr>
              <a:t>reasignadas</a:t>
            </a:r>
            <a:r>
              <a:rPr lang="es" sz="1900"/>
              <a:t> desde </a:t>
            </a:r>
            <a:r>
              <a:rPr lang="es" sz="1900" u="sng"/>
              <a:t>cualquier lugar</a:t>
            </a:r>
            <a:r>
              <a:rPr lang="es" sz="1900"/>
              <a:t> del mismo.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s" sz="1900"/>
              <a:t>El uso de ésta, puede dar resultados inesperados, por eso, hay que tener cuidado de cómo se usa.</a:t>
            </a:r>
            <a:endParaRPr b="1" i="1" sz="1900"/>
          </a:p>
        </p:txBody>
      </p:sp>
      <p:pic>
        <p:nvPicPr>
          <p:cNvPr descr="Image for post" id="268" name="Google Shape;268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57313" y="2589435"/>
            <a:ext cx="1715900" cy="1799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for post" id="269" name="Google Shape;269;p30"/>
          <p:cNvPicPr preferRelativeResize="0"/>
          <p:nvPr/>
        </p:nvPicPr>
        <p:blipFill rotWithShape="1">
          <a:blip r:embed="rId5">
            <a:alphaModFix/>
          </a:blip>
          <a:srcRect b="23239" l="17459" r="18136" t="22539"/>
          <a:stretch/>
        </p:blipFill>
        <p:spPr>
          <a:xfrm>
            <a:off x="5730881" y="1143334"/>
            <a:ext cx="1968774" cy="116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1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Diferencia entre Var y Let</a:t>
            </a:r>
            <a:endParaRPr/>
          </a:p>
        </p:txBody>
      </p:sp>
      <p:sp>
        <p:nvSpPr>
          <p:cNvPr id="275" name="Google Shape;275;p31"/>
          <p:cNvSpPr txBox="1"/>
          <p:nvPr>
            <p:ph idx="1" type="body"/>
          </p:nvPr>
        </p:nvSpPr>
        <p:spPr>
          <a:xfrm>
            <a:off x="311700" y="1152475"/>
            <a:ext cx="41829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>
                <a:highlight>
                  <a:srgbClr val="F8C823"/>
                </a:highlight>
              </a:rPr>
              <a:t>LET</a:t>
            </a:r>
            <a:endParaRPr b="1" sz="1900">
              <a:highlight>
                <a:srgbClr val="F8C823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900"/>
              <a:t>E</a:t>
            </a:r>
            <a:r>
              <a:rPr lang="es" sz="1900"/>
              <a:t>l </a:t>
            </a:r>
            <a:r>
              <a:rPr b="1" lang="es" sz="1900">
                <a:solidFill>
                  <a:srgbClr val="E15BBA"/>
                </a:solidFill>
              </a:rPr>
              <a:t>alcance</a:t>
            </a:r>
            <a:r>
              <a:rPr lang="es" sz="1900"/>
              <a:t> de estas variables </a:t>
            </a:r>
            <a:r>
              <a:rPr lang="es" sz="1900">
                <a:solidFill>
                  <a:srgbClr val="F9F9F9"/>
                </a:solidFill>
                <a:highlight>
                  <a:srgbClr val="377BC7"/>
                </a:highlight>
              </a:rPr>
              <a:t>es local</a:t>
            </a:r>
            <a:r>
              <a:rPr lang="es" sz="1900"/>
              <a:t>, solo pueden ser </a:t>
            </a:r>
            <a:r>
              <a:rPr b="1" lang="es" sz="1900"/>
              <a:t>accedidas</a:t>
            </a:r>
            <a:r>
              <a:rPr lang="es" sz="1900"/>
              <a:t> </a:t>
            </a:r>
            <a:r>
              <a:rPr lang="es" sz="1900" u="sng"/>
              <a:t>dentro del bloque donde se definen</a:t>
            </a:r>
            <a:r>
              <a:rPr lang="es" sz="1900"/>
              <a:t>. 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s" sz="1900"/>
              <a:t>También, permiten que su valor pueda ser reasignado</a:t>
            </a:r>
            <a:r>
              <a:rPr lang="es" sz="1900"/>
              <a:t>.</a:t>
            </a:r>
            <a:endParaRPr sz="1900"/>
          </a:p>
        </p:txBody>
      </p:sp>
      <p:pic>
        <p:nvPicPr>
          <p:cNvPr descr="Image for post" id="276" name="Google Shape;27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44575" y="2743263"/>
            <a:ext cx="2416611" cy="1559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for post" id="277" name="Google Shape;277;p31"/>
          <p:cNvPicPr preferRelativeResize="0"/>
          <p:nvPr/>
        </p:nvPicPr>
        <p:blipFill rotWithShape="1">
          <a:blip r:embed="rId4">
            <a:alphaModFix/>
          </a:blip>
          <a:srcRect b="20446" l="14284" r="16237" t="20322"/>
          <a:stretch/>
        </p:blipFill>
        <p:spPr>
          <a:xfrm>
            <a:off x="5615751" y="1154488"/>
            <a:ext cx="2274250" cy="131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2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Las constantes</a:t>
            </a:r>
            <a:endParaRPr/>
          </a:p>
        </p:txBody>
      </p:sp>
      <p:sp>
        <p:nvSpPr>
          <p:cNvPr id="283" name="Google Shape;283;p32"/>
          <p:cNvSpPr txBox="1"/>
          <p:nvPr>
            <p:ph idx="1" type="body"/>
          </p:nvPr>
        </p:nvSpPr>
        <p:spPr>
          <a:xfrm>
            <a:off x="311700" y="1152475"/>
            <a:ext cx="45669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>
                <a:highlight>
                  <a:srgbClr val="F8C823"/>
                </a:highlight>
              </a:rPr>
              <a:t>CONST</a:t>
            </a:r>
            <a:endParaRPr b="1" sz="1900">
              <a:highlight>
                <a:srgbClr val="F8C823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900" u="sng"/>
              <a:t>S</a:t>
            </a:r>
            <a:r>
              <a:rPr lang="es" sz="1900" u="sng"/>
              <a:t>olo pueden ser accedidas dentro del bloque donde están definidas</a:t>
            </a:r>
            <a:r>
              <a:rPr lang="es" sz="1900"/>
              <a:t>, pero </a:t>
            </a:r>
            <a:r>
              <a:rPr lang="es" sz="1900">
                <a:solidFill>
                  <a:srgbClr val="F9F9F9"/>
                </a:solidFill>
                <a:highlight>
                  <a:srgbClr val="FF8B39"/>
                </a:highlight>
              </a:rPr>
              <a:t>no permite</a:t>
            </a:r>
            <a:r>
              <a:rPr lang="es" sz="1900"/>
              <a:t> que su </a:t>
            </a:r>
            <a:r>
              <a:rPr b="1" lang="es" sz="1900"/>
              <a:t>valor</a:t>
            </a:r>
            <a:r>
              <a:rPr lang="es" sz="1900"/>
              <a:t> sea </a:t>
            </a:r>
            <a:r>
              <a:rPr lang="es" sz="1900">
                <a:solidFill>
                  <a:srgbClr val="F9F9F9"/>
                </a:solidFill>
                <a:highlight>
                  <a:srgbClr val="E15BBA"/>
                </a:highlight>
              </a:rPr>
              <a:t>reasignado</a:t>
            </a:r>
            <a:r>
              <a:rPr lang="es" sz="1900"/>
              <a:t>, es decir, la </a:t>
            </a:r>
            <a:r>
              <a:rPr b="1" lang="es" sz="1900">
                <a:solidFill>
                  <a:srgbClr val="7685E6"/>
                </a:solidFill>
              </a:rPr>
              <a:t>variable</a:t>
            </a:r>
            <a:r>
              <a:rPr lang="es" sz="1900"/>
              <a:t> se vuelve </a:t>
            </a:r>
            <a:r>
              <a:rPr lang="es" sz="1900">
                <a:highlight>
                  <a:srgbClr val="F8C823"/>
                </a:highlight>
              </a:rPr>
              <a:t>inmutable</a:t>
            </a:r>
            <a:r>
              <a:rPr lang="es" sz="1900"/>
              <a:t>.</a:t>
            </a:r>
            <a:endParaRPr sz="1900"/>
          </a:p>
        </p:txBody>
      </p:sp>
      <p:pic>
        <p:nvPicPr>
          <p:cNvPr descr="Image for post" id="284" name="Google Shape;28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9112" y="2559012"/>
            <a:ext cx="1498800" cy="1822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for post" id="285" name="Google Shape;285;p32"/>
          <p:cNvPicPr preferRelativeResize="0"/>
          <p:nvPr/>
        </p:nvPicPr>
        <p:blipFill rotWithShape="1">
          <a:blip r:embed="rId4">
            <a:alphaModFix/>
          </a:blip>
          <a:srcRect b="22969" l="13267" r="13951" t="23087"/>
          <a:stretch/>
        </p:blipFill>
        <p:spPr>
          <a:xfrm>
            <a:off x="5698450" y="1076238"/>
            <a:ext cx="2100126" cy="125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3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700"/>
              <a:t>Hoisting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s" sz="1800"/>
              <a:t>En JavaScript se </a:t>
            </a:r>
            <a:r>
              <a:rPr b="0" lang="es" sz="1800">
                <a:solidFill>
                  <a:srgbClr val="F9F9F9"/>
                </a:solidFill>
                <a:highlight>
                  <a:srgbClr val="377BC7"/>
                </a:highlight>
              </a:rPr>
              <a:t>puede</a:t>
            </a:r>
            <a:r>
              <a:rPr b="0" lang="es" sz="1800"/>
              <a:t> hacer </a:t>
            </a:r>
            <a:r>
              <a:rPr lang="es" sz="1800">
                <a:solidFill>
                  <a:srgbClr val="FF8B39"/>
                </a:solidFill>
              </a:rPr>
              <a:t>referencia</a:t>
            </a:r>
            <a:r>
              <a:rPr b="0" lang="es" sz="1800"/>
              <a:t> a una </a:t>
            </a:r>
            <a:r>
              <a:rPr b="0" lang="es" sz="1800" u="sng"/>
              <a:t>variable</a:t>
            </a:r>
            <a:r>
              <a:rPr b="0" lang="es" sz="1800"/>
              <a:t> que fue </a:t>
            </a:r>
            <a:r>
              <a:rPr b="0" lang="es" sz="1800">
                <a:solidFill>
                  <a:srgbClr val="F9F9F9"/>
                </a:solidFill>
                <a:highlight>
                  <a:srgbClr val="E15BBA"/>
                </a:highlight>
              </a:rPr>
              <a:t>declarada más tarde</a:t>
            </a:r>
            <a:r>
              <a:rPr b="0" lang="es" sz="1800"/>
              <a:t>. Este concepto </a:t>
            </a:r>
            <a:r>
              <a:rPr b="0" lang="es" sz="1800"/>
              <a:t>se conoce</a:t>
            </a:r>
            <a:r>
              <a:rPr b="0" lang="es" sz="1800"/>
              <a:t> como </a:t>
            </a:r>
            <a:r>
              <a:rPr lang="es" sz="1800"/>
              <a:t>hoisting</a:t>
            </a:r>
            <a:r>
              <a:rPr b="0" lang="es" sz="1800"/>
              <a:t>. 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800">
                <a:solidFill>
                  <a:srgbClr val="377BC7"/>
                </a:solidFill>
              </a:rPr>
              <a:t>La declaración</a:t>
            </a:r>
            <a:r>
              <a:rPr b="0" lang="es" sz="1800"/>
              <a:t> de las variables son </a:t>
            </a:r>
            <a:r>
              <a:rPr b="0" lang="es" sz="1800">
                <a:solidFill>
                  <a:srgbClr val="F9F9F9"/>
                </a:solidFill>
                <a:highlight>
                  <a:srgbClr val="FF8B39"/>
                </a:highlight>
              </a:rPr>
              <a:t>elevadas</a:t>
            </a:r>
            <a:r>
              <a:rPr b="0" lang="es" sz="1800"/>
              <a:t> a la </a:t>
            </a:r>
            <a:r>
              <a:rPr b="0" lang="es" sz="1800" u="sng"/>
              <a:t>parte superior del archivo</a:t>
            </a:r>
            <a:r>
              <a:rPr b="0" lang="es" sz="1800"/>
              <a:t>, devolviendo el valor de </a:t>
            </a:r>
            <a:r>
              <a:rPr i="1" lang="es" sz="1800">
                <a:solidFill>
                  <a:srgbClr val="E15BBA"/>
                </a:solidFill>
              </a:rPr>
              <a:t>“undefined”</a:t>
            </a:r>
            <a:r>
              <a:rPr b="0" lang="es" sz="1800"/>
              <a:t>.</a:t>
            </a:r>
            <a:endParaRPr b="0"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4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Datos</a:t>
            </a:r>
            <a:endParaRPr/>
          </a:p>
        </p:txBody>
      </p:sp>
      <p:sp>
        <p:nvSpPr>
          <p:cNvPr id="296" name="Google Shape;296;p34"/>
          <p:cNvSpPr txBox="1"/>
          <p:nvPr>
            <p:ph idx="1" type="subTitle"/>
          </p:nvPr>
        </p:nvSpPr>
        <p:spPr>
          <a:xfrm>
            <a:off x="550375" y="1614925"/>
            <a:ext cx="8043300" cy="21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Javascript es un </a:t>
            </a:r>
            <a:r>
              <a:rPr b="1" lang="es" sz="1800">
                <a:solidFill>
                  <a:srgbClr val="F9F9F9"/>
                </a:solidFill>
                <a:highlight>
                  <a:srgbClr val="FF8B39"/>
                </a:highlight>
                <a:latin typeface="Montserrat"/>
                <a:ea typeface="Montserrat"/>
                <a:cs typeface="Montserrat"/>
                <a:sym typeface="Montserrat"/>
              </a:rPr>
              <a:t>lenguaje </a:t>
            </a:r>
            <a:r>
              <a:rPr b="1" lang="es" sz="1800">
                <a:solidFill>
                  <a:srgbClr val="F9F9F9"/>
                </a:solidFill>
                <a:highlight>
                  <a:srgbClr val="FF8B39"/>
                </a:highlight>
                <a:latin typeface="Montserrat"/>
                <a:ea typeface="Montserrat"/>
                <a:cs typeface="Montserrat"/>
                <a:sym typeface="Montserrat"/>
              </a:rPr>
              <a:t>débilmente</a:t>
            </a:r>
            <a:r>
              <a:rPr b="1" lang="es" sz="1800">
                <a:solidFill>
                  <a:srgbClr val="F9F9F9"/>
                </a:solidFill>
                <a:highlight>
                  <a:srgbClr val="FF8B39"/>
                </a:highlight>
                <a:latin typeface="Montserrat"/>
                <a:ea typeface="Montserrat"/>
                <a:cs typeface="Montserrat"/>
                <a:sym typeface="Montserrat"/>
              </a:rPr>
              <a:t> tipado</a:t>
            </a:r>
            <a:r>
              <a:rPr lang="es" sz="1800"/>
              <a:t> o de tipado “dinámico” donde </a:t>
            </a:r>
            <a:r>
              <a:rPr lang="es" sz="1800" u="sng"/>
              <a:t>una variable</a:t>
            </a:r>
            <a:r>
              <a:rPr lang="es" sz="1800"/>
              <a:t> </a:t>
            </a:r>
            <a:r>
              <a:rPr lang="es" sz="1800">
                <a:solidFill>
                  <a:srgbClr val="F9F9F9"/>
                </a:solidFill>
                <a:highlight>
                  <a:srgbClr val="7685E6"/>
                </a:highlight>
              </a:rPr>
              <a:t>no estará atada</a:t>
            </a:r>
            <a:r>
              <a:rPr lang="es" sz="1800"/>
              <a:t> a un </a:t>
            </a:r>
            <a:r>
              <a:rPr b="1" lang="es" sz="1800">
                <a:solidFill>
                  <a:srgbClr val="E15BBA"/>
                </a:solidFill>
                <a:latin typeface="Montserrat"/>
                <a:ea typeface="Montserrat"/>
                <a:cs typeface="Montserrat"/>
                <a:sym typeface="Montserrat"/>
              </a:rPr>
              <a:t>mismo tipo de dato</a:t>
            </a:r>
            <a:r>
              <a:rPr lang="es" sz="1800"/>
              <a:t> como sucede en otros lenguajes, si no que </a:t>
            </a:r>
            <a:r>
              <a:rPr b="1" lang="es" sz="1800">
                <a:latin typeface="Montserrat"/>
                <a:ea typeface="Montserrat"/>
                <a:cs typeface="Montserrat"/>
                <a:sym typeface="Montserrat"/>
              </a:rPr>
              <a:t>podemos cambiarlo</a:t>
            </a:r>
            <a:r>
              <a:rPr lang="es" sz="1800"/>
              <a:t> durante la </a:t>
            </a:r>
            <a:r>
              <a:rPr lang="es" sz="1800">
                <a:solidFill>
                  <a:srgbClr val="F9F9F9"/>
                </a:solidFill>
                <a:highlight>
                  <a:srgbClr val="E15BBA"/>
                </a:highlight>
              </a:rPr>
              <a:t>ejecución</a:t>
            </a:r>
            <a:r>
              <a:rPr lang="es" sz="1800"/>
              <a:t> de nuestro programa.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En Javascript </a:t>
            </a:r>
            <a:r>
              <a:rPr b="1" i="1" lang="es" sz="1800">
                <a:solidFill>
                  <a:srgbClr val="377BC7"/>
                </a:solidFill>
                <a:latin typeface="Montserrat"/>
                <a:ea typeface="Montserrat"/>
                <a:cs typeface="Montserrat"/>
                <a:sym typeface="Montserrat"/>
              </a:rPr>
              <a:t>existen diferentes tipos de datos</a:t>
            </a:r>
            <a:r>
              <a:rPr lang="es" sz="1800"/>
              <a:t> que podemos utilizar, vamos a conocerlos…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Les damos la bienvenida</a:t>
            </a:r>
            <a:endParaRPr/>
          </a:p>
        </p:txBody>
      </p:sp>
      <p:sp>
        <p:nvSpPr>
          <p:cNvPr id="150" name="Google Shape;150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Vamos a comenzar a grabar la clase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5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datos</a:t>
            </a:r>
            <a:endParaRPr/>
          </a:p>
        </p:txBody>
      </p:sp>
      <p:sp>
        <p:nvSpPr>
          <p:cNvPr id="302" name="Google Shape;302;p35"/>
          <p:cNvSpPr txBox="1"/>
          <p:nvPr>
            <p:ph idx="1" type="body"/>
          </p:nvPr>
        </p:nvSpPr>
        <p:spPr>
          <a:xfrm>
            <a:off x="311700" y="1152475"/>
            <a:ext cx="4133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8C823"/>
                </a:highlight>
              </a:rPr>
              <a:t>string:</a:t>
            </a:r>
            <a:r>
              <a:rPr lang="es"/>
              <a:t> </a:t>
            </a:r>
            <a:r>
              <a:rPr lang="es" u="sng"/>
              <a:t>secuencia de caracteres</a:t>
            </a:r>
            <a:r>
              <a:rPr lang="es"/>
              <a:t> que representan un valor. (</a:t>
            </a:r>
            <a:r>
              <a:rPr b="1" lang="es"/>
              <a:t>cadena de texto</a:t>
            </a:r>
            <a:r>
              <a:rPr lang="es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8C823"/>
                </a:highlight>
              </a:rPr>
              <a:t>number:</a:t>
            </a:r>
            <a:r>
              <a:rPr lang="es"/>
              <a:t> valor </a:t>
            </a:r>
            <a:r>
              <a:rPr b="1" lang="es"/>
              <a:t>numérico</a:t>
            </a:r>
            <a:r>
              <a:rPr lang="es"/>
              <a:t>, </a:t>
            </a:r>
            <a:r>
              <a:rPr lang="es" u="sng"/>
              <a:t>entero</a:t>
            </a:r>
            <a:r>
              <a:rPr lang="es"/>
              <a:t> o </a:t>
            </a:r>
            <a:r>
              <a:rPr lang="es" u="sng"/>
              <a:t>decimal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8C823"/>
                </a:highlight>
              </a:rPr>
              <a:t>boolean:</a:t>
            </a:r>
            <a:r>
              <a:rPr lang="es"/>
              <a:t> valores </a:t>
            </a:r>
            <a:r>
              <a:rPr b="1" lang="es"/>
              <a:t>true</a:t>
            </a:r>
            <a:r>
              <a:rPr lang="es"/>
              <a:t> o </a:t>
            </a:r>
            <a:r>
              <a:rPr b="1" lang="es"/>
              <a:t>false</a:t>
            </a:r>
            <a:r>
              <a:rPr lang="es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8C823"/>
                </a:highlight>
              </a:rPr>
              <a:t>null:</a:t>
            </a:r>
            <a:r>
              <a:rPr lang="es"/>
              <a:t> valor </a:t>
            </a:r>
            <a:r>
              <a:rPr b="1" lang="es"/>
              <a:t>nulo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8C823"/>
                </a:highlight>
              </a:rPr>
              <a:t>undefined:</a:t>
            </a:r>
            <a:r>
              <a:rPr lang="es"/>
              <a:t> valor </a:t>
            </a:r>
            <a:r>
              <a:rPr b="1" lang="es"/>
              <a:t>sin definir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8C823"/>
                </a:highlight>
              </a:rPr>
              <a:t>symbol:</a:t>
            </a:r>
            <a:r>
              <a:rPr lang="es"/>
              <a:t> tipo de dato cuyos casos son </a:t>
            </a:r>
            <a:r>
              <a:rPr b="1" lang="es"/>
              <a:t>únicos e inmutables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>
                <a:highlight>
                  <a:srgbClr val="F8C823"/>
                </a:highlight>
              </a:rPr>
              <a:t>object:</a:t>
            </a:r>
            <a:r>
              <a:rPr lang="es"/>
              <a:t> </a:t>
            </a:r>
            <a:r>
              <a:rPr lang="es" u="sng"/>
              <a:t>colección de datos</a:t>
            </a:r>
            <a:r>
              <a:rPr lang="es"/>
              <a:t> en un conjunto de </a:t>
            </a:r>
            <a:r>
              <a:rPr b="1" lang="es"/>
              <a:t>propiedad/valor</a:t>
            </a:r>
            <a:r>
              <a:rPr lang="es"/>
              <a:t>.</a:t>
            </a:r>
            <a:endParaRPr/>
          </a:p>
        </p:txBody>
      </p:sp>
      <p:pic>
        <p:nvPicPr>
          <p:cNvPr id="303" name="Google Shape;303;p35"/>
          <p:cNvPicPr preferRelativeResize="0"/>
          <p:nvPr/>
        </p:nvPicPr>
        <p:blipFill rotWithShape="1">
          <a:blip r:embed="rId3">
            <a:alphaModFix/>
          </a:blip>
          <a:srcRect b="8676" l="7383" r="7942" t="8052"/>
          <a:stretch/>
        </p:blipFill>
        <p:spPr>
          <a:xfrm>
            <a:off x="4943450" y="1333213"/>
            <a:ext cx="3684625" cy="3054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6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Métodos de String</a:t>
            </a:r>
            <a:endParaRPr/>
          </a:p>
        </p:txBody>
      </p:sp>
      <p:sp>
        <p:nvSpPr>
          <p:cNvPr id="309" name="Google Shape;309;p36"/>
          <p:cNvSpPr txBox="1"/>
          <p:nvPr>
            <p:ph idx="1" type="body"/>
          </p:nvPr>
        </p:nvSpPr>
        <p:spPr>
          <a:xfrm>
            <a:off x="432025" y="1572688"/>
            <a:ext cx="3750900" cy="26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000"/>
              <a:t>Son </a:t>
            </a:r>
            <a:r>
              <a:rPr lang="es" sz="2000">
                <a:solidFill>
                  <a:srgbClr val="F9F9F9"/>
                </a:solidFill>
                <a:highlight>
                  <a:srgbClr val="377BC7"/>
                </a:highlight>
              </a:rPr>
              <a:t>funciones</a:t>
            </a:r>
            <a:r>
              <a:rPr lang="es" sz="2000"/>
              <a:t> que nos </a:t>
            </a:r>
            <a:r>
              <a:rPr lang="es" sz="2000" u="sng"/>
              <a:t>ayudan a trabajar</a:t>
            </a:r>
            <a:r>
              <a:rPr lang="es" sz="2000"/>
              <a:t> con nuestras </a:t>
            </a:r>
            <a:r>
              <a:rPr b="1" lang="es" sz="2000">
                <a:solidFill>
                  <a:srgbClr val="E15BBA"/>
                </a:solidFill>
              </a:rPr>
              <a:t>cadenas de texto</a:t>
            </a:r>
            <a:r>
              <a:rPr lang="es" sz="2000"/>
              <a:t>, </a:t>
            </a:r>
            <a:r>
              <a:rPr i="1" lang="es" sz="2000" u="sng"/>
              <a:t>transformándolas</a:t>
            </a:r>
            <a:r>
              <a:rPr lang="es" sz="2000"/>
              <a:t>, </a:t>
            </a:r>
            <a:r>
              <a:rPr i="1" lang="es" sz="2000" u="sng"/>
              <a:t>recortándolas</a:t>
            </a:r>
            <a:r>
              <a:rPr lang="es" sz="2000"/>
              <a:t> o simplemente para </a:t>
            </a:r>
            <a:r>
              <a:rPr i="1" lang="es" sz="2000" u="sng"/>
              <a:t>saber su extensión</a:t>
            </a:r>
            <a:r>
              <a:rPr lang="es" sz="2000"/>
              <a:t>, entre otras cosas.</a:t>
            </a:r>
            <a:endParaRPr sz="2000"/>
          </a:p>
        </p:txBody>
      </p:sp>
      <p:pic>
        <p:nvPicPr>
          <p:cNvPr id="310" name="Google Shape;31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1650" y="1510950"/>
            <a:ext cx="4573249" cy="2740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7"/>
          <p:cNvSpPr txBox="1"/>
          <p:nvPr>
            <p:ph idx="1" type="subTitle"/>
          </p:nvPr>
        </p:nvSpPr>
        <p:spPr>
          <a:xfrm>
            <a:off x="550375" y="1614925"/>
            <a:ext cx="8043300" cy="18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Son </a:t>
            </a:r>
            <a:r>
              <a:rPr b="1" lang="es" sz="1800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funciones nativas</a:t>
            </a:r>
            <a:r>
              <a:rPr lang="es" sz="1800"/>
              <a:t> del lenguaje que </a:t>
            </a:r>
            <a:r>
              <a:rPr lang="es" sz="1800">
                <a:solidFill>
                  <a:srgbClr val="F9F9F9"/>
                </a:solidFill>
                <a:highlight>
                  <a:srgbClr val="377BC7"/>
                </a:highlight>
              </a:rPr>
              <a:t>nos permiten convertir nuestra</a:t>
            </a:r>
            <a:r>
              <a:rPr lang="es" sz="1800"/>
              <a:t> información </a:t>
            </a:r>
            <a:r>
              <a:rPr lang="es" sz="1800" u="sng"/>
              <a:t>de un tipo de dato a otro tipo de dato</a:t>
            </a:r>
            <a:r>
              <a:rPr lang="es" sz="1800"/>
              <a:t> distinto.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Por ejemplo, </a:t>
            </a:r>
            <a:r>
              <a:rPr b="1" lang="es" sz="1800">
                <a:solidFill>
                  <a:srgbClr val="E15BBA"/>
                </a:solidFill>
                <a:latin typeface="Montserrat"/>
                <a:ea typeface="Montserrat"/>
                <a:cs typeface="Montserrat"/>
                <a:sym typeface="Montserrat"/>
              </a:rPr>
              <a:t>recibimos</a:t>
            </a:r>
            <a:r>
              <a:rPr lang="es" sz="1800"/>
              <a:t> un valor en </a:t>
            </a:r>
            <a:r>
              <a:rPr lang="es" sz="1800" u="sng"/>
              <a:t>cadena de texto</a:t>
            </a:r>
            <a:r>
              <a:rPr lang="es" sz="1800"/>
              <a:t> de “15” pero </a:t>
            </a:r>
            <a:r>
              <a:rPr b="1" lang="es" sz="1800">
                <a:solidFill>
                  <a:srgbClr val="377BC7"/>
                </a:solidFill>
                <a:latin typeface="Montserrat"/>
                <a:ea typeface="Montserrat"/>
                <a:cs typeface="Montserrat"/>
                <a:sym typeface="Montserrat"/>
              </a:rPr>
              <a:t>necesitamos</a:t>
            </a:r>
            <a:r>
              <a:rPr lang="es" sz="1800"/>
              <a:t> usarlo en una </a:t>
            </a:r>
            <a:r>
              <a:rPr lang="es" sz="1800">
                <a:solidFill>
                  <a:srgbClr val="F9F9F9"/>
                </a:solidFill>
                <a:highlight>
                  <a:srgbClr val="FF8B39"/>
                </a:highlight>
              </a:rPr>
              <a:t>función matemática</a:t>
            </a:r>
            <a:r>
              <a:rPr lang="es" sz="1800"/>
              <a:t>, gracias a los parsers vamos a poder </a:t>
            </a:r>
            <a:r>
              <a:rPr b="1" lang="es" sz="1800">
                <a:latin typeface="Montserrat"/>
                <a:ea typeface="Montserrat"/>
                <a:cs typeface="Montserrat"/>
                <a:sym typeface="Montserrat"/>
              </a:rPr>
              <a:t>transformarlo</a:t>
            </a:r>
            <a:r>
              <a:rPr lang="es" sz="1800"/>
              <a:t> a un </a:t>
            </a:r>
            <a:r>
              <a:rPr lang="es" sz="1800">
                <a:solidFill>
                  <a:srgbClr val="F9F9F9"/>
                </a:solidFill>
                <a:highlight>
                  <a:srgbClr val="7685E6"/>
                </a:highlight>
              </a:rPr>
              <a:t>tipo de dato numérico</a:t>
            </a:r>
            <a:r>
              <a:rPr lang="es" sz="1800"/>
              <a:t>.</a:t>
            </a:r>
            <a:endParaRPr sz="1800"/>
          </a:p>
        </p:txBody>
      </p:sp>
      <p:sp>
        <p:nvSpPr>
          <p:cNvPr id="316" name="Google Shape;316;p37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Parsers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8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Parsers</a:t>
            </a:r>
            <a:endParaRPr/>
          </a:p>
        </p:txBody>
      </p:sp>
      <p:sp>
        <p:nvSpPr>
          <p:cNvPr id="322" name="Google Shape;322;p3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highlight>
                  <a:srgbClr val="F8C823"/>
                </a:highlight>
              </a:rPr>
              <a:t>parseInt()</a:t>
            </a:r>
            <a:r>
              <a:rPr lang="es" sz="1300"/>
              <a:t> y </a:t>
            </a:r>
            <a:r>
              <a:rPr lang="es" sz="1300">
                <a:highlight>
                  <a:srgbClr val="F8C823"/>
                </a:highlight>
              </a:rPr>
              <a:t>parseFloat()</a:t>
            </a:r>
            <a:r>
              <a:rPr lang="es" sz="1300"/>
              <a:t> son funciones creadas para </a:t>
            </a:r>
            <a:r>
              <a:rPr lang="es" sz="1300" u="sng"/>
              <a:t>analizar un string</a:t>
            </a:r>
            <a:r>
              <a:rPr lang="es" sz="1300"/>
              <a:t> y </a:t>
            </a:r>
            <a:r>
              <a:rPr lang="es" sz="1300">
                <a:solidFill>
                  <a:srgbClr val="F9F9F9"/>
                </a:solidFill>
                <a:highlight>
                  <a:srgbClr val="E15BBA"/>
                </a:highlight>
              </a:rPr>
              <a:t>devolver un número si es posible</a:t>
            </a:r>
            <a:r>
              <a:rPr lang="es" sz="1300"/>
              <a:t>. 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00"/>
              <a:t>JavaScript </a:t>
            </a:r>
            <a:r>
              <a:rPr b="1" lang="es" sz="1300"/>
              <a:t>analiza la cadena</a:t>
            </a:r>
            <a:r>
              <a:rPr lang="es" sz="1300"/>
              <a:t> para </a:t>
            </a:r>
            <a:r>
              <a:rPr lang="es" sz="1300" u="sng"/>
              <a:t>extraer las cifras</a:t>
            </a:r>
            <a:r>
              <a:rPr lang="es" sz="1300"/>
              <a:t> que encuentre al principio, </a:t>
            </a:r>
            <a:r>
              <a:rPr b="1" lang="es" sz="1300"/>
              <a:t>estas cifras</a:t>
            </a:r>
            <a:r>
              <a:rPr lang="es" sz="1300"/>
              <a:t> al principio del string </a:t>
            </a:r>
            <a:r>
              <a:rPr lang="es" sz="1300">
                <a:solidFill>
                  <a:srgbClr val="F9F9F9"/>
                </a:solidFill>
                <a:highlight>
                  <a:srgbClr val="FF8B39"/>
                </a:highlight>
              </a:rPr>
              <a:t>son las que se transforman</a:t>
            </a:r>
            <a:r>
              <a:rPr lang="es" sz="1300"/>
              <a:t> a tipo numérico. 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rgbClr val="E15BBA"/>
                </a:solidFill>
              </a:rPr>
              <a:t>Cuando</a:t>
            </a:r>
            <a:r>
              <a:rPr lang="es" sz="1300"/>
              <a:t> se </a:t>
            </a:r>
            <a:r>
              <a:rPr lang="es" sz="1300" u="sng"/>
              <a:t>encuentra el primer carácter no numérico</a:t>
            </a:r>
            <a:r>
              <a:rPr lang="es" sz="1300"/>
              <a:t> se </a:t>
            </a:r>
            <a:r>
              <a:rPr lang="es" sz="1300">
                <a:highlight>
                  <a:srgbClr val="F8C823"/>
                </a:highlight>
              </a:rPr>
              <a:t>ignora el resto de la cadena</a:t>
            </a:r>
            <a:r>
              <a:rPr lang="es" sz="1300"/>
              <a:t>. 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s" sz="1300"/>
              <a:t>Si el primer carácter encontrado no es convertible a número, el resultado será NaN (Not a Number).</a:t>
            </a:r>
            <a:endParaRPr i="1" sz="1300"/>
          </a:p>
        </p:txBody>
      </p:sp>
      <p:sp>
        <p:nvSpPr>
          <p:cNvPr id="323" name="Google Shape;323;p38"/>
          <p:cNvSpPr txBox="1"/>
          <p:nvPr>
            <p:ph idx="2" type="body"/>
          </p:nvPr>
        </p:nvSpPr>
        <p:spPr>
          <a:xfrm>
            <a:off x="4832400" y="1152475"/>
            <a:ext cx="3999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highlight>
                  <a:srgbClr val="F8C823"/>
                </a:highlight>
              </a:rPr>
              <a:t>Number()</a:t>
            </a:r>
            <a:r>
              <a:rPr lang="es" sz="1300"/>
              <a:t> </a:t>
            </a:r>
            <a:r>
              <a:rPr lang="es" sz="1300" u="sng"/>
              <a:t>ignora los espacios al principio y al final</a:t>
            </a:r>
            <a:r>
              <a:rPr lang="es" sz="1300"/>
              <a:t>, pero, a diferencia de los métodos anteriores, </a:t>
            </a:r>
            <a:r>
              <a:rPr b="1" lang="es" sz="1300">
                <a:solidFill>
                  <a:srgbClr val="FF8B39"/>
                </a:solidFill>
              </a:rPr>
              <a:t>cuando un string contiene caracteres</a:t>
            </a:r>
            <a:r>
              <a:rPr lang="es" sz="1300"/>
              <a:t> </a:t>
            </a:r>
            <a:r>
              <a:rPr lang="es" sz="1300" u="sng"/>
              <a:t>no convertibles</a:t>
            </a:r>
            <a:r>
              <a:rPr lang="es" sz="1300"/>
              <a:t> a números el resultado </a:t>
            </a:r>
            <a:r>
              <a:rPr lang="es" sz="1300">
                <a:solidFill>
                  <a:srgbClr val="F9F9F9"/>
                </a:solidFill>
                <a:highlight>
                  <a:srgbClr val="377BC7"/>
                </a:highlight>
              </a:rPr>
              <a:t>siempre es NaN</a:t>
            </a:r>
            <a:r>
              <a:rPr lang="es" sz="1300"/>
              <a:t>, no trata de 'extraer' la parte numérica. 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300"/>
              <a:t>Con Number() </a:t>
            </a:r>
            <a:r>
              <a:rPr b="1" lang="es" sz="1300"/>
              <a:t>podemos convertir booleanos en números</a:t>
            </a:r>
            <a:r>
              <a:rPr lang="es" sz="1300"/>
              <a:t>. </a:t>
            </a:r>
            <a:r>
              <a:rPr lang="es" sz="1300">
                <a:solidFill>
                  <a:srgbClr val="F9F9F9"/>
                </a:solidFill>
                <a:highlight>
                  <a:srgbClr val="E15BBA"/>
                </a:highlight>
              </a:rPr>
              <a:t>False siempre se convierte en 0 y true en 1</a:t>
            </a:r>
            <a:r>
              <a:rPr lang="es" sz="1300"/>
              <a:t>.</a:t>
            </a:r>
            <a:endParaRPr sz="1300"/>
          </a:p>
        </p:txBody>
      </p:sp>
      <p:pic>
        <p:nvPicPr>
          <p:cNvPr id="324" name="Google Shape;32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9697" y="3562975"/>
            <a:ext cx="2223375" cy="105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9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 te olvides de dar el presente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0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Recordá: 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R</a:t>
            </a: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evisar la Cartelera de Novedades.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H</a:t>
            </a: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acer tus consultas en el Foro.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Todo en el Aula Virtual.</a:t>
            </a:r>
            <a:endParaRPr sz="3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1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Gracias</a:t>
            </a:r>
            <a:endParaRPr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Javascript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¿Qué es Javascript?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Variables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Tipos de datos</a:t>
            </a:r>
            <a:r>
              <a:rPr b="1" lang="es">
                <a:solidFill>
                  <a:srgbClr val="F9F9F9"/>
                </a:solidFill>
              </a:rPr>
              <a:t>      </a:t>
            </a:r>
            <a:endParaRPr b="1">
              <a:solidFill>
                <a:srgbClr val="F9F9F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Prompt, alert y console</a:t>
            </a:r>
            <a:endParaRPr b="1">
              <a:solidFill>
                <a:srgbClr val="F9F9F9"/>
              </a:solidFill>
            </a:endParaRPr>
          </a:p>
        </p:txBody>
      </p:sp>
      <p:sp>
        <p:nvSpPr>
          <p:cNvPr id="156" name="Google Shape;156;p18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14141"/>
                </a:solidFill>
              </a:rPr>
              <a:t>Clase 12</a:t>
            </a:r>
            <a:endParaRPr>
              <a:solidFill>
                <a:srgbClr val="414141"/>
              </a:solidFill>
            </a:endParaRPr>
          </a:p>
        </p:txBody>
      </p:sp>
      <p:sp>
        <p:nvSpPr>
          <p:cNvPr id="157" name="Google Shape;157;p18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14141"/>
                </a:solidFill>
              </a:rPr>
              <a:t>Clase 13</a:t>
            </a:r>
            <a:endParaRPr>
              <a:solidFill>
                <a:srgbClr val="414141"/>
              </a:solidFill>
            </a:endParaRPr>
          </a:p>
        </p:txBody>
      </p:sp>
      <p:sp>
        <p:nvSpPr>
          <p:cNvPr id="158" name="Google Shape;158;p18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14141"/>
                </a:solidFill>
              </a:rPr>
              <a:t>Clase 11</a:t>
            </a:r>
            <a:endParaRPr>
              <a:solidFill>
                <a:srgbClr val="414141"/>
              </a:solidFill>
            </a:endParaRPr>
          </a:p>
        </p:txBody>
      </p:sp>
      <p:sp>
        <p:nvSpPr>
          <p:cNvPr id="159" name="Google Shape;159;p18"/>
          <p:cNvSpPr txBox="1"/>
          <p:nvPr>
            <p:ph idx="6" type="title"/>
          </p:nvPr>
        </p:nvSpPr>
        <p:spPr>
          <a:xfrm>
            <a:off x="6134350" y="21551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Javascript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Operadores Relacionales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Operadores Lógicos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Condicionales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Bucles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      </a:t>
            </a:r>
            <a:endParaRPr b="1">
              <a:solidFill>
                <a:srgbClr val="F9F9F9"/>
              </a:solidFill>
            </a:endParaRPr>
          </a:p>
        </p:txBody>
      </p:sp>
      <p:sp>
        <p:nvSpPr>
          <p:cNvPr id="160" name="Google Shape;160;p18"/>
          <p:cNvSpPr/>
          <p:nvPr/>
        </p:nvSpPr>
        <p:spPr>
          <a:xfrm rot="5400000">
            <a:off x="3439854" y="2575205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8"/>
          <p:cNvSpPr/>
          <p:nvPr/>
        </p:nvSpPr>
        <p:spPr>
          <a:xfrm rot="5400000">
            <a:off x="3439854" y="2813446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8"/>
          <p:cNvSpPr txBox="1"/>
          <p:nvPr>
            <p:ph idx="6" type="title"/>
          </p:nvPr>
        </p:nvSpPr>
        <p:spPr>
          <a:xfrm>
            <a:off x="528700" y="21551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CSS Avanzado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Diseño Responsive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Viewport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Mobile First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Media Queries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Breakpoint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      </a:t>
            </a:r>
            <a:endParaRPr b="1">
              <a:solidFill>
                <a:srgbClr val="F9F9F9"/>
              </a:solidFill>
            </a:endParaRPr>
          </a:p>
        </p:txBody>
      </p:sp>
      <p:sp>
        <p:nvSpPr>
          <p:cNvPr id="163" name="Google Shape;163;p18"/>
          <p:cNvSpPr/>
          <p:nvPr/>
        </p:nvSpPr>
        <p:spPr>
          <a:xfrm rot="5400000">
            <a:off x="644154" y="2568392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8"/>
          <p:cNvSpPr/>
          <p:nvPr/>
        </p:nvSpPr>
        <p:spPr>
          <a:xfrm rot="5400000">
            <a:off x="6260560" y="2566313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8"/>
          <p:cNvSpPr/>
          <p:nvPr/>
        </p:nvSpPr>
        <p:spPr>
          <a:xfrm rot="5400000">
            <a:off x="6260560" y="2804644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8"/>
          <p:cNvSpPr/>
          <p:nvPr/>
        </p:nvSpPr>
        <p:spPr>
          <a:xfrm rot="5400000">
            <a:off x="6260560" y="3018274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8"/>
          <p:cNvSpPr/>
          <p:nvPr/>
        </p:nvSpPr>
        <p:spPr>
          <a:xfrm rot="5400000">
            <a:off x="644154" y="2796579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8"/>
          <p:cNvSpPr/>
          <p:nvPr/>
        </p:nvSpPr>
        <p:spPr>
          <a:xfrm rot="5400000">
            <a:off x="6260560" y="3257063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8"/>
          <p:cNvSpPr/>
          <p:nvPr/>
        </p:nvSpPr>
        <p:spPr>
          <a:xfrm rot="5400000">
            <a:off x="3439854" y="3032393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8"/>
          <p:cNvSpPr/>
          <p:nvPr/>
        </p:nvSpPr>
        <p:spPr>
          <a:xfrm rot="5400000">
            <a:off x="644154" y="3032329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8"/>
          <p:cNvSpPr/>
          <p:nvPr/>
        </p:nvSpPr>
        <p:spPr>
          <a:xfrm rot="5400000">
            <a:off x="644154" y="3260515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8"/>
          <p:cNvSpPr/>
          <p:nvPr/>
        </p:nvSpPr>
        <p:spPr>
          <a:xfrm rot="5400000">
            <a:off x="644154" y="3496265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8"/>
          <p:cNvSpPr/>
          <p:nvPr/>
        </p:nvSpPr>
        <p:spPr>
          <a:xfrm rot="5400000">
            <a:off x="3452354" y="3258907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JAVASCRIPT</a:t>
            </a:r>
            <a:endParaRPr/>
          </a:p>
        </p:txBody>
      </p:sp>
      <p:sp>
        <p:nvSpPr>
          <p:cNvPr id="179" name="Google Shape;179;p19"/>
          <p:cNvSpPr txBox="1"/>
          <p:nvPr>
            <p:ph idx="4294967295" type="subTitle"/>
          </p:nvPr>
        </p:nvSpPr>
        <p:spPr>
          <a:xfrm>
            <a:off x="511711" y="2498275"/>
            <a:ext cx="40452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El dinamismo de la web</a:t>
            </a:r>
            <a:endParaRPr/>
          </a:p>
        </p:txBody>
      </p:sp>
      <p:pic>
        <p:nvPicPr>
          <p:cNvPr id="180" name="Google Shape;18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6779" y="1671974"/>
            <a:ext cx="1799506" cy="1799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idx="1" type="subTitle"/>
          </p:nvPr>
        </p:nvSpPr>
        <p:spPr>
          <a:xfrm>
            <a:off x="550375" y="1719850"/>
            <a:ext cx="7772100" cy="22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 un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lenguaje de programación</a:t>
            </a:r>
            <a:r>
              <a:rPr lang="es"/>
              <a:t> creado en el año 1995 y </a:t>
            </a:r>
            <a:r>
              <a:rPr lang="es" u="sng"/>
              <a:t>basado</a:t>
            </a:r>
            <a:r>
              <a:rPr lang="es"/>
              <a:t> en el estándar </a:t>
            </a:r>
            <a:r>
              <a:rPr b="1" lang="es">
                <a:solidFill>
                  <a:srgbClr val="7685E6"/>
                </a:solidFill>
                <a:latin typeface="Montserrat"/>
                <a:ea typeface="Montserrat"/>
                <a:cs typeface="Montserrat"/>
                <a:sym typeface="Montserrat"/>
              </a:rPr>
              <a:t>ECMAScript</a:t>
            </a:r>
            <a:r>
              <a:rPr lang="es"/>
              <a:t> quien </a:t>
            </a:r>
            <a:r>
              <a:rPr lang="es">
                <a:solidFill>
                  <a:srgbClr val="F9F9F9"/>
                </a:solidFill>
                <a:highlight>
                  <a:srgbClr val="FF8B39"/>
                </a:highlight>
              </a:rPr>
              <a:t>determina</a:t>
            </a:r>
            <a:r>
              <a:rPr lang="es"/>
              <a:t> </a:t>
            </a:r>
            <a:r>
              <a:rPr lang="es"/>
              <a:t>cómo</a:t>
            </a:r>
            <a:r>
              <a:rPr lang="es"/>
              <a:t> los </a:t>
            </a:r>
            <a:r>
              <a:rPr lang="es" u="sng"/>
              <a:t>navegadores</a:t>
            </a:r>
            <a:r>
              <a:rPr lang="es"/>
              <a:t> deben 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interpretar este lenguaje</a:t>
            </a:r>
            <a:r>
              <a:rPr lang="es"/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 </a:t>
            </a:r>
            <a:r>
              <a:rPr b="1" lang="es">
                <a:solidFill>
                  <a:srgbClr val="377BC7"/>
                </a:solidFill>
                <a:latin typeface="Montserrat"/>
                <a:ea typeface="Montserrat"/>
                <a:cs typeface="Montserrat"/>
                <a:sym typeface="Montserrat"/>
              </a:rPr>
              <a:t>Javascript</a:t>
            </a:r>
            <a:r>
              <a:rPr lang="es"/>
              <a:t> se le denomina </a:t>
            </a:r>
            <a:r>
              <a:rPr i="1" lang="es">
                <a:solidFill>
                  <a:srgbClr val="E15BBA"/>
                </a:solidFill>
              </a:rPr>
              <a:t>lenguaje "del lado del cliente"</a:t>
            </a:r>
            <a:r>
              <a:rPr lang="es"/>
              <a:t> porque se ejecuta en </a:t>
            </a:r>
            <a:r>
              <a:rPr lang="es">
                <a:solidFill>
                  <a:srgbClr val="F9F9F9"/>
                </a:solidFill>
                <a:highlight>
                  <a:srgbClr val="FF8B39"/>
                </a:highlight>
              </a:rPr>
              <a:t>contexto del navegador</a:t>
            </a:r>
            <a:r>
              <a:rPr lang="es"/>
              <a:t> (cliente web) a diferencia de otros lenguajes que </a:t>
            </a:r>
            <a:r>
              <a:rPr b="1" lang="es">
                <a:solidFill>
                  <a:srgbClr val="7685E6"/>
                </a:solidFill>
                <a:latin typeface="Montserrat"/>
                <a:ea typeface="Montserrat"/>
                <a:cs typeface="Montserrat"/>
                <a:sym typeface="Montserrat"/>
              </a:rPr>
              <a:t>corren en el servidor</a:t>
            </a:r>
            <a:r>
              <a:rPr lang="es"/>
              <a:t>.</a:t>
            </a:r>
            <a:endParaRPr/>
          </a:p>
        </p:txBody>
      </p:sp>
      <p:sp>
        <p:nvSpPr>
          <p:cNvPr id="186" name="Google Shape;186;p20"/>
          <p:cNvSpPr txBox="1"/>
          <p:nvPr>
            <p:ph type="ctrTitle"/>
          </p:nvPr>
        </p:nvSpPr>
        <p:spPr>
          <a:xfrm>
            <a:off x="550375" y="14235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Javascript?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¿Cómo funciona Javascript?</a:t>
            </a:r>
            <a:endParaRPr/>
          </a:p>
        </p:txBody>
      </p:sp>
      <p:sp>
        <p:nvSpPr>
          <p:cNvPr id="192" name="Google Shape;192;p21"/>
          <p:cNvSpPr txBox="1"/>
          <p:nvPr>
            <p:ph idx="1" type="body"/>
          </p:nvPr>
        </p:nvSpPr>
        <p:spPr>
          <a:xfrm>
            <a:off x="311700" y="1152475"/>
            <a:ext cx="8472300" cy="10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Javascript</a:t>
            </a:r>
            <a:r>
              <a:rPr lang="es"/>
              <a:t> es un lenguaje </a:t>
            </a:r>
            <a:r>
              <a:rPr lang="es">
                <a:highlight>
                  <a:srgbClr val="F8C823"/>
                </a:highlight>
              </a:rPr>
              <a:t>orientado a prototipos, multiparadigma e interpretado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Esto quiere decir que </a:t>
            </a:r>
            <a:r>
              <a:rPr b="1" lang="es">
                <a:solidFill>
                  <a:srgbClr val="FF8B39"/>
                </a:solidFill>
              </a:rPr>
              <a:t>podemos usar</a:t>
            </a:r>
            <a:r>
              <a:rPr lang="es"/>
              <a:t> programación </a:t>
            </a:r>
            <a:r>
              <a:rPr lang="es">
                <a:solidFill>
                  <a:srgbClr val="F9F9F9"/>
                </a:solidFill>
                <a:highlight>
                  <a:srgbClr val="377BC7"/>
                </a:highlight>
              </a:rPr>
              <a:t>funcional</a:t>
            </a:r>
            <a:r>
              <a:rPr lang="es"/>
              <a:t>, </a:t>
            </a:r>
            <a:r>
              <a:rPr b="1" lang="es"/>
              <a:t>orientada a objetos</a:t>
            </a:r>
            <a:r>
              <a:rPr lang="es"/>
              <a:t> o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imperativa</a:t>
            </a:r>
            <a:r>
              <a:rPr lang="es"/>
              <a:t>.</a:t>
            </a:r>
            <a:endParaRPr/>
          </a:p>
        </p:txBody>
      </p:sp>
      <p:pic>
        <p:nvPicPr>
          <p:cNvPr id="193" name="Google Shape;19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05425" y="2286200"/>
            <a:ext cx="4355324" cy="190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1"/>
          <p:cNvSpPr txBox="1"/>
          <p:nvPr/>
        </p:nvSpPr>
        <p:spPr>
          <a:xfrm>
            <a:off x="311700" y="2419400"/>
            <a:ext cx="39240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Además, al ser un </a:t>
            </a:r>
            <a:r>
              <a:rPr lang="es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lenguaje interpretado</a:t>
            </a: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nuestro código </a:t>
            </a:r>
            <a:r>
              <a:rPr lang="es" u="sng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será leído y procesado en tiempo de ejecución</a:t>
            </a: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a diferencia de los </a:t>
            </a:r>
            <a:r>
              <a:rPr b="1" lang="es">
                <a:solidFill>
                  <a:srgbClr val="7685E6"/>
                </a:solidFill>
                <a:latin typeface="Montserrat"/>
                <a:ea typeface="Montserrat"/>
                <a:cs typeface="Montserrat"/>
                <a:sym typeface="Montserrat"/>
              </a:rPr>
              <a:t>lenguajes compilados</a:t>
            </a: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que </a:t>
            </a:r>
            <a:r>
              <a:rPr lang="es" u="sng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leen todo el código</a:t>
            </a: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antes de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  <a:latin typeface="Montserrat"/>
                <a:ea typeface="Montserrat"/>
                <a:cs typeface="Montserrat"/>
                <a:sym typeface="Montserrat"/>
              </a:rPr>
              <a:t>comenzar a correr el programa</a:t>
            </a: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¿Para qué se usa?</a:t>
            </a:r>
            <a:endParaRPr/>
          </a:p>
        </p:txBody>
      </p:sp>
      <p:sp>
        <p:nvSpPr>
          <p:cNvPr id="200" name="Google Shape;200;p22"/>
          <p:cNvSpPr txBox="1"/>
          <p:nvPr>
            <p:ph idx="1" type="body"/>
          </p:nvPr>
        </p:nvSpPr>
        <p:spPr>
          <a:xfrm>
            <a:off x="311700" y="1170125"/>
            <a:ext cx="8520600" cy="7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/>
              <a:t>JavaScript en el navegador</a:t>
            </a:r>
            <a:r>
              <a:rPr lang="es"/>
              <a:t> puede hacer todo lo relacionado con la </a:t>
            </a:r>
            <a:r>
              <a:rPr lang="es">
                <a:highlight>
                  <a:srgbClr val="F8C823"/>
                </a:highlight>
              </a:rPr>
              <a:t>manipulación de la página web, la interacción con el usuario y el servidor</a:t>
            </a:r>
            <a:r>
              <a:rPr lang="es"/>
              <a:t>.</a:t>
            </a:r>
            <a:endParaRPr/>
          </a:p>
        </p:txBody>
      </p:sp>
      <p:sp>
        <p:nvSpPr>
          <p:cNvPr id="201" name="Google Shape;201;p22"/>
          <p:cNvSpPr txBox="1"/>
          <p:nvPr>
            <p:ph idx="2" type="body"/>
          </p:nvPr>
        </p:nvSpPr>
        <p:spPr>
          <a:xfrm>
            <a:off x="311700" y="2056775"/>
            <a:ext cx="7053300" cy="22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Cambiar</a:t>
            </a:r>
            <a:r>
              <a:rPr lang="es"/>
              <a:t> todo el </a:t>
            </a:r>
            <a:r>
              <a:rPr lang="es">
                <a:solidFill>
                  <a:srgbClr val="F9F9F9"/>
                </a:solidFill>
                <a:highlight>
                  <a:srgbClr val="377BC7"/>
                </a:highlight>
              </a:rPr>
              <a:t>contenido</a:t>
            </a:r>
            <a:r>
              <a:rPr lang="es"/>
              <a:t> de una página web (tipo de letra, colores, animaciones, etc.)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Enviar información</a:t>
            </a:r>
            <a:r>
              <a:rPr lang="es"/>
              <a:t> a través de la red a servidores remotos, descargar archivos.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F9F9F9"/>
                </a:solidFill>
                <a:highlight>
                  <a:srgbClr val="FF8B39"/>
                </a:highlight>
              </a:rPr>
              <a:t>Almacenamiento local en el navegador</a:t>
            </a:r>
            <a:r>
              <a:rPr lang="es"/>
              <a:t> (recuperar, almacenar información durante la ejecución y visualización de la página web).</a:t>
            </a:r>
            <a:endParaRPr/>
          </a:p>
        </p:txBody>
      </p:sp>
      <p:sp>
        <p:nvSpPr>
          <p:cNvPr id="202" name="Google Shape;202;p22"/>
          <p:cNvSpPr/>
          <p:nvPr/>
        </p:nvSpPr>
        <p:spPr>
          <a:xfrm rot="5400000">
            <a:off x="572174" y="2169599"/>
            <a:ext cx="177000" cy="1782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2"/>
          <p:cNvSpPr/>
          <p:nvPr/>
        </p:nvSpPr>
        <p:spPr>
          <a:xfrm rot="5400000">
            <a:off x="572174" y="2820749"/>
            <a:ext cx="177000" cy="1782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2"/>
          <p:cNvSpPr/>
          <p:nvPr/>
        </p:nvSpPr>
        <p:spPr>
          <a:xfrm rot="5400000">
            <a:off x="572174" y="3459430"/>
            <a:ext cx="177000" cy="1782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¿Para qué NO se usa?</a:t>
            </a:r>
            <a:endParaRPr/>
          </a:p>
        </p:txBody>
      </p:sp>
      <p:sp>
        <p:nvSpPr>
          <p:cNvPr id="210" name="Google Shape;210;p23"/>
          <p:cNvSpPr txBox="1"/>
          <p:nvPr>
            <p:ph idx="1" type="body"/>
          </p:nvPr>
        </p:nvSpPr>
        <p:spPr>
          <a:xfrm>
            <a:off x="311700" y="1170125"/>
            <a:ext cx="85206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JavaScript </a:t>
            </a:r>
            <a:r>
              <a:rPr b="1" lang="es"/>
              <a:t>NO</a:t>
            </a:r>
            <a:r>
              <a:rPr lang="es"/>
              <a:t> </a:t>
            </a:r>
            <a:r>
              <a:rPr lang="es" u="sng"/>
              <a:t>puede</a:t>
            </a:r>
            <a:r>
              <a:rPr lang="es"/>
              <a:t> acceder a las </a:t>
            </a:r>
            <a:r>
              <a:rPr lang="es">
                <a:solidFill>
                  <a:srgbClr val="F9F9F9"/>
                </a:solidFill>
                <a:highlight>
                  <a:srgbClr val="7685E6"/>
                </a:highlight>
              </a:rPr>
              <a:t>circuitos integrados de una computadora</a:t>
            </a:r>
            <a:r>
              <a:rPr lang="es"/>
              <a:t> tales como:</a:t>
            </a:r>
            <a:endParaRPr/>
          </a:p>
        </p:txBody>
      </p:sp>
      <p:sp>
        <p:nvSpPr>
          <p:cNvPr id="211" name="Google Shape;211;p23"/>
          <p:cNvSpPr txBox="1"/>
          <p:nvPr>
            <p:ph idx="2" type="body"/>
          </p:nvPr>
        </p:nvSpPr>
        <p:spPr>
          <a:xfrm>
            <a:off x="211950" y="1624325"/>
            <a:ext cx="7053300" cy="17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</a:t>
            </a:r>
            <a:r>
              <a:rPr lang="es" u="sng"/>
              <a:t>Disco Duro</a:t>
            </a:r>
            <a:r>
              <a:rPr lang="es"/>
              <a:t> (Acceso a eliminar información, modificar o leer).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  </a:t>
            </a:r>
            <a:r>
              <a:rPr lang="es"/>
              <a:t>Acceso a la memoria </a:t>
            </a:r>
            <a:r>
              <a:rPr b="1" lang="es">
                <a:solidFill>
                  <a:srgbClr val="E15BBA"/>
                </a:solidFill>
              </a:rPr>
              <a:t>RAM, ROM</a:t>
            </a:r>
            <a:r>
              <a:rPr lang="es"/>
              <a:t>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  </a:t>
            </a:r>
            <a:r>
              <a:rPr lang="es"/>
              <a:t>Acceso a la </a:t>
            </a:r>
            <a:r>
              <a:rPr lang="es">
                <a:solidFill>
                  <a:srgbClr val="F9F9F9"/>
                </a:solidFill>
                <a:highlight>
                  <a:srgbClr val="377BC7"/>
                </a:highlight>
              </a:rPr>
              <a:t>tarjeta de RED o Procesadores</a:t>
            </a:r>
            <a:r>
              <a:rPr lang="es"/>
              <a:t>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  </a:t>
            </a:r>
            <a:r>
              <a:rPr b="1" lang="es"/>
              <a:t>Trabajar del lado del servidor</a:t>
            </a:r>
            <a:r>
              <a:rPr lang="es"/>
              <a:t>.</a:t>
            </a:r>
            <a:endParaRPr/>
          </a:p>
        </p:txBody>
      </p:sp>
      <p:sp>
        <p:nvSpPr>
          <p:cNvPr id="212" name="Google Shape;212;p23"/>
          <p:cNvSpPr/>
          <p:nvPr/>
        </p:nvSpPr>
        <p:spPr>
          <a:xfrm rot="5400000">
            <a:off x="572174" y="1737149"/>
            <a:ext cx="177000" cy="1782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3"/>
          <p:cNvSpPr/>
          <p:nvPr/>
        </p:nvSpPr>
        <p:spPr>
          <a:xfrm rot="5400000">
            <a:off x="572174" y="2126468"/>
            <a:ext cx="177000" cy="1782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3"/>
          <p:cNvSpPr/>
          <p:nvPr/>
        </p:nvSpPr>
        <p:spPr>
          <a:xfrm rot="5400000">
            <a:off x="572174" y="2515805"/>
            <a:ext cx="177000" cy="1782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ZZ</a:t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3"/>
          <p:cNvSpPr txBox="1"/>
          <p:nvPr>
            <p:ph idx="1" type="body"/>
          </p:nvPr>
        </p:nvSpPr>
        <p:spPr>
          <a:xfrm>
            <a:off x="631200" y="3539950"/>
            <a:ext cx="7881600" cy="7680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>
                <a:solidFill>
                  <a:srgbClr val="F9F9F9"/>
                </a:solidFill>
                <a:highlight>
                  <a:srgbClr val="7685E6"/>
                </a:highlight>
              </a:rPr>
              <a:t>El objetivo de JavaScript</a:t>
            </a:r>
            <a:r>
              <a:rPr lang="es"/>
              <a:t> en el navegador solo </a:t>
            </a:r>
            <a:r>
              <a:rPr b="1" lang="es">
                <a:solidFill>
                  <a:srgbClr val="377BC7"/>
                </a:solidFill>
              </a:rPr>
              <a:t>se limita</a:t>
            </a:r>
            <a:r>
              <a:rPr lang="es"/>
              <a:t> al uso exclusivo de </a:t>
            </a:r>
            <a:r>
              <a:rPr lang="es" u="sng"/>
              <a:t>todo</a:t>
            </a:r>
            <a:r>
              <a:rPr lang="es"/>
              <a:t> lo que una </a:t>
            </a:r>
            <a:r>
              <a:rPr lang="es">
                <a:highlight>
                  <a:srgbClr val="F8C823"/>
                </a:highlight>
              </a:rPr>
              <a:t>página web</a:t>
            </a:r>
            <a:r>
              <a:rPr lang="es"/>
              <a:t> te puede brindar.</a:t>
            </a:r>
            <a:endParaRPr/>
          </a:p>
        </p:txBody>
      </p:sp>
      <p:sp>
        <p:nvSpPr>
          <p:cNvPr id="216" name="Google Shape;216;p23"/>
          <p:cNvSpPr/>
          <p:nvPr/>
        </p:nvSpPr>
        <p:spPr>
          <a:xfrm rot="5400000">
            <a:off x="572174" y="2935104"/>
            <a:ext cx="177000" cy="1782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ZZ</a:t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Vincular nuestro Javascript</a:t>
            </a:r>
            <a:endParaRPr/>
          </a:p>
        </p:txBody>
      </p:sp>
      <p:sp>
        <p:nvSpPr>
          <p:cNvPr id="222" name="Google Shape;222;p24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Hay </a:t>
            </a:r>
            <a:r>
              <a:rPr lang="es">
                <a:solidFill>
                  <a:srgbClr val="F9F9F9"/>
                </a:solidFill>
                <a:highlight>
                  <a:srgbClr val="377BC7"/>
                </a:highlight>
              </a:rPr>
              <a:t>dos formas</a:t>
            </a:r>
            <a:r>
              <a:rPr lang="es"/>
              <a:t> de incluir nuestro código JavaScript en nuestro documento HTML</a:t>
            </a:r>
            <a:r>
              <a:rPr lang="es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E15BBA"/>
                </a:solidFill>
                <a:latin typeface="Montserrat"/>
                <a:ea typeface="Montserrat"/>
                <a:cs typeface="Montserrat"/>
                <a:sym typeface="Montserrat"/>
              </a:rPr>
              <a:t>Interna:</a:t>
            </a:r>
            <a:r>
              <a:rPr lang="es"/>
              <a:t> dentro de una etiqueta </a:t>
            </a:r>
            <a:r>
              <a:rPr b="1" lang="es">
                <a:latin typeface="Fira Mono"/>
                <a:ea typeface="Fira Mono"/>
                <a:cs typeface="Fira Mono"/>
                <a:sym typeface="Fira Mono"/>
              </a:rPr>
              <a:t>&lt;script&gt;&lt;/script&gt;</a:t>
            </a:r>
            <a:r>
              <a:rPr lang="es"/>
              <a:t> antes del cierre del </a:t>
            </a:r>
            <a:r>
              <a:rPr b="1" lang="es">
                <a:latin typeface="Fira Mono"/>
                <a:ea typeface="Fira Mono"/>
                <a:cs typeface="Fira Mono"/>
                <a:sym typeface="Fira Mono"/>
              </a:rPr>
              <a:t>&lt;/body&gt;</a:t>
            </a:r>
            <a:r>
              <a:rPr lang="es"/>
              <a:t> en nuestro html.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Externa:</a:t>
            </a:r>
            <a:r>
              <a:rPr lang="es"/>
              <a:t> en un</a:t>
            </a:r>
            <a:r>
              <a:rPr lang="es"/>
              <a:t> archivo con extensión .js vinculado a través de una etiqueta </a:t>
            </a:r>
            <a:r>
              <a:rPr b="1" lang="es">
                <a:latin typeface="Fira Mono"/>
                <a:ea typeface="Fira Mono"/>
                <a:cs typeface="Fira Mono"/>
                <a:sym typeface="Fira Mono"/>
              </a:rPr>
              <a:t>&lt;script src=”index.js”&gt;&lt;/script&gt;</a:t>
            </a:r>
            <a:r>
              <a:rPr lang="es"/>
              <a:t> usando el </a:t>
            </a:r>
            <a:r>
              <a:rPr b="1" lang="es">
                <a:solidFill>
                  <a:srgbClr val="7685E6"/>
                </a:solidFill>
                <a:latin typeface="Montserrat"/>
                <a:ea typeface="Montserrat"/>
                <a:cs typeface="Montserrat"/>
                <a:sym typeface="Montserrat"/>
              </a:rPr>
              <a:t>atributo source</a:t>
            </a:r>
            <a:r>
              <a:rPr lang="es"/>
              <a:t> para indicar la </a:t>
            </a:r>
            <a:r>
              <a:rPr lang="es" u="sng"/>
              <a:t>ruta al archivo</a:t>
            </a:r>
            <a:r>
              <a:rPr lang="es"/>
              <a:t>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