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9c86a93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9c86a93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c86a93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9c86a93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c86a93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c86a93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9c86a93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9c86a9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c86a93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9c86a93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9c86a93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9c86a93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9c86a93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9c86a93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9c86a93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9c86a93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c86a93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c86a93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9c86a93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9c86a93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9c86a93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9c86a93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c86a93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c86a93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c86a93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9c86a93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c86a93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9c86a93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Lógicos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1152475"/>
            <a:ext cx="83415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Utilizados para </a:t>
            </a:r>
            <a:r>
              <a:rPr lang="es">
                <a:highlight>
                  <a:srgbClr val="F8C823"/>
                </a:highlight>
              </a:rPr>
              <a:t>conjugar </a:t>
            </a:r>
            <a:r>
              <a:rPr lang="es">
                <a:highlight>
                  <a:srgbClr val="F8C823"/>
                </a:highlight>
              </a:rPr>
              <a:t>condiciones</a:t>
            </a:r>
            <a:r>
              <a:rPr lang="es"/>
              <a:t> lógicas y </a:t>
            </a:r>
            <a:r>
              <a:rPr b="1" lang="es">
                <a:solidFill>
                  <a:srgbClr val="7685E6"/>
                </a:solidFill>
              </a:rPr>
              <a:t>obtener</a:t>
            </a:r>
            <a:r>
              <a:rPr lang="es"/>
              <a:t> un valor </a:t>
            </a:r>
            <a:r>
              <a:rPr lang="es" u="sng"/>
              <a:t>booleano como respuesta</a:t>
            </a:r>
            <a:r>
              <a:rPr lang="es"/>
              <a:t>. </a:t>
            </a:r>
            <a:r>
              <a:rPr b="1" lang="es">
                <a:solidFill>
                  <a:srgbClr val="E15BBA"/>
                </a:solidFill>
              </a:rPr>
              <a:t>Similares</a:t>
            </a:r>
            <a:r>
              <a:rPr lang="es"/>
              <a:t> a los de </a:t>
            </a:r>
            <a:r>
              <a:rPr lang="es" u="sng"/>
              <a:t>comparación</a:t>
            </a:r>
            <a:r>
              <a:rPr lang="es"/>
              <a:t> pero con una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notación más lógica</a:t>
            </a:r>
            <a:r>
              <a:rPr lang="es"/>
              <a:t> y combinable con estos últimos.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operadores son el del conjunción </a:t>
            </a:r>
            <a:r>
              <a:rPr b="1" lang="es">
                <a:solidFill>
                  <a:srgbClr val="FF8B39"/>
                </a:solidFill>
              </a:rPr>
              <a:t>AND (&amp;&amp;)</a:t>
            </a:r>
            <a:r>
              <a:rPr lang="es"/>
              <a:t>, disyunción </a:t>
            </a:r>
            <a:r>
              <a:rPr b="1" lang="es">
                <a:solidFill>
                  <a:srgbClr val="E15BBA"/>
                </a:solidFill>
              </a:rPr>
              <a:t>OR (||) </a:t>
            </a:r>
            <a:r>
              <a:rPr lang="es"/>
              <a:t>o negación </a:t>
            </a:r>
            <a:r>
              <a:rPr b="1" lang="es">
                <a:solidFill>
                  <a:srgbClr val="7685E6"/>
                </a:solidFill>
              </a:rPr>
              <a:t>NOT(!)</a:t>
            </a:r>
            <a:r>
              <a:rPr lang="es"/>
              <a:t>.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6378" l="4168" r="4003" t="6001"/>
          <a:stretch/>
        </p:blipFill>
        <p:spPr>
          <a:xfrm>
            <a:off x="2313300" y="2179050"/>
            <a:ext cx="4517424" cy="25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550375" y="1614925"/>
            <a:ext cx="8043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sentencias condicionales</a:t>
            </a:r>
            <a:r>
              <a:rPr lang="es"/>
              <a:t> se utilizan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realizar</a:t>
            </a:r>
            <a:r>
              <a:rPr lang="es"/>
              <a:t> diferentes </a:t>
            </a:r>
            <a:r>
              <a:rPr lang="es" u="sng"/>
              <a:t>acciones</a:t>
            </a:r>
            <a:r>
              <a:rPr lang="es"/>
              <a:t> basadas en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condiciones</a:t>
            </a:r>
            <a:r>
              <a:rPr lang="es"/>
              <a:t> manipulando el flujo de nuestro programa.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JavaScript tenemos las siguientes declaraciones condicionales: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/>
              <a:t> - bloque de código que </a:t>
            </a:r>
            <a:r>
              <a:rPr lang="es">
                <a:highlight>
                  <a:srgbClr val="F9F9F9"/>
                </a:highlight>
              </a:rPr>
              <a:t>se ejecutará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 una condición</a:t>
            </a:r>
            <a:r>
              <a:rPr lang="es"/>
              <a:t> especificada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es verdadera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/>
              <a:t> - bloque de código que </a:t>
            </a:r>
            <a:r>
              <a:rPr lang="es">
                <a:highlight>
                  <a:srgbClr val="F9F9F9"/>
                </a:highlight>
              </a:rPr>
              <a:t>se ejecutará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 la condición</a:t>
            </a:r>
            <a:r>
              <a:rPr lang="es"/>
              <a:t>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/>
              <a:t> resulta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falsa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s"/>
              <a:t> para </a:t>
            </a:r>
            <a:r>
              <a:rPr lang="es" u="sng"/>
              <a:t>especificar muchos bloques</a:t>
            </a:r>
            <a:r>
              <a:rPr lang="es"/>
              <a:t>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condicionales</a:t>
            </a:r>
            <a:r>
              <a:rPr lang="es"/>
              <a:t> de código que se ejecutarán.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</a:t>
            </a:r>
            <a:r>
              <a:rPr b="1" lang="es"/>
              <a:t>código</a:t>
            </a:r>
            <a:r>
              <a:rPr lang="es"/>
              <a:t> definido </a:t>
            </a:r>
            <a:r>
              <a:rPr lang="es">
                <a:highlight>
                  <a:srgbClr val="F8C823"/>
                </a:highlight>
              </a:rPr>
              <a:t>dentro de un bloque IF</a:t>
            </a:r>
            <a:r>
              <a:rPr lang="es"/>
              <a:t> </a:t>
            </a:r>
            <a:r>
              <a:rPr lang="es"/>
              <a:t>sólo</a:t>
            </a:r>
            <a:r>
              <a:rPr lang="es"/>
              <a:t> </a:t>
            </a:r>
            <a:r>
              <a:rPr lang="es" u="sng"/>
              <a:t>se ejecutará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si la condición</a:t>
            </a:r>
            <a:r>
              <a:rPr lang="es"/>
              <a:t> de la sentencia es </a:t>
            </a:r>
            <a:r>
              <a:rPr b="1" lang="es">
                <a:solidFill>
                  <a:srgbClr val="7685E6"/>
                </a:solidFill>
              </a:rPr>
              <a:t>verdadera</a:t>
            </a:r>
            <a:r>
              <a:rPr lang="es"/>
              <a:t>.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14311" l="5446" r="5259" t="14418"/>
          <a:stretch/>
        </p:blipFill>
        <p:spPr>
          <a:xfrm>
            <a:off x="1180400" y="2004475"/>
            <a:ext cx="6783199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Corresponde al </a:t>
            </a:r>
            <a:r>
              <a:rPr b="1" lang="es">
                <a:solidFill>
                  <a:srgbClr val="E15BBA"/>
                </a:solidFill>
              </a:rPr>
              <a:t>bloque de código</a:t>
            </a:r>
            <a:r>
              <a:rPr lang="es"/>
              <a:t> que deberá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ejecutarse si</a:t>
            </a:r>
            <a:r>
              <a:rPr lang="es"/>
              <a:t> la condición </a:t>
            </a:r>
            <a:r>
              <a:rPr lang="es" u="sng"/>
              <a:t>IF precedente</a:t>
            </a:r>
            <a:r>
              <a:rPr lang="es"/>
              <a:t> resultó ser </a:t>
            </a:r>
            <a:r>
              <a:rPr b="1" lang="es"/>
              <a:t>falsa</a:t>
            </a:r>
            <a:r>
              <a:rPr lang="es"/>
              <a:t>. Esta sentencia </a:t>
            </a:r>
            <a:r>
              <a:rPr lang="es">
                <a:highlight>
                  <a:srgbClr val="F8C823"/>
                </a:highlight>
              </a:rPr>
              <a:t>es opcional</a:t>
            </a:r>
            <a:r>
              <a:rPr lang="es"/>
              <a:t>, ya que </a:t>
            </a:r>
            <a:r>
              <a:rPr lang="es" u="sng"/>
              <a:t>podemos tener IF sin ELSE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12766" l="5030" r="4985" t="12662"/>
          <a:stretch/>
        </p:blipFill>
        <p:spPr>
          <a:xfrm>
            <a:off x="1312050" y="2004475"/>
            <a:ext cx="6519900" cy="2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IF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</a:t>
            </a:r>
            <a:r>
              <a:rPr b="1" lang="es"/>
              <a:t>condiciones adicionales</a:t>
            </a:r>
            <a:r>
              <a:rPr lang="es"/>
              <a:t> intermedias </a:t>
            </a:r>
            <a:r>
              <a:rPr lang="es">
                <a:highlight>
                  <a:srgbClr val="F8C823"/>
                </a:highlight>
              </a:rPr>
              <a:t>entre la principal y la condición</a:t>
            </a:r>
            <a:r>
              <a:rPr lang="es"/>
              <a:t> por defecto. Se utilizan para </a:t>
            </a:r>
            <a:r>
              <a:rPr b="1" lang="es">
                <a:solidFill>
                  <a:srgbClr val="E15BBA"/>
                </a:solidFill>
              </a:rPr>
              <a:t>validar más de una condición</a:t>
            </a:r>
            <a:r>
              <a:rPr lang="es"/>
              <a:t> en un mismo bloque.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9685" l="4896" r="4769" t="9805"/>
          <a:stretch/>
        </p:blipFill>
        <p:spPr>
          <a:xfrm>
            <a:off x="1789437" y="1892250"/>
            <a:ext cx="5565125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SWITCH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11700" y="1152475"/>
            <a:ext cx="83415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Funciona como un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bloque condicional</a:t>
            </a:r>
            <a:r>
              <a:rPr lang="es"/>
              <a:t> if/else if/else que sintácticamente se ve </a:t>
            </a:r>
            <a:r>
              <a:rPr b="1" lang="es"/>
              <a:t>más claro</a:t>
            </a:r>
            <a:r>
              <a:rPr lang="es"/>
              <a:t> y nos permite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comportamientos adicionales</a:t>
            </a:r>
            <a:r>
              <a:rPr lang="es"/>
              <a:t>.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6738" l="5798" r="5541" t="6207"/>
          <a:stretch/>
        </p:blipFill>
        <p:spPr>
          <a:xfrm>
            <a:off x="4999575" y="1748875"/>
            <a:ext cx="3310551" cy="2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848075"/>
            <a:ext cx="43302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case:</a:t>
            </a:r>
            <a:r>
              <a:rPr lang="es"/>
              <a:t> define el </a:t>
            </a:r>
            <a:r>
              <a:rPr b="1" lang="es"/>
              <a:t>valor</a:t>
            </a:r>
            <a:r>
              <a:rPr lang="es"/>
              <a:t> con el cual debe </a:t>
            </a:r>
            <a:r>
              <a:rPr lang="es" u="sng"/>
              <a:t>igualar la condición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default:</a:t>
            </a:r>
            <a:r>
              <a:rPr lang="es"/>
              <a:t> es el </a:t>
            </a:r>
            <a:r>
              <a:rPr b="1" lang="es">
                <a:solidFill>
                  <a:srgbClr val="FF8B39"/>
                </a:solidFill>
              </a:rPr>
              <a:t>resultado por defecto</a:t>
            </a:r>
            <a:r>
              <a:rPr lang="es"/>
              <a:t> si ninguna de las anteriores cumple la condición.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break</a:t>
            </a:r>
            <a:r>
              <a:rPr lang="es">
                <a:highlight>
                  <a:srgbClr val="F8C823"/>
                </a:highlight>
              </a:rPr>
              <a:t>:</a:t>
            </a:r>
            <a:r>
              <a:rPr lang="es"/>
              <a:t> indica al bloque que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debe dejar de validar condiciones</a:t>
            </a:r>
            <a:r>
              <a:rPr lang="es"/>
              <a:t>, si no se coloca entonces los case debajo del que cumple la condición también se ejecutarán.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continue:</a:t>
            </a:r>
            <a:r>
              <a:rPr lang="es"/>
              <a:t> se usa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saltar una condición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Ternario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152475"/>
            <a:ext cx="84225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pertenece al apartado del tema anterior, este operador </a:t>
            </a:r>
            <a:r>
              <a:rPr lang="es">
                <a:highlight>
                  <a:srgbClr val="F8C823"/>
                </a:highlight>
              </a:rPr>
              <a:t>funciona como un condicional simplificado u operador condicional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de </a:t>
            </a:r>
            <a:r>
              <a:rPr lang="es" u="sng"/>
              <a:t>utilidad cuando tenemos condiciones del tipo if/else</a:t>
            </a:r>
            <a:r>
              <a:rPr lang="es"/>
              <a:t>, es decir, de </a:t>
            </a:r>
            <a:r>
              <a:rPr b="1" lang="es">
                <a:solidFill>
                  <a:srgbClr val="7685E6"/>
                </a:solidFill>
              </a:rPr>
              <a:t>dos valores posibles</a:t>
            </a:r>
            <a:r>
              <a:rPr lang="es"/>
              <a:t>.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 b="16045" l="4766" r="4621" t="16704"/>
          <a:stretch/>
        </p:blipFill>
        <p:spPr>
          <a:xfrm>
            <a:off x="498250" y="2235182"/>
            <a:ext cx="7843049" cy="16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3924750"/>
            <a:ext cx="8341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 que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viene </a:t>
            </a:r>
            <a:r>
              <a:rPr lang="es">
                <a:highlight>
                  <a:srgbClr val="F8C823"/>
                </a:highlight>
              </a:rPr>
              <a:t>después</a:t>
            </a:r>
            <a:r>
              <a:rPr lang="es"/>
              <a:t> del </a:t>
            </a:r>
            <a:r>
              <a:rPr b="1" lang="es"/>
              <a:t>?</a:t>
            </a:r>
            <a:r>
              <a:rPr lang="es"/>
              <a:t> será el </a:t>
            </a:r>
            <a:r>
              <a:rPr b="1" lang="es">
                <a:solidFill>
                  <a:srgbClr val="FF8B39"/>
                </a:solidFill>
              </a:rPr>
              <a:t>valor de retorno</a:t>
            </a:r>
            <a:r>
              <a:rPr lang="es"/>
              <a:t> si la condición es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verdadera</a:t>
            </a:r>
            <a:r>
              <a:rPr lang="es"/>
              <a:t> y lo que </a:t>
            </a:r>
            <a:r>
              <a:rPr b="1" lang="es">
                <a:solidFill>
                  <a:srgbClr val="377BC7"/>
                </a:solidFill>
              </a:rPr>
              <a:t>sigue luego</a:t>
            </a:r>
            <a:r>
              <a:rPr lang="es"/>
              <a:t> de </a:t>
            </a:r>
            <a:r>
              <a:rPr b="1" lang="es"/>
              <a:t>:</a:t>
            </a:r>
            <a:r>
              <a:rPr lang="es"/>
              <a:t> cuando la </a:t>
            </a:r>
            <a:r>
              <a:rPr lang="es" u="sng"/>
              <a:t>condición</a:t>
            </a:r>
            <a:r>
              <a:rPr lang="es"/>
              <a:t> resulte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falsa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</a:t>
            </a:r>
            <a:r>
              <a:rPr lang="es"/>
              <a:t>peradores condicionales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8341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Así como disponemos del </a:t>
            </a:r>
            <a:r>
              <a:rPr b="1" lang="es">
                <a:solidFill>
                  <a:srgbClr val="FF8B39"/>
                </a:solidFill>
              </a:rPr>
              <a:t>operador ternario</a:t>
            </a:r>
            <a:r>
              <a:rPr lang="es"/>
              <a:t>, también </a:t>
            </a:r>
            <a:r>
              <a:rPr lang="es" u="sng"/>
              <a:t>contamos con otros</a:t>
            </a:r>
            <a:r>
              <a:rPr lang="es"/>
              <a:t> que nos </a:t>
            </a:r>
            <a:r>
              <a:rPr lang="es">
                <a:highlight>
                  <a:srgbClr val="F8C823"/>
                </a:highlight>
              </a:rPr>
              <a:t>permiten evaluar</a:t>
            </a:r>
            <a:r>
              <a:rPr lang="es"/>
              <a:t> nuestras condiciones </a:t>
            </a:r>
            <a:r>
              <a:rPr lang="es" u="sng"/>
              <a:t>sin</a:t>
            </a:r>
            <a:r>
              <a:rPr lang="es"/>
              <a:t> tener que </a:t>
            </a:r>
            <a:r>
              <a:rPr b="1" lang="es"/>
              <a:t>definir estructuras</a:t>
            </a:r>
            <a:r>
              <a:rPr lang="es"/>
              <a:t> o sentencias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robustas como el if o el switch</a:t>
            </a:r>
            <a:r>
              <a:rPr lang="es"/>
              <a:t>.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26079" l="0" r="0" t="0"/>
          <a:stretch/>
        </p:blipFill>
        <p:spPr>
          <a:xfrm>
            <a:off x="880100" y="2225350"/>
            <a:ext cx="7204701" cy="18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 o Ciclos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550375" y="1614925"/>
            <a:ext cx="8043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estructuras</a:t>
            </a:r>
            <a:r>
              <a:rPr lang="es"/>
              <a:t> que nos permiten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realizar iteraciones</a:t>
            </a:r>
            <a:r>
              <a:rPr lang="es"/>
              <a:t> o repeticiones de bloques </a:t>
            </a:r>
            <a:r>
              <a:rPr lang="es">
                <a:highlight>
                  <a:srgbClr val="F9F9F9"/>
                </a:highlight>
              </a:rPr>
              <a:t>de código</a:t>
            </a:r>
            <a:r>
              <a:rPr lang="es"/>
              <a:t> en particular.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 de estructuras: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/>
              <a:t>Basadas en una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cantidad finita y predefinida</a:t>
            </a:r>
            <a:r>
              <a:rPr lang="es"/>
              <a:t> de repeticiones.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/>
              <a:t>Basadas en una </a:t>
            </a:r>
            <a:r>
              <a:rPr b="1" lang="es" u="sng"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lang="es"/>
              <a:t> que repetirá el ciclo hasta que este se cumpla.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52475"/>
            <a:ext cx="83415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ciclo por excelencia, </a:t>
            </a:r>
            <a:r>
              <a:rPr lang="es">
                <a:highlight>
                  <a:srgbClr val="F8C823"/>
                </a:highlight>
              </a:rPr>
              <a:t>la cantidad de veces que se repite se encuentra definida por un </a:t>
            </a:r>
            <a:r>
              <a:rPr lang="es">
                <a:highlight>
                  <a:srgbClr val="F8C823"/>
                </a:highlight>
              </a:rPr>
              <a:t>número</a:t>
            </a:r>
            <a:r>
              <a:rPr lang="es">
                <a:highlight>
                  <a:srgbClr val="F8C823"/>
                </a:highlight>
              </a:rPr>
              <a:t> finito de veces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ciclo </a:t>
            </a:r>
            <a:r>
              <a:rPr lang="es" u="sng"/>
              <a:t>consta de 3 partes</a:t>
            </a:r>
            <a:r>
              <a:rPr lang="es"/>
              <a:t>: (un </a:t>
            </a:r>
            <a:r>
              <a:rPr b="1" lang="es"/>
              <a:t>contador</a:t>
            </a:r>
            <a:r>
              <a:rPr lang="es"/>
              <a:t>; un </a:t>
            </a:r>
            <a:r>
              <a:rPr b="1" lang="es">
                <a:solidFill>
                  <a:srgbClr val="E15BBA"/>
                </a:solidFill>
              </a:rPr>
              <a:t>límite</a:t>
            </a:r>
            <a:r>
              <a:rPr lang="es"/>
              <a:t>; una </a:t>
            </a:r>
            <a:r>
              <a:rPr b="1" lang="es">
                <a:solidFill>
                  <a:srgbClr val="377BC7"/>
                </a:solidFill>
              </a:rPr>
              <a:t>actualización</a:t>
            </a:r>
            <a:r>
              <a:rPr lang="es"/>
              <a:t>).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16331" l="6938" r="6765" t="16210"/>
          <a:stretch/>
        </p:blipFill>
        <p:spPr>
          <a:xfrm>
            <a:off x="311700" y="2502525"/>
            <a:ext cx="5542524" cy="17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650" y="2241475"/>
            <a:ext cx="2730350" cy="2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152475"/>
            <a:ext cx="83415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caso, </a:t>
            </a:r>
            <a:r>
              <a:rPr lang="es">
                <a:highlight>
                  <a:srgbClr val="F8C823"/>
                </a:highlight>
              </a:rPr>
              <a:t>el ciclo depende de una condición</a:t>
            </a:r>
            <a:r>
              <a:rPr lang="es"/>
              <a:t> que pueda ser o no numérica. </a:t>
            </a:r>
            <a:r>
              <a:rPr lang="es" u="sng"/>
              <a:t>Una vez cumplida</a:t>
            </a:r>
            <a:r>
              <a:rPr lang="es"/>
              <a:t> la condición </a:t>
            </a:r>
            <a:r>
              <a:rPr b="1" lang="es">
                <a:solidFill>
                  <a:srgbClr val="377BC7"/>
                </a:solidFill>
              </a:rPr>
              <a:t>el ciclo dejará de funcionar</a:t>
            </a:r>
            <a:r>
              <a:rPr lang="es"/>
              <a:t> o </a:t>
            </a:r>
            <a:r>
              <a:rPr b="1" lang="es"/>
              <a:t>puede que nunca comience</a:t>
            </a:r>
            <a:r>
              <a:rPr lang="es"/>
              <a:t> si la condición se encuentra cumplida antes de ser evaluada por la estructura.</a:t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5687" l="3839" r="3636" t="5581"/>
          <a:stretch/>
        </p:blipFill>
        <p:spPr>
          <a:xfrm>
            <a:off x="2566713" y="2050525"/>
            <a:ext cx="4010573" cy="25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</a:t>
            </a:r>
            <a:r>
              <a:rPr lang="es"/>
              <a:t>WHILE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152475"/>
            <a:ext cx="83415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similar a la estructura WHILE</a:t>
            </a:r>
            <a:r>
              <a:rPr lang="es"/>
              <a:t>, solo que </a:t>
            </a:r>
            <a:r>
              <a:rPr b="1" lang="es">
                <a:solidFill>
                  <a:srgbClr val="7685E6"/>
                </a:solidFill>
              </a:rPr>
              <a:t>en este caso</a:t>
            </a:r>
            <a:r>
              <a:rPr lang="es"/>
              <a:t> el ciclo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 ejecutará al menos una vez</a:t>
            </a:r>
            <a:r>
              <a:rPr lang="es"/>
              <a:t> aunque la condición </a:t>
            </a:r>
            <a:r>
              <a:rPr b="1" lang="es"/>
              <a:t>no se cumpla</a:t>
            </a:r>
            <a:r>
              <a:rPr lang="es"/>
              <a:t>.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6144" l="4317" r="4207" t="5703"/>
          <a:stretch/>
        </p:blipFill>
        <p:spPr>
          <a:xfrm>
            <a:off x="2425050" y="1865000"/>
            <a:ext cx="4114799" cy="28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Aritméticos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Relacionales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Lógicos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Condicionales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Bucles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</a:t>
            </a:r>
            <a:r>
              <a:rPr lang="es">
                <a:solidFill>
                  <a:srgbClr val="414141"/>
                </a:solidFill>
              </a:rPr>
              <a:t> 13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Funciones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Declaradas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Arrow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Callbacks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Scopes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1344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Javascript?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Prompt, alert y console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8046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60560" y="3018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60560" y="3257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4154" y="3032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44154" y="32570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3439854" y="30516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3439854" y="32763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6260557" y="34894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 rot="5400000">
            <a:off x="3439854" y="350105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80" name="Google Shape;180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Lógica a su servicio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550375" y="2078575"/>
            <a:ext cx="7359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Los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operadores</a:t>
            </a:r>
            <a:r>
              <a:rPr lang="es" sz="2200"/>
              <a:t> nos </a:t>
            </a:r>
            <a:r>
              <a:rPr lang="es" sz="2200" u="sng"/>
              <a:t>ayudan</a:t>
            </a:r>
            <a:r>
              <a:rPr lang="es" sz="2200"/>
              <a:t> a </a:t>
            </a:r>
            <a:r>
              <a:rPr lang="es" sz="2200">
                <a:solidFill>
                  <a:srgbClr val="F9F9F9"/>
                </a:solidFill>
                <a:highlight>
                  <a:srgbClr val="377BC7"/>
                </a:highlight>
              </a:rPr>
              <a:t>modificar, reasignar y comprobar</a:t>
            </a:r>
            <a:r>
              <a:rPr lang="es" sz="2200"/>
              <a:t> el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r>
              <a:rPr lang="es" sz="2200"/>
              <a:t> de las </a:t>
            </a:r>
            <a:r>
              <a:rPr lang="es" sz="2200" u="sng"/>
              <a:t>variables</a:t>
            </a:r>
            <a:r>
              <a:rPr lang="es" sz="2200"/>
              <a:t> con una </a:t>
            </a:r>
            <a:r>
              <a:rPr lang="es" sz="2200">
                <a:highlight>
                  <a:srgbClr val="F9F9F9"/>
                </a:highlight>
              </a:rPr>
              <a:t>sintaxis más sencilla</a:t>
            </a:r>
            <a:r>
              <a:rPr lang="es" sz="2200"/>
              <a:t> y acotada.</a:t>
            </a:r>
            <a:endParaRPr sz="2200"/>
          </a:p>
        </p:txBody>
      </p:sp>
      <p:sp>
        <p:nvSpPr>
          <p:cNvPr id="187" name="Google Shape;187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Aritméticos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8520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/>
              <a:t>operadores</a:t>
            </a:r>
            <a:r>
              <a:rPr lang="es"/>
              <a:t> se </a:t>
            </a:r>
            <a:r>
              <a:rPr lang="es" u="sng"/>
              <a:t>utilizan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realizar las operaciones matemáticas</a:t>
            </a:r>
            <a:r>
              <a:rPr lang="es"/>
              <a:t> tradicionales.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Gracias a ellos podemos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sumar</a:t>
            </a:r>
            <a:r>
              <a:rPr lang="es"/>
              <a:t>, </a:t>
            </a:r>
            <a:r>
              <a:rPr b="1" lang="es">
                <a:solidFill>
                  <a:srgbClr val="FF8B39"/>
                </a:solidFill>
              </a:rPr>
              <a:t>restar</a:t>
            </a:r>
            <a:r>
              <a:rPr lang="es"/>
              <a:t>, </a:t>
            </a:r>
            <a:r>
              <a:rPr lang="es">
                <a:highlight>
                  <a:srgbClr val="F8C823"/>
                </a:highlight>
              </a:rPr>
              <a:t>multiplicar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dividir</a:t>
            </a:r>
            <a:r>
              <a:rPr lang="es"/>
              <a:t> y obtener el </a:t>
            </a:r>
            <a:r>
              <a:rPr b="1" lang="es"/>
              <a:t>resto</a:t>
            </a:r>
            <a:r>
              <a:rPr lang="es"/>
              <a:t>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7349" l="2757" r="3124" t="6997"/>
          <a:stretch/>
        </p:blipFill>
        <p:spPr>
          <a:xfrm>
            <a:off x="1908175" y="2194075"/>
            <a:ext cx="5327651" cy="23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5247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los que </a:t>
            </a:r>
            <a:r>
              <a:rPr lang="es">
                <a:highlight>
                  <a:srgbClr val="F8C823"/>
                </a:highlight>
              </a:rPr>
              <a:t>nos permiten</a:t>
            </a:r>
            <a:r>
              <a:rPr lang="es"/>
              <a:t> </a:t>
            </a:r>
            <a:r>
              <a:rPr b="1" lang="es"/>
              <a:t>asignar</a:t>
            </a:r>
            <a:r>
              <a:rPr lang="es"/>
              <a:t> o </a:t>
            </a:r>
            <a:r>
              <a:rPr b="1" lang="es">
                <a:solidFill>
                  <a:srgbClr val="E15BBA"/>
                </a:solidFill>
              </a:rPr>
              <a:t>reasignar</a:t>
            </a:r>
            <a:r>
              <a:rPr lang="es"/>
              <a:t> valores a nuestras variables.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10034" l="7927" r="7470" t="10138"/>
          <a:stretch/>
        </p:blipFill>
        <p:spPr>
          <a:xfrm>
            <a:off x="2343150" y="1599250"/>
            <a:ext cx="4457700" cy="30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152475"/>
            <a:ext cx="8520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permiten generar condiciones basadas en comparaciones o asignar valores.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6211" l="4660" r="5021" t="6543"/>
          <a:stretch/>
        </p:blipFill>
        <p:spPr>
          <a:xfrm>
            <a:off x="2377438" y="1655375"/>
            <a:ext cx="4389125" cy="28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Incremento y Decremento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152475"/>
            <a:ext cx="8341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>
                <a:solidFill>
                  <a:srgbClr val="FF8B39"/>
                </a:solidFill>
              </a:rPr>
              <a:t>operadores</a:t>
            </a:r>
            <a:r>
              <a:rPr lang="es"/>
              <a:t> son útiles cuando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necesitamos modificar</a:t>
            </a:r>
            <a:r>
              <a:rPr lang="es"/>
              <a:t> el valor de </a:t>
            </a:r>
            <a:r>
              <a:rPr i="1" lang="es">
                <a:solidFill>
                  <a:srgbClr val="E15BBA"/>
                </a:solidFill>
              </a:rPr>
              <a:t>nuestra variable </a:t>
            </a:r>
            <a:r>
              <a:rPr i="1" lang="es">
                <a:solidFill>
                  <a:srgbClr val="E15BBA"/>
                </a:solidFill>
              </a:rPr>
              <a:t>numérica</a:t>
            </a:r>
            <a:r>
              <a:rPr lang="es"/>
              <a:t> a razón de </a:t>
            </a:r>
            <a:r>
              <a:rPr lang="es">
                <a:highlight>
                  <a:srgbClr val="F8C823"/>
                </a:highlight>
              </a:rPr>
              <a:t>una unidad cada vez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377BC7"/>
                </a:solidFill>
              </a:rPr>
              <a:t>Dependiendo</a:t>
            </a:r>
            <a:r>
              <a:rPr lang="es"/>
              <a:t>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posición del operador</a:t>
            </a:r>
            <a:r>
              <a:rPr lang="es"/>
              <a:t> es el </a:t>
            </a:r>
            <a:r>
              <a:rPr lang="es" u="sng"/>
              <a:t>comportamiento</a:t>
            </a:r>
            <a:r>
              <a:rPr lang="es"/>
              <a:t> obtenido. Por ejemplo, si lo usamos a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izquierda</a:t>
            </a:r>
            <a:r>
              <a:rPr lang="es"/>
              <a:t> entonces </a:t>
            </a:r>
            <a:r>
              <a:rPr b="1" lang="es">
                <a:solidFill>
                  <a:srgbClr val="7685E6"/>
                </a:solidFill>
              </a:rPr>
              <a:t>primero incrementa o decrementa</a:t>
            </a:r>
            <a:r>
              <a:rPr lang="es"/>
              <a:t> el valor y </a:t>
            </a:r>
            <a:r>
              <a:rPr lang="es" u="sng"/>
              <a:t>luego lo asigna</a:t>
            </a:r>
            <a:r>
              <a:rPr lang="es"/>
              <a:t> a la variable y si se encuentra a </a:t>
            </a:r>
            <a:r>
              <a:rPr b="1" lang="es"/>
              <a:t>la derecha realiza lo inverso</a:t>
            </a:r>
            <a:r>
              <a:rPr lang="es"/>
              <a:t>.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9415" l="3803" r="3432" t="8354"/>
          <a:stretch/>
        </p:blipFill>
        <p:spPr>
          <a:xfrm>
            <a:off x="1990650" y="2768875"/>
            <a:ext cx="5162699" cy="1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