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Fira Mono"/>
      <p:regular r:id="rId33"/>
      <p:bold r:id="rId34"/>
    </p:embeddedFont>
    <p:embeddedFont>
      <p:font typeface="Montserrat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FiraMon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7.xml"/><Relationship Id="rId34" Type="http://schemas.openxmlformats.org/officeDocument/2006/relationships/font" Target="fonts/FiraMono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ontserrat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0e1d52a6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40e1d52a6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0e1d52a6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40e1d52a6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0e1d52a6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0e1d52a6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9a00bb0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39a00bb0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09f26635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409f26635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0e1d52a6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40e1d52a6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0e43bc85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40e43bc85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9c86a9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9c86a9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09f26635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09f26635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0e1d52a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0e1d52a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0e1d52a6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0e1d52a6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al DOM</a:t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1130656" y="1524221"/>
            <a:ext cx="3083700" cy="12651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1049350" y="1427350"/>
            <a:ext cx="3083700" cy="12651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1049350" y="1486829"/>
            <a:ext cx="3083700" cy="12054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getElementById(‘blog’)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Trae el nodo del elemento con id #blog.</a:t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1130658" y="3005210"/>
            <a:ext cx="3083700" cy="13230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1049350" y="2903900"/>
            <a:ext cx="3083700" cy="13230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1049350" y="2966100"/>
            <a:ext cx="3137700" cy="1261200"/>
          </a:xfrm>
          <a:prstGeom prst="rect">
            <a:avLst/>
          </a:prstGeom>
          <a:effectLst>
            <a:outerShdw blurRad="128588" rotWithShape="0" algn="bl" dist="19050">
              <a:schemeClr val="dk2">
                <a:alpha val="56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getElementsByClassName(‘title’)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Selecciona todos los nodos con la clase .title y los devuelve en un array de nodos.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4616166" y="1520729"/>
            <a:ext cx="3338700" cy="1219500"/>
          </a:xfrm>
          <a:prstGeom prst="rect">
            <a:avLst/>
          </a:prstGeom>
          <a:solidFill>
            <a:srgbClr val="377BC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4528125" y="1427350"/>
            <a:ext cx="3338700" cy="1219500"/>
          </a:xfrm>
          <a:prstGeom prst="rect">
            <a:avLst/>
          </a:prstGeom>
          <a:solidFill>
            <a:srgbClr val="FF8B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4528125" y="1466208"/>
            <a:ext cx="3338700" cy="11619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querySelector(‘#header nav .link’)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Accedemos un nodo como si usaramos un selector CSS</a:t>
            </a:r>
            <a:r>
              <a:rPr lang="es">
                <a:solidFill>
                  <a:srgbClr val="F9F9F9"/>
                </a:solidFill>
              </a:rPr>
              <a:t>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4658912" y="2997443"/>
            <a:ext cx="3296100" cy="13416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4572000" y="2901000"/>
            <a:ext cx="3296100" cy="13416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4572000" y="2915395"/>
            <a:ext cx="3137700" cy="13128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getElementsByTagName(‘p’)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Toma todas las etiquetas ‘p’ y las devuelve en un array de nodos.</a:t>
            </a:r>
            <a:endParaRPr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al DOM</a:t>
            </a:r>
            <a:endParaRPr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311700" y="1212275"/>
            <a:ext cx="69135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este caso </a:t>
            </a:r>
            <a:r>
              <a:rPr lang="es">
                <a:highlight>
                  <a:srgbClr val="F8C823"/>
                </a:highlight>
              </a:rPr>
              <a:t>tomamos el elemento HTML</a:t>
            </a:r>
            <a:r>
              <a:rPr lang="es"/>
              <a:t> con</a:t>
            </a:r>
            <a:r>
              <a:rPr lang="es">
                <a:solidFill>
                  <a:srgbClr val="F8C823"/>
                </a:solidFill>
              </a:rPr>
              <a:t> </a:t>
            </a:r>
            <a:r>
              <a:rPr lang="es">
                <a:solidFill>
                  <a:srgbClr val="F8C823"/>
                </a:solidFill>
                <a:highlight>
                  <a:schemeClr val="dk2"/>
                </a:highlight>
              </a:rPr>
              <a:t>id=</a:t>
            </a:r>
            <a:r>
              <a:rPr lang="es">
                <a:solidFill>
                  <a:srgbClr val="FF8B39"/>
                </a:solidFill>
                <a:highlight>
                  <a:schemeClr val="dk2"/>
                </a:highlight>
              </a:rPr>
              <a:t>‘title’</a:t>
            </a:r>
            <a:r>
              <a:rPr lang="es"/>
              <a:t> y </a:t>
            </a:r>
            <a:r>
              <a:rPr b="1" lang="es"/>
              <a:t>mostramos</a:t>
            </a:r>
            <a:r>
              <a:rPr lang="es"/>
              <a:t> el resultado </a:t>
            </a:r>
            <a:r>
              <a:rPr lang="es" u="sng"/>
              <a:t>por la consola</a:t>
            </a:r>
            <a:r>
              <a:rPr lang="es"/>
              <a:t> del navegador.</a:t>
            </a:r>
            <a:endParaRPr/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475" y="3181725"/>
            <a:ext cx="3724975" cy="11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 rotWithShape="1">
          <a:blip r:embed="rId4">
            <a:alphaModFix/>
          </a:blip>
          <a:srcRect b="23074" l="7719" r="7728" t="24398"/>
          <a:stretch/>
        </p:blipFill>
        <p:spPr>
          <a:xfrm>
            <a:off x="3919475" y="1968575"/>
            <a:ext cx="4590150" cy="10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 rotWithShape="1">
          <a:blip r:embed="rId5">
            <a:alphaModFix/>
          </a:blip>
          <a:srcRect b="11557" l="8358" r="8141" t="10772"/>
          <a:stretch/>
        </p:blipFill>
        <p:spPr>
          <a:xfrm>
            <a:off x="409413" y="1968575"/>
            <a:ext cx="3439950" cy="2346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Modificar el DOM</a:t>
            </a:r>
            <a:endParaRPr/>
          </a:p>
        </p:txBody>
      </p:sp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438025" y="1386775"/>
            <a:ext cx="22689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highlight>
                  <a:srgbClr val="F8C823"/>
                </a:highlight>
              </a:rPr>
              <a:t>Crear elementos</a:t>
            </a:r>
            <a:endParaRPr sz="1900">
              <a:highlight>
                <a:srgbClr val="F8C823"/>
              </a:highlight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474545" y="2153246"/>
            <a:ext cx="2318100" cy="9513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413425" y="2080425"/>
            <a:ext cx="2318100" cy="9513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413425" y="2125137"/>
            <a:ext cx="2318100" cy="9063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createElement(‘div’)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Crea una etiqueta div, podemos alojarla en una variable</a:t>
            </a:r>
            <a:r>
              <a:rPr lang="es">
                <a:solidFill>
                  <a:srgbClr val="F9F9F9"/>
                </a:solidFill>
              </a:rPr>
              <a:t>.</a:t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474544" y="3543331"/>
            <a:ext cx="2318100" cy="9942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413425" y="3467177"/>
            <a:ext cx="2318100" cy="9942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413425" y="3513932"/>
            <a:ext cx="2358600" cy="948000"/>
          </a:xfrm>
          <a:prstGeom prst="rect">
            <a:avLst/>
          </a:prstGeom>
          <a:effectLst>
            <a:outerShdw blurRad="128588" rotWithShape="0" algn="bl" dist="19050">
              <a:schemeClr val="dk2">
                <a:alpha val="56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createTextNode(‘Hola mundo’)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Crea un nodo de texto con Hola Mundo como contenido</a:t>
            </a:r>
            <a:r>
              <a:rPr lang="es">
                <a:solidFill>
                  <a:srgbClr val="F9F9F9"/>
                </a:solidFill>
              </a:rPr>
              <a:t>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4667243" y="1386775"/>
            <a:ext cx="26151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rgbClr val="F9F9F9"/>
                </a:solidFill>
                <a:highlight>
                  <a:srgbClr val="377BC7"/>
                </a:highlight>
              </a:rPr>
              <a:t>Agregar </a:t>
            </a:r>
            <a:r>
              <a:rPr lang="es" sz="1900">
                <a:solidFill>
                  <a:srgbClr val="F9F9F9"/>
                </a:solidFill>
                <a:highlight>
                  <a:srgbClr val="377BC7"/>
                </a:highlight>
              </a:rPr>
              <a:t>elementos</a:t>
            </a:r>
            <a:endParaRPr sz="1900">
              <a:solidFill>
                <a:srgbClr val="F9F9F9"/>
              </a:solidFill>
              <a:highlight>
                <a:srgbClr val="377BC7"/>
              </a:highlight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3312619" y="2153274"/>
            <a:ext cx="2318100" cy="951300"/>
          </a:xfrm>
          <a:prstGeom prst="rect">
            <a:avLst/>
          </a:prstGeom>
          <a:solidFill>
            <a:srgbClr val="377BC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3251488" y="2080425"/>
            <a:ext cx="2318100" cy="951300"/>
          </a:xfrm>
          <a:prstGeom prst="rect">
            <a:avLst/>
          </a:prstGeom>
          <a:solidFill>
            <a:srgbClr val="FF8B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 txBox="1"/>
          <p:nvPr>
            <p:ph idx="1" type="body"/>
          </p:nvPr>
        </p:nvSpPr>
        <p:spPr>
          <a:xfrm>
            <a:off x="3251500" y="2110750"/>
            <a:ext cx="2268900" cy="8496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padre.appendChild(hijo)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Agregamos un nodo hijo a un nodo padre.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3315675" y="3551365"/>
            <a:ext cx="2433900" cy="9861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3251500" y="3475875"/>
            <a:ext cx="2433900" cy="9861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3251500" y="3522227"/>
            <a:ext cx="2433900" cy="9396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nodo.innerHTML = ‘&lt;p&gt;Hola&lt;/p&gt;’;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Inyectamos HTML dentro de un nodo, reemplazando el contenido actual.</a:t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6132299" y="2154622"/>
            <a:ext cx="2258700" cy="9687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6072750" y="2080425"/>
            <a:ext cx="2258700" cy="9687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6072750" y="2125979"/>
            <a:ext cx="2298000" cy="923700"/>
          </a:xfrm>
          <a:prstGeom prst="rect">
            <a:avLst/>
          </a:prstGeom>
          <a:effectLst>
            <a:outerShdw blurRad="128588" rotWithShape="0" algn="bl" dist="19050">
              <a:schemeClr val="dk2">
                <a:alpha val="56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nodo.innerText = ‘Hola’;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Inyectamos texto directamente dentro de un nodo o reemplazamos el texto existente.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6136967" y="3538175"/>
            <a:ext cx="2435100" cy="999300"/>
          </a:xfrm>
          <a:prstGeom prst="rect">
            <a:avLst/>
          </a:prstGeom>
          <a:solidFill>
            <a:srgbClr val="377BC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6072751" y="3461650"/>
            <a:ext cx="2435100" cy="999300"/>
          </a:xfrm>
          <a:prstGeom prst="rect">
            <a:avLst/>
          </a:prstGeom>
          <a:solidFill>
            <a:srgbClr val="FF8B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6072764" y="3493505"/>
            <a:ext cx="2413800" cy="9957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document.write = ‘texto’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Agrega contenido como hijo directo de document, reemplazando todos los nodos anteriores.</a:t>
            </a:r>
            <a:endParaRPr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idx="1" type="subTitle"/>
          </p:nvPr>
        </p:nvSpPr>
        <p:spPr>
          <a:xfrm>
            <a:off x="550375" y="1775725"/>
            <a:ext cx="73596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Son </a:t>
            </a:r>
            <a:r>
              <a:rPr lang="es" sz="2200">
                <a:solidFill>
                  <a:srgbClr val="F9F9F9"/>
                </a:solidFill>
                <a:highlight>
                  <a:srgbClr val="7685E6"/>
                </a:highlight>
              </a:rPr>
              <a:t>acciones</a:t>
            </a:r>
            <a:r>
              <a:rPr lang="es" sz="2200"/>
              <a:t> que </a:t>
            </a:r>
            <a:r>
              <a:rPr lang="es" sz="2200">
                <a:solidFill>
                  <a:srgbClr val="E15BBA"/>
                </a:solidFill>
              </a:rPr>
              <a:t>suceden en el navegador</a:t>
            </a:r>
            <a:r>
              <a:rPr lang="es" sz="2200"/>
              <a:t>, que </a:t>
            </a:r>
            <a:r>
              <a:rPr lang="es" sz="2200">
                <a:solidFill>
                  <a:srgbClr val="F9F9F9"/>
                </a:solidFill>
                <a:highlight>
                  <a:srgbClr val="FF8B39"/>
                </a:highlight>
              </a:rPr>
              <a:t>afectan</a:t>
            </a:r>
            <a:r>
              <a:rPr lang="es" sz="2200"/>
              <a:t> </a:t>
            </a:r>
            <a:r>
              <a:rPr lang="es" sz="2200"/>
              <a:t>directamente</a:t>
            </a:r>
            <a:r>
              <a:rPr lang="es" sz="2200"/>
              <a:t> a los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elementos del DOM</a:t>
            </a:r>
            <a:r>
              <a:rPr lang="es" sz="2200"/>
              <a:t> y que </a:t>
            </a:r>
            <a:r>
              <a:rPr lang="es" sz="2200" u="sng"/>
              <a:t>podemos “escuchar”</a:t>
            </a:r>
            <a:r>
              <a:rPr lang="es" sz="2200"/>
              <a:t> </a:t>
            </a:r>
            <a:r>
              <a:rPr lang="es" sz="2200">
                <a:solidFill>
                  <a:srgbClr val="F9F9F9"/>
                </a:solidFill>
                <a:highlight>
                  <a:srgbClr val="E15BBA"/>
                </a:highlight>
              </a:rPr>
              <a:t>a través</a:t>
            </a:r>
            <a:r>
              <a:rPr lang="es" sz="2200"/>
              <a:t> de distintos métodos de </a:t>
            </a:r>
            <a:r>
              <a:rPr b="1" lang="es" sz="2200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lang="es" sz="2200"/>
              <a:t>.</a:t>
            </a:r>
            <a:endParaRPr sz="2200"/>
          </a:p>
        </p:txBody>
      </p:sp>
      <p:sp>
        <p:nvSpPr>
          <p:cNvPr id="279" name="Google Shape;279;p2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idx="1" type="body"/>
          </p:nvPr>
        </p:nvSpPr>
        <p:spPr>
          <a:xfrm>
            <a:off x="386550" y="1874625"/>
            <a:ext cx="3918000" cy="3573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0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node</a:t>
            </a:r>
            <a:r>
              <a:rPr lang="es" sz="10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8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addEventListener</a:t>
            </a:r>
            <a:r>
              <a:rPr lang="es" sz="10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‘eventType’</a:t>
            </a:r>
            <a:r>
              <a:rPr lang="es" sz="10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r>
              <a:rPr lang="es" sz="108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callback</a:t>
            </a:r>
            <a:r>
              <a:rPr lang="es" sz="10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080"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85" name="Google Shape;285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Events Handlers</a:t>
            </a:r>
            <a:endParaRPr/>
          </a:p>
        </p:txBody>
      </p:sp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386550" y="3314825"/>
            <a:ext cx="3279000" cy="360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node</a:t>
            </a:r>
            <a:r>
              <a:rPr lang="es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eventType</a:t>
            </a:r>
            <a:r>
              <a:rPr lang="es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= () =&gt; {</a:t>
            </a:r>
            <a:r>
              <a:rPr lang="es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callback </a:t>
            </a:r>
            <a:r>
              <a:rPr lang="es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};</a:t>
            </a:r>
            <a:endParaRPr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87" name="Google Shape;287;p29"/>
          <p:cNvSpPr txBox="1"/>
          <p:nvPr>
            <p:ph idx="1" type="body"/>
          </p:nvPr>
        </p:nvSpPr>
        <p:spPr>
          <a:xfrm>
            <a:off x="4825525" y="1874625"/>
            <a:ext cx="3279000" cy="360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</a:t>
            </a:r>
            <a:r>
              <a:rPr lang="es" sz="10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button</a:t>
            </a:r>
            <a:r>
              <a:rPr lang="es" sz="10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i="1"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onclick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"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action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()"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&gt;&lt;/</a:t>
            </a:r>
            <a:r>
              <a:rPr lang="es" sz="10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button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>
              <a:solidFill>
                <a:srgbClr val="7685E6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311712" y="2376994"/>
            <a:ext cx="39927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Utilizamos</a:t>
            </a:r>
            <a:r>
              <a:rPr lang="es"/>
              <a:t> el método </a:t>
            </a:r>
            <a:r>
              <a:rPr b="1" lang="es"/>
              <a:t>addEventListener</a:t>
            </a:r>
            <a:r>
              <a:rPr lang="es"/>
              <a:t> sobre el nodo y </a:t>
            </a:r>
            <a:r>
              <a:rPr lang="es">
                <a:highlight>
                  <a:srgbClr val="F8C823"/>
                </a:highlight>
              </a:rPr>
              <a:t>pasamos el tipo de evento y una función de callback como parámetros</a:t>
            </a:r>
            <a:r>
              <a:rPr lang="es"/>
              <a:t>.</a:t>
            </a:r>
            <a:endParaRPr/>
          </a:p>
        </p:txBody>
      </p:sp>
      <p:sp>
        <p:nvSpPr>
          <p:cNvPr id="289" name="Google Shape;289;p29"/>
          <p:cNvSpPr txBox="1"/>
          <p:nvPr>
            <p:ph idx="1" type="body"/>
          </p:nvPr>
        </p:nvSpPr>
        <p:spPr>
          <a:xfrm>
            <a:off x="311700" y="3826175"/>
            <a:ext cx="39927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Accedemos al </a:t>
            </a:r>
            <a:r>
              <a:rPr b="1" lang="es"/>
              <a:t>método del tipo de evento</a:t>
            </a:r>
            <a:r>
              <a:rPr lang="es"/>
              <a:t> del nodo seleccionado </a:t>
            </a:r>
            <a:r>
              <a:rPr lang="es">
                <a:highlight>
                  <a:srgbClr val="F8C823"/>
                </a:highlight>
              </a:rPr>
              <a:t>y le asignamos una función a ejecutar cuando se realice el evento</a:t>
            </a:r>
            <a:r>
              <a:rPr lang="es"/>
              <a:t>.</a:t>
            </a:r>
            <a:endParaRPr/>
          </a:p>
        </p:txBody>
      </p:sp>
      <p:sp>
        <p:nvSpPr>
          <p:cNvPr id="290" name="Google Shape;290;p29"/>
          <p:cNvSpPr txBox="1"/>
          <p:nvPr>
            <p:ph idx="1" type="body"/>
          </p:nvPr>
        </p:nvSpPr>
        <p:spPr>
          <a:xfrm>
            <a:off x="4825525" y="2377000"/>
            <a:ext cx="3690300" cy="19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Desde el HTML </a:t>
            </a:r>
            <a:r>
              <a:rPr b="1" lang="es"/>
              <a:t>agregamos un atributo</a:t>
            </a:r>
            <a:r>
              <a:rPr lang="es"/>
              <a:t> con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el nombre del evento</a:t>
            </a:r>
            <a:r>
              <a:rPr lang="es"/>
              <a:t> y </a:t>
            </a:r>
            <a:r>
              <a:rPr lang="es" u="sng"/>
              <a:t>entre comillas</a:t>
            </a:r>
            <a:r>
              <a:rPr lang="es"/>
              <a:t> pasamos el </a:t>
            </a:r>
            <a:r>
              <a:rPr b="1" lang="es">
                <a:solidFill>
                  <a:srgbClr val="377BC7"/>
                </a:solidFill>
              </a:rPr>
              <a:t>nombre de la función</a:t>
            </a:r>
            <a:r>
              <a:rPr lang="es"/>
              <a:t> javascript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que debe ejecutarse</a:t>
            </a:r>
            <a:r>
              <a:rPr lang="es"/>
              <a:t> al producirse el evento.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891"/>
              <a:t>*Si bien está manera puede parecer más cómoda, se desaconseja su uso por considerarse una mala práctica.</a:t>
            </a:r>
            <a:endParaRPr b="1" i="1" sz="891"/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311700" y="1129350"/>
            <a:ext cx="66207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Son los </a:t>
            </a:r>
            <a:r>
              <a:rPr b="1" lang="es"/>
              <a:t>métodos</a:t>
            </a:r>
            <a:r>
              <a:rPr lang="es"/>
              <a:t> que existen </a:t>
            </a:r>
            <a:r>
              <a:rPr lang="es">
                <a:highlight>
                  <a:srgbClr val="F8C823"/>
                </a:highlight>
              </a:rPr>
              <a:t>para reaccionar</a:t>
            </a:r>
            <a:r>
              <a:rPr lang="es"/>
              <a:t> frente </a:t>
            </a:r>
            <a:r>
              <a:rPr lang="es" u="sng"/>
              <a:t>a</a:t>
            </a:r>
            <a:r>
              <a:rPr lang="es"/>
              <a:t> distintos </a:t>
            </a:r>
            <a:r>
              <a:rPr b="1" lang="es">
                <a:solidFill>
                  <a:srgbClr val="E15BBA"/>
                </a:solidFill>
              </a:rPr>
              <a:t>eventos</a:t>
            </a:r>
            <a:r>
              <a:rPr lang="es"/>
              <a:t> que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se produzcan en el navegador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0"/>
          <p:cNvPicPr preferRelativeResize="0"/>
          <p:nvPr/>
        </p:nvPicPr>
        <p:blipFill rotWithShape="1">
          <a:blip r:embed="rId3">
            <a:alphaModFix/>
          </a:blip>
          <a:srcRect b="0" l="26408" r="6292" t="0"/>
          <a:stretch/>
        </p:blipFill>
        <p:spPr>
          <a:xfrm>
            <a:off x="6152000" y="2133150"/>
            <a:ext cx="2480450" cy="2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0"/>
          <p:cNvSpPr txBox="1"/>
          <p:nvPr>
            <p:ph idx="1" type="body"/>
          </p:nvPr>
        </p:nvSpPr>
        <p:spPr>
          <a:xfrm>
            <a:off x="386550" y="1751550"/>
            <a:ext cx="1404900" cy="381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2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mouse</a:t>
            </a:r>
            <a:r>
              <a:rPr lang="es" sz="12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28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events</a:t>
            </a:r>
            <a:endParaRPr sz="1280"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98" name="Google Shape;298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 Types</a:t>
            </a:r>
            <a:endParaRPr/>
          </a:p>
        </p:txBody>
      </p:sp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386550" y="2253925"/>
            <a:ext cx="584700" cy="381600"/>
          </a:xfrm>
          <a:prstGeom prst="rect">
            <a:avLst/>
          </a:prstGeom>
          <a:solidFill>
            <a:srgbClr val="FF8B39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click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311700" y="1129350"/>
            <a:ext cx="72003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Si bien la lista de eventos del navegador es enorme, en este caso veremos los más comunes</a:t>
            </a:r>
            <a:r>
              <a:rPr lang="es"/>
              <a:t>.</a:t>
            </a:r>
            <a:endParaRPr/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386550" y="3265575"/>
            <a:ext cx="1696200" cy="381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2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keyboard</a:t>
            </a:r>
            <a:r>
              <a:rPr lang="es" sz="12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28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events</a:t>
            </a:r>
            <a:endParaRPr sz="1280"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3700675" y="1751550"/>
            <a:ext cx="1352400" cy="381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2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form</a:t>
            </a:r>
            <a:r>
              <a:rPr lang="es" sz="12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28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events</a:t>
            </a:r>
            <a:endParaRPr sz="1280"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03" name="Google Shape;303;p30"/>
          <p:cNvSpPr txBox="1"/>
          <p:nvPr>
            <p:ph idx="1" type="body"/>
          </p:nvPr>
        </p:nvSpPr>
        <p:spPr>
          <a:xfrm>
            <a:off x="3700675" y="3265575"/>
            <a:ext cx="1462500" cy="381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2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other</a:t>
            </a:r>
            <a:r>
              <a:rPr lang="es" sz="12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28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events</a:t>
            </a:r>
            <a:endParaRPr sz="1280"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1061675" y="2256225"/>
            <a:ext cx="2183700" cy="381600"/>
          </a:xfrm>
          <a:prstGeom prst="rect">
            <a:avLst/>
          </a:prstGeom>
          <a:solidFill>
            <a:srgbClr val="E15BBA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50">
                <a:solidFill>
                  <a:srgbClr val="F9F9F9"/>
                </a:solidFill>
              </a:rPr>
              <a:t>mouseover/out</a:t>
            </a:r>
            <a:endParaRPr b="1" sz="1250">
              <a:solidFill>
                <a:srgbClr val="F9F9F9"/>
              </a:solidFill>
            </a:endParaRPr>
          </a:p>
        </p:txBody>
      </p:sp>
      <p:sp>
        <p:nvSpPr>
          <p:cNvPr id="305" name="Google Shape;305;p30"/>
          <p:cNvSpPr txBox="1"/>
          <p:nvPr>
            <p:ph idx="1" type="body"/>
          </p:nvPr>
        </p:nvSpPr>
        <p:spPr>
          <a:xfrm>
            <a:off x="386550" y="2713000"/>
            <a:ext cx="1548900" cy="381600"/>
          </a:xfrm>
          <a:prstGeom prst="rect">
            <a:avLst/>
          </a:prstGeom>
          <a:solidFill>
            <a:srgbClr val="7685E6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mousedown/up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06" name="Google Shape;306;p30"/>
          <p:cNvSpPr txBox="1"/>
          <p:nvPr>
            <p:ph idx="1" type="body"/>
          </p:nvPr>
        </p:nvSpPr>
        <p:spPr>
          <a:xfrm>
            <a:off x="2010375" y="2714150"/>
            <a:ext cx="1235100" cy="381600"/>
          </a:xfrm>
          <a:prstGeom prst="rect">
            <a:avLst/>
          </a:prstGeom>
          <a:solidFill>
            <a:srgbClr val="F8C823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mousemove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3700675" y="2253925"/>
            <a:ext cx="675000" cy="381600"/>
          </a:xfrm>
          <a:prstGeom prst="rect">
            <a:avLst/>
          </a:prstGeom>
          <a:solidFill>
            <a:srgbClr val="377BC7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input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308" name="Google Shape;308;p30"/>
          <p:cNvSpPr txBox="1"/>
          <p:nvPr>
            <p:ph idx="1" type="body"/>
          </p:nvPr>
        </p:nvSpPr>
        <p:spPr>
          <a:xfrm>
            <a:off x="5025975" y="2760900"/>
            <a:ext cx="984000" cy="381600"/>
          </a:xfrm>
          <a:prstGeom prst="rect">
            <a:avLst/>
          </a:prstGeom>
          <a:solidFill>
            <a:srgbClr val="F8C82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50">
                <a:solidFill>
                  <a:srgbClr val="F9F9F9"/>
                </a:solidFill>
              </a:rPr>
              <a:t>change</a:t>
            </a:r>
            <a:endParaRPr b="1" sz="1250">
              <a:solidFill>
                <a:srgbClr val="F9F9F9"/>
              </a:solidFill>
            </a:endParaRPr>
          </a:p>
        </p:txBody>
      </p:sp>
      <p:sp>
        <p:nvSpPr>
          <p:cNvPr id="309" name="Google Shape;309;p30"/>
          <p:cNvSpPr txBox="1"/>
          <p:nvPr>
            <p:ph idx="1" type="body"/>
          </p:nvPr>
        </p:nvSpPr>
        <p:spPr>
          <a:xfrm>
            <a:off x="4486025" y="2256225"/>
            <a:ext cx="838500" cy="381600"/>
          </a:xfrm>
          <a:prstGeom prst="rect">
            <a:avLst/>
          </a:prstGeom>
          <a:solidFill>
            <a:srgbClr val="FF8B39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submit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10" name="Google Shape;310;p30"/>
          <p:cNvSpPr txBox="1"/>
          <p:nvPr>
            <p:ph idx="1" type="body"/>
          </p:nvPr>
        </p:nvSpPr>
        <p:spPr>
          <a:xfrm>
            <a:off x="3700675" y="2756300"/>
            <a:ext cx="1235100" cy="381600"/>
          </a:xfrm>
          <a:prstGeom prst="rect">
            <a:avLst/>
          </a:prstGeom>
          <a:solidFill>
            <a:srgbClr val="E15BBA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focusout/in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3700675" y="3740700"/>
            <a:ext cx="584700" cy="381600"/>
          </a:xfrm>
          <a:prstGeom prst="rect">
            <a:avLst/>
          </a:prstGeom>
          <a:solidFill>
            <a:srgbClr val="FF8B39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play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4375800" y="3743000"/>
            <a:ext cx="1462500" cy="381600"/>
          </a:xfrm>
          <a:prstGeom prst="rect">
            <a:avLst/>
          </a:prstGeom>
          <a:solidFill>
            <a:srgbClr val="E15BBA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50">
                <a:solidFill>
                  <a:srgbClr val="F9F9F9"/>
                </a:solidFill>
              </a:rPr>
              <a:t>pause</a:t>
            </a:r>
            <a:endParaRPr b="1" sz="1250">
              <a:solidFill>
                <a:srgbClr val="F9F9F9"/>
              </a:solidFill>
            </a:endParaRPr>
          </a:p>
        </p:txBody>
      </p:sp>
      <p:sp>
        <p:nvSpPr>
          <p:cNvPr id="313" name="Google Shape;313;p30"/>
          <p:cNvSpPr txBox="1"/>
          <p:nvPr>
            <p:ph idx="1" type="body"/>
          </p:nvPr>
        </p:nvSpPr>
        <p:spPr>
          <a:xfrm>
            <a:off x="3700675" y="4199775"/>
            <a:ext cx="984000" cy="381600"/>
          </a:xfrm>
          <a:prstGeom prst="rect">
            <a:avLst/>
          </a:prstGeom>
          <a:solidFill>
            <a:srgbClr val="7685E6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load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4774875" y="4200925"/>
            <a:ext cx="1063500" cy="381600"/>
          </a:xfrm>
          <a:prstGeom prst="rect">
            <a:avLst/>
          </a:prstGeom>
          <a:solidFill>
            <a:srgbClr val="F8C823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scroll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15" name="Google Shape;315;p30"/>
          <p:cNvSpPr txBox="1"/>
          <p:nvPr>
            <p:ph idx="1" type="body"/>
          </p:nvPr>
        </p:nvSpPr>
        <p:spPr>
          <a:xfrm>
            <a:off x="386550" y="3743000"/>
            <a:ext cx="984000" cy="381600"/>
          </a:xfrm>
          <a:prstGeom prst="rect">
            <a:avLst/>
          </a:prstGeom>
          <a:solidFill>
            <a:srgbClr val="377BC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s" sz="1256">
                <a:solidFill>
                  <a:srgbClr val="F9F9F9"/>
                </a:solidFill>
              </a:rPr>
              <a:t>keydown</a:t>
            </a:r>
            <a:endParaRPr b="1" sz="1256">
              <a:solidFill>
                <a:srgbClr val="F9F9F9"/>
              </a:solidFill>
            </a:endParaRPr>
          </a:p>
        </p:txBody>
      </p:sp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1496475" y="3743000"/>
            <a:ext cx="736800" cy="381600"/>
          </a:xfrm>
          <a:prstGeom prst="rect">
            <a:avLst/>
          </a:prstGeom>
          <a:solidFill>
            <a:srgbClr val="E15BBA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key</a:t>
            </a:r>
            <a:r>
              <a:rPr b="1" lang="es" sz="2040">
                <a:solidFill>
                  <a:srgbClr val="F9F9F9"/>
                </a:solidFill>
              </a:rPr>
              <a:t>up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17" name="Google Shape;317;p30"/>
          <p:cNvSpPr txBox="1"/>
          <p:nvPr>
            <p:ph idx="1" type="body"/>
          </p:nvPr>
        </p:nvSpPr>
        <p:spPr>
          <a:xfrm>
            <a:off x="5434875" y="2256225"/>
            <a:ext cx="575100" cy="381600"/>
          </a:xfrm>
          <a:prstGeom prst="rect">
            <a:avLst/>
          </a:prstGeom>
          <a:solidFill>
            <a:srgbClr val="7685E6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blur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18" name="Google Shape;318;p30"/>
          <p:cNvSpPr txBox="1"/>
          <p:nvPr>
            <p:ph idx="1" type="body"/>
          </p:nvPr>
        </p:nvSpPr>
        <p:spPr>
          <a:xfrm>
            <a:off x="386550" y="4199775"/>
            <a:ext cx="1846800" cy="381600"/>
          </a:xfrm>
          <a:prstGeom prst="rect">
            <a:avLst/>
          </a:prstGeom>
          <a:solidFill>
            <a:srgbClr val="FF8B3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s" sz="1256">
                <a:solidFill>
                  <a:srgbClr val="F9F9F9"/>
                </a:solidFill>
              </a:rPr>
              <a:t>keypress</a:t>
            </a:r>
            <a:endParaRPr b="1" sz="1256"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490250" y="450150"/>
            <a:ext cx="8061000" cy="19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Veamos algunos ejemplos en vivo…</a:t>
            </a:r>
            <a:endParaRPr sz="3400"/>
          </a:p>
        </p:txBody>
      </p:sp>
      <p:pic>
        <p:nvPicPr>
          <p:cNvPr id="324" name="Google Shape;3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000" y="2150825"/>
            <a:ext cx="2172925" cy="21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para la Web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DOM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Manejo de eventos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3938175" y="1159381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17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687745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18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127180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</a:t>
            </a:r>
            <a:r>
              <a:rPr lang="es">
                <a:solidFill>
                  <a:srgbClr val="414141"/>
                </a:solidFill>
              </a:rPr>
              <a:t>lase 16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Asincronismo en Javascript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¿Qué es?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Call Stack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Event Loop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Promesas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Async/Await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9854" y="25752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9854" y="280051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Arrays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Arrays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Array Methods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4154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60560" y="256631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44154" y="280414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171" name="Google Shape;171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DOM y Eventos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79" y="1671974"/>
            <a:ext cx="1799506" cy="17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550375" y="2014500"/>
            <a:ext cx="82518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El </a:t>
            </a:r>
            <a:r>
              <a:rPr lang="es" sz="2200">
                <a:solidFill>
                  <a:srgbClr val="F9F9F9"/>
                </a:solidFill>
                <a:highlight>
                  <a:srgbClr val="E15BBA"/>
                </a:highlight>
              </a:rPr>
              <a:t>Document Object Model</a:t>
            </a:r>
            <a:r>
              <a:rPr lang="es" sz="2200"/>
              <a:t> es la </a:t>
            </a:r>
            <a:r>
              <a:rPr lang="es" sz="2200" u="sng"/>
              <a:t>representación</a:t>
            </a:r>
            <a:r>
              <a:rPr lang="es" sz="2200"/>
              <a:t> que </a:t>
            </a:r>
            <a:r>
              <a:rPr b="1" lang="es" sz="22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hace el navegador</a:t>
            </a:r>
            <a:r>
              <a:rPr lang="es" sz="2200"/>
              <a:t> de los </a:t>
            </a:r>
            <a:r>
              <a:rPr lang="es" sz="2200">
                <a:solidFill>
                  <a:srgbClr val="F9F9F9"/>
                </a:solidFill>
                <a:highlight>
                  <a:srgbClr val="7685E6"/>
                </a:highlight>
              </a:rPr>
              <a:t>elementos</a:t>
            </a:r>
            <a:r>
              <a:rPr lang="es" sz="2200"/>
              <a:t> en un documento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s" sz="2200"/>
              <a:t>. Esto nos </a:t>
            </a:r>
            <a:r>
              <a:rPr lang="es" sz="2200" u="sng"/>
              <a:t>permite navegar</a:t>
            </a:r>
            <a:r>
              <a:rPr lang="es" sz="2200"/>
              <a:t> </a:t>
            </a:r>
            <a:r>
              <a:rPr lang="es" sz="2200"/>
              <a:t>con Javascript </a:t>
            </a:r>
            <a:r>
              <a:rPr lang="es" sz="2200"/>
              <a:t>a través de esta </a:t>
            </a:r>
            <a:r>
              <a:rPr lang="es" sz="2200">
                <a:solidFill>
                  <a:srgbClr val="F9F9F9"/>
                </a:solidFill>
                <a:highlight>
                  <a:srgbClr val="FF8B39"/>
                </a:highlight>
              </a:rPr>
              <a:t>estructura</a:t>
            </a:r>
            <a:r>
              <a:rPr lang="es" sz="2200"/>
              <a:t> en forma de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árbol</a:t>
            </a:r>
            <a:r>
              <a:rPr lang="es" sz="2200"/>
              <a:t>.</a:t>
            </a:r>
            <a:endParaRPr sz="2200"/>
          </a:p>
        </p:txBody>
      </p:sp>
      <p:sp>
        <p:nvSpPr>
          <p:cNvPr id="178" name="Google Shape;178;p20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Nodos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311700" y="1798325"/>
            <a:ext cx="4672200" cy="2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lang="es">
                <a:highlight>
                  <a:srgbClr val="F8C823"/>
                </a:highlight>
              </a:rPr>
              <a:t>DOM</a:t>
            </a:r>
            <a:r>
              <a:rPr lang="es"/>
              <a:t> es un </a:t>
            </a:r>
            <a:r>
              <a:rPr b="1" lang="es">
                <a:solidFill>
                  <a:srgbClr val="E15BBA"/>
                </a:solidFill>
              </a:rPr>
              <a:t>árbol de elementos</a:t>
            </a:r>
            <a:r>
              <a:rPr lang="es"/>
              <a:t>, donde </a:t>
            </a:r>
            <a:r>
              <a:rPr lang="es" u="sng"/>
              <a:t>cada elemento</a:t>
            </a:r>
            <a:r>
              <a:rPr lang="es"/>
              <a:t> es un </a:t>
            </a:r>
            <a:r>
              <a:rPr b="1" i="1" lang="es"/>
              <a:t>NODO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Estos </a:t>
            </a:r>
            <a:r>
              <a:rPr lang="es" u="sng"/>
              <a:t>pueden ser etiquetas HTML</a:t>
            </a:r>
            <a:r>
              <a:rPr lang="es"/>
              <a:t>,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atributos</a:t>
            </a:r>
            <a:r>
              <a:rPr lang="es"/>
              <a:t>, </a:t>
            </a:r>
            <a:r>
              <a:rPr lang="es">
                <a:solidFill>
                  <a:srgbClr val="FF8B39"/>
                </a:solidFill>
              </a:rPr>
              <a:t>texto</a:t>
            </a:r>
            <a:r>
              <a:rPr lang="es"/>
              <a:t>, </a:t>
            </a:r>
            <a:r>
              <a:rPr b="1" lang="es"/>
              <a:t>comentarios</a:t>
            </a:r>
            <a:r>
              <a:rPr lang="es"/>
              <a:t> o el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mismo Document</a:t>
            </a:r>
            <a:r>
              <a:rPr lang="es"/>
              <a:t> que es el </a:t>
            </a:r>
            <a:r>
              <a:rPr lang="es">
                <a:highlight>
                  <a:srgbClr val="F8C823"/>
                </a:highlight>
              </a:rPr>
              <a:t>nodo principal del DOM</a:t>
            </a:r>
            <a:r>
              <a:rPr lang="es"/>
              <a:t> del cual se desprenden todos los siguientes.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975" y="1076600"/>
            <a:ext cx="3793149" cy="352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>
            <a:off x="517450" y="1573875"/>
            <a:ext cx="2433000" cy="10023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453300" y="1497125"/>
            <a:ext cx="2433000" cy="10023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Nodos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453300" y="1544250"/>
            <a:ext cx="2433000" cy="9552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document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Representa el nodo raíz.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1161370" y="3002449"/>
            <a:ext cx="3123900" cy="12870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1079000" y="2903900"/>
            <a:ext cx="3123900" cy="12870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079000" y="2964410"/>
            <a:ext cx="3123900" cy="12267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element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Representa una etiqueta HTML y puede tener tanto nodos hijos como atributos.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3220294" y="1578586"/>
            <a:ext cx="2568900" cy="1058400"/>
          </a:xfrm>
          <a:prstGeom prst="rect">
            <a:avLst/>
          </a:prstGeom>
          <a:solidFill>
            <a:srgbClr val="377BC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152550" y="1497538"/>
            <a:ext cx="2568900" cy="1058400"/>
          </a:xfrm>
          <a:prstGeom prst="rect">
            <a:avLst/>
          </a:prstGeom>
          <a:solidFill>
            <a:srgbClr val="FF8B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3152550" y="1531265"/>
            <a:ext cx="2568900" cy="10086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attr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Representa el atributo de un elemento.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808205" y="2997443"/>
            <a:ext cx="3256800" cy="13416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722325" y="2901000"/>
            <a:ext cx="3256800" cy="13416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4722325" y="2915395"/>
            <a:ext cx="3100500" cy="13128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Almacena el contenido del texto que se encuentra entre una etiqueta de apertura y una de cierre.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6190312" y="1605097"/>
            <a:ext cx="2642100" cy="10887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6120650" y="1521750"/>
            <a:ext cx="2642100" cy="10887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6120650" y="1572925"/>
            <a:ext cx="2642100" cy="10374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comment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Nodos de comentario dentro del documento.</a:t>
            </a:r>
            <a:endParaRPr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del DOM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311700" y="1212275"/>
            <a:ext cx="69135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el siguiente ejemplo </a:t>
            </a:r>
            <a:r>
              <a:rPr b="1" lang="es"/>
              <a:t>podemos observar</a:t>
            </a:r>
            <a:r>
              <a:rPr lang="es"/>
              <a:t> como es la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representación del DOM</a:t>
            </a:r>
            <a:r>
              <a:rPr lang="es"/>
              <a:t> para este código HTML.</a:t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450" y="1950724"/>
            <a:ext cx="2319250" cy="23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 rotWithShape="1">
          <a:blip r:embed="rId4">
            <a:alphaModFix/>
          </a:blip>
          <a:srcRect b="13218" l="7789" r="7722" t="11762"/>
          <a:stretch/>
        </p:blipFill>
        <p:spPr>
          <a:xfrm>
            <a:off x="423375" y="1950725"/>
            <a:ext cx="3964651" cy="23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311700" y="1386775"/>
            <a:ext cx="3939600" cy="1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highlight>
                  <a:srgbClr val="F8C823"/>
                </a:highlight>
              </a:rPr>
              <a:t>Javascript</a:t>
            </a:r>
            <a:r>
              <a:rPr lang="es" sz="1900"/>
              <a:t> nos provee de </a:t>
            </a:r>
            <a:r>
              <a:rPr lang="es" sz="1900" u="sng"/>
              <a:t>métodos nativos</a:t>
            </a:r>
            <a:r>
              <a:rPr lang="es" sz="1900"/>
              <a:t> para </a:t>
            </a:r>
            <a:r>
              <a:rPr b="1" lang="es" sz="1900">
                <a:solidFill>
                  <a:srgbClr val="7685E6"/>
                </a:solidFill>
              </a:rPr>
              <a:t>acceder</a:t>
            </a:r>
            <a:r>
              <a:rPr lang="es" sz="1900"/>
              <a:t> a los </a:t>
            </a:r>
            <a:r>
              <a:rPr lang="es" sz="1900">
                <a:solidFill>
                  <a:srgbClr val="F9F9F9"/>
                </a:solidFill>
                <a:highlight>
                  <a:srgbClr val="FF8B39"/>
                </a:highlight>
              </a:rPr>
              <a:t>distintos Nodos</a:t>
            </a:r>
            <a:r>
              <a:rPr lang="es" sz="1900"/>
              <a:t> y </a:t>
            </a:r>
            <a:r>
              <a:rPr lang="es" sz="1900" u="sng"/>
              <a:t>sus propiedades</a:t>
            </a:r>
            <a:r>
              <a:rPr lang="es" sz="1900"/>
              <a:t>.</a:t>
            </a:r>
            <a:endParaRPr sz="1900"/>
          </a:p>
        </p:txBody>
      </p:sp>
      <p:sp>
        <p:nvSpPr>
          <p:cNvPr id="219" name="Google Shape;219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al </a:t>
            </a:r>
            <a:r>
              <a:rPr lang="es"/>
              <a:t>DOM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311700" y="2990425"/>
            <a:ext cx="4131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/>
              <a:t>Lo primero es </a:t>
            </a:r>
            <a:r>
              <a:rPr b="1" lang="es" sz="1900"/>
              <a:t>invocar</a:t>
            </a:r>
            <a:r>
              <a:rPr lang="es" sz="1900"/>
              <a:t> al objeto </a:t>
            </a:r>
            <a:r>
              <a:rPr lang="es" sz="1900">
                <a:solidFill>
                  <a:srgbClr val="F9F9F9"/>
                </a:solidFill>
                <a:highlight>
                  <a:srgbClr val="E15BBA"/>
                </a:highlight>
              </a:rPr>
              <a:t>document</a:t>
            </a:r>
            <a:r>
              <a:rPr lang="es" sz="1900"/>
              <a:t> para tener </a:t>
            </a:r>
            <a:r>
              <a:rPr lang="es" sz="1900" u="sng"/>
              <a:t>acceso</a:t>
            </a:r>
            <a:r>
              <a:rPr lang="es" sz="1900"/>
              <a:t> a todo </a:t>
            </a:r>
            <a:r>
              <a:rPr lang="es" sz="1900">
                <a:solidFill>
                  <a:srgbClr val="7685E6"/>
                </a:solidFill>
              </a:rPr>
              <a:t>nuestro documento</a:t>
            </a:r>
            <a:r>
              <a:rPr lang="es" sz="1900"/>
              <a:t>.</a:t>
            </a:r>
            <a:endParaRPr sz="1900"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950" y="1320788"/>
            <a:ext cx="4012575" cy="28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/>
          <p:nvPr/>
        </p:nvSpPr>
        <p:spPr>
          <a:xfrm>
            <a:off x="5473400" y="2147890"/>
            <a:ext cx="2543700" cy="947700"/>
          </a:xfrm>
          <a:prstGeom prst="rect">
            <a:avLst/>
          </a:prstGeom>
          <a:noFill/>
          <a:ln cap="flat" cmpd="sng" w="19050">
            <a:solidFill>
              <a:srgbClr val="FF8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