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Fira Mono"/>
      <p:regular r:id="rId42"/>
      <p:bold r:id="rId43"/>
    </p:embeddedFont>
    <p:embeddedFont>
      <p:font typeface="Montserrat Medium"/>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FiraMon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MontserratMedium-regular.fntdata"/><Relationship Id="rId21" Type="http://schemas.openxmlformats.org/officeDocument/2006/relationships/slide" Target="slides/slide16.xml"/><Relationship Id="rId43" Type="http://schemas.openxmlformats.org/officeDocument/2006/relationships/font" Target="fonts/FiraMono-bold.fntdata"/><Relationship Id="rId24" Type="http://schemas.openxmlformats.org/officeDocument/2006/relationships/slide" Target="slides/slide19.xml"/><Relationship Id="rId46" Type="http://schemas.openxmlformats.org/officeDocument/2006/relationships/font" Target="fonts/MontserratMedium-italic.fntdata"/><Relationship Id="rId23" Type="http://schemas.openxmlformats.org/officeDocument/2006/relationships/slide" Target="slides/slide18.xml"/><Relationship Id="rId45"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ontserratMedium-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SemiBold-bold.fntdata"/><Relationship Id="rId12" Type="http://schemas.openxmlformats.org/officeDocument/2006/relationships/slide" Target="slides/slide7.xml"/><Relationship Id="rId34" Type="http://schemas.openxmlformats.org/officeDocument/2006/relationships/font" Target="fonts/MontserratSemiBold-regular.fntdata"/><Relationship Id="rId15" Type="http://schemas.openxmlformats.org/officeDocument/2006/relationships/slide" Target="slides/slide10.xml"/><Relationship Id="rId37" Type="http://schemas.openxmlformats.org/officeDocument/2006/relationships/font" Target="fonts/MontserratSemiBold-boldItalic.fntdata"/><Relationship Id="rId14" Type="http://schemas.openxmlformats.org/officeDocument/2006/relationships/slide" Target="slides/slide9.xml"/><Relationship Id="rId36" Type="http://schemas.openxmlformats.org/officeDocument/2006/relationships/font" Target="fonts/MontserratSemiBold-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06688a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06688a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d0cc84d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d0cc84d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b9dd648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b9dd648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b9dd648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b9dd648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b9dd648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b9dd648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d0cc84d3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d0cc84d3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b9dd648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b9dd648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b9dd648b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b9dd648b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b9dd648b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b9dd648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b9dd648b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b9dd648b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b9dd648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b9dd648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b9dd648b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b9dd648b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b9dd648b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b9dd648b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b9dd648b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b9dd648b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b9dd648b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b9dd648b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b9dd648b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b9dd648b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b9dd648b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b9dd648b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fa872340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fa872340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fa872340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fa872340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06688a43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406688a43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76af5e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76af5e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a76af5e33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a76af5e33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b941e5e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4b941e5e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b9dd648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b9dd648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b9dd648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b9dd648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b9dd648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b9dd648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b9dd648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b9dd648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287600"/>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1365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3335100" y="1469100"/>
            <a:ext cx="5497200" cy="137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Desarrollo Fullstack</a:t>
            </a:r>
            <a:endParaRPr/>
          </a:p>
        </p:txBody>
      </p:sp>
      <p:pic>
        <p:nvPicPr>
          <p:cNvPr id="144" name="Google Shape;144;p16"/>
          <p:cNvPicPr preferRelativeResize="0"/>
          <p:nvPr/>
        </p:nvPicPr>
        <p:blipFill>
          <a:blip r:embed="rId3">
            <a:alphaModFix/>
          </a:blip>
          <a:stretch>
            <a:fillRect/>
          </a:stretch>
        </p:blipFill>
        <p:spPr>
          <a:xfrm>
            <a:off x="5027287" y="2844300"/>
            <a:ext cx="2112825" cy="129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subTitle"/>
          </p:nvPr>
        </p:nvSpPr>
        <p:spPr>
          <a:xfrm>
            <a:off x="550375" y="2169375"/>
            <a:ext cx="5454000" cy="1399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2400"/>
              <a:buFont typeface="Arial"/>
              <a:buNone/>
            </a:pPr>
            <a:r>
              <a:rPr lang="es" sz="1900">
                <a:solidFill>
                  <a:srgbClr val="3F3F3F"/>
                </a:solidFill>
                <a:latin typeface="Montserrat"/>
                <a:ea typeface="Montserrat"/>
                <a:cs typeface="Montserrat"/>
                <a:sym typeface="Montserrat"/>
              </a:rPr>
              <a:t>Es una función nativa que nos permite generar un delay (retraso) en la ejecución de un proceso de nuestro programa.</a:t>
            </a:r>
            <a:endParaRPr sz="1660"/>
          </a:p>
        </p:txBody>
      </p:sp>
      <p:sp>
        <p:nvSpPr>
          <p:cNvPr id="215" name="Google Shape;215;p25"/>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setTimeOut()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setTimeOut()</a:t>
            </a:r>
            <a:endParaRPr/>
          </a:p>
        </p:txBody>
      </p:sp>
      <p:sp>
        <p:nvSpPr>
          <p:cNvPr id="221" name="Google Shape;221;p26"/>
          <p:cNvSpPr txBox="1"/>
          <p:nvPr>
            <p:ph idx="1" type="body"/>
          </p:nvPr>
        </p:nvSpPr>
        <p:spPr>
          <a:xfrm>
            <a:off x="283700" y="2036175"/>
            <a:ext cx="4370100" cy="109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Recibe como primer parámetro una función a ejecutar y como segundo, el tiempo que debe transcurrir para que eso suceda expresado en milisegundos.</a:t>
            </a:r>
            <a:endParaRPr/>
          </a:p>
        </p:txBody>
      </p:sp>
      <p:sp>
        <p:nvSpPr>
          <p:cNvPr id="222" name="Google Shape;222;p26"/>
          <p:cNvSpPr/>
          <p:nvPr/>
        </p:nvSpPr>
        <p:spPr>
          <a:xfrm>
            <a:off x="381650" y="1383850"/>
            <a:ext cx="2956500" cy="4386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81650" y="1406950"/>
            <a:ext cx="27954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rgbClr val="F9F9F9"/>
                </a:solidFill>
                <a:latin typeface="Fira Mono"/>
                <a:ea typeface="Fira Mono"/>
                <a:cs typeface="Fira Mono"/>
                <a:sym typeface="Fira Mono"/>
              </a:rPr>
              <a:t>setTimeout</a:t>
            </a:r>
            <a:r>
              <a:rPr lang="es" sz="1350">
                <a:solidFill>
                  <a:srgbClr val="D4D4D4"/>
                </a:solidFill>
                <a:latin typeface="Fira Mono"/>
                <a:ea typeface="Fira Mono"/>
                <a:cs typeface="Fira Mono"/>
                <a:sym typeface="Fira Mono"/>
              </a:rPr>
              <a:t>(</a:t>
            </a:r>
            <a:r>
              <a:rPr lang="es" sz="1350">
                <a:solidFill>
                  <a:srgbClr val="F8C823"/>
                </a:solidFill>
                <a:latin typeface="Fira Mono"/>
                <a:ea typeface="Fira Mono"/>
                <a:cs typeface="Fira Mono"/>
                <a:sym typeface="Fira Mono"/>
              </a:rPr>
              <a:t>callback</a:t>
            </a:r>
            <a:r>
              <a:rPr lang="es" sz="1350">
                <a:solidFill>
                  <a:srgbClr val="D4D4D4"/>
                </a:solidFill>
                <a:latin typeface="Fira Mono"/>
                <a:ea typeface="Fira Mono"/>
                <a:cs typeface="Fira Mono"/>
                <a:sym typeface="Fira Mono"/>
              </a:rPr>
              <a:t>, </a:t>
            </a:r>
            <a:r>
              <a:rPr lang="es" sz="1350">
                <a:solidFill>
                  <a:srgbClr val="F8C823"/>
                </a:solidFill>
                <a:latin typeface="Fira Mono"/>
                <a:ea typeface="Fira Mono"/>
                <a:cs typeface="Fira Mono"/>
                <a:sym typeface="Fira Mono"/>
              </a:rPr>
              <a:t>ms</a:t>
            </a:r>
            <a:r>
              <a:rPr lang="es" sz="1350">
                <a:solidFill>
                  <a:srgbClr val="D4D4D4"/>
                </a:solidFill>
                <a:latin typeface="Fira Mono"/>
                <a:ea typeface="Fira Mono"/>
                <a:cs typeface="Fira Mono"/>
                <a:sym typeface="Fira Mono"/>
              </a:rPr>
              <a:t>);</a:t>
            </a:r>
            <a:endParaRPr sz="1600">
              <a:latin typeface="Fira Mono"/>
              <a:ea typeface="Fira Mono"/>
              <a:cs typeface="Fira Mono"/>
              <a:sym typeface="Fira Mono"/>
            </a:endParaRPr>
          </a:p>
        </p:txBody>
      </p:sp>
      <p:sp>
        <p:nvSpPr>
          <p:cNvPr id="224" name="Google Shape;224;p26"/>
          <p:cNvSpPr/>
          <p:nvPr/>
        </p:nvSpPr>
        <p:spPr>
          <a:xfrm>
            <a:off x="381650" y="3303075"/>
            <a:ext cx="3943200" cy="9564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381650" y="3331575"/>
            <a:ext cx="3943200" cy="89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F9F9F9"/>
                </a:solidFill>
                <a:latin typeface="Fira Mono"/>
                <a:ea typeface="Fira Mono"/>
                <a:cs typeface="Fira Mono"/>
                <a:sym typeface="Fira Mono"/>
              </a:rPr>
              <a:t>setTimeout</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5000</a:t>
            </a:r>
            <a:r>
              <a:rPr lang="es" sz="1250">
                <a:solidFill>
                  <a:srgbClr val="D4D4D4"/>
                </a:solidFill>
                <a:latin typeface="Fira Mono"/>
                <a:ea typeface="Fira Mono"/>
                <a:cs typeface="Fira Mono"/>
                <a:sym typeface="Fira Mono"/>
              </a:rPr>
              <a:t>);</a:t>
            </a:r>
            <a:endParaRPr sz="1500">
              <a:latin typeface="Fira Mono"/>
              <a:ea typeface="Fira Mono"/>
              <a:cs typeface="Fira Mono"/>
              <a:sym typeface="Fira Mono"/>
            </a:endParaRPr>
          </a:p>
        </p:txBody>
      </p:sp>
      <p:sp>
        <p:nvSpPr>
          <p:cNvPr id="226" name="Google Shape;226;p26"/>
          <p:cNvSpPr txBox="1"/>
          <p:nvPr>
            <p:ph idx="1" type="body"/>
          </p:nvPr>
        </p:nvSpPr>
        <p:spPr>
          <a:xfrm>
            <a:off x="4933550" y="1484125"/>
            <a:ext cx="38988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También podemos utilizar clearTimeOut() para cancelar el retraso producido por esta función.</a:t>
            </a:r>
            <a:endParaRPr/>
          </a:p>
        </p:txBody>
      </p:sp>
      <p:sp>
        <p:nvSpPr>
          <p:cNvPr id="227" name="Google Shape;227;p26"/>
          <p:cNvSpPr/>
          <p:nvPr/>
        </p:nvSpPr>
        <p:spPr>
          <a:xfrm>
            <a:off x="4991750" y="2544450"/>
            <a:ext cx="3943200" cy="14217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nvSpPr>
        <p:spPr>
          <a:xfrm>
            <a:off x="4991750" y="2544450"/>
            <a:ext cx="3943200" cy="142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E15BBA"/>
                </a:solidFill>
                <a:latin typeface="Fira Mono"/>
                <a:ea typeface="Fira Mono"/>
                <a:cs typeface="Fira Mono"/>
                <a:sym typeface="Fira Mono"/>
              </a:rPr>
              <a:t>let </a:t>
            </a:r>
            <a:r>
              <a:rPr lang="es" sz="1250">
                <a:solidFill>
                  <a:srgbClr val="F8C823"/>
                </a:solidFill>
                <a:latin typeface="Fira Mono"/>
                <a:ea typeface="Fira Mono"/>
                <a:cs typeface="Fira Mono"/>
                <a:sym typeface="Fira Mono"/>
              </a:rPr>
              <a:t>evento </a:t>
            </a:r>
            <a:r>
              <a:rPr lang="es" sz="1250">
                <a:solidFill>
                  <a:srgbClr val="F9F9F9"/>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setTimeout</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5000</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clearTimeOut(</a:t>
            </a:r>
            <a:r>
              <a:rPr lang="es" sz="1250">
                <a:solidFill>
                  <a:srgbClr val="F8C823"/>
                </a:solidFill>
                <a:latin typeface="Fira Mono"/>
                <a:ea typeface="Fira Mono"/>
                <a:cs typeface="Fira Mono"/>
                <a:sym typeface="Fira Mono"/>
              </a:rPr>
              <a:t>evento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subTitle"/>
          </p:nvPr>
        </p:nvSpPr>
        <p:spPr>
          <a:xfrm>
            <a:off x="550375" y="2169375"/>
            <a:ext cx="5454000" cy="1399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2400"/>
              <a:buFont typeface="Arial"/>
              <a:buNone/>
            </a:pPr>
            <a:r>
              <a:rPr lang="es" sz="1900">
                <a:solidFill>
                  <a:srgbClr val="3F3F3F"/>
                </a:solidFill>
                <a:latin typeface="Montserrat"/>
                <a:ea typeface="Montserrat"/>
                <a:cs typeface="Montserrat"/>
                <a:sym typeface="Montserrat"/>
              </a:rPr>
              <a:t>Similar a la anterior, pero en este caso nos permite ejecutar una función cada determinado bloque de tiempo.</a:t>
            </a:r>
            <a:endParaRPr sz="1660"/>
          </a:p>
        </p:txBody>
      </p:sp>
      <p:sp>
        <p:nvSpPr>
          <p:cNvPr id="234" name="Google Shape;234;p27"/>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setInterval()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setInterval()</a:t>
            </a:r>
            <a:endParaRPr/>
          </a:p>
        </p:txBody>
      </p:sp>
      <p:sp>
        <p:nvSpPr>
          <p:cNvPr id="240" name="Google Shape;240;p28"/>
          <p:cNvSpPr txBox="1"/>
          <p:nvPr>
            <p:ph idx="1" type="body"/>
          </p:nvPr>
        </p:nvSpPr>
        <p:spPr>
          <a:xfrm>
            <a:off x="283700" y="1973175"/>
            <a:ext cx="4370100" cy="89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Recibe como primer parámetro una función a ejecutar y como segundo, cada cuanto tiempo debe repetirse su ejecución.</a:t>
            </a:r>
            <a:endParaRPr/>
          </a:p>
        </p:txBody>
      </p:sp>
      <p:sp>
        <p:nvSpPr>
          <p:cNvPr id="241" name="Google Shape;241;p28"/>
          <p:cNvSpPr/>
          <p:nvPr/>
        </p:nvSpPr>
        <p:spPr>
          <a:xfrm>
            <a:off x="381650" y="1383850"/>
            <a:ext cx="2956500" cy="4386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txBox="1"/>
          <p:nvPr/>
        </p:nvSpPr>
        <p:spPr>
          <a:xfrm>
            <a:off x="381650" y="1406950"/>
            <a:ext cx="28863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rgbClr val="F9F9F9"/>
                </a:solidFill>
                <a:latin typeface="Fira Mono"/>
                <a:ea typeface="Fira Mono"/>
                <a:cs typeface="Fira Mono"/>
                <a:sym typeface="Fira Mono"/>
              </a:rPr>
              <a:t>setInterval</a:t>
            </a:r>
            <a:r>
              <a:rPr lang="es" sz="1350">
                <a:solidFill>
                  <a:srgbClr val="D4D4D4"/>
                </a:solidFill>
                <a:latin typeface="Fira Mono"/>
                <a:ea typeface="Fira Mono"/>
                <a:cs typeface="Fira Mono"/>
                <a:sym typeface="Fira Mono"/>
              </a:rPr>
              <a:t>(</a:t>
            </a:r>
            <a:r>
              <a:rPr lang="es" sz="1350">
                <a:solidFill>
                  <a:srgbClr val="F8C823"/>
                </a:solidFill>
                <a:latin typeface="Fira Mono"/>
                <a:ea typeface="Fira Mono"/>
                <a:cs typeface="Fira Mono"/>
                <a:sym typeface="Fira Mono"/>
              </a:rPr>
              <a:t>callback</a:t>
            </a:r>
            <a:r>
              <a:rPr lang="es" sz="1350">
                <a:solidFill>
                  <a:srgbClr val="D4D4D4"/>
                </a:solidFill>
                <a:latin typeface="Fira Mono"/>
                <a:ea typeface="Fira Mono"/>
                <a:cs typeface="Fira Mono"/>
                <a:sym typeface="Fira Mono"/>
              </a:rPr>
              <a:t>, </a:t>
            </a:r>
            <a:r>
              <a:rPr lang="es" sz="1350">
                <a:solidFill>
                  <a:srgbClr val="F8C823"/>
                </a:solidFill>
                <a:latin typeface="Fira Mono"/>
                <a:ea typeface="Fira Mono"/>
                <a:cs typeface="Fira Mono"/>
                <a:sym typeface="Fira Mono"/>
              </a:rPr>
              <a:t>ms</a:t>
            </a:r>
            <a:r>
              <a:rPr lang="es" sz="1350">
                <a:solidFill>
                  <a:srgbClr val="D4D4D4"/>
                </a:solidFill>
                <a:latin typeface="Fira Mono"/>
                <a:ea typeface="Fira Mono"/>
                <a:cs typeface="Fira Mono"/>
                <a:sym typeface="Fira Mono"/>
              </a:rPr>
              <a:t>);</a:t>
            </a:r>
            <a:endParaRPr sz="1600">
              <a:latin typeface="Fira Mono"/>
              <a:ea typeface="Fira Mono"/>
              <a:cs typeface="Fira Mono"/>
              <a:sym typeface="Fira Mono"/>
            </a:endParaRPr>
          </a:p>
        </p:txBody>
      </p:sp>
      <p:sp>
        <p:nvSpPr>
          <p:cNvPr id="243" name="Google Shape;243;p28"/>
          <p:cNvSpPr/>
          <p:nvPr/>
        </p:nvSpPr>
        <p:spPr>
          <a:xfrm>
            <a:off x="381650" y="3009750"/>
            <a:ext cx="3943200" cy="9564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txBox="1"/>
          <p:nvPr/>
        </p:nvSpPr>
        <p:spPr>
          <a:xfrm>
            <a:off x="381650" y="3038250"/>
            <a:ext cx="3943200" cy="89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250">
                <a:solidFill>
                  <a:srgbClr val="F9F9F9"/>
                </a:solidFill>
                <a:latin typeface="Fira Mono"/>
                <a:ea typeface="Fira Mono"/>
                <a:cs typeface="Fira Mono"/>
                <a:sym typeface="Fira Mono"/>
              </a:rPr>
              <a:t>setInterval</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1</a:t>
            </a:r>
            <a:r>
              <a:rPr lang="es" sz="1250">
                <a:solidFill>
                  <a:srgbClr val="F8C823"/>
                </a:solidFill>
                <a:latin typeface="Fira Mono"/>
                <a:ea typeface="Fira Mono"/>
                <a:cs typeface="Fira Mono"/>
                <a:sym typeface="Fira Mono"/>
              </a:rPr>
              <a:t>000</a:t>
            </a:r>
            <a:r>
              <a:rPr lang="es" sz="1250">
                <a:solidFill>
                  <a:srgbClr val="D4D4D4"/>
                </a:solidFill>
                <a:latin typeface="Fira Mono"/>
                <a:ea typeface="Fira Mono"/>
                <a:cs typeface="Fira Mono"/>
                <a:sym typeface="Fira Mono"/>
              </a:rPr>
              <a:t>);</a:t>
            </a:r>
            <a:endParaRPr sz="1500">
              <a:latin typeface="Fira Mono"/>
              <a:ea typeface="Fira Mono"/>
              <a:cs typeface="Fira Mono"/>
              <a:sym typeface="Fira Mono"/>
            </a:endParaRPr>
          </a:p>
        </p:txBody>
      </p:sp>
      <p:sp>
        <p:nvSpPr>
          <p:cNvPr id="245" name="Google Shape;245;p28"/>
          <p:cNvSpPr txBox="1"/>
          <p:nvPr>
            <p:ph idx="1" type="body"/>
          </p:nvPr>
        </p:nvSpPr>
        <p:spPr>
          <a:xfrm>
            <a:off x="4933550" y="1526125"/>
            <a:ext cx="3898800" cy="7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Utilizando</a:t>
            </a:r>
            <a:r>
              <a:rPr lang="es"/>
              <a:t> clearInterval() cortamos la ejecución del proceso.</a:t>
            </a:r>
            <a:endParaRPr/>
          </a:p>
        </p:txBody>
      </p:sp>
      <p:sp>
        <p:nvSpPr>
          <p:cNvPr id="246" name="Google Shape;246;p28"/>
          <p:cNvSpPr/>
          <p:nvPr/>
        </p:nvSpPr>
        <p:spPr>
          <a:xfrm>
            <a:off x="4991750" y="2544450"/>
            <a:ext cx="3943200" cy="14217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txBox="1"/>
          <p:nvPr/>
        </p:nvSpPr>
        <p:spPr>
          <a:xfrm>
            <a:off x="4991750" y="2544450"/>
            <a:ext cx="3943200" cy="142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rgbClr val="000000"/>
              </a:buClr>
              <a:buSzPts val="1100"/>
              <a:buFont typeface="Arial"/>
              <a:buNone/>
            </a:pPr>
            <a:r>
              <a:rPr lang="es" sz="1250">
                <a:solidFill>
                  <a:srgbClr val="E15BBA"/>
                </a:solidFill>
                <a:latin typeface="Fira Mono"/>
                <a:ea typeface="Fira Mono"/>
                <a:cs typeface="Fira Mono"/>
                <a:sym typeface="Fira Mono"/>
              </a:rPr>
              <a:t>let </a:t>
            </a:r>
            <a:r>
              <a:rPr lang="es" sz="1250">
                <a:solidFill>
                  <a:srgbClr val="F8C823"/>
                </a:solidFill>
                <a:latin typeface="Fira Mono"/>
                <a:ea typeface="Fira Mono"/>
                <a:cs typeface="Fira Mono"/>
                <a:sym typeface="Fira Mono"/>
              </a:rPr>
              <a:t>bucle </a:t>
            </a:r>
            <a:r>
              <a:rPr lang="es" sz="1250">
                <a:solidFill>
                  <a:srgbClr val="F9F9F9"/>
                </a:solidFill>
                <a:latin typeface="Fira Mono"/>
                <a:ea typeface="Fira Mono"/>
                <a:cs typeface="Fira Mono"/>
                <a:sym typeface="Fira Mono"/>
              </a:rPr>
              <a:t>= setInterval</a:t>
            </a: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=&gt;</a:t>
            </a:r>
            <a:r>
              <a:rPr lang="es" sz="1250">
                <a:solidFill>
                  <a:srgbClr val="D4D4D4"/>
                </a:solidFill>
                <a:latin typeface="Fira Mono"/>
                <a:ea typeface="Fira Mono"/>
                <a:cs typeface="Fira Mono"/>
                <a:sym typeface="Fira Mono"/>
              </a:rPr>
              <a:t>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9F9F9"/>
                </a:solidFill>
                <a:latin typeface="Fira Mono"/>
                <a:ea typeface="Fira Mono"/>
                <a:cs typeface="Fira Mono"/>
                <a:sym typeface="Fira Mono"/>
              </a:rPr>
              <a:t>console</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log</a:t>
            </a:r>
            <a:r>
              <a:rPr lang="es" sz="1250">
                <a:solidFill>
                  <a:srgbClr val="D4D4D4"/>
                </a:solidFill>
                <a:latin typeface="Fira Mono"/>
                <a:ea typeface="Fira Mono"/>
                <a:cs typeface="Fira Mono"/>
                <a:sym typeface="Fira Mono"/>
              </a:rPr>
              <a:t>(</a:t>
            </a:r>
            <a:r>
              <a:rPr lang="es" sz="1250">
                <a:solidFill>
                  <a:srgbClr val="FF9900"/>
                </a:solidFill>
                <a:latin typeface="Fira Mono"/>
                <a:ea typeface="Fira Mono"/>
                <a:cs typeface="Fira Mono"/>
                <a:sym typeface="Fira Mono"/>
              </a:rPr>
              <a:t>"Hola Mundo"</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 </a:t>
            </a:r>
            <a:r>
              <a:rPr lang="es" sz="1250">
                <a:solidFill>
                  <a:srgbClr val="F8C823"/>
                </a:solidFill>
                <a:latin typeface="Fira Mono"/>
                <a:ea typeface="Fira Mono"/>
                <a:cs typeface="Fira Mono"/>
                <a:sym typeface="Fira Mono"/>
              </a:rPr>
              <a:t>1000</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t/>
            </a:r>
            <a:endParaRPr sz="1250">
              <a:solidFill>
                <a:srgbClr val="D4D4D4"/>
              </a:solidFill>
              <a:latin typeface="Fira Mono"/>
              <a:ea typeface="Fira Mono"/>
              <a:cs typeface="Fira Mono"/>
              <a:sym typeface="Fira Mono"/>
            </a:endParaRPr>
          </a:p>
          <a:p>
            <a:pPr indent="0" lvl="0" marL="0" rtl="0" algn="l">
              <a:lnSpc>
                <a:spcPct val="135714"/>
              </a:lnSpc>
              <a:spcBef>
                <a:spcPts val="0"/>
              </a:spcBef>
              <a:spcAft>
                <a:spcPts val="0"/>
              </a:spcAft>
              <a:buNone/>
            </a:pPr>
            <a:r>
              <a:rPr lang="es" sz="1250">
                <a:solidFill>
                  <a:srgbClr val="D4D4D4"/>
                </a:solidFill>
                <a:latin typeface="Fira Mono"/>
                <a:ea typeface="Fira Mono"/>
                <a:cs typeface="Fira Mono"/>
                <a:sym typeface="Fira Mono"/>
              </a:rPr>
              <a:t>clear</a:t>
            </a:r>
            <a:r>
              <a:rPr lang="es" sz="1250">
                <a:solidFill>
                  <a:srgbClr val="F9F9F9"/>
                </a:solidFill>
                <a:latin typeface="Fira Mono"/>
                <a:ea typeface="Fira Mono"/>
                <a:cs typeface="Fira Mono"/>
                <a:sym typeface="Fira Mono"/>
              </a:rPr>
              <a:t>Interval</a:t>
            </a:r>
            <a:r>
              <a:rPr lang="es" sz="1250">
                <a:solidFill>
                  <a:srgbClr val="D4D4D4"/>
                </a:solidFill>
                <a:latin typeface="Fira Mono"/>
                <a:ea typeface="Fira Mono"/>
                <a:cs typeface="Fira Mono"/>
                <a:sym typeface="Fira Mono"/>
              </a:rPr>
              <a:t>(</a:t>
            </a:r>
            <a:r>
              <a:rPr lang="es" sz="1250">
                <a:solidFill>
                  <a:srgbClr val="F8C823"/>
                </a:solidFill>
                <a:latin typeface="Fira Mono"/>
                <a:ea typeface="Fira Mono"/>
                <a:cs typeface="Fira Mono"/>
                <a:sym typeface="Fira Mono"/>
              </a:rPr>
              <a:t>bucle</a:t>
            </a:r>
            <a:r>
              <a:rPr lang="es" sz="1250">
                <a:solidFill>
                  <a:srgbClr val="D4D4D4"/>
                </a:solidFill>
                <a:latin typeface="Fira Mono"/>
                <a:ea typeface="Fira Mono"/>
                <a:cs typeface="Fira Mono"/>
                <a:sym typeface="Fira Mono"/>
              </a:rPr>
              <a:t>);</a:t>
            </a:r>
            <a:endParaRPr sz="1250">
              <a:solidFill>
                <a:srgbClr val="D4D4D4"/>
              </a:solidFill>
              <a:latin typeface="Fira Mono"/>
              <a:ea typeface="Fira Mono"/>
              <a:cs typeface="Fira Mono"/>
              <a:sym typeface="Fira Mono"/>
            </a:endParaRPr>
          </a:p>
        </p:txBody>
      </p:sp>
      <p:sp>
        <p:nvSpPr>
          <p:cNvPr id="248" name="Google Shape;248;p28"/>
          <p:cNvSpPr txBox="1"/>
          <p:nvPr>
            <p:ph idx="1" type="body"/>
          </p:nvPr>
        </p:nvSpPr>
        <p:spPr>
          <a:xfrm>
            <a:off x="283700" y="4024025"/>
            <a:ext cx="4041000" cy="3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000"/>
              <a:t>*imprime “Hola mundo” por consola cada 1 segundo</a:t>
            </a:r>
            <a:endParaRPr b="1"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Pasemos a lo bueno, como manejar procesos asíncronos.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Promesas</a:t>
            </a:r>
            <a:endParaRPr/>
          </a:p>
        </p:txBody>
      </p:sp>
      <p:sp>
        <p:nvSpPr>
          <p:cNvPr id="259" name="Google Shape;259;p30"/>
          <p:cNvSpPr txBox="1"/>
          <p:nvPr>
            <p:ph idx="1" type="subTitle"/>
          </p:nvPr>
        </p:nvSpPr>
        <p:spPr>
          <a:xfrm>
            <a:off x="550375" y="1614925"/>
            <a:ext cx="6076800" cy="26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bien la forma primitiva de manejar procesos asíncronos en Javascript son los callbacks, hoy en día ya no se utilizan como tal, sino que en su lugar se encuentran las promesas.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a:t>
            </a:r>
            <a:r>
              <a:rPr lang="es"/>
              <a:t>na promesa es algo que, en principio pensamos que se cumplirá, pero en el futuro pueden ocurrir varias cosas.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Estados de las Promesas</a:t>
            </a:r>
            <a:endParaRPr/>
          </a:p>
        </p:txBody>
      </p:sp>
      <p:sp>
        <p:nvSpPr>
          <p:cNvPr id="265" name="Google Shape;265;p31"/>
          <p:cNvSpPr/>
          <p:nvPr/>
        </p:nvSpPr>
        <p:spPr>
          <a:xfrm>
            <a:off x="506151" y="3748256"/>
            <a:ext cx="3127800" cy="823500"/>
          </a:xfrm>
          <a:prstGeom prst="rect">
            <a:avLst/>
          </a:prstGeom>
          <a:solidFill>
            <a:srgbClr val="F8C8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423673" y="3685223"/>
            <a:ext cx="3127800" cy="8235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ph idx="1" type="body"/>
          </p:nvPr>
        </p:nvSpPr>
        <p:spPr>
          <a:xfrm>
            <a:off x="423686" y="3685025"/>
            <a:ext cx="3127800" cy="8235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s">
                <a:highlight>
                  <a:srgbClr val="F8C823"/>
                </a:highlight>
              </a:rPr>
              <a:t>Rejected</a:t>
            </a:r>
            <a:endParaRPr/>
          </a:p>
          <a:p>
            <a:pPr indent="0" lvl="0" marL="0" rtl="0" algn="l">
              <a:spcBef>
                <a:spcPts val="1200"/>
              </a:spcBef>
              <a:spcAft>
                <a:spcPts val="1200"/>
              </a:spcAft>
              <a:buNone/>
            </a:pPr>
            <a:r>
              <a:rPr lang="es">
                <a:solidFill>
                  <a:srgbClr val="F9F9F9"/>
                </a:solidFill>
              </a:rPr>
              <a:t>La promesa no se cumple, lo que significa que fue rechazada y arrojará un error.</a:t>
            </a:r>
            <a:endParaRPr>
              <a:solidFill>
                <a:srgbClr val="F9F9F9"/>
              </a:solidFill>
            </a:endParaRPr>
          </a:p>
        </p:txBody>
      </p:sp>
      <p:sp>
        <p:nvSpPr>
          <p:cNvPr id="268" name="Google Shape;268;p31"/>
          <p:cNvSpPr/>
          <p:nvPr/>
        </p:nvSpPr>
        <p:spPr>
          <a:xfrm>
            <a:off x="506152" y="2611100"/>
            <a:ext cx="3127800" cy="8235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423673" y="2548052"/>
            <a:ext cx="3127800" cy="823500"/>
          </a:xfrm>
          <a:prstGeom prst="rect">
            <a:avLst/>
          </a:prstGeom>
          <a:solidFill>
            <a:srgbClr val="7685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txBox="1"/>
          <p:nvPr>
            <p:ph idx="1" type="body"/>
          </p:nvPr>
        </p:nvSpPr>
        <p:spPr>
          <a:xfrm>
            <a:off x="423673" y="2547950"/>
            <a:ext cx="3127800" cy="8235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78571"/>
              <a:buFont typeface="Arial"/>
              <a:buNone/>
            </a:pPr>
            <a:r>
              <a:rPr lang="es">
                <a:highlight>
                  <a:srgbClr val="F8C823"/>
                </a:highlight>
              </a:rPr>
              <a:t>Fullfilled</a:t>
            </a:r>
            <a:endParaRPr/>
          </a:p>
          <a:p>
            <a:pPr indent="0" lvl="0" marL="0" rtl="0" algn="l">
              <a:spcBef>
                <a:spcPts val="1200"/>
              </a:spcBef>
              <a:spcAft>
                <a:spcPts val="1200"/>
              </a:spcAft>
              <a:buNone/>
            </a:pPr>
            <a:r>
              <a:rPr lang="es">
                <a:solidFill>
                  <a:srgbClr val="F9F9F9"/>
                </a:solidFill>
              </a:rPr>
              <a:t>La promesa se cumple por ende, queda resuelta y devuelve el resultado.</a:t>
            </a:r>
            <a:endParaRPr>
              <a:solidFill>
                <a:srgbClr val="F9F9F9"/>
              </a:solidFill>
            </a:endParaRPr>
          </a:p>
        </p:txBody>
      </p:sp>
      <p:sp>
        <p:nvSpPr>
          <p:cNvPr id="271" name="Google Shape;271;p31"/>
          <p:cNvSpPr/>
          <p:nvPr/>
        </p:nvSpPr>
        <p:spPr>
          <a:xfrm>
            <a:off x="506152" y="1471722"/>
            <a:ext cx="3127800" cy="82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423673" y="1408530"/>
            <a:ext cx="3127800" cy="825600"/>
          </a:xfrm>
          <a:prstGeom prst="rect">
            <a:avLst/>
          </a:prstGeom>
          <a:solidFill>
            <a:srgbClr val="E15B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ph idx="1" type="body"/>
          </p:nvPr>
        </p:nvSpPr>
        <p:spPr>
          <a:xfrm>
            <a:off x="423673" y="1408475"/>
            <a:ext cx="3127800" cy="8256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78571"/>
              <a:buFont typeface="Arial"/>
              <a:buNone/>
            </a:pPr>
            <a:r>
              <a:rPr lang="es">
                <a:highlight>
                  <a:srgbClr val="F8C823"/>
                </a:highlight>
              </a:rPr>
              <a:t>Pending</a:t>
            </a:r>
            <a:endParaRPr/>
          </a:p>
          <a:p>
            <a:pPr indent="0" lvl="0" marL="0" rtl="0" algn="l">
              <a:spcBef>
                <a:spcPts val="1200"/>
              </a:spcBef>
              <a:spcAft>
                <a:spcPts val="1200"/>
              </a:spcAft>
              <a:buNone/>
            </a:pPr>
            <a:r>
              <a:rPr lang="es">
                <a:solidFill>
                  <a:srgbClr val="F9F9F9"/>
                </a:solidFill>
              </a:rPr>
              <a:t>La promesa se queda en un estado incierto indefinidamente (promesa pendiente)</a:t>
            </a:r>
            <a:endParaRPr>
              <a:solidFill>
                <a:srgbClr val="F9F9F9"/>
              </a:solidFill>
            </a:endParaRPr>
          </a:p>
        </p:txBody>
      </p:sp>
      <p:pic>
        <p:nvPicPr>
          <p:cNvPr id="274" name="Google Shape;274;p31"/>
          <p:cNvPicPr preferRelativeResize="0"/>
          <p:nvPr/>
        </p:nvPicPr>
        <p:blipFill>
          <a:blip r:embed="rId3">
            <a:alphaModFix/>
          </a:blip>
          <a:stretch>
            <a:fillRect/>
          </a:stretch>
        </p:blipFill>
        <p:spPr>
          <a:xfrm>
            <a:off x="3884825" y="1953838"/>
            <a:ext cx="4847099" cy="2011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Creando una Promesa</a:t>
            </a:r>
            <a:endParaRPr/>
          </a:p>
        </p:txBody>
      </p:sp>
      <p:sp>
        <p:nvSpPr>
          <p:cNvPr id="280" name="Google Shape;280;p32"/>
          <p:cNvSpPr txBox="1"/>
          <p:nvPr>
            <p:ph idx="1" type="body"/>
          </p:nvPr>
        </p:nvSpPr>
        <p:spPr>
          <a:xfrm>
            <a:off x="311700" y="1152475"/>
            <a:ext cx="3999900" cy="122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tenemos una función donde sabemos que la respuesta de su ejecución puede no ser inmediata, necesitamos retornar una promesa.</a:t>
            </a:r>
            <a:endParaRPr/>
          </a:p>
        </p:txBody>
      </p:sp>
      <p:sp>
        <p:nvSpPr>
          <p:cNvPr id="281" name="Google Shape;281;p32"/>
          <p:cNvSpPr txBox="1"/>
          <p:nvPr>
            <p:ph idx="2" type="body"/>
          </p:nvPr>
        </p:nvSpPr>
        <p:spPr>
          <a:xfrm>
            <a:off x="4832400" y="1152475"/>
            <a:ext cx="3999900" cy="8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intentamos ejecutar nuestra función e imprimir el valor por consola, nos encontraremos con un problema.</a:t>
            </a:r>
            <a:endParaRPr/>
          </a:p>
        </p:txBody>
      </p:sp>
      <p:pic>
        <p:nvPicPr>
          <p:cNvPr id="282" name="Google Shape;282;p32"/>
          <p:cNvPicPr preferRelativeResize="0"/>
          <p:nvPr/>
        </p:nvPicPr>
        <p:blipFill rotWithShape="1">
          <a:blip r:embed="rId3">
            <a:alphaModFix/>
          </a:blip>
          <a:srcRect b="0" l="0" r="0" t="0"/>
          <a:stretch/>
        </p:blipFill>
        <p:spPr>
          <a:xfrm>
            <a:off x="394695" y="2378450"/>
            <a:ext cx="3874049" cy="894450"/>
          </a:xfrm>
          <a:prstGeom prst="rect">
            <a:avLst/>
          </a:prstGeom>
          <a:noFill/>
          <a:ln>
            <a:noFill/>
          </a:ln>
        </p:spPr>
      </p:pic>
      <p:sp>
        <p:nvSpPr>
          <p:cNvPr id="283" name="Google Shape;283;p32"/>
          <p:cNvSpPr txBox="1"/>
          <p:nvPr>
            <p:ph idx="1" type="body"/>
          </p:nvPr>
        </p:nvSpPr>
        <p:spPr>
          <a:xfrm>
            <a:off x="268850" y="3510725"/>
            <a:ext cx="3999900" cy="8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a:t>
            </a:r>
            <a:r>
              <a:rPr lang="es"/>
              <a:t>caso, como</a:t>
            </a:r>
            <a:r>
              <a:rPr lang="es"/>
              <a:t> nuestra función demora 4 segundos en devolver el texto, es necesario crear una promesa.</a:t>
            </a:r>
            <a:endParaRPr/>
          </a:p>
        </p:txBody>
      </p:sp>
      <p:pic>
        <p:nvPicPr>
          <p:cNvPr id="284" name="Google Shape;284;p32"/>
          <p:cNvPicPr preferRelativeResize="0"/>
          <p:nvPr/>
        </p:nvPicPr>
        <p:blipFill>
          <a:blip r:embed="rId4">
            <a:alphaModFix/>
          </a:blip>
          <a:stretch>
            <a:fillRect/>
          </a:stretch>
        </p:blipFill>
        <p:spPr>
          <a:xfrm>
            <a:off x="4925700" y="2452650"/>
            <a:ext cx="1995300" cy="675725"/>
          </a:xfrm>
          <a:prstGeom prst="rect">
            <a:avLst/>
          </a:prstGeom>
          <a:noFill/>
          <a:ln>
            <a:noFill/>
          </a:ln>
        </p:spPr>
      </p:pic>
      <p:pic>
        <p:nvPicPr>
          <p:cNvPr id="285" name="Google Shape;285;p32"/>
          <p:cNvPicPr preferRelativeResize="0"/>
          <p:nvPr/>
        </p:nvPicPr>
        <p:blipFill>
          <a:blip r:embed="rId5">
            <a:alphaModFix/>
          </a:blip>
          <a:stretch>
            <a:fillRect/>
          </a:stretch>
        </p:blipFill>
        <p:spPr>
          <a:xfrm>
            <a:off x="6968275" y="2452652"/>
            <a:ext cx="1995300" cy="660172"/>
          </a:xfrm>
          <a:prstGeom prst="rect">
            <a:avLst/>
          </a:prstGeom>
          <a:noFill/>
          <a:ln>
            <a:noFill/>
          </a:ln>
        </p:spPr>
      </p:pic>
      <p:sp>
        <p:nvSpPr>
          <p:cNvPr id="286" name="Google Shape;286;p32"/>
          <p:cNvSpPr txBox="1"/>
          <p:nvPr>
            <p:ph idx="2" type="body"/>
          </p:nvPr>
        </p:nvSpPr>
        <p:spPr>
          <a:xfrm>
            <a:off x="4832400" y="3396125"/>
            <a:ext cx="3999900" cy="112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Esto sucede porque el console.log() intenta imprimir el resultado de esperar() de inmediato, en lugar de esperar los 4 segundos.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Resultados</a:t>
            </a:r>
            <a:endParaRPr/>
          </a:p>
        </p:txBody>
      </p:sp>
      <p:sp>
        <p:nvSpPr>
          <p:cNvPr id="292" name="Google Shape;292;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Para poder manejar el resultado de una promesa debemos hacer uso de 3 métodos especiales.</a:t>
            </a:r>
            <a:endParaRPr/>
          </a:p>
          <a:p>
            <a:pPr indent="0" lvl="0" marL="0" rtl="0" algn="l">
              <a:spcBef>
                <a:spcPts val="1200"/>
              </a:spcBef>
              <a:spcAft>
                <a:spcPts val="0"/>
              </a:spcAft>
              <a:buNone/>
            </a:pPr>
            <a:r>
              <a:rPr lang="es"/>
              <a:t>Ellos son:</a:t>
            </a:r>
            <a:endParaRPr/>
          </a:p>
          <a:p>
            <a:pPr indent="0" lvl="0" marL="0" rtl="0" algn="l">
              <a:spcBef>
                <a:spcPts val="1200"/>
              </a:spcBef>
              <a:spcAft>
                <a:spcPts val="0"/>
              </a:spcAft>
              <a:buNone/>
            </a:pPr>
            <a:r>
              <a:rPr lang="es">
                <a:highlight>
                  <a:srgbClr val="F8C823"/>
                </a:highlight>
              </a:rPr>
              <a:t>.then():</a:t>
            </a:r>
            <a:r>
              <a:rPr lang="es"/>
              <a:t> que recibe como parámetro el resultado de nuestra promesa.</a:t>
            </a:r>
            <a:endParaRPr/>
          </a:p>
          <a:p>
            <a:pPr indent="0" lvl="0" marL="0" rtl="0" algn="l">
              <a:spcBef>
                <a:spcPts val="1200"/>
              </a:spcBef>
              <a:spcAft>
                <a:spcPts val="0"/>
              </a:spcAft>
              <a:buNone/>
            </a:pPr>
            <a:r>
              <a:rPr lang="es">
                <a:highlight>
                  <a:srgbClr val="F8C823"/>
                </a:highlight>
              </a:rPr>
              <a:t>.catch():</a:t>
            </a:r>
            <a:r>
              <a:rPr lang="es"/>
              <a:t> que recibe como parámetro el error en caso que sea rechazada.</a:t>
            </a:r>
            <a:endParaRPr/>
          </a:p>
          <a:p>
            <a:pPr indent="0" lvl="0" marL="0" rtl="0" algn="l">
              <a:spcBef>
                <a:spcPts val="1200"/>
              </a:spcBef>
              <a:spcAft>
                <a:spcPts val="1200"/>
              </a:spcAft>
              <a:buClr>
                <a:schemeClr val="dk1"/>
              </a:buClr>
              <a:buSzPts val="1100"/>
              <a:buFont typeface="Arial"/>
              <a:buNone/>
            </a:pPr>
            <a:r>
              <a:rPr lang="es">
                <a:highlight>
                  <a:srgbClr val="F8C823"/>
                </a:highlight>
              </a:rPr>
              <a:t>.finally():</a:t>
            </a:r>
            <a:r>
              <a:rPr lang="es"/>
              <a:t> recibe un callback que se ejecutará aunque la promesa falle o se resuelva.</a:t>
            </a:r>
            <a:endParaRPr/>
          </a:p>
        </p:txBody>
      </p:sp>
      <p:sp>
        <p:nvSpPr>
          <p:cNvPr id="293" name="Google Shape;293;p33"/>
          <p:cNvSpPr txBox="1"/>
          <p:nvPr>
            <p:ph idx="2" type="body"/>
          </p:nvPr>
        </p:nvSpPr>
        <p:spPr>
          <a:xfrm>
            <a:off x="4832400" y="1152475"/>
            <a:ext cx="37890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Para tomar el resultado del ejemplo anterior usemos .then()</a:t>
            </a:r>
            <a:endParaRPr/>
          </a:p>
        </p:txBody>
      </p:sp>
      <p:pic>
        <p:nvPicPr>
          <p:cNvPr id="294" name="Google Shape;294;p33"/>
          <p:cNvPicPr preferRelativeResize="0"/>
          <p:nvPr/>
        </p:nvPicPr>
        <p:blipFill>
          <a:blip r:embed="rId3">
            <a:alphaModFix/>
          </a:blip>
          <a:stretch>
            <a:fillRect/>
          </a:stretch>
        </p:blipFill>
        <p:spPr>
          <a:xfrm>
            <a:off x="4925875" y="1882613"/>
            <a:ext cx="2638925" cy="1185500"/>
          </a:xfrm>
          <a:prstGeom prst="rect">
            <a:avLst/>
          </a:prstGeom>
          <a:noFill/>
          <a:ln>
            <a:noFill/>
          </a:ln>
        </p:spPr>
      </p:pic>
      <p:sp>
        <p:nvSpPr>
          <p:cNvPr id="295" name="Google Shape;295;p33"/>
          <p:cNvSpPr txBox="1"/>
          <p:nvPr>
            <p:ph idx="2" type="body"/>
          </p:nvPr>
        </p:nvSpPr>
        <p:spPr>
          <a:xfrm>
            <a:off x="4832400" y="3110350"/>
            <a:ext cx="3942900" cy="40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 que nos da por resultado en consola:</a:t>
            </a:r>
            <a:endParaRPr/>
          </a:p>
        </p:txBody>
      </p:sp>
      <p:pic>
        <p:nvPicPr>
          <p:cNvPr id="296" name="Google Shape;296;p33"/>
          <p:cNvPicPr preferRelativeResize="0"/>
          <p:nvPr/>
        </p:nvPicPr>
        <p:blipFill>
          <a:blip r:embed="rId4">
            <a:alphaModFix/>
          </a:blip>
          <a:stretch>
            <a:fillRect/>
          </a:stretch>
        </p:blipFill>
        <p:spPr>
          <a:xfrm>
            <a:off x="4925875" y="3562100"/>
            <a:ext cx="1512250" cy="74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Errores</a:t>
            </a:r>
            <a:endParaRPr/>
          </a:p>
        </p:txBody>
      </p:sp>
      <p:sp>
        <p:nvSpPr>
          <p:cNvPr id="302" name="Google Shape;302;p34"/>
          <p:cNvSpPr txBox="1"/>
          <p:nvPr>
            <p:ph idx="1" type="body"/>
          </p:nvPr>
        </p:nvSpPr>
        <p:spPr>
          <a:xfrm>
            <a:off x="311700" y="1152475"/>
            <a:ext cx="39999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Cambiemos nuestro ejemplo para que la promesa resulte rechazada:</a:t>
            </a:r>
            <a:endParaRPr/>
          </a:p>
        </p:txBody>
      </p:sp>
      <p:pic>
        <p:nvPicPr>
          <p:cNvPr id="303" name="Google Shape;303;p34"/>
          <p:cNvPicPr preferRelativeResize="0"/>
          <p:nvPr/>
        </p:nvPicPr>
        <p:blipFill>
          <a:blip r:embed="rId3">
            <a:alphaModFix/>
          </a:blip>
          <a:stretch>
            <a:fillRect/>
          </a:stretch>
        </p:blipFill>
        <p:spPr>
          <a:xfrm>
            <a:off x="390350" y="1840375"/>
            <a:ext cx="3524250" cy="1910525"/>
          </a:xfrm>
          <a:prstGeom prst="rect">
            <a:avLst/>
          </a:prstGeom>
          <a:noFill/>
          <a:ln>
            <a:noFill/>
          </a:ln>
        </p:spPr>
      </p:pic>
      <p:sp>
        <p:nvSpPr>
          <p:cNvPr id="304" name="Google Shape;304;p34"/>
          <p:cNvSpPr txBox="1"/>
          <p:nvPr>
            <p:ph idx="2" type="body"/>
          </p:nvPr>
        </p:nvSpPr>
        <p:spPr>
          <a:xfrm>
            <a:off x="311700" y="3823350"/>
            <a:ext cx="39429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Simulamos el resultado de la promesa mediante una condición.</a:t>
            </a:r>
            <a:endParaRPr/>
          </a:p>
        </p:txBody>
      </p:sp>
      <p:pic>
        <p:nvPicPr>
          <p:cNvPr id="305" name="Google Shape;305;p34"/>
          <p:cNvPicPr preferRelativeResize="0"/>
          <p:nvPr/>
        </p:nvPicPr>
        <p:blipFill>
          <a:blip r:embed="rId4">
            <a:alphaModFix/>
          </a:blip>
          <a:stretch>
            <a:fillRect/>
          </a:stretch>
        </p:blipFill>
        <p:spPr>
          <a:xfrm>
            <a:off x="4834925" y="1588663"/>
            <a:ext cx="2707766" cy="655500"/>
          </a:xfrm>
          <a:prstGeom prst="rect">
            <a:avLst/>
          </a:prstGeom>
          <a:noFill/>
          <a:ln>
            <a:noFill/>
          </a:ln>
        </p:spPr>
      </p:pic>
      <p:sp>
        <p:nvSpPr>
          <p:cNvPr id="306" name="Google Shape;306;p34"/>
          <p:cNvSpPr txBox="1"/>
          <p:nvPr>
            <p:ph idx="2" type="body"/>
          </p:nvPr>
        </p:nvSpPr>
        <p:spPr>
          <a:xfrm>
            <a:off x="4739850" y="1168675"/>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Si la condición es verdadera:</a:t>
            </a:r>
            <a:endParaRPr/>
          </a:p>
        </p:txBody>
      </p:sp>
      <p:pic>
        <p:nvPicPr>
          <p:cNvPr id="307" name="Google Shape;307;p34"/>
          <p:cNvPicPr preferRelativeResize="0"/>
          <p:nvPr/>
        </p:nvPicPr>
        <p:blipFill>
          <a:blip r:embed="rId5">
            <a:alphaModFix/>
          </a:blip>
          <a:stretch>
            <a:fillRect/>
          </a:stretch>
        </p:blipFill>
        <p:spPr>
          <a:xfrm>
            <a:off x="4834925" y="2748775"/>
            <a:ext cx="1314450" cy="361950"/>
          </a:xfrm>
          <a:prstGeom prst="rect">
            <a:avLst/>
          </a:prstGeom>
          <a:noFill/>
          <a:ln>
            <a:noFill/>
          </a:ln>
        </p:spPr>
      </p:pic>
      <p:sp>
        <p:nvSpPr>
          <p:cNvPr id="308" name="Google Shape;308;p34"/>
          <p:cNvSpPr txBox="1"/>
          <p:nvPr>
            <p:ph idx="2" type="body"/>
          </p:nvPr>
        </p:nvSpPr>
        <p:spPr>
          <a:xfrm>
            <a:off x="4739850" y="2328775"/>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2 segundos más tarde:</a:t>
            </a:r>
            <a:endParaRPr/>
          </a:p>
        </p:txBody>
      </p:sp>
      <p:sp>
        <p:nvSpPr>
          <p:cNvPr id="309" name="Google Shape;309;p34"/>
          <p:cNvSpPr txBox="1"/>
          <p:nvPr>
            <p:ph idx="2" type="body"/>
          </p:nvPr>
        </p:nvSpPr>
        <p:spPr>
          <a:xfrm>
            <a:off x="4739850" y="3156088"/>
            <a:ext cx="3942900" cy="4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cambio si es falsa:</a:t>
            </a:r>
            <a:endParaRPr/>
          </a:p>
        </p:txBody>
      </p:sp>
      <p:pic>
        <p:nvPicPr>
          <p:cNvPr id="310" name="Google Shape;310;p34"/>
          <p:cNvPicPr preferRelativeResize="0"/>
          <p:nvPr/>
        </p:nvPicPr>
        <p:blipFill>
          <a:blip r:embed="rId6">
            <a:alphaModFix/>
          </a:blip>
          <a:stretch>
            <a:fillRect/>
          </a:stretch>
        </p:blipFill>
        <p:spPr>
          <a:xfrm>
            <a:off x="4834925" y="3534097"/>
            <a:ext cx="2751639" cy="687900"/>
          </a:xfrm>
          <a:prstGeom prst="rect">
            <a:avLst/>
          </a:prstGeom>
          <a:noFill/>
          <a:ln>
            <a:noFill/>
          </a:ln>
        </p:spPr>
      </p:pic>
      <p:pic>
        <p:nvPicPr>
          <p:cNvPr id="311" name="Google Shape;311;p34"/>
          <p:cNvPicPr preferRelativeResize="0"/>
          <p:nvPr/>
        </p:nvPicPr>
        <p:blipFill>
          <a:blip r:embed="rId7">
            <a:alphaModFix/>
          </a:blip>
          <a:stretch>
            <a:fillRect/>
          </a:stretch>
        </p:blipFill>
        <p:spPr>
          <a:xfrm>
            <a:off x="4834925" y="4407325"/>
            <a:ext cx="2105025"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Finalmente</a:t>
            </a:r>
            <a:endParaRPr/>
          </a:p>
        </p:txBody>
      </p:sp>
      <p:sp>
        <p:nvSpPr>
          <p:cNvPr id="317" name="Google Shape;317;p35"/>
          <p:cNvSpPr txBox="1"/>
          <p:nvPr>
            <p:ph idx="1" type="body"/>
          </p:nvPr>
        </p:nvSpPr>
        <p:spPr>
          <a:xfrm>
            <a:off x="311700" y="1152475"/>
            <a:ext cx="5034900" cy="87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Mediante el mismo ejemplo, probemos que sucede si concatenamos un .finally() a nuestra ejecución:</a:t>
            </a:r>
            <a:endParaRPr/>
          </a:p>
        </p:txBody>
      </p:sp>
      <p:pic>
        <p:nvPicPr>
          <p:cNvPr id="318" name="Google Shape;318;p35"/>
          <p:cNvPicPr preferRelativeResize="0"/>
          <p:nvPr/>
        </p:nvPicPr>
        <p:blipFill>
          <a:blip r:embed="rId3">
            <a:alphaModFix/>
          </a:blip>
          <a:stretch>
            <a:fillRect/>
          </a:stretch>
        </p:blipFill>
        <p:spPr>
          <a:xfrm>
            <a:off x="390350" y="2064325"/>
            <a:ext cx="3524250" cy="1910525"/>
          </a:xfrm>
          <a:prstGeom prst="rect">
            <a:avLst/>
          </a:prstGeom>
          <a:noFill/>
          <a:ln>
            <a:noFill/>
          </a:ln>
        </p:spPr>
      </p:pic>
      <p:pic>
        <p:nvPicPr>
          <p:cNvPr id="319" name="Google Shape;319;p35"/>
          <p:cNvPicPr preferRelativeResize="0"/>
          <p:nvPr/>
        </p:nvPicPr>
        <p:blipFill>
          <a:blip r:embed="rId4">
            <a:alphaModFix/>
          </a:blip>
          <a:stretch>
            <a:fillRect/>
          </a:stretch>
        </p:blipFill>
        <p:spPr>
          <a:xfrm>
            <a:off x="4452546" y="2131709"/>
            <a:ext cx="4147143" cy="876900"/>
          </a:xfrm>
          <a:prstGeom prst="rect">
            <a:avLst/>
          </a:prstGeom>
          <a:noFill/>
          <a:ln>
            <a:noFill/>
          </a:ln>
        </p:spPr>
      </p:pic>
      <p:pic>
        <p:nvPicPr>
          <p:cNvPr id="320" name="Google Shape;320;p35"/>
          <p:cNvPicPr preferRelativeResize="0"/>
          <p:nvPr/>
        </p:nvPicPr>
        <p:blipFill>
          <a:blip r:embed="rId5">
            <a:alphaModFix/>
          </a:blip>
          <a:stretch>
            <a:fillRect/>
          </a:stretch>
        </p:blipFill>
        <p:spPr>
          <a:xfrm>
            <a:off x="4452550" y="3335958"/>
            <a:ext cx="2257425" cy="57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Async/Await</a:t>
            </a:r>
            <a:endParaRPr/>
          </a:p>
        </p:txBody>
      </p:sp>
      <p:sp>
        <p:nvSpPr>
          <p:cNvPr id="326" name="Google Shape;326;p36"/>
          <p:cNvSpPr txBox="1"/>
          <p:nvPr>
            <p:ph idx="1" type="subTitle"/>
          </p:nvPr>
        </p:nvSpPr>
        <p:spPr>
          <a:xfrm>
            <a:off x="550375" y="1852875"/>
            <a:ext cx="6160800" cy="20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 es una nueva sintaxis que nos permite trabajar con nuestras promesas evitando seguir una metodología tan estructurada.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eso utilizaremos las palabras reservadas async y await.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Manejo de errores con try/catch</a:t>
            </a:r>
            <a:endParaRPr/>
          </a:p>
        </p:txBody>
      </p:sp>
      <p:sp>
        <p:nvSpPr>
          <p:cNvPr id="332" name="Google Shape;332;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Antes de ver </a:t>
            </a:r>
            <a:r>
              <a:rPr b="1" lang="es"/>
              <a:t>async/await</a:t>
            </a:r>
            <a:r>
              <a:rPr lang="es"/>
              <a:t> es importante conocer el bloque </a:t>
            </a:r>
            <a:r>
              <a:rPr b="1" lang="es">
                <a:solidFill>
                  <a:srgbClr val="E15BBA"/>
                </a:solidFill>
              </a:rPr>
              <a:t>try/catch</a:t>
            </a:r>
            <a:r>
              <a:rPr lang="es"/>
              <a:t> para el manejo de errores en nuestro código.</a:t>
            </a:r>
            <a:endParaRPr/>
          </a:p>
          <a:p>
            <a:pPr indent="0" lvl="0" marL="0" rtl="0" algn="l">
              <a:spcBef>
                <a:spcPts val="1200"/>
              </a:spcBef>
              <a:spcAft>
                <a:spcPts val="0"/>
              </a:spcAft>
              <a:buNone/>
            </a:pPr>
            <a:r>
              <a:rPr lang="es"/>
              <a:t>Si bien, este bloque </a:t>
            </a:r>
            <a:r>
              <a:rPr lang="es" u="sng"/>
              <a:t>no es exclusivo</a:t>
            </a:r>
            <a:r>
              <a:rPr lang="es"/>
              <a:t> del </a:t>
            </a:r>
            <a:r>
              <a:rPr lang="es"/>
              <a:t>asincronismo</a:t>
            </a:r>
            <a:r>
              <a:rPr lang="es"/>
              <a:t> se utiliza muy seguido en estos casos.</a:t>
            </a:r>
            <a:endParaRPr/>
          </a:p>
          <a:p>
            <a:pPr indent="0" lvl="0" marL="0" rtl="0" algn="l">
              <a:spcBef>
                <a:spcPts val="1200"/>
              </a:spcBef>
              <a:spcAft>
                <a:spcPts val="1200"/>
              </a:spcAft>
              <a:buNone/>
            </a:pPr>
            <a:r>
              <a:rPr lang="es"/>
              <a:t>Con </a:t>
            </a:r>
            <a:r>
              <a:rPr b="1" lang="es"/>
              <a:t>try/catch</a:t>
            </a:r>
            <a:r>
              <a:rPr lang="es"/>
              <a:t> le vamos a indicar a nuestro programa que debe “intentar” ejecutar el código dentro del try pero en caso de fallar debe devolver la respuesta dentro del catch.</a:t>
            </a:r>
            <a:endParaRPr/>
          </a:p>
        </p:txBody>
      </p:sp>
      <p:sp>
        <p:nvSpPr>
          <p:cNvPr id="333" name="Google Shape;333;p37"/>
          <p:cNvSpPr txBox="1"/>
          <p:nvPr>
            <p:ph idx="2" type="body"/>
          </p:nvPr>
        </p:nvSpPr>
        <p:spPr>
          <a:xfrm>
            <a:off x="4403025" y="3544325"/>
            <a:ext cx="4331400" cy="892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
              <a:t>En este caso si condición es verdadera imprime el mensaje por consola, de lo contrario arroja un error capturado por el catch y devuelto en el console.error();</a:t>
            </a:r>
            <a:endParaRPr/>
          </a:p>
        </p:txBody>
      </p:sp>
      <p:pic>
        <p:nvPicPr>
          <p:cNvPr id="334" name="Google Shape;334;p37"/>
          <p:cNvPicPr preferRelativeResize="0"/>
          <p:nvPr/>
        </p:nvPicPr>
        <p:blipFill>
          <a:blip r:embed="rId3">
            <a:alphaModFix/>
          </a:blip>
          <a:stretch>
            <a:fillRect/>
          </a:stretch>
        </p:blipFill>
        <p:spPr>
          <a:xfrm>
            <a:off x="4501000" y="1243450"/>
            <a:ext cx="4431150" cy="222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Async/Await</a:t>
            </a:r>
            <a:endParaRPr/>
          </a:p>
        </p:txBody>
      </p:sp>
      <p:sp>
        <p:nvSpPr>
          <p:cNvPr id="340" name="Google Shape;340;p38"/>
          <p:cNvSpPr txBox="1"/>
          <p:nvPr>
            <p:ph idx="1" type="body"/>
          </p:nvPr>
        </p:nvSpPr>
        <p:spPr>
          <a:xfrm>
            <a:off x="311700" y="1152475"/>
            <a:ext cx="3999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Bien, ahora usemos el ejemplo anterior pero con un proceso asíncrono.</a:t>
            </a:r>
            <a:endParaRPr/>
          </a:p>
        </p:txBody>
      </p:sp>
      <p:sp>
        <p:nvSpPr>
          <p:cNvPr id="341" name="Google Shape;341;p38"/>
          <p:cNvSpPr txBox="1"/>
          <p:nvPr>
            <p:ph idx="2" type="body"/>
          </p:nvPr>
        </p:nvSpPr>
        <p:spPr>
          <a:xfrm>
            <a:off x="4832400" y="1152475"/>
            <a:ext cx="3999900" cy="39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y el finally? </a:t>
            </a:r>
            <a:r>
              <a:rPr lang="es"/>
              <a:t>🤔</a:t>
            </a:r>
            <a:endParaRPr/>
          </a:p>
        </p:txBody>
      </p:sp>
      <p:pic>
        <p:nvPicPr>
          <p:cNvPr id="342" name="Google Shape;342;p38"/>
          <p:cNvPicPr preferRelativeResize="0"/>
          <p:nvPr/>
        </p:nvPicPr>
        <p:blipFill>
          <a:blip r:embed="rId3">
            <a:alphaModFix/>
          </a:blip>
          <a:stretch>
            <a:fillRect/>
          </a:stretch>
        </p:blipFill>
        <p:spPr>
          <a:xfrm>
            <a:off x="397645" y="1854375"/>
            <a:ext cx="3877550" cy="1357450"/>
          </a:xfrm>
          <a:prstGeom prst="rect">
            <a:avLst/>
          </a:prstGeom>
          <a:noFill/>
          <a:ln>
            <a:noFill/>
          </a:ln>
        </p:spPr>
      </p:pic>
      <p:sp>
        <p:nvSpPr>
          <p:cNvPr id="343" name="Google Shape;343;p38"/>
          <p:cNvSpPr txBox="1"/>
          <p:nvPr>
            <p:ph idx="1" type="body"/>
          </p:nvPr>
        </p:nvSpPr>
        <p:spPr>
          <a:xfrm>
            <a:off x="311700" y="3306300"/>
            <a:ext cx="4152900" cy="110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Nuestra función </a:t>
            </a:r>
            <a:r>
              <a:rPr lang="es">
                <a:highlight>
                  <a:srgbClr val="F8C823"/>
                </a:highlight>
              </a:rPr>
              <a:t>esperar()</a:t>
            </a:r>
            <a:r>
              <a:rPr lang="es"/>
              <a:t> devuelve una promesa, por lo tanto mediante las palabras reservadas </a:t>
            </a:r>
            <a:r>
              <a:rPr b="1" lang="es">
                <a:solidFill>
                  <a:srgbClr val="E15BBA"/>
                </a:solidFill>
              </a:rPr>
              <a:t>async/await</a:t>
            </a:r>
            <a:r>
              <a:rPr lang="es"/>
              <a:t> reemplazamos el uso de los métodos </a:t>
            </a:r>
            <a:r>
              <a:rPr b="1" lang="es"/>
              <a:t>.then()</a:t>
            </a:r>
            <a:r>
              <a:rPr lang="es"/>
              <a:t> y </a:t>
            </a:r>
            <a:r>
              <a:rPr b="1" lang="es"/>
              <a:t>.catch()</a:t>
            </a:r>
            <a:r>
              <a:rPr lang="es"/>
              <a:t>.</a:t>
            </a:r>
            <a:endParaRPr/>
          </a:p>
        </p:txBody>
      </p:sp>
      <p:pic>
        <p:nvPicPr>
          <p:cNvPr id="344" name="Google Shape;344;p38"/>
          <p:cNvPicPr preferRelativeResize="0"/>
          <p:nvPr/>
        </p:nvPicPr>
        <p:blipFill>
          <a:blip r:embed="rId4">
            <a:alphaModFix/>
          </a:blip>
          <a:stretch>
            <a:fillRect/>
          </a:stretch>
        </p:blipFill>
        <p:spPr>
          <a:xfrm>
            <a:off x="4893575" y="1659251"/>
            <a:ext cx="3877550" cy="1647052"/>
          </a:xfrm>
          <a:prstGeom prst="rect">
            <a:avLst/>
          </a:prstGeom>
          <a:noFill/>
          <a:ln>
            <a:noFill/>
          </a:ln>
        </p:spPr>
      </p:pic>
      <p:sp>
        <p:nvSpPr>
          <p:cNvPr id="345" name="Google Shape;345;p38"/>
          <p:cNvSpPr txBox="1"/>
          <p:nvPr>
            <p:ph idx="2" type="body"/>
          </p:nvPr>
        </p:nvSpPr>
        <p:spPr>
          <a:xfrm>
            <a:off x="4832400" y="3348875"/>
            <a:ext cx="3999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Como vemos, también podemos agregar un finally en nuestro bloque try/catch</a:t>
            </a:r>
            <a:endParaRPr/>
          </a:p>
        </p:txBody>
      </p:sp>
      <p:pic>
        <p:nvPicPr>
          <p:cNvPr id="346" name="Google Shape;346;p38"/>
          <p:cNvPicPr preferRelativeResize="0"/>
          <p:nvPr/>
        </p:nvPicPr>
        <p:blipFill>
          <a:blip r:embed="rId5">
            <a:alphaModFix/>
          </a:blip>
          <a:stretch>
            <a:fillRect/>
          </a:stretch>
        </p:blipFill>
        <p:spPr>
          <a:xfrm>
            <a:off x="6804000" y="4057100"/>
            <a:ext cx="1719600" cy="429900"/>
          </a:xfrm>
          <a:prstGeom prst="rect">
            <a:avLst/>
          </a:prstGeom>
          <a:noFill/>
          <a:ln>
            <a:noFill/>
          </a:ln>
        </p:spPr>
      </p:pic>
      <p:pic>
        <p:nvPicPr>
          <p:cNvPr id="347" name="Google Shape;347;p38"/>
          <p:cNvPicPr preferRelativeResize="0"/>
          <p:nvPr/>
        </p:nvPicPr>
        <p:blipFill>
          <a:blip r:embed="rId6">
            <a:alphaModFix/>
          </a:blip>
          <a:stretch>
            <a:fillRect/>
          </a:stretch>
        </p:blipFill>
        <p:spPr>
          <a:xfrm>
            <a:off x="4893575" y="4086325"/>
            <a:ext cx="1758702" cy="37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353" name="Google Shape;353;p39"/>
          <p:cNvSpPr txBox="1"/>
          <p:nvPr>
            <p:ph idx="1" type="body"/>
          </p:nvPr>
        </p:nvSpPr>
        <p:spPr>
          <a:xfrm>
            <a:off x="311700" y="1152475"/>
            <a:ext cx="7596000" cy="13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Trabajar con promesas nos permite manipular los procesos asíncronos de nuestro código.</a:t>
            </a:r>
            <a:endParaRPr/>
          </a:p>
          <a:p>
            <a:pPr indent="0" lvl="0" marL="0" rtl="0" algn="l">
              <a:spcBef>
                <a:spcPts val="1200"/>
              </a:spcBef>
              <a:spcAft>
                <a:spcPts val="1200"/>
              </a:spcAft>
              <a:buNone/>
            </a:pPr>
            <a:r>
              <a:rPr lang="es"/>
              <a:t>Siempre que tengamos un proceso que devuelva una promesa podemos utilizar las siguientes 2 variantes para manipular su resultado:</a:t>
            </a:r>
            <a:endParaRPr/>
          </a:p>
        </p:txBody>
      </p:sp>
      <p:pic>
        <p:nvPicPr>
          <p:cNvPr id="354" name="Google Shape;354;p39"/>
          <p:cNvPicPr preferRelativeResize="0"/>
          <p:nvPr/>
        </p:nvPicPr>
        <p:blipFill>
          <a:blip r:embed="rId3">
            <a:alphaModFix/>
          </a:blip>
          <a:stretch>
            <a:fillRect/>
          </a:stretch>
        </p:blipFill>
        <p:spPr>
          <a:xfrm>
            <a:off x="4640975" y="3140775"/>
            <a:ext cx="3332551" cy="1499925"/>
          </a:xfrm>
          <a:prstGeom prst="rect">
            <a:avLst/>
          </a:prstGeom>
          <a:noFill/>
          <a:ln>
            <a:noFill/>
          </a:ln>
        </p:spPr>
      </p:pic>
      <p:pic>
        <p:nvPicPr>
          <p:cNvPr id="355" name="Google Shape;355;p39"/>
          <p:cNvPicPr preferRelativeResize="0"/>
          <p:nvPr/>
        </p:nvPicPr>
        <p:blipFill>
          <a:blip r:embed="rId4">
            <a:alphaModFix/>
          </a:blip>
          <a:stretch>
            <a:fillRect/>
          </a:stretch>
        </p:blipFill>
        <p:spPr>
          <a:xfrm>
            <a:off x="414670" y="3140770"/>
            <a:ext cx="3765950" cy="772650"/>
          </a:xfrm>
          <a:prstGeom prst="rect">
            <a:avLst/>
          </a:prstGeom>
          <a:noFill/>
          <a:ln>
            <a:noFill/>
          </a:ln>
        </p:spPr>
      </p:pic>
      <p:sp>
        <p:nvSpPr>
          <p:cNvPr id="356" name="Google Shape;356;p39"/>
          <p:cNvSpPr txBox="1"/>
          <p:nvPr/>
        </p:nvSpPr>
        <p:spPr>
          <a:xfrm>
            <a:off x="311700" y="2589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a:solidFill>
                  <a:schemeClr val="dk2"/>
                </a:solidFill>
                <a:highlight>
                  <a:srgbClr val="F8C823"/>
                </a:highlight>
                <a:latin typeface="Montserrat"/>
                <a:ea typeface="Montserrat"/>
                <a:cs typeface="Montserrat"/>
                <a:sym typeface="Montserrat"/>
              </a:rPr>
              <a:t>then/catch/finally</a:t>
            </a:r>
            <a:endParaRPr/>
          </a:p>
        </p:txBody>
      </p:sp>
      <p:sp>
        <p:nvSpPr>
          <p:cNvPr id="357" name="Google Shape;357;p39"/>
          <p:cNvSpPr txBox="1"/>
          <p:nvPr/>
        </p:nvSpPr>
        <p:spPr>
          <a:xfrm>
            <a:off x="4537010" y="2589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a:solidFill>
                  <a:schemeClr val="dk2"/>
                </a:solidFill>
                <a:highlight>
                  <a:srgbClr val="F8C823"/>
                </a:highlight>
                <a:latin typeface="Montserrat"/>
                <a:ea typeface="Montserrat"/>
                <a:cs typeface="Montserrat"/>
                <a:sym typeface="Montserrat"/>
              </a:rPr>
              <a:t>async/await + try/catch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La próxima clase, veremos </a:t>
            </a:r>
            <a:r>
              <a:rPr lang="es"/>
              <a:t>cómo</a:t>
            </a:r>
            <a:r>
              <a:rPr lang="es"/>
              <a:t> aplicar estos conceptos a casos reales.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Gracias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Asincronismo en Javascript</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¿Qué es?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Call Stack</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Event Loop</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Promesas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Async/Await</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56" name="Google Shape;156;p18"/>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18</a:t>
            </a:r>
            <a:endParaRPr>
              <a:solidFill>
                <a:srgbClr val="414141"/>
              </a:solidFill>
            </a:endParaRPr>
          </a:p>
        </p:txBody>
      </p:sp>
      <p:sp>
        <p:nvSpPr>
          <p:cNvPr id="157" name="Google Shape;157;p18"/>
          <p:cNvSpPr txBox="1"/>
          <p:nvPr>
            <p:ph idx="3" type="title"/>
          </p:nvPr>
        </p:nvSpPr>
        <p:spPr>
          <a:xfrm>
            <a:off x="6877450" y="1159388"/>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19</a:t>
            </a:r>
            <a:endParaRPr>
              <a:solidFill>
                <a:srgbClr val="414141"/>
              </a:solidFill>
            </a:endParaRPr>
          </a:p>
        </p:txBody>
      </p:sp>
      <p:sp>
        <p:nvSpPr>
          <p:cNvPr id="158" name="Google Shape;158;p18"/>
          <p:cNvSpPr txBox="1"/>
          <p:nvPr>
            <p:ph type="title"/>
          </p:nvPr>
        </p:nvSpPr>
        <p:spPr>
          <a:xfrm>
            <a:off x="1271800" y="1159375"/>
            <a:ext cx="911700" cy="3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rgbClr val="414141"/>
                </a:solidFill>
              </a:rPr>
              <a:t>Clase 17</a:t>
            </a:r>
            <a:endParaRPr>
              <a:solidFill>
                <a:srgbClr val="414141"/>
              </a:solidFill>
            </a:endParaRPr>
          </a:p>
        </p:txBody>
      </p:sp>
      <p:sp>
        <p:nvSpPr>
          <p:cNvPr id="159" name="Google Shape;159;p18"/>
          <p:cNvSpPr txBox="1"/>
          <p:nvPr>
            <p:ph idx="6" type="title"/>
          </p:nvPr>
        </p:nvSpPr>
        <p:spPr>
          <a:xfrm>
            <a:off x="6134350" y="21551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Solicitando info desde Javascript</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Fetch - Axios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Template Strings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Local Storage</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60" name="Google Shape;160;p18"/>
          <p:cNvSpPr/>
          <p:nvPr/>
        </p:nvSpPr>
        <p:spPr>
          <a:xfrm rot="5400000">
            <a:off x="3439854" y="2575205"/>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18"/>
          <p:cNvSpPr/>
          <p:nvPr/>
        </p:nvSpPr>
        <p:spPr>
          <a:xfrm rot="5400000">
            <a:off x="3439854" y="2800515"/>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18"/>
          <p:cNvSpPr txBox="1"/>
          <p:nvPr>
            <p:ph idx="6" type="title"/>
          </p:nvPr>
        </p:nvSpPr>
        <p:spPr>
          <a:xfrm>
            <a:off x="528700" y="2155125"/>
            <a:ext cx="2397900" cy="21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a:solidFill>
                  <a:srgbClr val="414141"/>
                </a:solidFill>
              </a:rPr>
              <a:t>Javascript para la Web</a:t>
            </a:r>
            <a:endParaRPr b="1">
              <a:solidFill>
                <a:srgbClr val="414141"/>
              </a:solidFill>
            </a:endParaRPr>
          </a:p>
          <a:p>
            <a:pPr indent="0" lvl="0" marL="0" rtl="0" algn="l">
              <a:spcBef>
                <a:spcPts val="0"/>
              </a:spcBef>
              <a:spcAft>
                <a:spcPts val="0"/>
              </a:spcAft>
              <a:buClr>
                <a:schemeClr val="dk1"/>
              </a:buClr>
              <a:buSzPts val="1100"/>
              <a:buFont typeface="Arial"/>
              <a:buNone/>
            </a:pPr>
            <a:r>
              <a:t/>
            </a:r>
            <a:endParaRPr>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DOM</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414141"/>
                </a:solidFill>
              </a:rPr>
              <a:t>      Manejo de eventos</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414141"/>
              </a:solidFill>
            </a:endParaRPr>
          </a:p>
          <a:p>
            <a:pPr indent="0" lvl="0" marL="0" rtl="0" algn="l">
              <a:lnSpc>
                <a:spcPct val="150000"/>
              </a:lnSpc>
              <a:spcBef>
                <a:spcPts val="0"/>
              </a:spcBef>
              <a:spcAft>
                <a:spcPts val="0"/>
              </a:spcAft>
              <a:buClr>
                <a:schemeClr val="dk1"/>
              </a:buClr>
              <a:buSzPts val="1100"/>
              <a:buFont typeface="Arial"/>
              <a:buNone/>
            </a:pPr>
            <a:r>
              <a:rPr b="1" lang="es">
                <a:solidFill>
                  <a:srgbClr val="F9F9F9"/>
                </a:solidFill>
              </a:rPr>
              <a:t>      </a:t>
            </a:r>
            <a:endParaRPr b="1">
              <a:solidFill>
                <a:srgbClr val="F9F9F9"/>
              </a:solidFill>
            </a:endParaRPr>
          </a:p>
        </p:txBody>
      </p:sp>
      <p:sp>
        <p:nvSpPr>
          <p:cNvPr id="163" name="Google Shape;163;p18"/>
          <p:cNvSpPr/>
          <p:nvPr/>
        </p:nvSpPr>
        <p:spPr>
          <a:xfrm rot="5400000">
            <a:off x="644154" y="2568392"/>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18"/>
          <p:cNvSpPr/>
          <p:nvPr/>
        </p:nvSpPr>
        <p:spPr>
          <a:xfrm rot="5400000">
            <a:off x="6260560" y="25663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5" name="Google Shape;165;p18"/>
          <p:cNvSpPr/>
          <p:nvPr/>
        </p:nvSpPr>
        <p:spPr>
          <a:xfrm rot="5400000">
            <a:off x="3439851" y="302491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18"/>
          <p:cNvSpPr/>
          <p:nvPr/>
        </p:nvSpPr>
        <p:spPr>
          <a:xfrm rot="5400000">
            <a:off x="3439851" y="3250488"/>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7" name="Google Shape;167;p18"/>
          <p:cNvSpPr/>
          <p:nvPr/>
        </p:nvSpPr>
        <p:spPr>
          <a:xfrm rot="5400000">
            <a:off x="3439851" y="3483627"/>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8" name="Google Shape;168;p18"/>
          <p:cNvSpPr/>
          <p:nvPr/>
        </p:nvSpPr>
        <p:spPr>
          <a:xfrm rot="5400000">
            <a:off x="6260560" y="28005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9" name="Google Shape;169;p18"/>
          <p:cNvSpPr/>
          <p:nvPr/>
        </p:nvSpPr>
        <p:spPr>
          <a:xfrm rot="5400000">
            <a:off x="6260560" y="3034713"/>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0" name="Google Shape;170;p18"/>
          <p:cNvSpPr/>
          <p:nvPr/>
        </p:nvSpPr>
        <p:spPr>
          <a:xfrm rot="5400000">
            <a:off x="644154" y="2800517"/>
            <a:ext cx="116400" cy="117000"/>
          </a:xfrm>
          <a:prstGeom prst="triangle">
            <a:avLst>
              <a:gd fmla="val 50000" name="adj"/>
            </a:avLst>
          </a:prstGeom>
          <a:solidFill>
            <a:srgbClr val="E15B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JAVASCRIPT</a:t>
            </a:r>
            <a:endParaRPr/>
          </a:p>
        </p:txBody>
      </p:sp>
      <p:sp>
        <p:nvSpPr>
          <p:cNvPr id="176" name="Google Shape;176;p19"/>
          <p:cNvSpPr txBox="1"/>
          <p:nvPr>
            <p:ph idx="4294967295" type="subTitle"/>
          </p:nvPr>
        </p:nvSpPr>
        <p:spPr>
          <a:xfrm>
            <a:off x="511711" y="2498275"/>
            <a:ext cx="40452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s"/>
              <a:t>Asincronismo</a:t>
            </a:r>
            <a:endParaRPr/>
          </a:p>
        </p:txBody>
      </p:sp>
      <p:pic>
        <p:nvPicPr>
          <p:cNvPr id="177" name="Google Shape;177;p19"/>
          <p:cNvPicPr preferRelativeResize="0"/>
          <p:nvPr/>
        </p:nvPicPr>
        <p:blipFill>
          <a:blip r:embed="rId3">
            <a:alphaModFix/>
          </a:blip>
          <a:stretch>
            <a:fillRect/>
          </a:stretch>
        </p:blipFill>
        <p:spPr>
          <a:xfrm>
            <a:off x="5486779" y="1671974"/>
            <a:ext cx="1799506" cy="1799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idx="1" type="subTitle"/>
          </p:nvPr>
        </p:nvSpPr>
        <p:spPr>
          <a:xfrm>
            <a:off x="550375" y="1805475"/>
            <a:ext cx="7504200" cy="2505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100"/>
              <a:buNone/>
            </a:pPr>
            <a:r>
              <a:rPr lang="es" sz="1660"/>
              <a:t>JavaScript dispone de </a:t>
            </a:r>
            <a:r>
              <a:rPr lang="es" sz="1660">
                <a:highlight>
                  <a:srgbClr val="E15BBA"/>
                </a:highlight>
              </a:rPr>
              <a:t>un solo hilo de ejecución</a:t>
            </a:r>
            <a:r>
              <a:rPr lang="es" sz="1660"/>
              <a:t> (single thread), por lo que es fácil que se </a:t>
            </a:r>
            <a:r>
              <a:rPr b="1" lang="es" sz="1660">
                <a:solidFill>
                  <a:srgbClr val="7685E6"/>
                </a:solidFill>
                <a:latin typeface="Montserrat"/>
                <a:ea typeface="Montserrat"/>
                <a:cs typeface="Montserrat"/>
                <a:sym typeface="Montserrat"/>
              </a:rPr>
              <a:t>generen bloqueos</a:t>
            </a:r>
            <a:r>
              <a:rPr lang="es" sz="1660"/>
              <a:t>.</a:t>
            </a:r>
            <a:endParaRPr sz="1660"/>
          </a:p>
          <a:p>
            <a:pPr indent="0" lvl="0" marL="0" rtl="0" algn="l">
              <a:lnSpc>
                <a:spcPct val="150000"/>
              </a:lnSpc>
              <a:spcBef>
                <a:spcPts val="1000"/>
              </a:spcBef>
              <a:spcAft>
                <a:spcPts val="0"/>
              </a:spcAft>
              <a:buSzPts val="1100"/>
              <a:buNone/>
            </a:pPr>
            <a:r>
              <a:rPr lang="es" sz="1660"/>
              <a:t>Cuando una operación es bloqueante, </a:t>
            </a:r>
            <a:r>
              <a:rPr lang="es" sz="1660">
                <a:solidFill>
                  <a:schemeClr val="lt1"/>
                </a:solidFill>
                <a:highlight>
                  <a:srgbClr val="4A86E8"/>
                </a:highlight>
              </a:rPr>
              <a:t>no puede ejecutarse más de una tarea al mismo tiempo</a:t>
            </a:r>
            <a:r>
              <a:rPr lang="es" sz="1660"/>
              <a:t> o en paralelo.</a:t>
            </a:r>
            <a:endParaRPr sz="1660"/>
          </a:p>
          <a:p>
            <a:pPr indent="0" lvl="0" marL="0" rtl="0" algn="l">
              <a:lnSpc>
                <a:spcPct val="150000"/>
              </a:lnSpc>
              <a:spcBef>
                <a:spcPts val="1000"/>
              </a:spcBef>
              <a:spcAft>
                <a:spcPts val="1000"/>
              </a:spcAft>
              <a:buSzPts val="1100"/>
              <a:buNone/>
            </a:pPr>
            <a:r>
              <a:rPr b="1" i="1" lang="es" sz="1660">
                <a:latin typeface="Montserrat"/>
                <a:ea typeface="Montserrat"/>
                <a:cs typeface="Montserrat"/>
                <a:sym typeface="Montserrat"/>
              </a:rPr>
              <a:t>Javascript posee la capacidad de manejar procesos bloqueantes.</a:t>
            </a:r>
            <a:endParaRPr b="1" i="1" sz="1660">
              <a:latin typeface="Montserrat"/>
              <a:ea typeface="Montserrat"/>
              <a:cs typeface="Montserrat"/>
              <a:sym typeface="Montserrat"/>
            </a:endParaRPr>
          </a:p>
        </p:txBody>
      </p:sp>
      <p:sp>
        <p:nvSpPr>
          <p:cNvPr id="183" name="Google Shape;183;p20"/>
          <p:cNvSpPr txBox="1"/>
          <p:nvPr>
            <p:ph type="ctrTitle"/>
          </p:nvPr>
        </p:nvSpPr>
        <p:spPr>
          <a:xfrm>
            <a:off x="550375" y="142350"/>
            <a:ext cx="8043300" cy="15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el Asincronismo?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rotWithShape="1">
          <a:blip r:embed="rId3">
            <a:alphaModFix/>
          </a:blip>
          <a:srcRect b="0" l="0" r="49197" t="0"/>
          <a:stretch/>
        </p:blipFill>
        <p:spPr>
          <a:xfrm>
            <a:off x="5375525" y="818775"/>
            <a:ext cx="2651099" cy="3818825"/>
          </a:xfrm>
          <a:prstGeom prst="rect">
            <a:avLst/>
          </a:prstGeom>
          <a:noFill/>
          <a:ln>
            <a:noFill/>
          </a:ln>
        </p:spPr>
      </p:pic>
      <p:sp>
        <p:nvSpPr>
          <p:cNvPr id="189" name="Google Shape;189;p21"/>
          <p:cNvSpPr txBox="1"/>
          <p:nvPr>
            <p:ph idx="1" type="body"/>
          </p:nvPr>
        </p:nvSpPr>
        <p:spPr>
          <a:xfrm>
            <a:off x="311700" y="818787"/>
            <a:ext cx="4524000" cy="23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highlight>
                  <a:srgbClr val="F8C823"/>
                </a:highlight>
              </a:rPr>
              <a:t>Ejecución Síncrona</a:t>
            </a:r>
            <a:endParaRPr sz="1600">
              <a:highlight>
                <a:srgbClr val="F8C823"/>
              </a:highlight>
            </a:endParaRPr>
          </a:p>
          <a:p>
            <a:pPr indent="0" lvl="0" marL="0" rtl="0" algn="l">
              <a:spcBef>
                <a:spcPts val="1200"/>
              </a:spcBef>
              <a:spcAft>
                <a:spcPts val="0"/>
              </a:spcAft>
              <a:buNone/>
            </a:pPr>
            <a:r>
              <a:t/>
            </a:r>
            <a:endParaRPr sz="1300">
              <a:highlight>
                <a:srgbClr val="F8C823"/>
              </a:highlight>
            </a:endParaRPr>
          </a:p>
          <a:p>
            <a:pPr indent="0" lvl="0" marL="0" rtl="0" algn="l">
              <a:spcBef>
                <a:spcPts val="0"/>
              </a:spcBef>
              <a:spcAft>
                <a:spcPts val="0"/>
              </a:spcAft>
              <a:buNone/>
            </a:pPr>
            <a:r>
              <a:rPr lang="es" sz="1300"/>
              <a:t>Nuestro programa se ejecuta de forma lineal.</a:t>
            </a:r>
            <a:endParaRPr sz="1300"/>
          </a:p>
          <a:p>
            <a:pPr indent="0" lvl="0" marL="0" rtl="0" algn="l">
              <a:spcBef>
                <a:spcPts val="1200"/>
              </a:spcBef>
              <a:spcAft>
                <a:spcPts val="0"/>
              </a:spcAft>
              <a:buNone/>
            </a:pPr>
            <a:r>
              <a:rPr lang="es" sz="1300"/>
              <a:t>Si un proceso tarda en ejecutarse, nuestro programa se verá demorado hasta que ese proceso termine.</a:t>
            </a:r>
            <a:endParaRPr sz="1300"/>
          </a:p>
          <a:p>
            <a:pPr indent="0" lvl="0" marL="0" rtl="0" algn="l">
              <a:spcBef>
                <a:spcPts val="1200"/>
              </a:spcBef>
              <a:spcAft>
                <a:spcPts val="1200"/>
              </a:spcAft>
              <a:buNone/>
            </a:pPr>
            <a:r>
              <a:rPr lang="es" sz="1300"/>
              <a:t>Al tener naturaleza bloqueante, cualquier proceso que no termine puede romper nuestro programa.</a:t>
            </a:r>
            <a:endParaRPr sz="1300"/>
          </a:p>
        </p:txBody>
      </p:sp>
      <p:pic>
        <p:nvPicPr>
          <p:cNvPr id="190" name="Google Shape;190;p21"/>
          <p:cNvPicPr preferRelativeResize="0"/>
          <p:nvPr/>
        </p:nvPicPr>
        <p:blipFill rotWithShape="1">
          <a:blip r:embed="rId4">
            <a:alphaModFix/>
          </a:blip>
          <a:srcRect b="53249" l="15932" r="6877" t="3848"/>
          <a:stretch/>
        </p:blipFill>
        <p:spPr>
          <a:xfrm>
            <a:off x="827713" y="3220250"/>
            <a:ext cx="3491976" cy="109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311700" y="824981"/>
            <a:ext cx="4650000" cy="268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highlight>
                  <a:srgbClr val="F8C823"/>
                </a:highlight>
              </a:rPr>
              <a:t>Ejecución Asíncrona</a:t>
            </a:r>
            <a:endParaRPr sz="1600">
              <a:highlight>
                <a:srgbClr val="F8C823"/>
              </a:highlight>
            </a:endParaRPr>
          </a:p>
          <a:p>
            <a:pPr indent="0" lvl="0" marL="0" rtl="0" algn="l">
              <a:spcBef>
                <a:spcPts val="0"/>
              </a:spcBef>
              <a:spcAft>
                <a:spcPts val="0"/>
              </a:spcAft>
              <a:buNone/>
            </a:pPr>
            <a:r>
              <a:t/>
            </a:r>
            <a:endParaRPr sz="1300">
              <a:highlight>
                <a:srgbClr val="F8C823"/>
              </a:highlight>
            </a:endParaRPr>
          </a:p>
          <a:p>
            <a:pPr indent="0" lvl="0" marL="0" rtl="0" algn="l">
              <a:spcBef>
                <a:spcPts val="0"/>
              </a:spcBef>
              <a:spcAft>
                <a:spcPts val="0"/>
              </a:spcAft>
              <a:buNone/>
            </a:pPr>
            <a:r>
              <a:rPr lang="es" sz="1300"/>
              <a:t>La ejecución de nuestro programa es dinámica.</a:t>
            </a:r>
            <a:endParaRPr sz="1300"/>
          </a:p>
          <a:p>
            <a:pPr indent="0" lvl="0" marL="0" rtl="0" algn="l">
              <a:spcBef>
                <a:spcPts val="1200"/>
              </a:spcBef>
              <a:spcAft>
                <a:spcPts val="0"/>
              </a:spcAft>
              <a:buNone/>
            </a:pPr>
            <a:r>
              <a:rPr lang="es" sz="1300"/>
              <a:t>Cuando definimos un proceso asíncrono, el programa sigue su camino hasta que es avisado que un proceso anterior ha finalizado.</a:t>
            </a:r>
            <a:endParaRPr sz="1300"/>
          </a:p>
          <a:p>
            <a:pPr indent="0" lvl="0" marL="0" rtl="0" algn="l">
              <a:spcBef>
                <a:spcPts val="1200"/>
              </a:spcBef>
              <a:spcAft>
                <a:spcPts val="1200"/>
              </a:spcAft>
              <a:buNone/>
            </a:pPr>
            <a:r>
              <a:rPr lang="es" sz="1300"/>
              <a:t>Capturamos el resultado y lo utilizamos, sin bloquear la ejecución de nuestro código.</a:t>
            </a:r>
            <a:endParaRPr sz="1300"/>
          </a:p>
        </p:txBody>
      </p:sp>
      <p:pic>
        <p:nvPicPr>
          <p:cNvPr id="196" name="Google Shape;196;p22"/>
          <p:cNvPicPr preferRelativeResize="0"/>
          <p:nvPr/>
        </p:nvPicPr>
        <p:blipFill rotWithShape="1">
          <a:blip r:embed="rId3">
            <a:alphaModFix/>
          </a:blip>
          <a:srcRect b="12274" l="15932" r="6877" t="44823"/>
          <a:stretch/>
        </p:blipFill>
        <p:spPr>
          <a:xfrm>
            <a:off x="827713" y="3255250"/>
            <a:ext cx="3491976" cy="1091700"/>
          </a:xfrm>
          <a:prstGeom prst="rect">
            <a:avLst/>
          </a:prstGeom>
          <a:noFill/>
          <a:ln>
            <a:noFill/>
          </a:ln>
        </p:spPr>
      </p:pic>
      <p:pic>
        <p:nvPicPr>
          <p:cNvPr id="197" name="Google Shape;197;p22"/>
          <p:cNvPicPr preferRelativeResize="0"/>
          <p:nvPr/>
        </p:nvPicPr>
        <p:blipFill rotWithShape="1">
          <a:blip r:embed="rId4">
            <a:alphaModFix/>
          </a:blip>
          <a:srcRect b="0" l="48394" r="802" t="0"/>
          <a:stretch/>
        </p:blipFill>
        <p:spPr>
          <a:xfrm>
            <a:off x="5375525" y="818775"/>
            <a:ext cx="2651099" cy="381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Asincronía en Javascript</a:t>
            </a:r>
            <a:endParaRPr/>
          </a:p>
        </p:txBody>
      </p:sp>
      <p:sp>
        <p:nvSpPr>
          <p:cNvPr id="203" name="Google Shape;203;p23"/>
          <p:cNvSpPr txBox="1"/>
          <p:nvPr>
            <p:ph idx="1" type="body"/>
          </p:nvPr>
        </p:nvSpPr>
        <p:spPr>
          <a:xfrm>
            <a:off x="311700" y="1170125"/>
            <a:ext cx="319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highlight>
                  <a:srgbClr val="F8C823"/>
                </a:highlight>
              </a:rPr>
              <a:t>CallStack</a:t>
            </a:r>
            <a:endParaRPr>
              <a:highlight>
                <a:srgbClr val="F8C823"/>
              </a:highlight>
            </a:endParaRPr>
          </a:p>
          <a:p>
            <a:pPr indent="0" lvl="0" marL="0" rtl="0" algn="l">
              <a:spcBef>
                <a:spcPts val="1200"/>
              </a:spcBef>
              <a:spcAft>
                <a:spcPts val="0"/>
              </a:spcAft>
              <a:buNone/>
            </a:pPr>
            <a:r>
              <a:rPr lang="es" sz="1300"/>
              <a:t>Apila las tareas a ejecutar a medida que va leyendo el código.</a:t>
            </a:r>
            <a:endParaRPr sz="1300"/>
          </a:p>
          <a:p>
            <a:pPr indent="0" lvl="0" marL="0" rtl="0" algn="l">
              <a:spcBef>
                <a:spcPts val="1200"/>
              </a:spcBef>
              <a:spcAft>
                <a:spcPts val="0"/>
              </a:spcAft>
              <a:buNone/>
            </a:pPr>
            <a:r>
              <a:rPr lang="es" sz="1300"/>
              <a:t>Si una tarea posee otra tarea dentro estas entran en orden ascendente y se resuelven en orden descendente.</a:t>
            </a:r>
            <a:endParaRPr sz="1300"/>
          </a:p>
          <a:p>
            <a:pPr indent="0" lvl="0" marL="0" rtl="0" algn="l">
              <a:spcBef>
                <a:spcPts val="1200"/>
              </a:spcBef>
              <a:spcAft>
                <a:spcPts val="0"/>
              </a:spcAft>
              <a:buNone/>
            </a:pPr>
            <a:r>
              <a:rPr lang="es">
                <a:highlight>
                  <a:srgbClr val="F8C823"/>
                </a:highlight>
              </a:rPr>
              <a:t>Event Loop</a:t>
            </a:r>
            <a:endParaRPr>
              <a:highlight>
                <a:srgbClr val="F8C823"/>
              </a:highlight>
            </a:endParaRPr>
          </a:p>
          <a:p>
            <a:pPr indent="0" lvl="0" marL="0" rtl="0" algn="l">
              <a:spcBef>
                <a:spcPts val="1200"/>
              </a:spcBef>
              <a:spcAft>
                <a:spcPts val="1200"/>
              </a:spcAft>
              <a:buClr>
                <a:schemeClr val="dk1"/>
              </a:buClr>
              <a:buSzPts val="1100"/>
              <a:buFont typeface="Arial"/>
              <a:buNone/>
            </a:pPr>
            <a:r>
              <a:rPr lang="es" sz="1300"/>
              <a:t>Recibe tareas asíncronas, las envía a la cola de tareas (callback queue) y las devuelve al callstack una vez resueltas.</a:t>
            </a:r>
            <a:endParaRPr sz="1300"/>
          </a:p>
        </p:txBody>
      </p:sp>
      <p:pic>
        <p:nvPicPr>
          <p:cNvPr id="204" name="Google Shape;204;p23"/>
          <p:cNvPicPr preferRelativeResize="0"/>
          <p:nvPr/>
        </p:nvPicPr>
        <p:blipFill>
          <a:blip r:embed="rId3">
            <a:alphaModFix/>
          </a:blip>
          <a:stretch>
            <a:fillRect/>
          </a:stretch>
        </p:blipFill>
        <p:spPr>
          <a:xfrm>
            <a:off x="3537349" y="1569674"/>
            <a:ext cx="5200100" cy="26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90250" y="555100"/>
            <a:ext cx="8061000" cy="3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Generemos asincronismo con un poco de ayuda…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