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Montserrat SemiBold"/>
      <p:regular r:id="rId31"/>
      <p:bold r:id="rId32"/>
      <p:italic r:id="rId33"/>
      <p:boldItalic r:id="rId34"/>
    </p:embeddedFont>
    <p:embeddedFont>
      <p:font typeface="Montserrat"/>
      <p:regular r:id="rId35"/>
      <p:bold r:id="rId36"/>
      <p:italic r:id="rId37"/>
      <p:boldItalic r:id="rId38"/>
    </p:embeddedFont>
    <p:embeddedFont>
      <p:font typeface="Montserrat Medium"/>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3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37"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Medium-bold.fntdata"/><Relationship Id="rId20" Type="http://schemas.openxmlformats.org/officeDocument/2006/relationships/slide" Target="slides/slide15.xml"/><Relationship Id="rId42" Type="http://schemas.openxmlformats.org/officeDocument/2006/relationships/font" Target="fonts/MontserratMedium-boldItalic.fntdata"/><Relationship Id="rId41" Type="http://schemas.openxmlformats.org/officeDocument/2006/relationships/font" Target="fonts/MontserratMedium-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SemiBold-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SemiBold-italic.fntdata"/><Relationship Id="rId10" Type="http://schemas.openxmlformats.org/officeDocument/2006/relationships/slide" Target="slides/slide5.xml"/><Relationship Id="rId32" Type="http://schemas.openxmlformats.org/officeDocument/2006/relationships/font" Target="fonts/MontserratSemiBold-bold.fntdata"/><Relationship Id="rId13" Type="http://schemas.openxmlformats.org/officeDocument/2006/relationships/slide" Target="slides/slide8.xml"/><Relationship Id="rId35" Type="http://schemas.openxmlformats.org/officeDocument/2006/relationships/font" Target="fonts/Montserrat-regular.fntdata"/><Relationship Id="rId12" Type="http://schemas.openxmlformats.org/officeDocument/2006/relationships/slide" Target="slides/slide7.xml"/><Relationship Id="rId34" Type="http://schemas.openxmlformats.org/officeDocument/2006/relationships/font" Target="fonts/MontserratSemiBold-boldItalic.fntdata"/><Relationship Id="rId15" Type="http://schemas.openxmlformats.org/officeDocument/2006/relationships/slide" Target="slides/slide10.xml"/><Relationship Id="rId37" Type="http://schemas.openxmlformats.org/officeDocument/2006/relationships/font" Target="fonts/Montserrat-italic.fntdata"/><Relationship Id="rId14" Type="http://schemas.openxmlformats.org/officeDocument/2006/relationships/slide" Target="slides/slide9.xml"/><Relationship Id="rId36" Type="http://schemas.openxmlformats.org/officeDocument/2006/relationships/font" Target="fonts/Montserrat-bold.fntdata"/><Relationship Id="rId17" Type="http://schemas.openxmlformats.org/officeDocument/2006/relationships/slide" Target="slides/slide12.xml"/><Relationship Id="rId39" Type="http://schemas.openxmlformats.org/officeDocument/2006/relationships/font" Target="fonts/MontserratMedium-regular.fntdata"/><Relationship Id="rId16" Type="http://schemas.openxmlformats.org/officeDocument/2006/relationships/slide" Target="slides/slide11.xml"/><Relationship Id="rId38" Type="http://schemas.openxmlformats.org/officeDocument/2006/relationships/font" Target="fonts/Montserra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406688a4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406688a4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4ca38e37a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4ca38e37a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4ca38e37a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4ca38e37a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6e4fb7732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6e4fb7732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4ca38e37a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4ca38e37a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4ca38e37a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4ca38e37a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4ca38e37a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4ca38e37a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4ca38e37ac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4ca38e37ac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4ca38e37ac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4ca38e37ac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4ca38e37ac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4ca38e37ac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4ca38e37ac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4ca38e37ac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4ca38e37ac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4ca38e37ac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4ca38e37ac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4ca38e37ac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4ca38e37ac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4ca38e37ac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3fa872340e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3fa872340e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3fa872340e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3fa872340e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406688a437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406688a437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4ca38e37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4ca38e37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6e4fb7732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6e4fb7732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4ca38e37a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4ca38e37a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41b4931c7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41b4931c7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3fa872340e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3fa872340e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4ca38e37a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4ca38e37a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4b941e5e1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4b941e5e1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y subtítulo" type="title">
  <p:cSld name="TITLE">
    <p:spTree>
      <p:nvGrpSpPr>
        <p:cNvPr id="9" name="Shape 9"/>
        <p:cNvGrpSpPr/>
        <p:nvPr/>
      </p:nvGrpSpPr>
      <p:grpSpPr>
        <a:xfrm>
          <a:off x="0" y="0"/>
          <a:ext cx="0" cy="0"/>
          <a:chOff x="0" y="0"/>
          <a:chExt cx="0" cy="0"/>
        </a:xfrm>
      </p:grpSpPr>
      <p:sp>
        <p:nvSpPr>
          <p:cNvPr id="10" name="Google Shape;10;p2"/>
          <p:cNvSpPr/>
          <p:nvPr/>
        </p:nvSpPr>
        <p:spPr>
          <a:xfrm>
            <a:off x="-13650" y="4287600"/>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1226800"/>
            <a:ext cx="8520600" cy="1570500"/>
          </a:xfrm>
          <a:prstGeom prst="rect">
            <a:avLst/>
          </a:prstGeom>
        </p:spPr>
        <p:txBody>
          <a:bodyPr anchorCtr="0" anchor="b" bIns="91425" lIns="91425" spcFirstLastPara="1" rIns="91425" wrap="square" tIns="91425">
            <a:normAutofit/>
          </a:bodyPr>
          <a:lstStyle>
            <a:lvl1pPr lvl="0" algn="ctr">
              <a:spcBef>
                <a:spcPts val="0"/>
              </a:spcBef>
              <a:spcAft>
                <a:spcPts val="0"/>
              </a:spcAft>
              <a:buClr>
                <a:srgbClr val="333333"/>
              </a:buClr>
              <a:buSzPts val="4900"/>
              <a:buFont typeface="Montserrat"/>
              <a:buNone/>
              <a:defRPr b="1" sz="4900">
                <a:solidFill>
                  <a:srgbClr val="333333"/>
                </a:solidFill>
                <a:latin typeface="Montserrat"/>
                <a:ea typeface="Montserrat"/>
                <a:cs typeface="Montserrat"/>
                <a:sym typeface="Montserra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3" name="Google Shape;13;p2"/>
          <p:cNvPicPr preferRelativeResize="0"/>
          <p:nvPr/>
        </p:nvPicPr>
        <p:blipFill>
          <a:blip r:embed="rId2">
            <a:alphaModFix/>
          </a:blip>
          <a:stretch>
            <a:fillRect/>
          </a:stretch>
        </p:blipFill>
        <p:spPr>
          <a:xfrm>
            <a:off x="7910675" y="4073939"/>
            <a:ext cx="1365875" cy="1365875"/>
          </a:xfrm>
          <a:prstGeom prst="rect">
            <a:avLst/>
          </a:prstGeom>
          <a:noFill/>
          <a:ln>
            <a:noFill/>
          </a:ln>
        </p:spPr>
      </p:pic>
      <p:sp>
        <p:nvSpPr>
          <p:cNvPr id="14" name="Google Shape;14;p2"/>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 name="Google Shape;15;p2"/>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16" name="Google Shape;16;p2"/>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area y consigna">
  <p:cSld name="BIG_NUMBER">
    <p:spTree>
      <p:nvGrpSpPr>
        <p:cNvPr id="79" name="Shape 79"/>
        <p:cNvGrpSpPr/>
        <p:nvPr/>
      </p:nvGrpSpPr>
      <p:grpSpPr>
        <a:xfrm>
          <a:off x="0" y="0"/>
          <a:ext cx="0" cy="0"/>
          <a:chOff x="0" y="0"/>
          <a:chExt cx="0" cy="0"/>
        </a:xfrm>
      </p:grpSpPr>
      <p:sp>
        <p:nvSpPr>
          <p:cNvPr id="80" name="Google Shape;80;p11"/>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pic>
        <p:nvPicPr>
          <p:cNvPr id="82" name="Google Shape;82;p11"/>
          <p:cNvPicPr preferRelativeResize="0"/>
          <p:nvPr/>
        </p:nvPicPr>
        <p:blipFill>
          <a:blip r:embed="rId2">
            <a:alphaModFix/>
          </a:blip>
          <a:stretch>
            <a:fillRect/>
          </a:stretch>
        </p:blipFill>
        <p:spPr>
          <a:xfrm>
            <a:off x="4026135" y="4508338"/>
            <a:ext cx="1091725" cy="497100"/>
          </a:xfrm>
          <a:prstGeom prst="rect">
            <a:avLst/>
          </a:prstGeom>
          <a:noFill/>
          <a:ln>
            <a:noFill/>
          </a:ln>
        </p:spPr>
      </p:pic>
      <p:pic>
        <p:nvPicPr>
          <p:cNvPr id="83" name="Google Shape;83;p11"/>
          <p:cNvPicPr preferRelativeResize="0"/>
          <p:nvPr/>
        </p:nvPicPr>
        <p:blipFill>
          <a:blip r:embed="rId3">
            <a:alphaModFix/>
          </a:blip>
          <a:stretch>
            <a:fillRect/>
          </a:stretch>
        </p:blipFill>
        <p:spPr>
          <a:xfrm>
            <a:off x="-13650" y="4264238"/>
            <a:ext cx="1163080" cy="792599"/>
          </a:xfrm>
          <a:prstGeom prst="rect">
            <a:avLst/>
          </a:prstGeom>
          <a:noFill/>
          <a:ln>
            <a:noFill/>
          </a:ln>
        </p:spPr>
      </p:pic>
      <p:pic>
        <p:nvPicPr>
          <p:cNvPr id="84" name="Google Shape;84;p11"/>
          <p:cNvPicPr preferRelativeResize="0"/>
          <p:nvPr/>
        </p:nvPicPr>
        <p:blipFill>
          <a:blip r:embed="rId4">
            <a:alphaModFix/>
          </a:blip>
          <a:stretch>
            <a:fillRect/>
          </a:stretch>
        </p:blipFill>
        <p:spPr>
          <a:xfrm>
            <a:off x="7910675" y="4073939"/>
            <a:ext cx="1365875" cy="1365875"/>
          </a:xfrm>
          <a:prstGeom prst="rect">
            <a:avLst/>
          </a:prstGeom>
          <a:noFill/>
          <a:ln>
            <a:noFill/>
          </a:ln>
        </p:spPr>
      </p:pic>
      <p:sp>
        <p:nvSpPr>
          <p:cNvPr id="85" name="Google Shape;85;p11"/>
          <p:cNvSpPr txBox="1"/>
          <p:nvPr>
            <p:ph type="title"/>
          </p:nvPr>
        </p:nvSpPr>
        <p:spPr>
          <a:xfrm>
            <a:off x="432025" y="187325"/>
            <a:ext cx="7982100" cy="497100"/>
          </a:xfrm>
          <a:prstGeom prst="rect">
            <a:avLst/>
          </a:prstGeom>
        </p:spPr>
        <p:txBody>
          <a:bodyPr anchorCtr="0" anchor="ctr" bIns="91425" lIns="91425" spcFirstLastPara="1" rIns="91425" wrap="square" tIns="91425">
            <a:normAutofit/>
          </a:bodyPr>
          <a:lstStyle>
            <a:lvl1pPr lvl="0" rtl="0">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6" name="Google Shape;86;p11"/>
          <p:cNvSpPr txBox="1"/>
          <p:nvPr>
            <p:ph idx="1" type="body"/>
          </p:nvPr>
        </p:nvSpPr>
        <p:spPr>
          <a:xfrm>
            <a:off x="432025" y="847675"/>
            <a:ext cx="8280000" cy="3318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Font typeface="Montserrat"/>
              <a:buChar char="●"/>
              <a:defRPr>
                <a:latin typeface="Montserrat"/>
                <a:ea typeface="Montserrat"/>
                <a:cs typeface="Montserrat"/>
                <a:sym typeface="Montserrat"/>
              </a:defRPr>
            </a:lvl1pPr>
            <a:lvl2pPr indent="-317500" lvl="1" marL="914400" rtl="0">
              <a:spcBef>
                <a:spcPts val="0"/>
              </a:spcBef>
              <a:spcAft>
                <a:spcPts val="0"/>
              </a:spcAft>
              <a:buSzPts val="1400"/>
              <a:buFont typeface="Montserrat"/>
              <a:buChar char="○"/>
              <a:defRPr>
                <a:latin typeface="Montserrat"/>
                <a:ea typeface="Montserrat"/>
                <a:cs typeface="Montserrat"/>
                <a:sym typeface="Montserrat"/>
              </a:defRPr>
            </a:lvl2pPr>
            <a:lvl3pPr indent="-317500" lvl="2" marL="1371600" rtl="0">
              <a:spcBef>
                <a:spcPts val="0"/>
              </a:spcBef>
              <a:spcAft>
                <a:spcPts val="0"/>
              </a:spcAft>
              <a:buSzPts val="1400"/>
              <a:buFont typeface="Montserrat"/>
              <a:buChar char="■"/>
              <a:defRPr>
                <a:latin typeface="Montserrat"/>
                <a:ea typeface="Montserrat"/>
                <a:cs typeface="Montserrat"/>
                <a:sym typeface="Montserrat"/>
              </a:defRPr>
            </a:lvl3pPr>
            <a:lvl4pPr indent="-317500" lvl="3" marL="1828800" rtl="0">
              <a:spcBef>
                <a:spcPts val="0"/>
              </a:spcBef>
              <a:spcAft>
                <a:spcPts val="0"/>
              </a:spcAft>
              <a:buSzPts val="1400"/>
              <a:buFont typeface="Montserrat"/>
              <a:buChar char="●"/>
              <a:defRPr>
                <a:latin typeface="Montserrat"/>
                <a:ea typeface="Montserrat"/>
                <a:cs typeface="Montserrat"/>
                <a:sym typeface="Montserrat"/>
              </a:defRPr>
            </a:lvl4pPr>
            <a:lvl5pPr indent="-317500" lvl="4" marL="2286000" rtl="0">
              <a:spcBef>
                <a:spcPts val="0"/>
              </a:spcBef>
              <a:spcAft>
                <a:spcPts val="0"/>
              </a:spcAft>
              <a:buSzPts val="1400"/>
              <a:buFont typeface="Montserrat"/>
              <a:buChar char="○"/>
              <a:defRPr>
                <a:latin typeface="Montserrat"/>
                <a:ea typeface="Montserrat"/>
                <a:cs typeface="Montserrat"/>
                <a:sym typeface="Montserrat"/>
              </a:defRPr>
            </a:lvl5pPr>
            <a:lvl6pPr indent="-317500" lvl="5" marL="2743200" rtl="0">
              <a:spcBef>
                <a:spcPts val="0"/>
              </a:spcBef>
              <a:spcAft>
                <a:spcPts val="0"/>
              </a:spcAft>
              <a:buSzPts val="1400"/>
              <a:buFont typeface="Montserrat"/>
              <a:buChar char="■"/>
              <a:defRPr>
                <a:latin typeface="Montserrat"/>
                <a:ea typeface="Montserrat"/>
                <a:cs typeface="Montserrat"/>
                <a:sym typeface="Montserrat"/>
              </a:defRPr>
            </a:lvl6pPr>
            <a:lvl7pPr indent="-317500" lvl="6" marL="3200400" rtl="0">
              <a:spcBef>
                <a:spcPts val="0"/>
              </a:spcBef>
              <a:spcAft>
                <a:spcPts val="0"/>
              </a:spcAft>
              <a:buSzPts val="1400"/>
              <a:buFont typeface="Montserrat"/>
              <a:buChar char="●"/>
              <a:defRPr>
                <a:latin typeface="Montserrat"/>
                <a:ea typeface="Montserrat"/>
                <a:cs typeface="Montserrat"/>
                <a:sym typeface="Montserrat"/>
              </a:defRPr>
            </a:lvl7pPr>
            <a:lvl8pPr indent="-317500" lvl="7" marL="3657600" rtl="0">
              <a:spcBef>
                <a:spcPts val="0"/>
              </a:spcBef>
              <a:spcAft>
                <a:spcPts val="0"/>
              </a:spcAft>
              <a:buSzPts val="1400"/>
              <a:buFont typeface="Montserrat"/>
              <a:buChar char="○"/>
              <a:defRPr>
                <a:latin typeface="Montserrat"/>
                <a:ea typeface="Montserrat"/>
                <a:cs typeface="Montserrat"/>
                <a:sym typeface="Montserrat"/>
              </a:defRPr>
            </a:lvl8pPr>
            <a:lvl9pPr indent="-317500" lvl="8" marL="4114800" rtl="0">
              <a:spcBef>
                <a:spcPts val="0"/>
              </a:spcBef>
              <a:spcAft>
                <a:spcPts val="0"/>
              </a:spcAft>
              <a:buSzPts val="1400"/>
              <a:buFont typeface="Montserrat"/>
              <a:buChar char="■"/>
              <a:defRPr>
                <a:latin typeface="Montserrat"/>
                <a:ea typeface="Montserrat"/>
                <a:cs typeface="Montserrat"/>
                <a:sym typeface="Montserra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te o recordatorio" type="blank">
  <p:cSld name="BLANK">
    <p:spTree>
      <p:nvGrpSpPr>
        <p:cNvPr id="87" name="Shape 87"/>
        <p:cNvGrpSpPr/>
        <p:nvPr/>
      </p:nvGrpSpPr>
      <p:grpSpPr>
        <a:xfrm>
          <a:off x="0" y="0"/>
          <a:ext cx="0" cy="0"/>
          <a:chOff x="0" y="0"/>
          <a:chExt cx="0" cy="0"/>
        </a:xfrm>
      </p:grpSpPr>
      <p:sp>
        <p:nvSpPr>
          <p:cNvPr id="88" name="Google Shape;88;p12"/>
          <p:cNvSpPr/>
          <p:nvPr/>
        </p:nvSpPr>
        <p:spPr>
          <a:xfrm>
            <a:off x="-13650" y="-577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 name="Google Shape;89;p12"/>
          <p:cNvPicPr preferRelativeResize="0"/>
          <p:nvPr/>
        </p:nvPicPr>
        <p:blipFill>
          <a:blip r:embed="rId2">
            <a:alphaModFix/>
          </a:blip>
          <a:stretch>
            <a:fillRect/>
          </a:stretch>
        </p:blipFill>
        <p:spPr>
          <a:xfrm>
            <a:off x="7910675" y="-260761"/>
            <a:ext cx="1365875" cy="1365875"/>
          </a:xfrm>
          <a:prstGeom prst="rect">
            <a:avLst/>
          </a:prstGeom>
          <a:noFill/>
          <a:ln>
            <a:noFill/>
          </a:ln>
        </p:spPr>
      </p:pic>
      <p:pic>
        <p:nvPicPr>
          <p:cNvPr id="90" name="Google Shape;90;p12"/>
          <p:cNvPicPr preferRelativeResize="0"/>
          <p:nvPr/>
        </p:nvPicPr>
        <p:blipFill>
          <a:blip r:embed="rId3">
            <a:alphaModFix/>
          </a:blip>
          <a:stretch>
            <a:fillRect/>
          </a:stretch>
        </p:blipFill>
        <p:spPr>
          <a:xfrm>
            <a:off x="0" y="5738"/>
            <a:ext cx="1163080" cy="792599"/>
          </a:xfrm>
          <a:prstGeom prst="rect">
            <a:avLst/>
          </a:prstGeom>
          <a:noFill/>
          <a:ln>
            <a:noFill/>
          </a:ln>
        </p:spPr>
      </p:pic>
      <p:pic>
        <p:nvPicPr>
          <p:cNvPr id="91" name="Google Shape;91;p12"/>
          <p:cNvPicPr preferRelativeResize="0"/>
          <p:nvPr/>
        </p:nvPicPr>
        <p:blipFill>
          <a:blip r:embed="rId4">
            <a:alphaModFix/>
          </a:blip>
          <a:stretch>
            <a:fillRect/>
          </a:stretch>
        </p:blipFill>
        <p:spPr>
          <a:xfrm>
            <a:off x="4026135" y="164938"/>
            <a:ext cx="1091725" cy="497100"/>
          </a:xfrm>
          <a:prstGeom prst="rect">
            <a:avLst/>
          </a:prstGeom>
          <a:noFill/>
          <a:ln>
            <a:noFill/>
          </a:ln>
        </p:spPr>
      </p:pic>
      <p:sp>
        <p:nvSpPr>
          <p:cNvPr id="92" name="Google Shape;92;p12"/>
          <p:cNvSpPr txBox="1"/>
          <p:nvPr>
            <p:ph type="title"/>
          </p:nvPr>
        </p:nvSpPr>
        <p:spPr>
          <a:xfrm>
            <a:off x="490250" y="1135950"/>
            <a:ext cx="8097300" cy="3623700"/>
          </a:xfrm>
          <a:prstGeom prst="rect">
            <a:avLst/>
          </a:prstGeom>
        </p:spPr>
        <p:txBody>
          <a:bodyPr anchorCtr="0" anchor="ctr" bIns="91425" lIns="91425" spcFirstLastPara="1" rIns="91425" wrap="square" tIns="91425">
            <a:normAutofit/>
          </a:bodyPr>
          <a:lstStyle>
            <a:lvl1pPr lvl="0" rtl="0">
              <a:spcBef>
                <a:spcPts val="0"/>
              </a:spcBef>
              <a:spcAft>
                <a:spcPts val="0"/>
              </a:spcAft>
              <a:buClr>
                <a:srgbClr val="333333"/>
              </a:buClr>
              <a:buSzPts val="3700"/>
              <a:buFont typeface="Montserrat"/>
              <a:buNone/>
              <a:defRPr b="1" sz="3700">
                <a:solidFill>
                  <a:srgbClr val="333333"/>
                </a:solidFill>
                <a:latin typeface="Montserrat"/>
                <a:ea typeface="Montserrat"/>
                <a:cs typeface="Montserrat"/>
                <a:sym typeface="Montserrat"/>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0">
  <p:cSld name="BLANK_1">
    <p:spTree>
      <p:nvGrpSpPr>
        <p:cNvPr id="93" name="Shape 93"/>
        <p:cNvGrpSpPr/>
        <p:nvPr/>
      </p:nvGrpSpPr>
      <p:grpSpPr>
        <a:xfrm>
          <a:off x="0" y="0"/>
          <a:ext cx="0" cy="0"/>
          <a:chOff x="0" y="0"/>
          <a:chExt cx="0" cy="0"/>
        </a:xfrm>
      </p:grpSpPr>
      <p:sp>
        <p:nvSpPr>
          <p:cNvPr id="94" name="Google Shape;94;p13"/>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95" name="Google Shape;95;p13"/>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3"/>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3"/>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98" name="Google Shape;98;p13"/>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99" name="Google Shape;99;p13"/>
          <p:cNvSpPr txBox="1"/>
          <p:nvPr>
            <p:ph type="title"/>
          </p:nvPr>
        </p:nvSpPr>
        <p:spPr>
          <a:xfrm>
            <a:off x="3331525" y="2159925"/>
            <a:ext cx="2397900" cy="21216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0" name="Google Shape;100;p13"/>
          <p:cNvSpPr txBox="1"/>
          <p:nvPr>
            <p:ph idx="2" type="title"/>
          </p:nvPr>
        </p:nvSpPr>
        <p:spPr>
          <a:xfrm>
            <a:off x="6134350" y="2196275"/>
            <a:ext cx="2397900" cy="20757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1" name="Google Shape;101;p13"/>
          <p:cNvSpPr txBox="1"/>
          <p:nvPr>
            <p:ph idx="3" type="title"/>
          </p:nvPr>
        </p:nvSpPr>
        <p:spPr>
          <a:xfrm>
            <a:off x="4039950" y="1164225"/>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Font typeface="Montserrat"/>
              <a:buNone/>
              <a:defRPr b="1" sz="14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2" name="Google Shape;102;p13"/>
          <p:cNvSpPr txBox="1"/>
          <p:nvPr>
            <p:ph idx="4" type="title"/>
          </p:nvPr>
        </p:nvSpPr>
        <p:spPr>
          <a:xfrm>
            <a:off x="6877450" y="1164225"/>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3"/>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4" name="Google Shape;104;p13"/>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05" name="Google Shape;105;p13"/>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106" name="Google Shape;106;p13"/>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2 - 37">
  <p:cSld name="BLANK_1_1">
    <p:spTree>
      <p:nvGrpSpPr>
        <p:cNvPr id="107" name="Shape 107"/>
        <p:cNvGrpSpPr/>
        <p:nvPr/>
      </p:nvGrpSpPr>
      <p:grpSpPr>
        <a:xfrm>
          <a:off x="0" y="0"/>
          <a:ext cx="0" cy="0"/>
          <a:chOff x="0" y="0"/>
          <a:chExt cx="0" cy="0"/>
        </a:xfrm>
      </p:grpSpPr>
      <p:sp>
        <p:nvSpPr>
          <p:cNvPr id="108" name="Google Shape;108;p14"/>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09" name="Google Shape;109;p14"/>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4"/>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4"/>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4"/>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3" name="Google Shape;113;p14"/>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4" name="Google Shape;114;p14"/>
          <p:cNvSpPr txBox="1"/>
          <p:nvPr>
            <p:ph type="title"/>
          </p:nvPr>
        </p:nvSpPr>
        <p:spPr>
          <a:xfrm>
            <a:off x="1271800" y="1159375"/>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15" name="Google Shape;115;p14"/>
          <p:cNvSpPr txBox="1"/>
          <p:nvPr>
            <p:ph idx="2" type="title"/>
          </p:nvPr>
        </p:nvSpPr>
        <p:spPr>
          <a:xfrm>
            <a:off x="3938175" y="1159375"/>
            <a:ext cx="109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Font typeface="Montserrat"/>
              <a:buNone/>
              <a:defRPr b="1" sz="1400">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16" name="Google Shape;116;p14"/>
          <p:cNvSpPr txBox="1"/>
          <p:nvPr>
            <p:ph idx="3" type="title"/>
          </p:nvPr>
        </p:nvSpPr>
        <p:spPr>
          <a:xfrm>
            <a:off x="6877450" y="1159388"/>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17" name="Google Shape;117;p14"/>
          <p:cNvSpPr txBox="1"/>
          <p:nvPr>
            <p:ph idx="4" type="title"/>
          </p:nvPr>
        </p:nvSpPr>
        <p:spPr>
          <a:xfrm>
            <a:off x="532575" y="2150850"/>
            <a:ext cx="2397900" cy="21120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8" name="Google Shape;118;p14"/>
          <p:cNvSpPr txBox="1"/>
          <p:nvPr>
            <p:ph idx="5" type="title"/>
          </p:nvPr>
        </p:nvSpPr>
        <p:spPr>
          <a:xfrm>
            <a:off x="6130475" y="2159925"/>
            <a:ext cx="2397900" cy="21120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9" name="Google Shape;119;p1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0" name="Google Shape;120;p14"/>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21" name="Google Shape;121;p14"/>
          <p:cNvPicPr preferRelativeResize="0"/>
          <p:nvPr/>
        </p:nvPicPr>
        <p:blipFill>
          <a:blip r:embed="rId3">
            <a:alphaModFix/>
          </a:blip>
          <a:stretch>
            <a:fillRect/>
          </a:stretch>
        </p:blipFill>
        <p:spPr>
          <a:xfrm>
            <a:off x="8078975" y="4699100"/>
            <a:ext cx="558475" cy="300725"/>
          </a:xfrm>
          <a:prstGeom prst="rect">
            <a:avLst/>
          </a:prstGeom>
          <a:noFill/>
          <a:ln>
            <a:noFill/>
          </a:ln>
        </p:spPr>
      </p:pic>
      <p:sp>
        <p:nvSpPr>
          <p:cNvPr id="122" name="Google Shape;122;p14"/>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23" name="Google Shape;123;p14"/>
          <p:cNvSpPr txBox="1"/>
          <p:nvPr>
            <p:ph idx="6" type="title"/>
          </p:nvPr>
        </p:nvSpPr>
        <p:spPr>
          <a:xfrm>
            <a:off x="3331525" y="2159925"/>
            <a:ext cx="2397900" cy="21216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24" name="Google Shape;124;p14"/>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Última clase">
  <p:cSld name="BLANK_1_1_1">
    <p:spTree>
      <p:nvGrpSpPr>
        <p:cNvPr id="125" name="Shape 125"/>
        <p:cNvGrpSpPr/>
        <p:nvPr/>
      </p:nvGrpSpPr>
      <p:grpSpPr>
        <a:xfrm>
          <a:off x="0" y="0"/>
          <a:ext cx="0" cy="0"/>
          <a:chOff x="0" y="0"/>
          <a:chExt cx="0" cy="0"/>
        </a:xfrm>
      </p:grpSpPr>
      <p:sp>
        <p:nvSpPr>
          <p:cNvPr id="126" name="Google Shape;126;p15"/>
          <p:cNvSpPr/>
          <p:nvPr/>
        </p:nvSpPr>
        <p:spPr>
          <a:xfrm>
            <a:off x="212425" y="1172325"/>
            <a:ext cx="4818000" cy="436800"/>
          </a:xfrm>
          <a:prstGeom prst="chevron">
            <a:avLst>
              <a:gd fmla="val 45084"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27" name="Google Shape;127;p15"/>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5"/>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5"/>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0" name="Google Shape;130;p15"/>
          <p:cNvSpPr txBox="1"/>
          <p:nvPr>
            <p:ph type="title"/>
          </p:nvPr>
        </p:nvSpPr>
        <p:spPr>
          <a:xfrm>
            <a:off x="1271800" y="1159375"/>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31" name="Google Shape;131;p15"/>
          <p:cNvSpPr txBox="1"/>
          <p:nvPr>
            <p:ph idx="2" type="title"/>
          </p:nvPr>
        </p:nvSpPr>
        <p:spPr>
          <a:xfrm>
            <a:off x="3938175" y="1159375"/>
            <a:ext cx="109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Font typeface="Montserrat"/>
              <a:buNone/>
              <a:defRPr b="1" sz="1400">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32" name="Google Shape;132;p15"/>
          <p:cNvSpPr txBox="1"/>
          <p:nvPr>
            <p:ph idx="3" type="title"/>
          </p:nvPr>
        </p:nvSpPr>
        <p:spPr>
          <a:xfrm>
            <a:off x="532575" y="2150850"/>
            <a:ext cx="2397900" cy="21120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3" name="Google Shape;133;p15"/>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4" name="Google Shape;134;p15"/>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35" name="Google Shape;135;p15"/>
          <p:cNvPicPr preferRelativeResize="0"/>
          <p:nvPr/>
        </p:nvPicPr>
        <p:blipFill>
          <a:blip r:embed="rId3">
            <a:alphaModFix/>
          </a:blip>
          <a:stretch>
            <a:fillRect/>
          </a:stretch>
        </p:blipFill>
        <p:spPr>
          <a:xfrm>
            <a:off x="8078975" y="4699100"/>
            <a:ext cx="558475" cy="300725"/>
          </a:xfrm>
          <a:prstGeom prst="rect">
            <a:avLst/>
          </a:prstGeom>
          <a:noFill/>
          <a:ln>
            <a:noFill/>
          </a:ln>
        </p:spPr>
      </p:pic>
      <p:sp>
        <p:nvSpPr>
          <p:cNvPr id="136" name="Google Shape;136;p15"/>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7" name="Google Shape;137;p15"/>
          <p:cNvSpPr txBox="1"/>
          <p:nvPr>
            <p:ph idx="4" type="title"/>
          </p:nvPr>
        </p:nvSpPr>
        <p:spPr>
          <a:xfrm>
            <a:off x="3331525" y="2159925"/>
            <a:ext cx="2397900" cy="21216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38" name="Google Shape;138;p15"/>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17" name="Shape 17"/>
        <p:cNvGrpSpPr/>
        <p:nvPr/>
      </p:nvGrpSpPr>
      <p:grpSpPr>
        <a:xfrm>
          <a:off x="0" y="0"/>
          <a:ext cx="0" cy="0"/>
          <a:chOff x="0" y="0"/>
          <a:chExt cx="0" cy="0"/>
        </a:xfrm>
      </p:grpSpPr>
      <p:sp>
        <p:nvSpPr>
          <p:cNvPr id="18" name="Google Shape;18;p3"/>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ctrTitle"/>
          </p:nvPr>
        </p:nvSpPr>
        <p:spPr>
          <a:xfrm>
            <a:off x="550375" y="7600"/>
            <a:ext cx="8043300" cy="15705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0" name="Google Shape;20;p3"/>
          <p:cNvSpPr txBox="1"/>
          <p:nvPr>
            <p:ph idx="1" type="subTitle"/>
          </p:nvPr>
        </p:nvSpPr>
        <p:spPr>
          <a:xfrm>
            <a:off x="550375" y="1614925"/>
            <a:ext cx="8043300" cy="2649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pic>
        <p:nvPicPr>
          <p:cNvPr id="21" name="Google Shape;21;p3"/>
          <p:cNvPicPr preferRelativeResize="0"/>
          <p:nvPr/>
        </p:nvPicPr>
        <p:blipFill>
          <a:blip r:embed="rId2">
            <a:alphaModFix/>
          </a:blip>
          <a:stretch>
            <a:fillRect/>
          </a:stretch>
        </p:blipFill>
        <p:spPr>
          <a:xfrm>
            <a:off x="7910675" y="4073939"/>
            <a:ext cx="1365875" cy="1365875"/>
          </a:xfrm>
          <a:prstGeom prst="rect">
            <a:avLst/>
          </a:prstGeom>
          <a:noFill/>
          <a:ln>
            <a:noFill/>
          </a:ln>
        </p:spPr>
      </p:pic>
      <p:pic>
        <p:nvPicPr>
          <p:cNvPr id="22" name="Google Shape;22;p3"/>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23" name="Google Shape;23;p3"/>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4"/>
          <p:cNvSpPr txBox="1"/>
          <p:nvPr>
            <p:ph type="title"/>
          </p:nvPr>
        </p:nvSpPr>
        <p:spPr>
          <a:xfrm>
            <a:off x="3335100" y="1617575"/>
            <a:ext cx="5497200" cy="1375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700"/>
              <a:buFont typeface="Montserrat"/>
              <a:buNone/>
              <a:defRPr b="1" sz="3700">
                <a:latin typeface="Montserrat"/>
                <a:ea typeface="Montserrat"/>
                <a:cs typeface="Montserrat"/>
                <a:sym typeface="Montserrat"/>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pic>
        <p:nvPicPr>
          <p:cNvPr id="26" name="Google Shape;26;p4"/>
          <p:cNvPicPr preferRelativeResize="0"/>
          <p:nvPr/>
        </p:nvPicPr>
        <p:blipFill>
          <a:blip r:embed="rId2">
            <a:alphaModFix/>
          </a:blip>
          <a:stretch>
            <a:fillRect/>
          </a:stretch>
        </p:blipFill>
        <p:spPr>
          <a:xfrm>
            <a:off x="0" y="1290050"/>
            <a:ext cx="3040999" cy="2072300"/>
          </a:xfrm>
          <a:prstGeom prst="rect">
            <a:avLst/>
          </a:prstGeom>
          <a:noFill/>
          <a:ln>
            <a:noFill/>
          </a:ln>
        </p:spPr>
      </p:pic>
      <p:pic>
        <p:nvPicPr>
          <p:cNvPr id="27" name="Google Shape;27;p4"/>
          <p:cNvPicPr preferRelativeResize="0"/>
          <p:nvPr/>
        </p:nvPicPr>
        <p:blipFill>
          <a:blip r:embed="rId3">
            <a:alphaModFix/>
          </a:blip>
          <a:stretch>
            <a:fillRect/>
          </a:stretch>
        </p:blipFill>
        <p:spPr>
          <a:xfrm>
            <a:off x="8222877" y="4573625"/>
            <a:ext cx="741498" cy="399274"/>
          </a:xfrm>
          <a:prstGeom prst="rect">
            <a:avLst/>
          </a:prstGeom>
          <a:noFill/>
          <a:ln>
            <a:noFill/>
          </a:ln>
        </p:spPr>
      </p:pic>
      <p:sp>
        <p:nvSpPr>
          <p:cNvPr id="28" name="Google Shape;28;p4"/>
          <p:cNvSpPr txBox="1"/>
          <p:nvPr/>
        </p:nvSpPr>
        <p:spPr>
          <a:xfrm>
            <a:off x="3326000" y="3062475"/>
            <a:ext cx="55344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Montserrat Medium"/>
              <a:ea typeface="Montserrat Medium"/>
              <a:cs typeface="Montserrat Medium"/>
              <a:sym typeface="Montserrat Medium"/>
            </a:endParaRPr>
          </a:p>
        </p:txBody>
      </p:sp>
      <p:sp>
        <p:nvSpPr>
          <p:cNvPr id="29" name="Google Shape;29;p4"/>
          <p:cNvSpPr txBox="1"/>
          <p:nvPr>
            <p:ph idx="1" type="subTitle"/>
          </p:nvPr>
        </p:nvSpPr>
        <p:spPr>
          <a:xfrm>
            <a:off x="3335025" y="2986525"/>
            <a:ext cx="55344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0" name="Google Shape;30;p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 name="Google Shape;31;p4"/>
          <p:cNvPicPr preferRelativeResize="0"/>
          <p:nvPr/>
        </p:nvPicPr>
        <p:blipFill>
          <a:blip r:embed="rId4">
            <a:alphaModFix/>
          </a:blip>
          <a:stretch>
            <a:fillRect/>
          </a:stretch>
        </p:blipFill>
        <p:spPr>
          <a:xfrm>
            <a:off x="8155184" y="33947"/>
            <a:ext cx="876879" cy="3992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sp>
        <p:nvSpPr>
          <p:cNvPr id="33" name="Google Shape;33;p5"/>
          <p:cNvSpPr txBox="1"/>
          <p:nvPr>
            <p:ph type="title"/>
          </p:nvPr>
        </p:nvSpPr>
        <p:spPr>
          <a:xfrm>
            <a:off x="311700" y="597425"/>
            <a:ext cx="85032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4" name="Google Shape;34;p5"/>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Font typeface="Montserrat"/>
              <a:buChar char="●"/>
              <a:defRPr>
                <a:latin typeface="Montserrat"/>
                <a:ea typeface="Montserrat"/>
                <a:cs typeface="Montserrat"/>
                <a:sym typeface="Montserrat"/>
              </a:defRPr>
            </a:lvl1pPr>
            <a:lvl2pPr indent="-317500" lvl="1" marL="914400">
              <a:spcBef>
                <a:spcPts val="0"/>
              </a:spcBef>
              <a:spcAft>
                <a:spcPts val="0"/>
              </a:spcAft>
              <a:buSzPts val="1400"/>
              <a:buFont typeface="Montserrat"/>
              <a:buChar char="○"/>
              <a:defRPr>
                <a:latin typeface="Montserrat"/>
                <a:ea typeface="Montserrat"/>
                <a:cs typeface="Montserrat"/>
                <a:sym typeface="Montserrat"/>
              </a:defRPr>
            </a:lvl2pPr>
            <a:lvl3pPr indent="-317500" lvl="2" marL="1371600">
              <a:spcBef>
                <a:spcPts val="0"/>
              </a:spcBef>
              <a:spcAft>
                <a:spcPts val="0"/>
              </a:spcAft>
              <a:buSzPts val="1400"/>
              <a:buFont typeface="Montserrat"/>
              <a:buChar char="■"/>
              <a:defRPr>
                <a:latin typeface="Montserrat"/>
                <a:ea typeface="Montserrat"/>
                <a:cs typeface="Montserrat"/>
                <a:sym typeface="Montserrat"/>
              </a:defRPr>
            </a:lvl3pPr>
            <a:lvl4pPr indent="-317500" lvl="3" marL="1828800">
              <a:spcBef>
                <a:spcPts val="0"/>
              </a:spcBef>
              <a:spcAft>
                <a:spcPts val="0"/>
              </a:spcAft>
              <a:buSzPts val="1400"/>
              <a:buFont typeface="Montserrat"/>
              <a:buChar char="●"/>
              <a:defRPr>
                <a:latin typeface="Montserrat"/>
                <a:ea typeface="Montserrat"/>
                <a:cs typeface="Montserrat"/>
                <a:sym typeface="Montserrat"/>
              </a:defRPr>
            </a:lvl4pPr>
            <a:lvl5pPr indent="-317500" lvl="4" marL="2286000">
              <a:spcBef>
                <a:spcPts val="0"/>
              </a:spcBef>
              <a:spcAft>
                <a:spcPts val="0"/>
              </a:spcAft>
              <a:buSzPts val="1400"/>
              <a:buFont typeface="Montserrat"/>
              <a:buChar char="○"/>
              <a:defRPr>
                <a:latin typeface="Montserrat"/>
                <a:ea typeface="Montserrat"/>
                <a:cs typeface="Montserrat"/>
                <a:sym typeface="Montserrat"/>
              </a:defRPr>
            </a:lvl5pPr>
            <a:lvl6pPr indent="-317500" lvl="5" marL="2743200">
              <a:spcBef>
                <a:spcPts val="0"/>
              </a:spcBef>
              <a:spcAft>
                <a:spcPts val="0"/>
              </a:spcAft>
              <a:buSzPts val="1400"/>
              <a:buFont typeface="Montserrat"/>
              <a:buChar char="■"/>
              <a:defRPr>
                <a:latin typeface="Montserrat"/>
                <a:ea typeface="Montserrat"/>
                <a:cs typeface="Montserrat"/>
                <a:sym typeface="Montserrat"/>
              </a:defRPr>
            </a:lvl6pPr>
            <a:lvl7pPr indent="-317500" lvl="6" marL="3200400">
              <a:spcBef>
                <a:spcPts val="0"/>
              </a:spcBef>
              <a:spcAft>
                <a:spcPts val="0"/>
              </a:spcAft>
              <a:buSzPts val="1400"/>
              <a:buFont typeface="Montserrat"/>
              <a:buChar char="●"/>
              <a:defRPr>
                <a:latin typeface="Montserrat"/>
                <a:ea typeface="Montserrat"/>
                <a:cs typeface="Montserrat"/>
                <a:sym typeface="Montserrat"/>
              </a:defRPr>
            </a:lvl7pPr>
            <a:lvl8pPr indent="-317500" lvl="7" marL="3657600">
              <a:spcBef>
                <a:spcPts val="0"/>
              </a:spcBef>
              <a:spcAft>
                <a:spcPts val="0"/>
              </a:spcAft>
              <a:buSzPts val="1400"/>
              <a:buFont typeface="Montserrat"/>
              <a:buChar char="○"/>
              <a:defRPr>
                <a:latin typeface="Montserrat"/>
                <a:ea typeface="Montserrat"/>
                <a:cs typeface="Montserrat"/>
                <a:sym typeface="Montserrat"/>
              </a:defRPr>
            </a:lvl8pPr>
            <a:lvl9pPr indent="-317500" lvl="8" marL="4114800">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35" name="Google Shape;35;p5"/>
          <p:cNvPicPr preferRelativeResize="0"/>
          <p:nvPr/>
        </p:nvPicPr>
        <p:blipFill>
          <a:blip r:embed="rId2">
            <a:alphaModFix/>
          </a:blip>
          <a:stretch>
            <a:fillRect/>
          </a:stretch>
        </p:blipFill>
        <p:spPr>
          <a:xfrm>
            <a:off x="8078975" y="4699100"/>
            <a:ext cx="558475" cy="300725"/>
          </a:xfrm>
          <a:prstGeom prst="rect">
            <a:avLst/>
          </a:prstGeom>
          <a:noFill/>
          <a:ln>
            <a:noFill/>
          </a:ln>
        </p:spPr>
      </p:pic>
      <p:sp>
        <p:nvSpPr>
          <p:cNvPr id="36" name="Google Shape;36;p5"/>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 name="Google Shape;37;p5"/>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38" name="Google Shape;38;p5"/>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sp>
        <p:nvSpPr>
          <p:cNvPr id="40" name="Google Shape;40;p6"/>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txBox="1"/>
          <p:nvPr>
            <p:ph type="title"/>
          </p:nvPr>
        </p:nvSpPr>
        <p:spPr>
          <a:xfrm>
            <a:off x="311700" y="5974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2" name="Google Shape;42;p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spcBef>
                <a:spcPts val="0"/>
              </a:spcBef>
              <a:spcAft>
                <a:spcPts val="0"/>
              </a:spcAft>
              <a:buSzPts val="1200"/>
              <a:buFont typeface="Montserrat"/>
              <a:buChar char="■"/>
              <a:defRPr sz="1200">
                <a:latin typeface="Montserrat"/>
                <a:ea typeface="Montserrat"/>
                <a:cs typeface="Montserrat"/>
                <a:sym typeface="Montserrat"/>
              </a:defRPr>
            </a:lvl9pPr>
          </a:lstStyle>
          <a:p/>
        </p:txBody>
      </p:sp>
      <p:sp>
        <p:nvSpPr>
          <p:cNvPr id="43" name="Google Shape;43;p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spcBef>
                <a:spcPts val="0"/>
              </a:spcBef>
              <a:spcAft>
                <a:spcPts val="0"/>
              </a:spcAft>
              <a:buSzPts val="1200"/>
              <a:buFont typeface="Montserrat"/>
              <a:buChar char="■"/>
              <a:defRPr sz="1200">
                <a:latin typeface="Montserrat"/>
                <a:ea typeface="Montserrat"/>
                <a:cs typeface="Montserrat"/>
                <a:sym typeface="Montserrat"/>
              </a:defRPr>
            </a:lvl9pPr>
          </a:lstStyle>
          <a:p/>
        </p:txBody>
      </p:sp>
      <p:pic>
        <p:nvPicPr>
          <p:cNvPr id="44" name="Google Shape;44;p6"/>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45" name="Google Shape;45;p6"/>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46" name="Google Shape;46;p6"/>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ágenes o gráficos"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311700" y="-12175"/>
            <a:ext cx="77490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pic>
        <p:nvPicPr>
          <p:cNvPr id="49" name="Google Shape;49;p7"/>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50" name="Google Shape;50;p7"/>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51" name="Google Shape;51;p7"/>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2" name="Shape 52"/>
        <p:cNvGrpSpPr/>
        <p:nvPr/>
      </p:nvGrpSpPr>
      <p:grpSpPr>
        <a:xfrm>
          <a:off x="0" y="0"/>
          <a:ext cx="0" cy="0"/>
          <a:chOff x="0" y="0"/>
          <a:chExt cx="0" cy="0"/>
        </a:xfrm>
      </p:grpSpPr>
      <p:sp>
        <p:nvSpPr>
          <p:cNvPr id="53" name="Google Shape;53;p8"/>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txBox="1"/>
          <p:nvPr>
            <p:ph type="title"/>
          </p:nvPr>
        </p:nvSpPr>
        <p:spPr>
          <a:xfrm>
            <a:off x="490250" y="450150"/>
            <a:ext cx="8061000" cy="3762900"/>
          </a:xfrm>
          <a:prstGeom prst="rect">
            <a:avLst/>
          </a:prstGeom>
        </p:spPr>
        <p:txBody>
          <a:bodyPr anchorCtr="0" anchor="ctr" bIns="91425" lIns="91425" spcFirstLastPara="1" rIns="91425" wrap="square" tIns="91425">
            <a:normAutofit/>
          </a:bodyPr>
          <a:lstStyle>
            <a:lvl1pPr lvl="0">
              <a:spcBef>
                <a:spcPts val="0"/>
              </a:spcBef>
              <a:spcAft>
                <a:spcPts val="0"/>
              </a:spcAft>
              <a:buClr>
                <a:srgbClr val="414141"/>
              </a:buClr>
              <a:buSzPts val="4000"/>
              <a:buFont typeface="Montserrat"/>
              <a:buNone/>
              <a:defRPr b="1" sz="4000">
                <a:solidFill>
                  <a:srgbClr val="414141"/>
                </a:solidFill>
                <a:latin typeface="Montserrat"/>
                <a:ea typeface="Montserrat"/>
                <a:cs typeface="Montserrat"/>
                <a:sym typeface="Montserrat"/>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5" name="Google Shape;5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pic>
        <p:nvPicPr>
          <p:cNvPr id="56" name="Google Shape;56;p8"/>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57" name="Google Shape;57;p8"/>
          <p:cNvPicPr preferRelativeResize="0"/>
          <p:nvPr/>
        </p:nvPicPr>
        <p:blipFill>
          <a:blip r:embed="rId3">
            <a:alphaModFix/>
          </a:blip>
          <a:stretch>
            <a:fillRect/>
          </a:stretch>
        </p:blipFill>
        <p:spPr>
          <a:xfrm>
            <a:off x="7910675" y="4073939"/>
            <a:ext cx="1365875" cy="1365875"/>
          </a:xfrm>
          <a:prstGeom prst="rect">
            <a:avLst/>
          </a:prstGeom>
          <a:noFill/>
          <a:ln>
            <a:noFill/>
          </a:ln>
        </p:spPr>
      </p:pic>
      <p:pic>
        <p:nvPicPr>
          <p:cNvPr id="58" name="Google Shape;58;p8"/>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jercicios e image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9"/>
          <p:cNvSpPr txBox="1"/>
          <p:nvPr>
            <p:ph type="title"/>
          </p:nvPr>
        </p:nvSpPr>
        <p:spPr>
          <a:xfrm>
            <a:off x="265500" y="7759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Font typeface="Montserrat"/>
              <a:buNone/>
              <a:defRPr sz="3800">
                <a:latin typeface="Montserrat"/>
                <a:ea typeface="Montserrat"/>
                <a:cs typeface="Montserrat"/>
                <a:sym typeface="Montserrat"/>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2" name="Google Shape;62;p9"/>
          <p:cNvSpPr txBox="1"/>
          <p:nvPr>
            <p:ph idx="1" type="subTitle"/>
          </p:nvPr>
        </p:nvSpPr>
        <p:spPr>
          <a:xfrm>
            <a:off x="265500" y="24982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3" name="Google Shape;63;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
        <p:nvSpPr>
          <p:cNvPr id="64" name="Google Shape;64;p9"/>
          <p:cNvSpPr/>
          <p:nvPr/>
        </p:nvSpPr>
        <p:spPr>
          <a:xfrm>
            <a:off x="4572150" y="-18175"/>
            <a:ext cx="45720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 name="Google Shape;65;p9"/>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66" name="Google Shape;66;p9"/>
          <p:cNvPicPr preferRelativeResize="0"/>
          <p:nvPr/>
        </p:nvPicPr>
        <p:blipFill>
          <a:blip r:embed="rId3">
            <a:alphaModFix/>
          </a:blip>
          <a:stretch>
            <a:fillRect/>
          </a:stretch>
        </p:blipFill>
        <p:spPr>
          <a:xfrm>
            <a:off x="3506975" y="4699100"/>
            <a:ext cx="558475" cy="300725"/>
          </a:xfrm>
          <a:prstGeom prst="rect">
            <a:avLst/>
          </a:prstGeom>
          <a:noFill/>
          <a:ln>
            <a:noFill/>
          </a:ln>
        </p:spPr>
      </p:pic>
      <p:pic>
        <p:nvPicPr>
          <p:cNvPr id="67" name="Google Shape;67;p9"/>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s">
  <p:cSld name="CAPTION_ONLY">
    <p:spTree>
      <p:nvGrpSpPr>
        <p:cNvPr id="68" name="Shape 68"/>
        <p:cNvGrpSpPr/>
        <p:nvPr/>
      </p:nvGrpSpPr>
      <p:grpSpPr>
        <a:xfrm>
          <a:off x="0" y="0"/>
          <a:ext cx="0" cy="0"/>
          <a:chOff x="0" y="0"/>
          <a:chExt cx="0" cy="0"/>
        </a:xfrm>
      </p:grpSpPr>
      <p:sp>
        <p:nvSpPr>
          <p:cNvPr id="69" name="Google Shape;69;p10"/>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0"/>
          <p:cNvSpPr txBox="1"/>
          <p:nvPr>
            <p:ph idx="1" type="body"/>
          </p:nvPr>
        </p:nvSpPr>
        <p:spPr>
          <a:xfrm>
            <a:off x="433800" y="1715975"/>
            <a:ext cx="8203800" cy="14820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000"/>
              <a:buFont typeface="Montserrat"/>
              <a:buNone/>
              <a:defRPr i="1" sz="2000">
                <a:latin typeface="Montserrat"/>
                <a:ea typeface="Montserrat"/>
                <a:cs typeface="Montserrat"/>
                <a:sym typeface="Montserrat"/>
              </a:defRPr>
            </a:lvl1pPr>
          </a:lstStyle>
          <a:p/>
        </p:txBody>
      </p:sp>
      <p:pic>
        <p:nvPicPr>
          <p:cNvPr id="71" name="Google Shape;71;p10"/>
          <p:cNvPicPr preferRelativeResize="0"/>
          <p:nvPr/>
        </p:nvPicPr>
        <p:blipFill>
          <a:blip r:embed="rId2">
            <a:alphaModFix/>
          </a:blip>
          <a:stretch>
            <a:fillRect/>
          </a:stretch>
        </p:blipFill>
        <p:spPr>
          <a:xfrm>
            <a:off x="127225" y="906000"/>
            <a:ext cx="1429649" cy="936662"/>
          </a:xfrm>
          <a:prstGeom prst="rect">
            <a:avLst/>
          </a:prstGeom>
          <a:noFill/>
          <a:ln>
            <a:noFill/>
          </a:ln>
        </p:spPr>
      </p:pic>
      <p:pic>
        <p:nvPicPr>
          <p:cNvPr id="72" name="Google Shape;72;p10"/>
          <p:cNvPicPr preferRelativeResize="0"/>
          <p:nvPr/>
        </p:nvPicPr>
        <p:blipFill>
          <a:blip r:embed="rId3">
            <a:alphaModFix/>
          </a:blip>
          <a:stretch>
            <a:fillRect/>
          </a:stretch>
        </p:blipFill>
        <p:spPr>
          <a:xfrm>
            <a:off x="7632800" y="2758064"/>
            <a:ext cx="1385650" cy="907836"/>
          </a:xfrm>
          <a:prstGeom prst="rect">
            <a:avLst/>
          </a:prstGeom>
          <a:noFill/>
          <a:ln>
            <a:noFill/>
          </a:ln>
        </p:spPr>
      </p:pic>
      <p:sp>
        <p:nvSpPr>
          <p:cNvPr id="73" name="Google Shape;73;p10"/>
          <p:cNvSpPr txBox="1"/>
          <p:nvPr/>
        </p:nvSpPr>
        <p:spPr>
          <a:xfrm>
            <a:off x="432025" y="3792225"/>
            <a:ext cx="84018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s">
                <a:solidFill>
                  <a:schemeClr val="dk1"/>
                </a:solidFill>
                <a:latin typeface="Montserrat"/>
                <a:ea typeface="Montserrat"/>
                <a:cs typeface="Montserrat"/>
                <a:sym typeface="Montserrat"/>
              </a:rPr>
              <a:t>Autor/as/es:</a:t>
            </a:r>
            <a:endParaRPr b="1">
              <a:solidFill>
                <a:schemeClr val="dk1"/>
              </a:solidFill>
              <a:latin typeface="Montserrat"/>
              <a:ea typeface="Montserrat"/>
              <a:cs typeface="Montserrat"/>
              <a:sym typeface="Montserrat"/>
            </a:endParaRPr>
          </a:p>
        </p:txBody>
      </p:sp>
      <p:pic>
        <p:nvPicPr>
          <p:cNvPr id="74" name="Google Shape;74;p10"/>
          <p:cNvPicPr preferRelativeResize="0"/>
          <p:nvPr/>
        </p:nvPicPr>
        <p:blipFill>
          <a:blip r:embed="rId4">
            <a:alphaModFix/>
          </a:blip>
          <a:stretch>
            <a:fillRect/>
          </a:stretch>
        </p:blipFill>
        <p:spPr>
          <a:xfrm>
            <a:off x="8155184" y="33947"/>
            <a:ext cx="876879" cy="399275"/>
          </a:xfrm>
          <a:prstGeom prst="rect">
            <a:avLst/>
          </a:prstGeom>
          <a:noFill/>
          <a:ln>
            <a:noFill/>
          </a:ln>
        </p:spPr>
      </p:pic>
      <p:pic>
        <p:nvPicPr>
          <p:cNvPr id="75" name="Google Shape;75;p10"/>
          <p:cNvPicPr preferRelativeResize="0"/>
          <p:nvPr/>
        </p:nvPicPr>
        <p:blipFill>
          <a:blip r:embed="rId5">
            <a:alphaModFix/>
          </a:blip>
          <a:stretch>
            <a:fillRect/>
          </a:stretch>
        </p:blipFill>
        <p:spPr>
          <a:xfrm>
            <a:off x="8078975" y="4699100"/>
            <a:ext cx="558475" cy="300725"/>
          </a:xfrm>
          <a:prstGeom prst="rect">
            <a:avLst/>
          </a:prstGeom>
          <a:noFill/>
          <a:ln>
            <a:noFill/>
          </a:ln>
        </p:spPr>
      </p:pic>
      <p:sp>
        <p:nvSpPr>
          <p:cNvPr id="76" name="Google Shape;76;p10"/>
          <p:cNvSpPr txBox="1"/>
          <p:nvPr>
            <p:ph type="title"/>
          </p:nvPr>
        </p:nvSpPr>
        <p:spPr>
          <a:xfrm>
            <a:off x="1766475" y="3773600"/>
            <a:ext cx="7145100" cy="300600"/>
          </a:xfrm>
          <a:prstGeom prst="rect">
            <a:avLst/>
          </a:prstGeom>
        </p:spPr>
        <p:txBody>
          <a:bodyPr anchorCtr="0" anchor="t" bIns="91425" lIns="91425" spcFirstLastPara="1" rIns="91425" wrap="square" tIns="91425">
            <a:normAutofit/>
          </a:bodyPr>
          <a:lstStyle>
            <a:lvl1pPr lvl="0" rtl="0">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0"/>
          <p:cNvSpPr txBox="1"/>
          <p:nvPr>
            <p:ph idx="2" type="title"/>
          </p:nvPr>
        </p:nvSpPr>
        <p:spPr>
          <a:xfrm>
            <a:off x="432025" y="83275"/>
            <a:ext cx="7145100" cy="399300"/>
          </a:xfrm>
          <a:prstGeom prst="rect">
            <a:avLst/>
          </a:prstGeom>
        </p:spPr>
        <p:txBody>
          <a:bodyPr anchorCtr="0" anchor="t" bIns="91425" lIns="91425" spcFirstLastPara="1" rIns="91425" wrap="square" tIns="91425">
            <a:normAutofit/>
          </a:bodyPr>
          <a:lstStyle>
            <a:lvl1pPr lvl="0" rtl="0">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78" name="Google Shape;78;p10"/>
          <p:cNvPicPr preferRelativeResize="0"/>
          <p:nvPr/>
        </p:nvPicPr>
        <p:blipFill rotWithShape="1">
          <a:blip r:embed="rId6">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41">
          <p15:clr>
            <a:srgbClr val="FA7B17"/>
          </p15:clr>
        </p15:guide>
        <p15:guide id="3" orient="horz" pos="2551">
          <p15:clr>
            <a:srgbClr val="FA7B17"/>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20.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27.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6"/>
          <p:cNvSpPr txBox="1"/>
          <p:nvPr>
            <p:ph type="title"/>
          </p:nvPr>
        </p:nvSpPr>
        <p:spPr>
          <a:xfrm>
            <a:off x="3335100" y="1469100"/>
            <a:ext cx="5497200" cy="1375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Desarrollo Fullstack</a:t>
            </a:r>
            <a:endParaRPr/>
          </a:p>
        </p:txBody>
      </p:sp>
      <p:pic>
        <p:nvPicPr>
          <p:cNvPr id="144" name="Google Shape;144;p16"/>
          <p:cNvPicPr preferRelativeResize="0"/>
          <p:nvPr/>
        </p:nvPicPr>
        <p:blipFill>
          <a:blip r:embed="rId3">
            <a:alphaModFix/>
          </a:blip>
          <a:stretch>
            <a:fillRect/>
          </a:stretch>
        </p:blipFill>
        <p:spPr>
          <a:xfrm>
            <a:off x="5027287" y="2844300"/>
            <a:ext cx="2112825" cy="1293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Cliente</a:t>
            </a:r>
            <a:endParaRPr/>
          </a:p>
        </p:txBody>
      </p:sp>
      <p:sp>
        <p:nvSpPr>
          <p:cNvPr id="219" name="Google Shape;219;p25"/>
          <p:cNvSpPr txBox="1"/>
          <p:nvPr>
            <p:ph idx="1" type="body"/>
          </p:nvPr>
        </p:nvSpPr>
        <p:spPr>
          <a:xfrm>
            <a:off x="311700" y="1290475"/>
            <a:ext cx="4353900" cy="3140400"/>
          </a:xfrm>
          <a:prstGeom prst="rect">
            <a:avLst/>
          </a:prstGeom>
        </p:spPr>
        <p:txBody>
          <a:bodyPr anchorCtr="0" anchor="t" bIns="91425" lIns="91425" spcFirstLastPara="1" rIns="91425" wrap="square" tIns="91425">
            <a:normAutofit lnSpcReduction="10000"/>
          </a:bodyPr>
          <a:lstStyle/>
          <a:p>
            <a:pPr indent="-311150" lvl="0" marL="457200" rtl="0" algn="l">
              <a:lnSpc>
                <a:spcPct val="115000"/>
              </a:lnSpc>
              <a:spcBef>
                <a:spcPts val="0"/>
              </a:spcBef>
              <a:spcAft>
                <a:spcPts val="0"/>
              </a:spcAft>
              <a:buSzPts val="1300"/>
              <a:buChar char="●"/>
            </a:pPr>
            <a:r>
              <a:rPr lang="es" sz="1300"/>
              <a:t>Envía una petición al servidor y se queda esperando por una respuesta. </a:t>
            </a:r>
            <a:endParaRPr sz="1300"/>
          </a:p>
          <a:p>
            <a:pPr indent="-311150" lvl="0" marL="457200" rtl="0" algn="l">
              <a:lnSpc>
                <a:spcPct val="115000"/>
              </a:lnSpc>
              <a:spcBef>
                <a:spcPts val="1000"/>
              </a:spcBef>
              <a:spcAft>
                <a:spcPts val="0"/>
              </a:spcAft>
              <a:buSzPts val="1300"/>
              <a:buChar char="●"/>
            </a:pPr>
            <a:r>
              <a:rPr lang="es" sz="1300"/>
              <a:t>Una vez que son servidas sus solicitudes, termina el trabajo.</a:t>
            </a:r>
            <a:endParaRPr sz="1300"/>
          </a:p>
          <a:p>
            <a:pPr indent="-311150" lvl="0" marL="457200" rtl="0" algn="l">
              <a:lnSpc>
                <a:spcPct val="115000"/>
              </a:lnSpc>
              <a:spcBef>
                <a:spcPts val="1000"/>
              </a:spcBef>
              <a:spcAft>
                <a:spcPts val="0"/>
              </a:spcAft>
              <a:buSzPts val="1300"/>
              <a:buChar char="●"/>
            </a:pPr>
            <a:r>
              <a:rPr lang="es" sz="1300"/>
              <a:t>Un cliente accede a un servidor y recupera servicios especiales o datos de él.</a:t>
            </a:r>
            <a:endParaRPr sz="1300"/>
          </a:p>
          <a:p>
            <a:pPr indent="0" lvl="0" marL="457200" rtl="0" algn="l">
              <a:lnSpc>
                <a:spcPct val="115000"/>
              </a:lnSpc>
              <a:spcBef>
                <a:spcPts val="1000"/>
              </a:spcBef>
              <a:spcAft>
                <a:spcPts val="0"/>
              </a:spcAft>
              <a:buNone/>
            </a:pPr>
            <a:r>
              <a:rPr lang="es" sz="1300"/>
              <a:t> </a:t>
            </a:r>
            <a:endParaRPr sz="1300"/>
          </a:p>
          <a:p>
            <a:pPr indent="0" lvl="0" marL="0" rtl="0" algn="l">
              <a:lnSpc>
                <a:spcPct val="115000"/>
              </a:lnSpc>
              <a:spcBef>
                <a:spcPts val="1000"/>
              </a:spcBef>
              <a:spcAft>
                <a:spcPts val="1200"/>
              </a:spcAft>
              <a:buClr>
                <a:schemeClr val="dk1"/>
              </a:buClr>
              <a:buSzPts val="1100"/>
              <a:buFont typeface="Arial"/>
              <a:buNone/>
            </a:pPr>
            <a:r>
              <a:rPr lang="es" sz="1300"/>
              <a:t>Es tarea del cliente estandarizar las solicitudes, transmitirlas al servidor y procesar los datos obtenidos para que puedan visualizarse en un dispositivo de salida como una pantalla.</a:t>
            </a:r>
            <a:endParaRPr sz="1300"/>
          </a:p>
        </p:txBody>
      </p:sp>
      <p:pic>
        <p:nvPicPr>
          <p:cNvPr id="220" name="Google Shape;220;p25"/>
          <p:cNvPicPr preferRelativeResize="0"/>
          <p:nvPr/>
        </p:nvPicPr>
        <p:blipFill>
          <a:blip r:embed="rId3">
            <a:alphaModFix/>
          </a:blip>
          <a:stretch>
            <a:fillRect/>
          </a:stretch>
        </p:blipFill>
        <p:spPr>
          <a:xfrm>
            <a:off x="4803050" y="1586463"/>
            <a:ext cx="4066503" cy="233641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6"/>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Servidor</a:t>
            </a:r>
            <a:endParaRPr/>
          </a:p>
        </p:txBody>
      </p:sp>
      <p:sp>
        <p:nvSpPr>
          <p:cNvPr id="226" name="Google Shape;226;p26"/>
          <p:cNvSpPr txBox="1"/>
          <p:nvPr>
            <p:ph idx="1" type="body"/>
          </p:nvPr>
        </p:nvSpPr>
        <p:spPr>
          <a:xfrm>
            <a:off x="4440450" y="1290475"/>
            <a:ext cx="4353900" cy="314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highlight>
                  <a:srgbClr val="F8C823"/>
                </a:highlight>
              </a:rPr>
              <a:t>Es un programa que ofrece un servicio que se puede obtener en una red.</a:t>
            </a:r>
            <a:r>
              <a:rPr lang="es"/>
              <a:t> </a:t>
            </a:r>
            <a:endParaRPr/>
          </a:p>
          <a:p>
            <a:pPr indent="-311150" lvl="0" marL="457200" rtl="0" algn="l">
              <a:spcBef>
                <a:spcPts val="1200"/>
              </a:spcBef>
              <a:spcAft>
                <a:spcPts val="0"/>
              </a:spcAft>
              <a:buSzPts val="1300"/>
              <a:buChar char="●"/>
            </a:pPr>
            <a:r>
              <a:rPr lang="es" sz="1300"/>
              <a:t>Acepta la petición desde la red, realiza el servicio y devuelve el resultado al solicitante. </a:t>
            </a:r>
            <a:endParaRPr sz="1300"/>
          </a:p>
          <a:p>
            <a:pPr indent="-311150" lvl="0" marL="457200" rtl="0" algn="l">
              <a:spcBef>
                <a:spcPts val="1000"/>
              </a:spcBef>
              <a:spcAft>
                <a:spcPts val="0"/>
              </a:spcAft>
              <a:buSzPts val="1300"/>
              <a:buChar char="●"/>
            </a:pPr>
            <a:r>
              <a:rPr lang="es" sz="1300"/>
              <a:t>El servidor comienza su ejecución antes de comenzar la interacción con el cliente. </a:t>
            </a:r>
            <a:endParaRPr sz="1300"/>
          </a:p>
          <a:p>
            <a:pPr indent="-311150" lvl="0" marL="457200" rtl="0" algn="l">
              <a:spcBef>
                <a:spcPts val="1000"/>
              </a:spcBef>
              <a:spcAft>
                <a:spcPts val="1000"/>
              </a:spcAft>
              <a:buSzPts val="1300"/>
              <a:buChar char="●"/>
            </a:pPr>
            <a:r>
              <a:rPr lang="es" sz="1300"/>
              <a:t>Su tiempo de vida o de interacción es “interminable”, una vez comienza a correr, se queda esperando las solicitudes que pudieran llegar desde los diversos clientes.</a:t>
            </a:r>
            <a:endParaRPr sz="1300"/>
          </a:p>
        </p:txBody>
      </p:sp>
      <p:pic>
        <p:nvPicPr>
          <p:cNvPr id="227" name="Google Shape;227;p26"/>
          <p:cNvPicPr preferRelativeResize="0"/>
          <p:nvPr/>
        </p:nvPicPr>
        <p:blipFill>
          <a:blip r:embed="rId3">
            <a:alphaModFix/>
          </a:blip>
          <a:stretch>
            <a:fillRect/>
          </a:stretch>
        </p:blipFill>
        <p:spPr>
          <a:xfrm>
            <a:off x="213125" y="1671075"/>
            <a:ext cx="3853123" cy="2379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7"/>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Request/Response</a:t>
            </a:r>
            <a:endParaRPr/>
          </a:p>
        </p:txBody>
      </p:sp>
      <p:sp>
        <p:nvSpPr>
          <p:cNvPr id="233" name="Google Shape;233;p27"/>
          <p:cNvSpPr/>
          <p:nvPr/>
        </p:nvSpPr>
        <p:spPr>
          <a:xfrm>
            <a:off x="964804" y="1450930"/>
            <a:ext cx="3024000" cy="1246200"/>
          </a:xfrm>
          <a:prstGeom prst="rect">
            <a:avLst/>
          </a:prstGeom>
          <a:solidFill>
            <a:srgbClr val="F8C82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7"/>
          <p:cNvSpPr/>
          <p:nvPr/>
        </p:nvSpPr>
        <p:spPr>
          <a:xfrm>
            <a:off x="885063" y="1355525"/>
            <a:ext cx="3024000" cy="1246200"/>
          </a:xfrm>
          <a:prstGeom prst="rect">
            <a:avLst/>
          </a:prstGeom>
          <a:solidFill>
            <a:srgbClr val="E15BB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7"/>
          <p:cNvSpPr txBox="1"/>
          <p:nvPr>
            <p:ph idx="1" type="body"/>
          </p:nvPr>
        </p:nvSpPr>
        <p:spPr>
          <a:xfrm>
            <a:off x="885063" y="1414104"/>
            <a:ext cx="3024000" cy="1187400"/>
          </a:xfrm>
          <a:prstGeom prst="rect">
            <a:avLst/>
          </a:prstGeom>
          <a:effectLst>
            <a:outerShdw blurRad="57150" rotWithShape="0" algn="bl" dir="5400000" dist="19050">
              <a:schemeClr val="dk2">
                <a:alpha val="50000"/>
              </a:schemeClr>
            </a:outerShdw>
          </a:effectLst>
        </p:spPr>
        <p:txBody>
          <a:bodyPr anchorCtr="0" anchor="t" bIns="91425" lIns="91425" spcFirstLastPara="1" rIns="91425" wrap="square" tIns="91425">
            <a:normAutofit fontScale="85000"/>
          </a:bodyPr>
          <a:lstStyle/>
          <a:p>
            <a:pPr indent="0" lvl="0" marL="0" rtl="0" algn="l">
              <a:spcBef>
                <a:spcPts val="0"/>
              </a:spcBef>
              <a:spcAft>
                <a:spcPts val="0"/>
              </a:spcAft>
              <a:buClr>
                <a:schemeClr val="dk1"/>
              </a:buClr>
              <a:buSzPct val="78571"/>
              <a:buFont typeface="Arial"/>
              <a:buNone/>
            </a:pPr>
            <a:r>
              <a:rPr lang="es">
                <a:highlight>
                  <a:srgbClr val="F8C823"/>
                </a:highlight>
              </a:rPr>
              <a:t>REQUEST</a:t>
            </a:r>
            <a:endParaRPr/>
          </a:p>
          <a:p>
            <a:pPr indent="0" lvl="0" marL="0" rtl="0" algn="l">
              <a:spcBef>
                <a:spcPts val="1200"/>
              </a:spcBef>
              <a:spcAft>
                <a:spcPts val="1200"/>
              </a:spcAft>
              <a:buNone/>
            </a:pPr>
            <a:r>
              <a:rPr lang="es">
                <a:solidFill>
                  <a:srgbClr val="F9F9F9"/>
                </a:solidFill>
              </a:rPr>
              <a:t>Son las solicitudes o peticiones que hacemos a través del navegador (el cliente) a un servidor.</a:t>
            </a:r>
            <a:endParaRPr>
              <a:solidFill>
                <a:srgbClr val="F9F9F9"/>
              </a:solidFill>
            </a:endParaRPr>
          </a:p>
        </p:txBody>
      </p:sp>
      <p:sp>
        <p:nvSpPr>
          <p:cNvPr id="236" name="Google Shape;236;p27"/>
          <p:cNvSpPr/>
          <p:nvPr/>
        </p:nvSpPr>
        <p:spPr>
          <a:xfrm>
            <a:off x="5219947" y="1493218"/>
            <a:ext cx="3039000" cy="1251600"/>
          </a:xfrm>
          <a:prstGeom prst="rect">
            <a:avLst/>
          </a:prstGeom>
          <a:solidFill>
            <a:srgbClr val="E15BB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7"/>
          <p:cNvSpPr/>
          <p:nvPr/>
        </p:nvSpPr>
        <p:spPr>
          <a:xfrm>
            <a:off x="5139813" y="1403225"/>
            <a:ext cx="3039000" cy="1251600"/>
          </a:xfrm>
          <a:prstGeom prst="rect">
            <a:avLst/>
          </a:prstGeom>
          <a:solidFill>
            <a:srgbClr val="7685E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
          <p:cNvSpPr txBox="1"/>
          <p:nvPr>
            <p:ph idx="1" type="body"/>
          </p:nvPr>
        </p:nvSpPr>
        <p:spPr>
          <a:xfrm>
            <a:off x="5139813" y="1416662"/>
            <a:ext cx="3039000" cy="1224900"/>
          </a:xfrm>
          <a:prstGeom prst="rect">
            <a:avLst/>
          </a:prstGeom>
          <a:effectLst>
            <a:outerShdw blurRad="57150" rotWithShape="0" algn="bl" dir="5400000" dist="19050">
              <a:schemeClr val="dk2">
                <a:alpha val="50000"/>
              </a:schemeClr>
            </a:outerShdw>
          </a:effectLst>
        </p:spPr>
        <p:txBody>
          <a:bodyPr anchorCtr="0" anchor="t" bIns="91425" lIns="91425" spcFirstLastPara="1" rIns="91425" wrap="square" tIns="91425">
            <a:normAutofit fontScale="85000"/>
          </a:bodyPr>
          <a:lstStyle/>
          <a:p>
            <a:pPr indent="0" lvl="0" marL="0" rtl="0" algn="l">
              <a:spcBef>
                <a:spcPts val="0"/>
              </a:spcBef>
              <a:spcAft>
                <a:spcPts val="0"/>
              </a:spcAft>
              <a:buNone/>
            </a:pPr>
            <a:r>
              <a:rPr lang="es">
                <a:highlight>
                  <a:srgbClr val="F8C823"/>
                </a:highlight>
              </a:rPr>
              <a:t>RESPONSE</a:t>
            </a:r>
            <a:endParaRPr/>
          </a:p>
          <a:p>
            <a:pPr indent="0" lvl="0" marL="0" rtl="0" algn="l">
              <a:spcBef>
                <a:spcPts val="1200"/>
              </a:spcBef>
              <a:spcAft>
                <a:spcPts val="1200"/>
              </a:spcAft>
              <a:buNone/>
            </a:pPr>
            <a:r>
              <a:rPr lang="es">
                <a:solidFill>
                  <a:srgbClr val="F9F9F9"/>
                </a:solidFill>
              </a:rPr>
              <a:t>El servidor recibe nuestra solicitud, la procesa y envía como resultado una respuesta al cliente (navegador).</a:t>
            </a:r>
            <a:endParaRPr>
              <a:solidFill>
                <a:srgbClr val="F9F9F9"/>
              </a:solidFill>
            </a:endParaRPr>
          </a:p>
        </p:txBody>
      </p:sp>
      <p:pic>
        <p:nvPicPr>
          <p:cNvPr id="239" name="Google Shape;239;p27"/>
          <p:cNvPicPr preferRelativeResize="0"/>
          <p:nvPr/>
        </p:nvPicPr>
        <p:blipFill>
          <a:blip r:embed="rId3">
            <a:alphaModFix/>
          </a:blip>
          <a:stretch>
            <a:fillRect/>
          </a:stretch>
        </p:blipFill>
        <p:spPr>
          <a:xfrm>
            <a:off x="2450225" y="2887925"/>
            <a:ext cx="4243549" cy="1786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8"/>
          <p:cNvSpPr txBox="1"/>
          <p:nvPr>
            <p:ph type="ctrTitle"/>
          </p:nvPr>
        </p:nvSpPr>
        <p:spPr>
          <a:xfrm>
            <a:off x="550375" y="7600"/>
            <a:ext cx="8043300" cy="1570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Protocolo HTTP</a:t>
            </a:r>
            <a:endParaRPr/>
          </a:p>
        </p:txBody>
      </p:sp>
      <p:sp>
        <p:nvSpPr>
          <p:cNvPr id="245" name="Google Shape;245;p28"/>
          <p:cNvSpPr txBox="1"/>
          <p:nvPr>
            <p:ph idx="1" type="subTitle"/>
          </p:nvPr>
        </p:nvSpPr>
        <p:spPr>
          <a:xfrm>
            <a:off x="550375" y="1738825"/>
            <a:ext cx="4439100" cy="24984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lang="es"/>
              <a:t>HTTP o Hyper Text Transfer Protocol es el nombre de un protocolo que nos permite realizar una petición de datos y recursos, como pueden ser documentos HTML.</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
              <a:t>Es la base de cualquier intercambio de datos en la web para la comunicación de un cliente con un  servidor.</a:t>
            </a:r>
            <a:endParaRPr/>
          </a:p>
        </p:txBody>
      </p:sp>
      <p:pic>
        <p:nvPicPr>
          <p:cNvPr id="246" name="Google Shape;246;p28"/>
          <p:cNvPicPr preferRelativeResize="0"/>
          <p:nvPr/>
        </p:nvPicPr>
        <p:blipFill>
          <a:blip r:embed="rId3">
            <a:alphaModFix/>
          </a:blip>
          <a:stretch>
            <a:fillRect/>
          </a:stretch>
        </p:blipFill>
        <p:spPr>
          <a:xfrm>
            <a:off x="5192425" y="1700875"/>
            <a:ext cx="3591427" cy="257429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9"/>
          <p:cNvSpPr txBox="1"/>
          <p:nvPr>
            <p:ph type="title"/>
          </p:nvPr>
        </p:nvSpPr>
        <p:spPr>
          <a:xfrm>
            <a:off x="311700" y="660400"/>
            <a:ext cx="8503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s">
                <a:solidFill>
                  <a:srgbClr val="E15BBA"/>
                </a:solidFill>
                <a:latin typeface="Montserrat"/>
                <a:ea typeface="Montserrat"/>
                <a:cs typeface="Montserrat"/>
                <a:sym typeface="Montserrat"/>
              </a:rPr>
              <a:t>Manejo de información</a:t>
            </a:r>
            <a:endParaRPr b="1">
              <a:solidFill>
                <a:srgbClr val="E15BBA"/>
              </a:solidFill>
              <a:latin typeface="Montserrat"/>
              <a:ea typeface="Montserrat"/>
              <a:cs typeface="Montserrat"/>
              <a:sym typeface="Montserrat"/>
            </a:endParaRPr>
          </a:p>
        </p:txBody>
      </p:sp>
      <p:sp>
        <p:nvSpPr>
          <p:cNvPr id="252" name="Google Shape;252;p29"/>
          <p:cNvSpPr txBox="1"/>
          <p:nvPr>
            <p:ph idx="1" type="body"/>
          </p:nvPr>
        </p:nvSpPr>
        <p:spPr>
          <a:xfrm>
            <a:off x="432025" y="1430875"/>
            <a:ext cx="8280000" cy="2199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HTTP es un protocolo sin estado, por lo que no guarda ninguna información sobre conexiones anteriores. </a:t>
            </a:r>
            <a:endParaRPr/>
          </a:p>
          <a:p>
            <a:pPr indent="0" lvl="0" marL="0" rtl="0" algn="ctr">
              <a:spcBef>
                <a:spcPts val="1200"/>
              </a:spcBef>
              <a:spcAft>
                <a:spcPts val="1200"/>
              </a:spcAft>
              <a:buNone/>
            </a:pPr>
            <a:r>
              <a:rPr lang="es"/>
              <a:t>El desarrollo de aplicaciones web necesita frecuentemente mantener estado, por ejemplo, para el uso de "CARRITOS de compra" en páginas de comercio electrónico. Para esto se usan las cookies, que es información que un servidor puede almacenar en el sistema cliente.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0"/>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IDENTIFICACIÓN DE RECURSOS WEB</a:t>
            </a:r>
            <a:endParaRPr/>
          </a:p>
        </p:txBody>
      </p:sp>
      <p:sp>
        <p:nvSpPr>
          <p:cNvPr id="258" name="Google Shape;258;p30"/>
          <p:cNvSpPr txBox="1"/>
          <p:nvPr>
            <p:ph idx="1" type="body"/>
          </p:nvPr>
        </p:nvSpPr>
        <p:spPr>
          <a:xfrm>
            <a:off x="311700" y="1250450"/>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El objetivo de una solicitud HTTP se denomina "recurso", (es decir: datos) y dicho recurso, no posee un tipo definido por defecto; puede ser un documento, o una foto, o cualquier otra posibilidad.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Cada recurso es identificado por un Identificador Uniforme de Recursos (URI)  y es utilizado a través de HTTP, para la identificación del tipo de recurso.</a:t>
            </a:r>
            <a:endParaRPr/>
          </a:p>
        </p:txBody>
      </p:sp>
      <p:sp>
        <p:nvSpPr>
          <p:cNvPr id="259" name="Google Shape;259;p30"/>
          <p:cNvSpPr txBox="1"/>
          <p:nvPr>
            <p:ph idx="2" type="body"/>
          </p:nvPr>
        </p:nvSpPr>
        <p:spPr>
          <a:xfrm>
            <a:off x="4832400" y="1250450"/>
            <a:ext cx="3999900" cy="1569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Una URI (identificador de recursos uniformes) es un bloque de texto que se escribe en la barra de direcciones de un navegador web y está compuesto por dos partes: la URL y la URN.</a:t>
            </a:r>
            <a:endParaRPr/>
          </a:p>
        </p:txBody>
      </p:sp>
      <p:pic>
        <p:nvPicPr>
          <p:cNvPr id="260" name="Google Shape;260;p30"/>
          <p:cNvPicPr preferRelativeResize="0"/>
          <p:nvPr/>
        </p:nvPicPr>
        <p:blipFill>
          <a:blip r:embed="rId3">
            <a:alphaModFix/>
          </a:blip>
          <a:stretch>
            <a:fillRect/>
          </a:stretch>
        </p:blipFill>
        <p:spPr>
          <a:xfrm>
            <a:off x="5408350" y="2743063"/>
            <a:ext cx="2847975" cy="1609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311700" y="5974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4400"/>
              <a:buFont typeface="Arial"/>
              <a:buNone/>
            </a:pPr>
            <a:r>
              <a:rPr b="1" lang="es" sz="2500">
                <a:solidFill>
                  <a:srgbClr val="70AD47"/>
                </a:solidFill>
                <a:latin typeface="Montserrat"/>
                <a:ea typeface="Montserrat"/>
                <a:cs typeface="Montserrat"/>
                <a:sym typeface="Montserrat"/>
              </a:rPr>
              <a:t>URI</a:t>
            </a:r>
            <a:r>
              <a:rPr b="1" lang="es" sz="2500">
                <a:latin typeface="Montserrat"/>
                <a:ea typeface="Montserrat"/>
                <a:cs typeface="Montserrat"/>
                <a:sym typeface="Montserrat"/>
              </a:rPr>
              <a:t>: </a:t>
            </a:r>
            <a:r>
              <a:rPr b="1" lang="es" sz="2500">
                <a:solidFill>
                  <a:srgbClr val="0B5394"/>
                </a:solidFill>
                <a:latin typeface="Montserrat"/>
                <a:ea typeface="Montserrat"/>
                <a:cs typeface="Montserrat"/>
                <a:sym typeface="Montserrat"/>
              </a:rPr>
              <a:t>URL</a:t>
            </a:r>
            <a:r>
              <a:rPr b="1" lang="es" sz="2500">
                <a:latin typeface="Montserrat"/>
                <a:ea typeface="Montserrat"/>
                <a:cs typeface="Montserrat"/>
                <a:sym typeface="Montserrat"/>
              </a:rPr>
              <a:t> + </a:t>
            </a:r>
            <a:r>
              <a:rPr b="1" lang="es" sz="2500">
                <a:solidFill>
                  <a:srgbClr val="990000"/>
                </a:solidFill>
                <a:latin typeface="Montserrat"/>
                <a:ea typeface="Montserrat"/>
                <a:cs typeface="Montserrat"/>
                <a:sym typeface="Montserrat"/>
              </a:rPr>
              <a:t>URN</a:t>
            </a:r>
            <a:endParaRPr sz="2500"/>
          </a:p>
        </p:txBody>
      </p:sp>
      <p:sp>
        <p:nvSpPr>
          <p:cNvPr id="266" name="Google Shape;266;p31"/>
          <p:cNvSpPr txBox="1"/>
          <p:nvPr>
            <p:ph idx="1" type="body"/>
          </p:nvPr>
        </p:nvSpPr>
        <p:spPr>
          <a:xfrm>
            <a:off x="311700" y="1152475"/>
            <a:ext cx="3999900" cy="26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100"/>
              <a:t>Un </a:t>
            </a:r>
            <a:r>
              <a:rPr b="1" lang="es" sz="1100">
                <a:solidFill>
                  <a:srgbClr val="70AD47"/>
                </a:solidFill>
              </a:rPr>
              <a:t>URI</a:t>
            </a:r>
            <a:r>
              <a:rPr lang="es" sz="1100"/>
              <a:t> consta de un máximo de cinco partes, de las cuales solo dos son obligatorias:</a:t>
            </a:r>
            <a:endParaRPr sz="1100"/>
          </a:p>
          <a:p>
            <a:pPr indent="-298450" lvl="0" marL="457200" rtl="0" algn="l">
              <a:lnSpc>
                <a:spcPct val="150000"/>
              </a:lnSpc>
              <a:spcBef>
                <a:spcPts val="1200"/>
              </a:spcBef>
              <a:spcAft>
                <a:spcPts val="0"/>
              </a:spcAft>
              <a:buSzPts val="1100"/>
              <a:buChar char="●"/>
            </a:pPr>
            <a:r>
              <a:rPr lang="es" sz="1100">
                <a:highlight>
                  <a:srgbClr val="F8C823"/>
                </a:highlight>
              </a:rPr>
              <a:t>scheme (esquema):</a:t>
            </a:r>
            <a:r>
              <a:rPr lang="es" sz="1100"/>
              <a:t> proporciona información sobre el protocolo utilizado.</a:t>
            </a:r>
            <a:endParaRPr sz="1100"/>
          </a:p>
          <a:p>
            <a:pPr indent="-298450" lvl="0" marL="457200" rtl="0" algn="l">
              <a:lnSpc>
                <a:spcPct val="150000"/>
              </a:lnSpc>
              <a:spcBef>
                <a:spcPts val="0"/>
              </a:spcBef>
              <a:spcAft>
                <a:spcPts val="0"/>
              </a:spcAft>
              <a:buSzPts val="1100"/>
              <a:buChar char="●"/>
            </a:pPr>
            <a:r>
              <a:rPr lang="es" sz="1100">
                <a:highlight>
                  <a:srgbClr val="F8C823"/>
                </a:highlight>
              </a:rPr>
              <a:t>authority (autoridad):</a:t>
            </a:r>
            <a:r>
              <a:rPr lang="es" sz="1100"/>
              <a:t> identifica el dominio.</a:t>
            </a:r>
            <a:endParaRPr sz="1100"/>
          </a:p>
          <a:p>
            <a:pPr indent="-298450" lvl="0" marL="457200" rtl="0" algn="l">
              <a:lnSpc>
                <a:spcPct val="150000"/>
              </a:lnSpc>
              <a:spcBef>
                <a:spcPts val="0"/>
              </a:spcBef>
              <a:spcAft>
                <a:spcPts val="0"/>
              </a:spcAft>
              <a:buSzPts val="1100"/>
              <a:buChar char="●"/>
            </a:pPr>
            <a:r>
              <a:rPr lang="es" sz="1100">
                <a:highlight>
                  <a:srgbClr val="F8C823"/>
                </a:highlight>
              </a:rPr>
              <a:t>path (ruta):</a:t>
            </a:r>
            <a:r>
              <a:rPr lang="es" sz="1100"/>
              <a:t> muestra la ruta exacta al recurso.</a:t>
            </a:r>
            <a:endParaRPr sz="1100"/>
          </a:p>
          <a:p>
            <a:pPr indent="-298450" lvl="0" marL="457200" rtl="0" algn="l">
              <a:lnSpc>
                <a:spcPct val="150000"/>
              </a:lnSpc>
              <a:spcBef>
                <a:spcPts val="0"/>
              </a:spcBef>
              <a:spcAft>
                <a:spcPts val="0"/>
              </a:spcAft>
              <a:buSzPts val="1100"/>
              <a:buChar char="●"/>
            </a:pPr>
            <a:r>
              <a:rPr lang="es" sz="1100">
                <a:highlight>
                  <a:srgbClr val="F8C823"/>
                </a:highlight>
              </a:rPr>
              <a:t>query (consulta): </a:t>
            </a:r>
            <a:r>
              <a:rPr lang="es" sz="1100"/>
              <a:t>representa la acción de consulta.</a:t>
            </a:r>
            <a:endParaRPr sz="1100"/>
          </a:p>
          <a:p>
            <a:pPr indent="-298450" lvl="0" marL="457200" rtl="0" algn="l">
              <a:lnSpc>
                <a:spcPct val="150000"/>
              </a:lnSpc>
              <a:spcBef>
                <a:spcPts val="0"/>
              </a:spcBef>
              <a:spcAft>
                <a:spcPts val="0"/>
              </a:spcAft>
              <a:buSzPts val="1100"/>
              <a:buChar char="●"/>
            </a:pPr>
            <a:r>
              <a:rPr lang="es" sz="1100">
                <a:highlight>
                  <a:srgbClr val="F8C823"/>
                </a:highlight>
              </a:rPr>
              <a:t>fragment (fragmento):</a:t>
            </a:r>
            <a:r>
              <a:rPr lang="es" sz="1100"/>
              <a:t> designa una parte del recurso principal.</a:t>
            </a:r>
            <a:endParaRPr sz="1100"/>
          </a:p>
          <a:p>
            <a:pPr indent="0" lvl="0" marL="0" rtl="0" algn="l">
              <a:spcBef>
                <a:spcPts val="1200"/>
              </a:spcBef>
              <a:spcAft>
                <a:spcPts val="1200"/>
              </a:spcAft>
              <a:buNone/>
            </a:pPr>
            <a:r>
              <a:t/>
            </a:r>
            <a:endParaRPr/>
          </a:p>
        </p:txBody>
      </p:sp>
      <p:pic>
        <p:nvPicPr>
          <p:cNvPr id="267" name="Google Shape;267;p31"/>
          <p:cNvPicPr preferRelativeResize="0"/>
          <p:nvPr/>
        </p:nvPicPr>
        <p:blipFill>
          <a:blip r:embed="rId3">
            <a:alphaModFix/>
          </a:blip>
          <a:stretch>
            <a:fillRect/>
          </a:stretch>
        </p:blipFill>
        <p:spPr>
          <a:xfrm>
            <a:off x="1770088" y="3771774"/>
            <a:ext cx="5603825" cy="738775"/>
          </a:xfrm>
          <a:prstGeom prst="rect">
            <a:avLst/>
          </a:prstGeom>
          <a:noFill/>
          <a:ln>
            <a:noFill/>
          </a:ln>
        </p:spPr>
      </p:pic>
      <p:sp>
        <p:nvSpPr>
          <p:cNvPr id="268" name="Google Shape;268;p31"/>
          <p:cNvSpPr/>
          <p:nvPr/>
        </p:nvSpPr>
        <p:spPr>
          <a:xfrm>
            <a:off x="5161023" y="2588443"/>
            <a:ext cx="3558300" cy="1056300"/>
          </a:xfrm>
          <a:prstGeom prst="rect">
            <a:avLst/>
          </a:prstGeom>
          <a:solidFill>
            <a:srgbClr val="F8C82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1"/>
          <p:cNvSpPr/>
          <p:nvPr/>
        </p:nvSpPr>
        <p:spPr>
          <a:xfrm>
            <a:off x="5067200" y="2507575"/>
            <a:ext cx="3558300" cy="1056300"/>
          </a:xfrm>
          <a:prstGeom prst="rect">
            <a:avLst/>
          </a:prstGeom>
          <a:solidFill>
            <a:srgbClr val="E15BB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1"/>
          <p:cNvSpPr txBox="1"/>
          <p:nvPr>
            <p:ph idx="1" type="body"/>
          </p:nvPr>
        </p:nvSpPr>
        <p:spPr>
          <a:xfrm>
            <a:off x="5067200" y="2557228"/>
            <a:ext cx="3558300" cy="1006500"/>
          </a:xfrm>
          <a:prstGeom prst="rect">
            <a:avLst/>
          </a:prstGeom>
          <a:effectLst>
            <a:outerShdw blurRad="57150" rotWithShape="0" algn="bl" dir="5400000" dist="19050">
              <a:schemeClr val="dk2">
                <a:alpha val="50000"/>
              </a:schemeClr>
            </a:outerShdw>
          </a:effectLst>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78571"/>
              <a:buFont typeface="Arial"/>
              <a:buNone/>
            </a:pPr>
            <a:r>
              <a:rPr lang="es">
                <a:highlight>
                  <a:srgbClr val="F8C823"/>
                </a:highlight>
              </a:rPr>
              <a:t>URN</a:t>
            </a:r>
            <a:endParaRPr/>
          </a:p>
          <a:p>
            <a:pPr indent="0" lvl="0" marL="0" rtl="0" algn="l">
              <a:spcBef>
                <a:spcPts val="1200"/>
              </a:spcBef>
              <a:spcAft>
                <a:spcPts val="1200"/>
              </a:spcAft>
              <a:buNone/>
            </a:pPr>
            <a:r>
              <a:rPr lang="es">
                <a:solidFill>
                  <a:srgbClr val="F9F9F9"/>
                </a:solidFill>
              </a:rPr>
              <a:t>Uniform resource name es independiente de la ubicación y designa un recurso de forma permanente.</a:t>
            </a:r>
            <a:endParaRPr>
              <a:solidFill>
                <a:srgbClr val="F9F9F9"/>
              </a:solidFill>
            </a:endParaRPr>
          </a:p>
        </p:txBody>
      </p:sp>
      <p:sp>
        <p:nvSpPr>
          <p:cNvPr id="271" name="Google Shape;271;p31"/>
          <p:cNvSpPr/>
          <p:nvPr/>
        </p:nvSpPr>
        <p:spPr>
          <a:xfrm>
            <a:off x="5161031" y="1319731"/>
            <a:ext cx="3558300" cy="1060800"/>
          </a:xfrm>
          <a:prstGeom prst="rect">
            <a:avLst/>
          </a:prstGeom>
          <a:solidFill>
            <a:srgbClr val="E15BB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1"/>
          <p:cNvSpPr/>
          <p:nvPr/>
        </p:nvSpPr>
        <p:spPr>
          <a:xfrm>
            <a:off x="5067200" y="1243450"/>
            <a:ext cx="3558300" cy="1060800"/>
          </a:xfrm>
          <a:prstGeom prst="rect">
            <a:avLst/>
          </a:prstGeom>
          <a:solidFill>
            <a:srgbClr val="7685E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1"/>
          <p:cNvSpPr txBox="1"/>
          <p:nvPr>
            <p:ph idx="1" type="body"/>
          </p:nvPr>
        </p:nvSpPr>
        <p:spPr>
          <a:xfrm>
            <a:off x="5067200" y="1254840"/>
            <a:ext cx="3558300" cy="1038300"/>
          </a:xfrm>
          <a:prstGeom prst="rect">
            <a:avLst/>
          </a:prstGeom>
          <a:effectLst>
            <a:outerShdw blurRad="57150" rotWithShape="0" algn="bl" dir="5400000" dist="19050">
              <a:schemeClr val="dk2">
                <a:alpha val="50000"/>
              </a:schemeClr>
            </a:outerShdw>
          </a:effectLst>
        </p:spPr>
        <p:txBody>
          <a:bodyPr anchorCtr="0" anchor="t" bIns="91425" lIns="91425" spcFirstLastPara="1" rIns="91425" wrap="square" tIns="91425">
            <a:normAutofit fontScale="70000"/>
          </a:bodyPr>
          <a:lstStyle/>
          <a:p>
            <a:pPr indent="0" lvl="0" marL="0" rtl="0" algn="l">
              <a:spcBef>
                <a:spcPts val="0"/>
              </a:spcBef>
              <a:spcAft>
                <a:spcPts val="0"/>
              </a:spcAft>
              <a:buNone/>
            </a:pPr>
            <a:r>
              <a:rPr lang="es">
                <a:highlight>
                  <a:srgbClr val="F8C823"/>
                </a:highlight>
              </a:rPr>
              <a:t>URL</a:t>
            </a:r>
            <a:endParaRPr/>
          </a:p>
          <a:p>
            <a:pPr indent="0" lvl="0" marL="0" rtl="0" algn="l">
              <a:spcBef>
                <a:spcPts val="1200"/>
              </a:spcBef>
              <a:spcAft>
                <a:spcPts val="1200"/>
              </a:spcAft>
              <a:buNone/>
            </a:pPr>
            <a:r>
              <a:rPr lang="es">
                <a:solidFill>
                  <a:srgbClr val="F9F9F9"/>
                </a:solidFill>
              </a:rPr>
              <a:t>Uniform resource locator se utiliza para indicar dónde se encuentra un recurso. Por lo tanto, también sirve para acceder a algunas páginas web por Internet.</a:t>
            </a:r>
            <a:endParaRPr>
              <a:solidFill>
                <a:srgbClr val="F9F9F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2"/>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FASES </a:t>
            </a:r>
            <a:r>
              <a:rPr b="1" lang="es">
                <a:solidFill>
                  <a:srgbClr val="7685E6"/>
                </a:solidFill>
                <a:latin typeface="Montserrat"/>
                <a:ea typeface="Montserrat"/>
                <a:cs typeface="Montserrat"/>
                <a:sym typeface="Montserrat"/>
              </a:rPr>
              <a:t>HTTP</a:t>
            </a:r>
            <a:endParaRPr b="1">
              <a:solidFill>
                <a:srgbClr val="7685E6"/>
              </a:solidFill>
              <a:latin typeface="Montserrat"/>
              <a:ea typeface="Montserrat"/>
              <a:cs typeface="Montserrat"/>
              <a:sym typeface="Montserrat"/>
            </a:endParaRPr>
          </a:p>
        </p:txBody>
      </p:sp>
      <p:sp>
        <p:nvSpPr>
          <p:cNvPr id="279" name="Google Shape;279;p32"/>
          <p:cNvSpPr txBox="1"/>
          <p:nvPr>
            <p:ph idx="1" type="body"/>
          </p:nvPr>
        </p:nvSpPr>
        <p:spPr>
          <a:xfrm>
            <a:off x="311700" y="1152475"/>
            <a:ext cx="6882300" cy="69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En los protocolos basados en el modelo cliente-servidor, como es el caso del HTTP, una sesión consta de tres fases:</a:t>
            </a:r>
            <a:endParaRPr/>
          </a:p>
        </p:txBody>
      </p:sp>
      <p:sp>
        <p:nvSpPr>
          <p:cNvPr id="280" name="Google Shape;280;p32"/>
          <p:cNvSpPr/>
          <p:nvPr/>
        </p:nvSpPr>
        <p:spPr>
          <a:xfrm>
            <a:off x="1202648" y="2778330"/>
            <a:ext cx="3558300" cy="642900"/>
          </a:xfrm>
          <a:prstGeom prst="rect">
            <a:avLst/>
          </a:prstGeom>
          <a:solidFill>
            <a:srgbClr val="F8C82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2"/>
          <p:cNvSpPr/>
          <p:nvPr/>
        </p:nvSpPr>
        <p:spPr>
          <a:xfrm>
            <a:off x="1108825" y="2729098"/>
            <a:ext cx="3558300" cy="642900"/>
          </a:xfrm>
          <a:prstGeom prst="rect">
            <a:avLst/>
          </a:prstGeom>
          <a:solidFill>
            <a:srgbClr val="E15BB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2"/>
          <p:cNvSpPr txBox="1"/>
          <p:nvPr>
            <p:ph idx="1" type="body"/>
          </p:nvPr>
        </p:nvSpPr>
        <p:spPr>
          <a:xfrm>
            <a:off x="1108825" y="2726275"/>
            <a:ext cx="3558300" cy="645900"/>
          </a:xfrm>
          <a:prstGeom prst="rect">
            <a:avLst/>
          </a:prstGeom>
          <a:effectLst>
            <a:outerShdw blurRad="57150" rotWithShape="0" algn="bl" dir="5400000" dist="19050">
              <a:schemeClr val="dk2">
                <a:alpha val="50000"/>
              </a:schemeClr>
            </a:outerShdw>
          </a:effectLst>
        </p:spPr>
        <p:txBody>
          <a:bodyPr anchorCtr="0" anchor="t" bIns="91425" lIns="91425" spcFirstLastPara="1" rIns="91425" wrap="square" tIns="91425">
            <a:normAutofit/>
          </a:bodyPr>
          <a:lstStyle/>
          <a:p>
            <a:pPr indent="0" lvl="0" marL="0" rtl="0" algn="l">
              <a:spcBef>
                <a:spcPts val="0"/>
              </a:spcBef>
              <a:spcAft>
                <a:spcPts val="1200"/>
              </a:spcAft>
              <a:buNone/>
            </a:pPr>
            <a:r>
              <a:rPr lang="es">
                <a:solidFill>
                  <a:srgbClr val="F9F9F9"/>
                </a:solidFill>
              </a:rPr>
              <a:t>El cliente manda su petición, y espera por la respuesta.</a:t>
            </a:r>
            <a:endParaRPr>
              <a:solidFill>
                <a:srgbClr val="F9F9F9"/>
              </a:solidFill>
            </a:endParaRPr>
          </a:p>
        </p:txBody>
      </p:sp>
      <p:sp>
        <p:nvSpPr>
          <p:cNvPr id="283" name="Google Shape;283;p32"/>
          <p:cNvSpPr/>
          <p:nvPr/>
        </p:nvSpPr>
        <p:spPr>
          <a:xfrm>
            <a:off x="1202656" y="1964573"/>
            <a:ext cx="3558300" cy="644700"/>
          </a:xfrm>
          <a:prstGeom prst="rect">
            <a:avLst/>
          </a:prstGeom>
          <a:solidFill>
            <a:srgbClr val="E15BB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2"/>
          <p:cNvSpPr/>
          <p:nvPr/>
        </p:nvSpPr>
        <p:spPr>
          <a:xfrm>
            <a:off x="1108825" y="1918211"/>
            <a:ext cx="3558300" cy="644700"/>
          </a:xfrm>
          <a:prstGeom prst="rect">
            <a:avLst/>
          </a:prstGeom>
          <a:solidFill>
            <a:srgbClr val="7685E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2"/>
          <p:cNvSpPr txBox="1"/>
          <p:nvPr>
            <p:ph idx="1" type="body"/>
          </p:nvPr>
        </p:nvSpPr>
        <p:spPr>
          <a:xfrm>
            <a:off x="1108825" y="1914200"/>
            <a:ext cx="3558300" cy="642000"/>
          </a:xfrm>
          <a:prstGeom prst="rect">
            <a:avLst/>
          </a:prstGeom>
          <a:effectLst>
            <a:outerShdw blurRad="57150" rotWithShape="0" algn="bl" dir="5400000" dist="19050">
              <a:schemeClr val="dk2">
                <a:alpha val="50000"/>
              </a:schemeClr>
            </a:outerShdw>
          </a:effectLst>
        </p:spPr>
        <p:txBody>
          <a:bodyPr anchorCtr="0" anchor="t" bIns="91425" lIns="91425" spcFirstLastPara="1" rIns="91425" wrap="square" tIns="91425">
            <a:normAutofit/>
          </a:bodyPr>
          <a:lstStyle/>
          <a:p>
            <a:pPr indent="0" lvl="0" marL="0" rtl="0" algn="l">
              <a:spcBef>
                <a:spcPts val="0"/>
              </a:spcBef>
              <a:spcAft>
                <a:spcPts val="1200"/>
              </a:spcAft>
              <a:buNone/>
            </a:pPr>
            <a:r>
              <a:rPr lang="es">
                <a:solidFill>
                  <a:srgbClr val="F9F9F9"/>
                </a:solidFill>
              </a:rPr>
              <a:t>El cliente establece una conexión TCP. </a:t>
            </a:r>
            <a:endParaRPr>
              <a:solidFill>
                <a:srgbClr val="F9F9F9"/>
              </a:solidFill>
            </a:endParaRPr>
          </a:p>
        </p:txBody>
      </p:sp>
      <p:sp>
        <p:nvSpPr>
          <p:cNvPr id="286" name="Google Shape;286;p32"/>
          <p:cNvSpPr/>
          <p:nvPr/>
        </p:nvSpPr>
        <p:spPr>
          <a:xfrm>
            <a:off x="1202656" y="3655163"/>
            <a:ext cx="3558300" cy="830400"/>
          </a:xfrm>
          <a:prstGeom prst="rect">
            <a:avLst/>
          </a:prstGeom>
          <a:solidFill>
            <a:srgbClr val="E15BB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2"/>
          <p:cNvSpPr/>
          <p:nvPr/>
        </p:nvSpPr>
        <p:spPr>
          <a:xfrm>
            <a:off x="1108825" y="3595442"/>
            <a:ext cx="3558300" cy="830400"/>
          </a:xfrm>
          <a:prstGeom prst="rect">
            <a:avLst/>
          </a:prstGeom>
          <a:solidFill>
            <a:srgbClr val="7685E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2"/>
          <p:cNvSpPr txBox="1"/>
          <p:nvPr>
            <p:ph idx="1" type="body"/>
          </p:nvPr>
        </p:nvSpPr>
        <p:spPr>
          <a:xfrm>
            <a:off x="1108825" y="3590275"/>
            <a:ext cx="3558300" cy="826800"/>
          </a:xfrm>
          <a:prstGeom prst="rect">
            <a:avLst/>
          </a:prstGeom>
          <a:effectLst>
            <a:outerShdw blurRad="57150" rotWithShape="0" algn="bl" dir="5400000" dist="19050">
              <a:schemeClr val="dk2">
                <a:alpha val="50000"/>
              </a:schemeClr>
            </a:outerShdw>
          </a:effectLst>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s">
                <a:solidFill>
                  <a:srgbClr val="F9F9F9"/>
                </a:solidFill>
              </a:rPr>
              <a:t>El servidor procesa la petición, y responde con un código de estado y los datos correspondientes.</a:t>
            </a:r>
            <a:endParaRPr>
              <a:solidFill>
                <a:srgbClr val="F9F9F9"/>
              </a:solidFill>
            </a:endParaRPr>
          </a:p>
        </p:txBody>
      </p:sp>
      <p:sp>
        <p:nvSpPr>
          <p:cNvPr id="289" name="Google Shape;289;p32"/>
          <p:cNvSpPr/>
          <p:nvPr/>
        </p:nvSpPr>
        <p:spPr>
          <a:xfrm rot="5400000">
            <a:off x="722323" y="2127197"/>
            <a:ext cx="214800" cy="216000"/>
          </a:xfrm>
          <a:prstGeom prst="triangle">
            <a:avLst>
              <a:gd fmla="val 50000" name="adj"/>
            </a:avLst>
          </a:prstGeom>
          <a:solidFill>
            <a:srgbClr val="E15BB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90" name="Google Shape;290;p32"/>
          <p:cNvSpPr/>
          <p:nvPr/>
        </p:nvSpPr>
        <p:spPr>
          <a:xfrm rot="5400000">
            <a:off x="722323" y="2941222"/>
            <a:ext cx="214800" cy="216000"/>
          </a:xfrm>
          <a:prstGeom prst="triangle">
            <a:avLst>
              <a:gd fmla="val 50000" name="adj"/>
            </a:avLst>
          </a:prstGeom>
          <a:solidFill>
            <a:srgbClr val="E15BB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91" name="Google Shape;291;p32"/>
          <p:cNvSpPr/>
          <p:nvPr/>
        </p:nvSpPr>
        <p:spPr>
          <a:xfrm rot="5400000">
            <a:off x="722323" y="3895672"/>
            <a:ext cx="214800" cy="216000"/>
          </a:xfrm>
          <a:prstGeom prst="triangle">
            <a:avLst>
              <a:gd fmla="val 50000" name="adj"/>
            </a:avLst>
          </a:prstGeom>
          <a:solidFill>
            <a:srgbClr val="E15BB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3"/>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HTTP HEADERS</a:t>
            </a:r>
            <a:endParaRPr/>
          </a:p>
        </p:txBody>
      </p:sp>
      <p:sp>
        <p:nvSpPr>
          <p:cNvPr id="297" name="Google Shape;297;p33"/>
          <p:cNvSpPr txBox="1"/>
          <p:nvPr>
            <p:ph idx="1" type="body"/>
          </p:nvPr>
        </p:nvSpPr>
        <p:spPr>
          <a:xfrm>
            <a:off x="311700" y="1152475"/>
            <a:ext cx="8400900" cy="18006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s"/>
              <a:t>Las cabeceras (en inglés headers) HTTP permiten al cliente y al servidor enviar información adicional junto a una petición o respuesta.</a:t>
            </a:r>
            <a:endParaRPr/>
          </a:p>
          <a:p>
            <a:pPr indent="-297497" lvl="0" marL="457200" rtl="0" algn="l">
              <a:spcBef>
                <a:spcPts val="1200"/>
              </a:spcBef>
              <a:spcAft>
                <a:spcPts val="0"/>
              </a:spcAft>
              <a:buSzPct val="100000"/>
              <a:buChar char="●"/>
            </a:pPr>
            <a:r>
              <a:rPr lang="es"/>
              <a:t>Headers generales, (General headers)</a:t>
            </a:r>
            <a:r>
              <a:rPr lang="es"/>
              <a:t>, como Via (en-US),  afectan al mensaje como una unidad completa.</a:t>
            </a:r>
            <a:endParaRPr/>
          </a:p>
          <a:p>
            <a:pPr indent="-297497" lvl="0" marL="457200" rtl="0" algn="l">
              <a:spcBef>
                <a:spcPts val="0"/>
              </a:spcBef>
              <a:spcAft>
                <a:spcPts val="0"/>
              </a:spcAft>
              <a:buSzPct val="100000"/>
              <a:buChar char="●"/>
            </a:pPr>
            <a:r>
              <a:rPr lang="es"/>
              <a:t>Headers de petición, (Request headers), como User-Agent, Accept-Type, modifican la petición especificando con mayor detalle ( como: Accept-Language (en-US), o dándole un contexto, como:  Referer, o restringiéndola condicionalmente, como: If-None.</a:t>
            </a:r>
            <a:endParaRPr/>
          </a:p>
          <a:p>
            <a:pPr indent="-297497" lvl="0" marL="457200" rtl="0" algn="l">
              <a:spcBef>
                <a:spcPts val="0"/>
              </a:spcBef>
              <a:spcAft>
                <a:spcPts val="0"/>
              </a:spcAft>
              <a:buSzPct val="100000"/>
              <a:buChar char="●"/>
            </a:pPr>
            <a:r>
              <a:rPr lang="es"/>
              <a:t>Headers de entidad, (Entity headers'), cómo Content-Length las cuales se aplican al cuerpo de la petición. Por supuesto, esta cabecera no necesita ser transmitida si el mensaje no tiene cuerpo ('body' en inglés).</a:t>
            </a:r>
            <a:endParaRPr/>
          </a:p>
        </p:txBody>
      </p:sp>
      <p:pic>
        <p:nvPicPr>
          <p:cNvPr id="298" name="Google Shape;298;p33"/>
          <p:cNvPicPr preferRelativeResize="0"/>
          <p:nvPr/>
        </p:nvPicPr>
        <p:blipFill>
          <a:blip r:embed="rId3">
            <a:alphaModFix/>
          </a:blip>
          <a:stretch>
            <a:fillRect/>
          </a:stretch>
        </p:blipFill>
        <p:spPr>
          <a:xfrm>
            <a:off x="2139771" y="2953075"/>
            <a:ext cx="4864450" cy="1562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4"/>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HTTP BODY</a:t>
            </a:r>
            <a:endParaRPr/>
          </a:p>
        </p:txBody>
      </p:sp>
      <p:sp>
        <p:nvSpPr>
          <p:cNvPr id="304" name="Google Shape;304;p34"/>
          <p:cNvSpPr txBox="1"/>
          <p:nvPr>
            <p:ph idx="1" type="body"/>
          </p:nvPr>
        </p:nvSpPr>
        <p:spPr>
          <a:xfrm>
            <a:off x="311700" y="1152475"/>
            <a:ext cx="4104000" cy="327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La última parte del mensaje de respuesta es el body. </a:t>
            </a:r>
            <a:endParaRPr/>
          </a:p>
          <a:p>
            <a:pPr indent="0" lvl="0" marL="0" rtl="0" algn="l">
              <a:spcBef>
                <a:spcPts val="1200"/>
              </a:spcBef>
              <a:spcAft>
                <a:spcPts val="0"/>
              </a:spcAft>
              <a:buNone/>
            </a:pPr>
            <a:r>
              <a:rPr lang="es"/>
              <a:t>No siempre se envía o se recibe uno y se utiliza para enviar información desde un cliente (navegador) o para recibirla desde el servidor. </a:t>
            </a:r>
            <a:endParaRPr/>
          </a:p>
          <a:p>
            <a:pPr indent="0" lvl="0" marL="0" rtl="0" algn="l">
              <a:spcBef>
                <a:spcPts val="1200"/>
              </a:spcBef>
              <a:spcAft>
                <a:spcPts val="1200"/>
              </a:spcAft>
              <a:buNone/>
            </a:pPr>
            <a:r>
              <a:rPr lang="es"/>
              <a:t>Para ello se utiliza el METHOD HTTP conocido como POST que manipula la información en el cuerpo del mensaje a diferencia del método GET que lo hace directamente en la URL a través de los query params.</a:t>
            </a:r>
            <a:endParaRPr/>
          </a:p>
        </p:txBody>
      </p:sp>
      <p:pic>
        <p:nvPicPr>
          <p:cNvPr id="305" name="Google Shape;305;p34"/>
          <p:cNvPicPr preferRelativeResize="0"/>
          <p:nvPr/>
        </p:nvPicPr>
        <p:blipFill>
          <a:blip r:embed="rId3">
            <a:alphaModFix/>
          </a:blip>
          <a:stretch>
            <a:fillRect/>
          </a:stretch>
        </p:blipFill>
        <p:spPr>
          <a:xfrm>
            <a:off x="4619975" y="1333013"/>
            <a:ext cx="4059004" cy="2916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7"/>
          <p:cNvSpPr txBox="1"/>
          <p:nvPr>
            <p:ph type="ctrTitle"/>
          </p:nvPr>
        </p:nvSpPr>
        <p:spPr>
          <a:xfrm>
            <a:off x="311700" y="1226800"/>
            <a:ext cx="8520600" cy="1570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s"/>
              <a:t>Les damos la bienvenida</a:t>
            </a:r>
            <a:endParaRPr/>
          </a:p>
        </p:txBody>
      </p:sp>
      <p:sp>
        <p:nvSpPr>
          <p:cNvPr id="150" name="Google Shape;150;p1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Vamos a comenzar a grabar la clase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5"/>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HTTP METHODS</a:t>
            </a:r>
            <a:endParaRPr/>
          </a:p>
          <a:p>
            <a:pPr indent="0" lvl="0" marL="0" rtl="0" algn="l">
              <a:spcBef>
                <a:spcPts val="0"/>
              </a:spcBef>
              <a:spcAft>
                <a:spcPts val="0"/>
              </a:spcAft>
              <a:buNone/>
            </a:pPr>
            <a:r>
              <a:t/>
            </a:r>
            <a:endParaRPr/>
          </a:p>
        </p:txBody>
      </p:sp>
      <p:sp>
        <p:nvSpPr>
          <p:cNvPr id="311" name="Google Shape;311;p35"/>
          <p:cNvSpPr txBox="1"/>
          <p:nvPr>
            <p:ph idx="1" type="body"/>
          </p:nvPr>
        </p:nvSpPr>
        <p:spPr>
          <a:xfrm>
            <a:off x="311700" y="1261988"/>
            <a:ext cx="8393700" cy="967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HTTP define un conjunto de métodos de petición para indicar la acción que se desea realizar para un recurso determinado. Estos métodos son utilizados principalmente en la creación de servicios REST.</a:t>
            </a:r>
            <a:endParaRPr/>
          </a:p>
        </p:txBody>
      </p:sp>
      <p:pic>
        <p:nvPicPr>
          <p:cNvPr id="312" name="Google Shape;312;p35"/>
          <p:cNvPicPr preferRelativeResize="0"/>
          <p:nvPr/>
        </p:nvPicPr>
        <p:blipFill>
          <a:blip r:embed="rId3">
            <a:alphaModFix/>
          </a:blip>
          <a:stretch>
            <a:fillRect/>
          </a:stretch>
        </p:blipFill>
        <p:spPr>
          <a:xfrm>
            <a:off x="623900" y="2321650"/>
            <a:ext cx="7769300" cy="1874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6"/>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HTTP STATUS CODES</a:t>
            </a:r>
            <a:endParaRPr/>
          </a:p>
        </p:txBody>
      </p:sp>
      <p:sp>
        <p:nvSpPr>
          <p:cNvPr id="318" name="Google Shape;318;p36"/>
          <p:cNvSpPr txBox="1"/>
          <p:nvPr>
            <p:ph idx="1" type="body"/>
          </p:nvPr>
        </p:nvSpPr>
        <p:spPr>
          <a:xfrm>
            <a:off x="311700" y="1261988"/>
            <a:ext cx="8393700" cy="967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Los códigos de estado de respuesta HTTP indican si se ha completado satisfactoriamente una solicitud HTTP específica. Las respuestas se agrupan en cinco clases:</a:t>
            </a:r>
            <a:endParaRPr/>
          </a:p>
        </p:txBody>
      </p:sp>
      <p:pic>
        <p:nvPicPr>
          <p:cNvPr id="319" name="Google Shape;319;p36"/>
          <p:cNvPicPr preferRelativeResize="0"/>
          <p:nvPr/>
        </p:nvPicPr>
        <p:blipFill>
          <a:blip r:embed="rId3">
            <a:alphaModFix/>
          </a:blip>
          <a:stretch>
            <a:fillRect/>
          </a:stretch>
        </p:blipFill>
        <p:spPr>
          <a:xfrm>
            <a:off x="559750" y="1977875"/>
            <a:ext cx="8024499" cy="2164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7"/>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HTTP STATUS CODES</a:t>
            </a:r>
            <a:endParaRPr/>
          </a:p>
        </p:txBody>
      </p:sp>
      <p:sp>
        <p:nvSpPr>
          <p:cNvPr id="325" name="Google Shape;325;p37"/>
          <p:cNvSpPr txBox="1"/>
          <p:nvPr>
            <p:ph idx="1" type="body"/>
          </p:nvPr>
        </p:nvSpPr>
        <p:spPr>
          <a:xfrm>
            <a:off x="311700" y="1261993"/>
            <a:ext cx="8393700" cy="45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Status Code HTTP más comunes:</a:t>
            </a:r>
            <a:endParaRPr/>
          </a:p>
        </p:txBody>
      </p:sp>
      <p:pic>
        <p:nvPicPr>
          <p:cNvPr id="326" name="Google Shape;326;p37"/>
          <p:cNvPicPr preferRelativeResize="0"/>
          <p:nvPr/>
        </p:nvPicPr>
        <p:blipFill>
          <a:blip r:embed="rId3">
            <a:alphaModFix/>
          </a:blip>
          <a:stretch>
            <a:fillRect/>
          </a:stretch>
        </p:blipFill>
        <p:spPr>
          <a:xfrm>
            <a:off x="88950" y="1714393"/>
            <a:ext cx="8839198" cy="273406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8"/>
          <p:cNvSpPr txBox="1"/>
          <p:nvPr>
            <p:ph type="title"/>
          </p:nvPr>
        </p:nvSpPr>
        <p:spPr>
          <a:xfrm>
            <a:off x="490250" y="1135950"/>
            <a:ext cx="8097300" cy="3623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No te olvides de dar el presente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9"/>
          <p:cNvSpPr txBox="1"/>
          <p:nvPr>
            <p:ph type="title"/>
          </p:nvPr>
        </p:nvSpPr>
        <p:spPr>
          <a:xfrm>
            <a:off x="490250" y="1135950"/>
            <a:ext cx="8097300" cy="3623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Recordá: </a:t>
            </a:r>
            <a:endParaRPr/>
          </a:p>
          <a:p>
            <a:pPr indent="-431800" lvl="0" marL="457200" rtl="0" algn="l">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Revisar la Cartelera de Novedades.</a:t>
            </a:r>
            <a:endParaRPr b="0" sz="3200">
              <a:latin typeface="Montserrat SemiBold"/>
              <a:ea typeface="Montserrat SemiBold"/>
              <a:cs typeface="Montserrat SemiBold"/>
              <a:sym typeface="Montserrat SemiBold"/>
            </a:endParaRPr>
          </a:p>
          <a:p>
            <a:pPr indent="-431800" lvl="0" marL="457200" rtl="0" algn="l">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Hacer tus consultas en el Foro.</a:t>
            </a:r>
            <a:endParaRPr b="0" sz="3200">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3200"/>
          </a:p>
          <a:p>
            <a:pPr indent="0" lvl="0" marL="0" rtl="0" algn="l">
              <a:spcBef>
                <a:spcPts val="0"/>
              </a:spcBef>
              <a:spcAft>
                <a:spcPts val="0"/>
              </a:spcAft>
              <a:buNone/>
            </a:pPr>
            <a:r>
              <a:rPr lang="es" sz="3200"/>
              <a:t>Todo en el Aula Virtual.</a:t>
            </a:r>
            <a:endParaRPr sz="3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0"/>
          <p:cNvSpPr txBox="1"/>
          <p:nvPr>
            <p:ph type="title"/>
          </p:nvPr>
        </p:nvSpPr>
        <p:spPr>
          <a:xfrm>
            <a:off x="490250" y="1135950"/>
            <a:ext cx="8097300" cy="3623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Gracias</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8"/>
          <p:cNvSpPr txBox="1"/>
          <p:nvPr>
            <p:ph idx="2" type="title"/>
          </p:nvPr>
        </p:nvSpPr>
        <p:spPr>
          <a:xfrm>
            <a:off x="3938175" y="1159375"/>
            <a:ext cx="1091700" cy="300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78571"/>
              <a:buFont typeface="Arial"/>
              <a:buNone/>
            </a:pPr>
            <a:r>
              <a:rPr lang="es"/>
              <a:t>Clase 22</a:t>
            </a:r>
            <a:endParaRPr/>
          </a:p>
        </p:txBody>
      </p:sp>
      <p:sp>
        <p:nvSpPr>
          <p:cNvPr id="156" name="Google Shape;156;p18"/>
          <p:cNvSpPr txBox="1"/>
          <p:nvPr>
            <p:ph idx="3" type="title"/>
          </p:nvPr>
        </p:nvSpPr>
        <p:spPr>
          <a:xfrm>
            <a:off x="6877450" y="1159388"/>
            <a:ext cx="911700" cy="300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78571"/>
              <a:buFont typeface="Arial"/>
              <a:buNone/>
            </a:pPr>
            <a:r>
              <a:rPr lang="es">
                <a:solidFill>
                  <a:schemeClr val="dk1"/>
                </a:solidFill>
              </a:rPr>
              <a:t>Clase 23</a:t>
            </a:r>
            <a:endParaRPr/>
          </a:p>
        </p:txBody>
      </p:sp>
      <p:sp>
        <p:nvSpPr>
          <p:cNvPr id="157" name="Google Shape;157;p18"/>
          <p:cNvSpPr txBox="1"/>
          <p:nvPr>
            <p:ph type="title"/>
          </p:nvPr>
        </p:nvSpPr>
        <p:spPr>
          <a:xfrm>
            <a:off x="1271800" y="1159375"/>
            <a:ext cx="911700" cy="300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78571"/>
              <a:buFont typeface="Arial"/>
              <a:buNone/>
            </a:pPr>
            <a:r>
              <a:rPr lang="es">
                <a:solidFill>
                  <a:schemeClr val="dk1"/>
                </a:solidFill>
              </a:rPr>
              <a:t>Clase 21</a:t>
            </a:r>
            <a:endParaRPr/>
          </a:p>
        </p:txBody>
      </p:sp>
      <p:sp>
        <p:nvSpPr>
          <p:cNvPr id="158" name="Google Shape;158;p18"/>
          <p:cNvSpPr txBox="1"/>
          <p:nvPr>
            <p:ph idx="4" type="title"/>
          </p:nvPr>
        </p:nvSpPr>
        <p:spPr>
          <a:xfrm>
            <a:off x="532575" y="2150850"/>
            <a:ext cx="2397900" cy="211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s">
                <a:solidFill>
                  <a:srgbClr val="414141"/>
                </a:solidFill>
              </a:rPr>
              <a:t>Base de Datos</a:t>
            </a:r>
            <a:endParaRPr b="1">
              <a:solidFill>
                <a:srgbClr val="414141"/>
              </a:solidFill>
            </a:endParaRPr>
          </a:p>
          <a:p>
            <a:pPr indent="0" lvl="0" marL="0" rtl="0" algn="l">
              <a:spcBef>
                <a:spcPts val="0"/>
              </a:spcBef>
              <a:spcAft>
                <a:spcPts val="0"/>
              </a:spcAft>
              <a:buClr>
                <a:schemeClr val="dk1"/>
              </a:buClr>
              <a:buSzPts val="1100"/>
              <a:buFont typeface="Arial"/>
              <a:buNone/>
            </a:pPr>
            <a:r>
              <a:t/>
            </a:r>
            <a:endParaRPr>
              <a:solidFill>
                <a:srgbClr val="414141"/>
              </a:solidFill>
            </a:endParaRPr>
          </a:p>
          <a:p>
            <a:pPr indent="0" lvl="0" marL="0" rtl="0" algn="l">
              <a:lnSpc>
                <a:spcPct val="150000"/>
              </a:lnSpc>
              <a:spcBef>
                <a:spcPts val="0"/>
              </a:spcBef>
              <a:spcAft>
                <a:spcPts val="0"/>
              </a:spcAft>
              <a:buClr>
                <a:schemeClr val="dk1"/>
              </a:buClr>
              <a:buSzPts val="1100"/>
              <a:buFont typeface="Arial"/>
              <a:buNone/>
            </a:pPr>
            <a:r>
              <a:rPr b="1" lang="es">
                <a:solidFill>
                  <a:srgbClr val="414141"/>
                </a:solidFill>
              </a:rPr>
              <a:t>      DML (SELECT, INSERT,    UPDATE, DELETE) </a:t>
            </a:r>
            <a:endParaRPr b="1">
              <a:solidFill>
                <a:srgbClr val="414141"/>
              </a:solidFill>
            </a:endParaRPr>
          </a:p>
          <a:p>
            <a:pPr indent="0" lvl="0" marL="0" rtl="0" algn="l">
              <a:lnSpc>
                <a:spcPct val="150000"/>
              </a:lnSpc>
              <a:spcBef>
                <a:spcPts val="0"/>
              </a:spcBef>
              <a:spcAft>
                <a:spcPts val="0"/>
              </a:spcAft>
              <a:buClr>
                <a:schemeClr val="dk1"/>
              </a:buClr>
              <a:buSzPts val="1100"/>
              <a:buFont typeface="Arial"/>
              <a:buNone/>
            </a:pPr>
            <a:r>
              <a:rPr b="1" lang="es">
                <a:solidFill>
                  <a:srgbClr val="414141"/>
                </a:solidFill>
              </a:rPr>
              <a:t>      Manipulando datos de nuestra base</a:t>
            </a:r>
            <a:endParaRPr b="1">
              <a:solidFill>
                <a:srgbClr val="414141"/>
              </a:solidFill>
            </a:endParaRPr>
          </a:p>
          <a:p>
            <a:pPr indent="0" lvl="0" marL="0" rtl="0" algn="l">
              <a:lnSpc>
                <a:spcPct val="150000"/>
              </a:lnSpc>
              <a:spcBef>
                <a:spcPts val="0"/>
              </a:spcBef>
              <a:spcAft>
                <a:spcPts val="0"/>
              </a:spcAft>
              <a:buClr>
                <a:schemeClr val="dk1"/>
              </a:buClr>
              <a:buSzPts val="1100"/>
              <a:buFont typeface="Arial"/>
              <a:buNone/>
            </a:pPr>
            <a:r>
              <a:rPr b="1" lang="es">
                <a:solidFill>
                  <a:srgbClr val="414141"/>
                </a:solidFill>
              </a:rPr>
              <a:t>      Relaciones + JOINS</a:t>
            </a:r>
            <a:endParaRPr b="1">
              <a:solidFill>
                <a:srgbClr val="414141"/>
              </a:solidFill>
            </a:endParaRPr>
          </a:p>
        </p:txBody>
      </p:sp>
      <p:sp>
        <p:nvSpPr>
          <p:cNvPr id="159" name="Google Shape;159;p18"/>
          <p:cNvSpPr txBox="1"/>
          <p:nvPr>
            <p:ph idx="5" type="title"/>
          </p:nvPr>
        </p:nvSpPr>
        <p:spPr>
          <a:xfrm>
            <a:off x="6130475" y="2159925"/>
            <a:ext cx="2397900" cy="211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s">
                <a:solidFill>
                  <a:srgbClr val="414141"/>
                </a:solidFill>
              </a:rPr>
              <a:t>Patrones de Arquitectura</a:t>
            </a:r>
            <a:endParaRPr b="1">
              <a:solidFill>
                <a:srgbClr val="414141"/>
              </a:solidFill>
            </a:endParaRPr>
          </a:p>
          <a:p>
            <a:pPr indent="0" lvl="0" marL="0" rtl="0" algn="l">
              <a:spcBef>
                <a:spcPts val="0"/>
              </a:spcBef>
              <a:spcAft>
                <a:spcPts val="0"/>
              </a:spcAft>
              <a:buClr>
                <a:schemeClr val="dk1"/>
              </a:buClr>
              <a:buSzPts val="1100"/>
              <a:buFont typeface="Arial"/>
              <a:buNone/>
            </a:pPr>
            <a:r>
              <a:t/>
            </a:r>
            <a:endParaRPr>
              <a:solidFill>
                <a:srgbClr val="414141"/>
              </a:solidFill>
            </a:endParaRPr>
          </a:p>
          <a:p>
            <a:pPr indent="0" lvl="0" marL="0" rtl="0" algn="l">
              <a:lnSpc>
                <a:spcPct val="150000"/>
              </a:lnSpc>
              <a:spcBef>
                <a:spcPts val="0"/>
              </a:spcBef>
              <a:spcAft>
                <a:spcPts val="0"/>
              </a:spcAft>
              <a:buClr>
                <a:schemeClr val="dk1"/>
              </a:buClr>
              <a:buSzPts val="1100"/>
              <a:buFont typeface="Arial"/>
              <a:buNone/>
            </a:pPr>
            <a:r>
              <a:rPr b="1" lang="es">
                <a:solidFill>
                  <a:srgbClr val="414141"/>
                </a:solidFill>
              </a:rPr>
              <a:t>      ¿Qué son?</a:t>
            </a:r>
            <a:endParaRPr b="1">
              <a:solidFill>
                <a:srgbClr val="414141"/>
              </a:solidFill>
            </a:endParaRPr>
          </a:p>
          <a:p>
            <a:pPr indent="0" lvl="0" marL="0" rtl="0" algn="l">
              <a:lnSpc>
                <a:spcPct val="150000"/>
              </a:lnSpc>
              <a:spcBef>
                <a:spcPts val="0"/>
              </a:spcBef>
              <a:spcAft>
                <a:spcPts val="0"/>
              </a:spcAft>
              <a:buClr>
                <a:schemeClr val="dk1"/>
              </a:buClr>
              <a:buSzPts val="1100"/>
              <a:buFont typeface="Arial"/>
              <a:buNone/>
            </a:pPr>
            <a:r>
              <a:rPr b="1" lang="es">
                <a:solidFill>
                  <a:srgbClr val="414141"/>
                </a:solidFill>
              </a:rPr>
              <a:t>      Tipos de patrones</a:t>
            </a:r>
            <a:endParaRPr b="1">
              <a:solidFill>
                <a:srgbClr val="414141"/>
              </a:solidFill>
            </a:endParaRPr>
          </a:p>
          <a:p>
            <a:pPr indent="0" lvl="0" marL="0" rtl="0" algn="l">
              <a:lnSpc>
                <a:spcPct val="150000"/>
              </a:lnSpc>
              <a:spcBef>
                <a:spcPts val="0"/>
              </a:spcBef>
              <a:spcAft>
                <a:spcPts val="0"/>
              </a:spcAft>
              <a:buClr>
                <a:schemeClr val="dk1"/>
              </a:buClr>
              <a:buSzPts val="1100"/>
              <a:buFont typeface="Arial"/>
              <a:buNone/>
            </a:pPr>
            <a:r>
              <a:rPr b="1" lang="es">
                <a:solidFill>
                  <a:srgbClr val="414141"/>
                </a:solidFill>
              </a:rPr>
              <a:t>      MVC</a:t>
            </a:r>
            <a:endParaRPr b="1">
              <a:solidFill>
                <a:srgbClr val="414141"/>
              </a:solidFill>
            </a:endParaRPr>
          </a:p>
          <a:p>
            <a:pPr indent="0" lvl="0" marL="0" rtl="0" algn="l">
              <a:lnSpc>
                <a:spcPct val="150000"/>
              </a:lnSpc>
              <a:spcBef>
                <a:spcPts val="0"/>
              </a:spcBef>
              <a:spcAft>
                <a:spcPts val="0"/>
              </a:spcAft>
              <a:buClr>
                <a:schemeClr val="dk1"/>
              </a:buClr>
              <a:buSzPts val="1100"/>
              <a:buFont typeface="Arial"/>
              <a:buNone/>
            </a:pPr>
            <a:r>
              <a:rPr b="1" lang="es">
                <a:solidFill>
                  <a:srgbClr val="414141"/>
                </a:solidFill>
              </a:rPr>
              <a:t>      REST</a:t>
            </a:r>
            <a:endParaRPr b="1">
              <a:solidFill>
                <a:srgbClr val="414141"/>
              </a:solidFill>
            </a:endParaRPr>
          </a:p>
        </p:txBody>
      </p:sp>
      <p:sp>
        <p:nvSpPr>
          <p:cNvPr id="160" name="Google Shape;160;p18"/>
          <p:cNvSpPr txBox="1"/>
          <p:nvPr>
            <p:ph idx="6" type="title"/>
          </p:nvPr>
        </p:nvSpPr>
        <p:spPr>
          <a:xfrm>
            <a:off x="3331525" y="2159925"/>
            <a:ext cx="2397900" cy="212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s">
                <a:solidFill>
                  <a:srgbClr val="414141"/>
                </a:solidFill>
              </a:rPr>
              <a:t>Introducción a Backend</a:t>
            </a:r>
            <a:endParaRPr b="1">
              <a:solidFill>
                <a:srgbClr val="414141"/>
              </a:solidFill>
            </a:endParaRPr>
          </a:p>
          <a:p>
            <a:pPr indent="0" lvl="0" marL="0" rtl="0" algn="l">
              <a:spcBef>
                <a:spcPts val="0"/>
              </a:spcBef>
              <a:spcAft>
                <a:spcPts val="0"/>
              </a:spcAft>
              <a:buClr>
                <a:schemeClr val="dk1"/>
              </a:buClr>
              <a:buSzPts val="1100"/>
              <a:buFont typeface="Arial"/>
              <a:buNone/>
            </a:pPr>
            <a:r>
              <a:t/>
            </a:r>
            <a:endParaRPr>
              <a:solidFill>
                <a:srgbClr val="414141"/>
              </a:solidFill>
            </a:endParaRPr>
          </a:p>
          <a:p>
            <a:pPr indent="0" lvl="0" marL="0" rtl="0" algn="l">
              <a:lnSpc>
                <a:spcPct val="150000"/>
              </a:lnSpc>
              <a:spcBef>
                <a:spcPts val="0"/>
              </a:spcBef>
              <a:spcAft>
                <a:spcPts val="0"/>
              </a:spcAft>
              <a:buClr>
                <a:schemeClr val="dk1"/>
              </a:buClr>
              <a:buSzPts val="1100"/>
              <a:buFont typeface="Arial"/>
              <a:buNone/>
            </a:pPr>
            <a:r>
              <a:rPr b="1" lang="es">
                <a:solidFill>
                  <a:srgbClr val="414141"/>
                </a:solidFill>
              </a:rPr>
              <a:t>      Relación Cliente/Servidor</a:t>
            </a:r>
            <a:endParaRPr b="1">
              <a:solidFill>
                <a:srgbClr val="414141"/>
              </a:solidFill>
            </a:endParaRPr>
          </a:p>
          <a:p>
            <a:pPr indent="0" lvl="0" marL="0" rtl="0" algn="l">
              <a:lnSpc>
                <a:spcPct val="150000"/>
              </a:lnSpc>
              <a:spcBef>
                <a:spcPts val="0"/>
              </a:spcBef>
              <a:spcAft>
                <a:spcPts val="0"/>
              </a:spcAft>
              <a:buClr>
                <a:schemeClr val="dk1"/>
              </a:buClr>
              <a:buSzPts val="1100"/>
              <a:buFont typeface="Arial"/>
              <a:buNone/>
            </a:pPr>
            <a:r>
              <a:rPr b="1" lang="es">
                <a:solidFill>
                  <a:srgbClr val="414141"/>
                </a:solidFill>
              </a:rPr>
              <a:t>      Protocolo HTTP</a:t>
            </a:r>
            <a:endParaRPr b="1">
              <a:solidFill>
                <a:srgbClr val="414141"/>
              </a:solidFill>
            </a:endParaRPr>
          </a:p>
          <a:p>
            <a:pPr indent="0" lvl="0" marL="0" rtl="0" algn="l">
              <a:lnSpc>
                <a:spcPct val="150000"/>
              </a:lnSpc>
              <a:spcBef>
                <a:spcPts val="0"/>
              </a:spcBef>
              <a:spcAft>
                <a:spcPts val="0"/>
              </a:spcAft>
              <a:buClr>
                <a:schemeClr val="dk1"/>
              </a:buClr>
              <a:buSzPts val="1100"/>
              <a:buFont typeface="Arial"/>
              <a:buNone/>
            </a:pPr>
            <a:r>
              <a:rPr b="1" lang="es">
                <a:solidFill>
                  <a:srgbClr val="414141"/>
                </a:solidFill>
              </a:rPr>
              <a:t>      Status Codes</a:t>
            </a:r>
            <a:endParaRPr b="1">
              <a:solidFill>
                <a:srgbClr val="414141"/>
              </a:solidFill>
            </a:endParaRPr>
          </a:p>
          <a:p>
            <a:pPr indent="0" lvl="0" marL="0" rtl="0" algn="l">
              <a:lnSpc>
                <a:spcPct val="150000"/>
              </a:lnSpc>
              <a:spcBef>
                <a:spcPts val="0"/>
              </a:spcBef>
              <a:spcAft>
                <a:spcPts val="0"/>
              </a:spcAft>
              <a:buClr>
                <a:schemeClr val="dk1"/>
              </a:buClr>
              <a:buSzPts val="1100"/>
              <a:buFont typeface="Arial"/>
              <a:buNone/>
            </a:pPr>
            <a:r>
              <a:t/>
            </a:r>
            <a:endParaRPr/>
          </a:p>
        </p:txBody>
      </p:sp>
      <p:sp>
        <p:nvSpPr>
          <p:cNvPr id="161" name="Google Shape;161;p18"/>
          <p:cNvSpPr/>
          <p:nvPr/>
        </p:nvSpPr>
        <p:spPr>
          <a:xfrm rot="5400000">
            <a:off x="652077" y="2568392"/>
            <a:ext cx="116400" cy="117000"/>
          </a:xfrm>
          <a:prstGeom prst="triangle">
            <a:avLst>
              <a:gd fmla="val 50000" name="adj"/>
            </a:avLst>
          </a:prstGeom>
          <a:solidFill>
            <a:srgbClr val="E15BB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2" name="Google Shape;162;p18"/>
          <p:cNvSpPr/>
          <p:nvPr/>
        </p:nvSpPr>
        <p:spPr>
          <a:xfrm rot="5400000">
            <a:off x="3453854" y="2568392"/>
            <a:ext cx="116400" cy="117000"/>
          </a:xfrm>
          <a:prstGeom prst="triangle">
            <a:avLst>
              <a:gd fmla="val 50000" name="adj"/>
            </a:avLst>
          </a:prstGeom>
          <a:solidFill>
            <a:srgbClr val="E15BB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3" name="Google Shape;163;p18"/>
          <p:cNvSpPr/>
          <p:nvPr/>
        </p:nvSpPr>
        <p:spPr>
          <a:xfrm rot="5400000">
            <a:off x="3453854" y="3024918"/>
            <a:ext cx="116400" cy="117000"/>
          </a:xfrm>
          <a:prstGeom prst="triangle">
            <a:avLst>
              <a:gd fmla="val 50000" name="adj"/>
            </a:avLst>
          </a:prstGeom>
          <a:solidFill>
            <a:srgbClr val="E15BB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4" name="Google Shape;164;p18"/>
          <p:cNvSpPr/>
          <p:nvPr/>
        </p:nvSpPr>
        <p:spPr>
          <a:xfrm rot="5400000">
            <a:off x="3453854" y="2796651"/>
            <a:ext cx="116400" cy="117000"/>
          </a:xfrm>
          <a:prstGeom prst="triangle">
            <a:avLst>
              <a:gd fmla="val 50000" name="adj"/>
            </a:avLst>
          </a:prstGeom>
          <a:solidFill>
            <a:srgbClr val="E15BB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5" name="Google Shape;165;p18"/>
          <p:cNvSpPr/>
          <p:nvPr/>
        </p:nvSpPr>
        <p:spPr>
          <a:xfrm rot="5400000">
            <a:off x="6255629" y="2568392"/>
            <a:ext cx="116400" cy="117000"/>
          </a:xfrm>
          <a:prstGeom prst="triangle">
            <a:avLst>
              <a:gd fmla="val 50000" name="adj"/>
            </a:avLst>
          </a:prstGeom>
          <a:solidFill>
            <a:srgbClr val="E15BB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6" name="Google Shape;166;p18"/>
          <p:cNvSpPr/>
          <p:nvPr/>
        </p:nvSpPr>
        <p:spPr>
          <a:xfrm rot="5400000">
            <a:off x="6255629" y="3024918"/>
            <a:ext cx="116400" cy="117000"/>
          </a:xfrm>
          <a:prstGeom prst="triangle">
            <a:avLst>
              <a:gd fmla="val 50000" name="adj"/>
            </a:avLst>
          </a:prstGeom>
          <a:solidFill>
            <a:srgbClr val="E15BB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7" name="Google Shape;167;p18"/>
          <p:cNvSpPr/>
          <p:nvPr/>
        </p:nvSpPr>
        <p:spPr>
          <a:xfrm rot="5400000">
            <a:off x="6255629" y="3250488"/>
            <a:ext cx="116400" cy="117000"/>
          </a:xfrm>
          <a:prstGeom prst="triangle">
            <a:avLst>
              <a:gd fmla="val 50000" name="adj"/>
            </a:avLst>
          </a:prstGeom>
          <a:solidFill>
            <a:srgbClr val="E15BB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8" name="Google Shape;168;p18"/>
          <p:cNvSpPr/>
          <p:nvPr/>
        </p:nvSpPr>
        <p:spPr>
          <a:xfrm rot="5400000">
            <a:off x="6255629" y="2796651"/>
            <a:ext cx="116400" cy="117000"/>
          </a:xfrm>
          <a:prstGeom prst="triangle">
            <a:avLst>
              <a:gd fmla="val 50000" name="adj"/>
            </a:avLst>
          </a:prstGeom>
          <a:solidFill>
            <a:srgbClr val="E15BB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9" name="Google Shape;169;p18"/>
          <p:cNvSpPr/>
          <p:nvPr/>
        </p:nvSpPr>
        <p:spPr>
          <a:xfrm rot="5400000">
            <a:off x="652079" y="3024918"/>
            <a:ext cx="116400" cy="117000"/>
          </a:xfrm>
          <a:prstGeom prst="triangle">
            <a:avLst>
              <a:gd fmla="val 50000" name="adj"/>
            </a:avLst>
          </a:prstGeom>
          <a:solidFill>
            <a:srgbClr val="E15BB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70" name="Google Shape;170;p18"/>
          <p:cNvSpPr/>
          <p:nvPr/>
        </p:nvSpPr>
        <p:spPr>
          <a:xfrm rot="5400000">
            <a:off x="652079" y="3474443"/>
            <a:ext cx="116400" cy="117000"/>
          </a:xfrm>
          <a:prstGeom prst="triangle">
            <a:avLst>
              <a:gd fmla="val 50000" name="adj"/>
            </a:avLst>
          </a:prstGeom>
          <a:solidFill>
            <a:srgbClr val="E15BB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490250" y="347400"/>
            <a:ext cx="7522500" cy="1674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Antes de arrancar, un repaso.</a:t>
            </a:r>
            <a:endParaRPr/>
          </a:p>
        </p:txBody>
      </p:sp>
      <p:pic>
        <p:nvPicPr>
          <p:cNvPr id="176" name="Google Shape;176;p19"/>
          <p:cNvPicPr preferRelativeResize="0"/>
          <p:nvPr/>
        </p:nvPicPr>
        <p:blipFill>
          <a:blip r:embed="rId3">
            <a:alphaModFix/>
          </a:blip>
          <a:stretch>
            <a:fillRect/>
          </a:stretch>
        </p:blipFill>
        <p:spPr>
          <a:xfrm>
            <a:off x="2674788" y="2289348"/>
            <a:ext cx="3794425" cy="2034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idx="1" type="body"/>
          </p:nvPr>
        </p:nvSpPr>
        <p:spPr>
          <a:xfrm>
            <a:off x="432025" y="1170000"/>
            <a:ext cx="8280000" cy="2588100"/>
          </a:xfrm>
          <a:prstGeom prst="rect">
            <a:avLst/>
          </a:prstGeom>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Clr>
                <a:srgbClr val="000000"/>
              </a:buClr>
              <a:buSzPct val="50000"/>
              <a:buFont typeface="Arial"/>
              <a:buNone/>
            </a:pPr>
            <a:r>
              <a:rPr lang="es" sz="2200">
                <a:highlight>
                  <a:srgbClr val="F8C823"/>
                </a:highlight>
              </a:rPr>
              <a:t>Es todo lo que pasa del lado del cliente (en el navegador).</a:t>
            </a:r>
            <a:endParaRPr sz="2200">
              <a:highlight>
                <a:srgbClr val="F8C823"/>
              </a:highlight>
            </a:endParaRPr>
          </a:p>
          <a:p>
            <a:pPr indent="0" lvl="0" marL="0" rtl="0" algn="l">
              <a:lnSpc>
                <a:spcPct val="115000"/>
              </a:lnSpc>
              <a:spcBef>
                <a:spcPts val="1200"/>
              </a:spcBef>
              <a:spcAft>
                <a:spcPts val="0"/>
              </a:spcAft>
              <a:buClr>
                <a:srgbClr val="000000"/>
              </a:buClr>
              <a:buSzPct val="59923"/>
              <a:buFont typeface="Arial"/>
              <a:buNone/>
            </a:pPr>
            <a:r>
              <a:rPr lang="es" sz="1835"/>
              <a:t>Está compuesto por archivos estáticos en los lenguajes que el navegador puede interpretar. Estos lenguajes son </a:t>
            </a:r>
            <a:r>
              <a:rPr b="1" lang="es" sz="1835">
                <a:solidFill>
                  <a:srgbClr val="E54E26"/>
                </a:solidFill>
              </a:rPr>
              <a:t>HTML</a:t>
            </a:r>
            <a:r>
              <a:rPr lang="es" sz="1835"/>
              <a:t> para la estructura de información, </a:t>
            </a:r>
            <a:r>
              <a:rPr b="1" lang="es" sz="1835">
                <a:solidFill>
                  <a:srgbClr val="0170BC"/>
                </a:solidFill>
              </a:rPr>
              <a:t>CSS</a:t>
            </a:r>
            <a:r>
              <a:rPr lang="es" sz="1835"/>
              <a:t> para los estilos y </a:t>
            </a:r>
            <a:r>
              <a:rPr b="1" lang="es" sz="1835">
                <a:solidFill>
                  <a:srgbClr val="E9CA32"/>
                </a:solidFill>
              </a:rPr>
              <a:t>JavaScript</a:t>
            </a:r>
            <a:r>
              <a:rPr lang="es" sz="1835"/>
              <a:t> para la interacción dentro nuestro sitio web.</a:t>
            </a:r>
            <a:endParaRPr sz="1835"/>
          </a:p>
          <a:p>
            <a:pPr indent="0" lvl="0" marL="0" rtl="0" algn="l">
              <a:lnSpc>
                <a:spcPct val="115000"/>
              </a:lnSpc>
              <a:spcBef>
                <a:spcPts val="1200"/>
              </a:spcBef>
              <a:spcAft>
                <a:spcPts val="1200"/>
              </a:spcAft>
              <a:buClr>
                <a:srgbClr val="000000"/>
              </a:buClr>
              <a:buSzPct val="59923"/>
              <a:buFont typeface="Arial"/>
              <a:buNone/>
            </a:pPr>
            <a:r>
              <a:rPr lang="es" sz="1835"/>
              <a:t>El desarrollador de </a:t>
            </a:r>
            <a:r>
              <a:rPr b="1" lang="es" sz="1835"/>
              <a:t>front-end</a:t>
            </a:r>
            <a:r>
              <a:rPr lang="es" sz="1835"/>
              <a:t> se encarga de implementar todo lo relacionado con la parte visible, lo que “toca</a:t>
            </a:r>
            <a:r>
              <a:rPr lang="es" sz="1835"/>
              <a:t>"</a:t>
            </a:r>
            <a:r>
              <a:rPr lang="es" sz="1835"/>
              <a:t> el usuario cuando navega por la web.</a:t>
            </a:r>
            <a:endParaRPr sz="1835"/>
          </a:p>
        </p:txBody>
      </p:sp>
      <p:sp>
        <p:nvSpPr>
          <p:cNvPr id="182" name="Google Shape;182;p20"/>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Frontend </a:t>
            </a:r>
            <a:r>
              <a:rPr lang="es"/>
              <a:t>🎨</a:t>
            </a:r>
            <a:endParaRPr/>
          </a:p>
        </p:txBody>
      </p:sp>
      <p:pic>
        <p:nvPicPr>
          <p:cNvPr id="183" name="Google Shape;183;p20"/>
          <p:cNvPicPr preferRelativeResize="0"/>
          <p:nvPr/>
        </p:nvPicPr>
        <p:blipFill>
          <a:blip r:embed="rId3">
            <a:alphaModFix/>
          </a:blip>
          <a:stretch>
            <a:fillRect/>
          </a:stretch>
        </p:blipFill>
        <p:spPr>
          <a:xfrm>
            <a:off x="3188523" y="3758050"/>
            <a:ext cx="2749550" cy="1038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460300" y="450150"/>
            <a:ext cx="8061000" cy="376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BACKEND</a:t>
            </a:r>
            <a:endParaRPr/>
          </a:p>
        </p:txBody>
      </p:sp>
      <p:sp>
        <p:nvSpPr>
          <p:cNvPr id="189" name="Google Shape;189;p21"/>
          <p:cNvSpPr txBox="1"/>
          <p:nvPr>
            <p:ph idx="4294967295" type="subTitle"/>
          </p:nvPr>
        </p:nvSpPr>
        <p:spPr>
          <a:xfrm>
            <a:off x="511711" y="2601150"/>
            <a:ext cx="4045200" cy="4617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s"/>
              <a:t>Introducción</a:t>
            </a:r>
            <a:endParaRPr/>
          </a:p>
        </p:txBody>
      </p:sp>
      <p:pic>
        <p:nvPicPr>
          <p:cNvPr id="190" name="Google Shape;190;p21"/>
          <p:cNvPicPr preferRelativeResize="0"/>
          <p:nvPr/>
        </p:nvPicPr>
        <p:blipFill>
          <a:blip r:embed="rId3">
            <a:alphaModFix/>
          </a:blip>
          <a:stretch>
            <a:fillRect/>
          </a:stretch>
        </p:blipFill>
        <p:spPr>
          <a:xfrm>
            <a:off x="4390971" y="1072313"/>
            <a:ext cx="3924449" cy="31407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idx="1" type="body"/>
          </p:nvPr>
        </p:nvSpPr>
        <p:spPr>
          <a:xfrm>
            <a:off x="432025" y="1170000"/>
            <a:ext cx="8280000" cy="3006000"/>
          </a:xfrm>
          <a:prstGeom prst="rect">
            <a:avLst/>
          </a:prstGeom>
        </p:spPr>
        <p:txBody>
          <a:bodyPr anchorCtr="0" anchor="t" bIns="91425" lIns="91425" spcFirstLastPara="1" rIns="91425" wrap="square" tIns="91425">
            <a:normAutofit fontScale="62500" lnSpcReduction="10000"/>
          </a:bodyPr>
          <a:lstStyle/>
          <a:p>
            <a:pPr indent="0" lvl="0" marL="0" rtl="0" algn="l">
              <a:lnSpc>
                <a:spcPct val="115000"/>
              </a:lnSpc>
              <a:spcBef>
                <a:spcPts val="0"/>
              </a:spcBef>
              <a:spcAft>
                <a:spcPts val="0"/>
              </a:spcAft>
              <a:buClr>
                <a:srgbClr val="000000"/>
              </a:buClr>
              <a:buSzPct val="50000"/>
              <a:buFont typeface="Arial"/>
              <a:buNone/>
            </a:pPr>
            <a:r>
              <a:rPr lang="es" sz="2200"/>
              <a:t>Es todo lo que pasa del lado del servidor.</a:t>
            </a:r>
            <a:endParaRPr sz="2200"/>
          </a:p>
          <a:p>
            <a:pPr indent="0" lvl="0" marL="0" rtl="0" algn="l">
              <a:lnSpc>
                <a:spcPct val="115000"/>
              </a:lnSpc>
              <a:spcBef>
                <a:spcPts val="1200"/>
              </a:spcBef>
              <a:spcAft>
                <a:spcPts val="0"/>
              </a:spcAft>
              <a:buClr>
                <a:srgbClr val="000000"/>
              </a:buClr>
              <a:buSzPct val="50000"/>
              <a:buFont typeface="Arial"/>
              <a:buNone/>
            </a:pPr>
            <a:r>
              <a:rPr lang="es" sz="2200"/>
              <a:t>El backend es la parte del desarrollo web que se encarga de que toda la lógica de una página web funcione. Se trata del conjunto de acciones que pasan en una web pero que no vemos como, por ejemplo, la consulta de datos a una BBDD y posterior envío al cliente.</a:t>
            </a:r>
            <a:endParaRPr sz="2200"/>
          </a:p>
          <a:p>
            <a:pPr indent="0" lvl="0" marL="0" rtl="0" algn="l">
              <a:lnSpc>
                <a:spcPct val="115000"/>
              </a:lnSpc>
              <a:spcBef>
                <a:spcPts val="1200"/>
              </a:spcBef>
              <a:spcAft>
                <a:spcPts val="0"/>
              </a:spcAft>
              <a:buClr>
                <a:srgbClr val="000000"/>
              </a:buClr>
              <a:buSzPct val="50000"/>
              <a:buFont typeface="Arial"/>
              <a:buNone/>
            </a:pPr>
            <a:r>
              <a:rPr lang="es" sz="2200"/>
              <a:t>Algunas de las funciones que se gestionan en la parte del back-end son:</a:t>
            </a:r>
            <a:endParaRPr sz="2200"/>
          </a:p>
          <a:p>
            <a:pPr indent="-315912" lvl="0" marL="457200" rtl="0" algn="l">
              <a:lnSpc>
                <a:spcPct val="115000"/>
              </a:lnSpc>
              <a:spcBef>
                <a:spcPts val="1200"/>
              </a:spcBef>
              <a:spcAft>
                <a:spcPts val="0"/>
              </a:spcAft>
              <a:buSzPct val="100000"/>
              <a:buChar char="●"/>
            </a:pPr>
            <a:r>
              <a:rPr lang="es" sz="2200"/>
              <a:t>El desarrollo de funciones que simplifiquen el proceso de desarrollo.</a:t>
            </a:r>
            <a:endParaRPr sz="2200"/>
          </a:p>
          <a:p>
            <a:pPr indent="-315912" lvl="0" marL="457200" rtl="0" algn="l">
              <a:lnSpc>
                <a:spcPct val="115000"/>
              </a:lnSpc>
              <a:spcBef>
                <a:spcPts val="0"/>
              </a:spcBef>
              <a:spcAft>
                <a:spcPts val="0"/>
              </a:spcAft>
              <a:buSzPct val="100000"/>
              <a:buChar char="●"/>
            </a:pPr>
            <a:r>
              <a:rPr lang="es" sz="2200"/>
              <a:t>Acciones de lógica.</a:t>
            </a:r>
            <a:endParaRPr sz="2200"/>
          </a:p>
          <a:p>
            <a:pPr indent="-315912" lvl="0" marL="457200" rtl="0" algn="l">
              <a:lnSpc>
                <a:spcPct val="115000"/>
              </a:lnSpc>
              <a:spcBef>
                <a:spcPts val="0"/>
              </a:spcBef>
              <a:spcAft>
                <a:spcPts val="0"/>
              </a:spcAft>
              <a:buSzPct val="100000"/>
              <a:buChar char="●"/>
            </a:pPr>
            <a:r>
              <a:rPr lang="es" sz="2200"/>
              <a:t>Conexión con bases de datos.</a:t>
            </a:r>
            <a:endParaRPr sz="2200"/>
          </a:p>
          <a:p>
            <a:pPr indent="-315912" lvl="0" marL="457200" rtl="0" algn="l">
              <a:lnSpc>
                <a:spcPct val="115000"/>
              </a:lnSpc>
              <a:spcBef>
                <a:spcPts val="0"/>
              </a:spcBef>
              <a:spcAft>
                <a:spcPts val="0"/>
              </a:spcAft>
              <a:buSzPct val="100000"/>
              <a:buChar char="●"/>
            </a:pPr>
            <a:r>
              <a:rPr lang="es" sz="2200"/>
              <a:t>Uso de librerías del servidor web (por ejemplo para implementar temas de caché o para comprimir las imágenes de la web).</a:t>
            </a:r>
            <a:endParaRPr sz="2200"/>
          </a:p>
        </p:txBody>
      </p:sp>
      <p:sp>
        <p:nvSpPr>
          <p:cNvPr id="196" name="Google Shape;196;p22"/>
          <p:cNvSpPr txBox="1"/>
          <p:nvPr>
            <p:ph type="title"/>
          </p:nvPr>
        </p:nvSpPr>
        <p:spPr>
          <a:xfrm>
            <a:off x="311700" y="597425"/>
            <a:ext cx="8503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Backend </a:t>
            </a:r>
            <a:r>
              <a:rPr lang="es"/>
              <a:t>⚙️</a:t>
            </a:r>
            <a:endParaRPr/>
          </a:p>
        </p:txBody>
      </p:sp>
      <p:pic>
        <p:nvPicPr>
          <p:cNvPr id="197" name="Google Shape;197;p22"/>
          <p:cNvPicPr preferRelativeResize="0"/>
          <p:nvPr/>
        </p:nvPicPr>
        <p:blipFill>
          <a:blip r:embed="rId3">
            <a:alphaModFix/>
          </a:blip>
          <a:stretch>
            <a:fillRect/>
          </a:stretch>
        </p:blipFill>
        <p:spPr>
          <a:xfrm>
            <a:off x="2753975" y="4179427"/>
            <a:ext cx="444396" cy="437563"/>
          </a:xfrm>
          <a:prstGeom prst="rect">
            <a:avLst/>
          </a:prstGeom>
          <a:noFill/>
          <a:ln>
            <a:noFill/>
          </a:ln>
        </p:spPr>
      </p:pic>
      <p:pic>
        <p:nvPicPr>
          <p:cNvPr id="198" name="Google Shape;198;p22"/>
          <p:cNvPicPr preferRelativeResize="0"/>
          <p:nvPr/>
        </p:nvPicPr>
        <p:blipFill>
          <a:blip r:embed="rId4">
            <a:alphaModFix/>
          </a:blip>
          <a:stretch>
            <a:fillRect/>
          </a:stretch>
        </p:blipFill>
        <p:spPr>
          <a:xfrm>
            <a:off x="3465224" y="4176000"/>
            <a:ext cx="724708" cy="444400"/>
          </a:xfrm>
          <a:prstGeom prst="rect">
            <a:avLst/>
          </a:prstGeom>
          <a:noFill/>
          <a:ln>
            <a:noFill/>
          </a:ln>
        </p:spPr>
      </p:pic>
      <p:pic>
        <p:nvPicPr>
          <p:cNvPr id="199" name="Google Shape;199;p22"/>
          <p:cNvPicPr preferRelativeResize="0"/>
          <p:nvPr/>
        </p:nvPicPr>
        <p:blipFill>
          <a:blip r:embed="rId5">
            <a:alphaModFix/>
          </a:blip>
          <a:stretch>
            <a:fillRect/>
          </a:stretch>
        </p:blipFill>
        <p:spPr>
          <a:xfrm>
            <a:off x="4456785" y="4220449"/>
            <a:ext cx="984509" cy="355520"/>
          </a:xfrm>
          <a:prstGeom prst="rect">
            <a:avLst/>
          </a:prstGeom>
          <a:noFill/>
          <a:ln>
            <a:noFill/>
          </a:ln>
        </p:spPr>
      </p:pic>
      <p:pic>
        <p:nvPicPr>
          <p:cNvPr id="200" name="Google Shape;200;p22"/>
          <p:cNvPicPr preferRelativeResize="0"/>
          <p:nvPr/>
        </p:nvPicPr>
        <p:blipFill>
          <a:blip r:embed="rId6">
            <a:alphaModFix/>
          </a:blip>
          <a:stretch>
            <a:fillRect/>
          </a:stretch>
        </p:blipFill>
        <p:spPr>
          <a:xfrm>
            <a:off x="5647917" y="4209897"/>
            <a:ext cx="724707" cy="3766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541500" y="443150"/>
            <a:ext cx="8061000" cy="186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Pero… ¿</a:t>
            </a:r>
            <a:r>
              <a:rPr lang="es"/>
              <a:t>cómo</a:t>
            </a:r>
            <a:r>
              <a:rPr lang="es"/>
              <a:t> se comunican?</a:t>
            </a:r>
            <a:endParaRPr/>
          </a:p>
        </p:txBody>
      </p:sp>
      <p:pic>
        <p:nvPicPr>
          <p:cNvPr id="206" name="Google Shape;206;p23"/>
          <p:cNvPicPr preferRelativeResize="0"/>
          <p:nvPr/>
        </p:nvPicPr>
        <p:blipFill>
          <a:blip r:embed="rId3">
            <a:alphaModFix/>
          </a:blip>
          <a:stretch>
            <a:fillRect/>
          </a:stretch>
        </p:blipFill>
        <p:spPr>
          <a:xfrm>
            <a:off x="3223337" y="2125950"/>
            <a:ext cx="2697325" cy="2023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4"/>
          <p:cNvSpPr txBox="1"/>
          <p:nvPr>
            <p:ph idx="1" type="subTitle"/>
          </p:nvPr>
        </p:nvSpPr>
        <p:spPr>
          <a:xfrm>
            <a:off x="550375" y="1805475"/>
            <a:ext cx="4425300" cy="2519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SzPts val="852"/>
              <a:buNone/>
            </a:pPr>
            <a:r>
              <a:rPr lang="es" sz="1660"/>
              <a:t>Es una relación en la cual un programa (el cliente) solicita un servicio o recurso de otro programa (el servidor). Este esquema refleja el flujo de información entre uno o varios dispositivos con un servidor web.</a:t>
            </a:r>
            <a:endParaRPr sz="1660"/>
          </a:p>
        </p:txBody>
      </p:sp>
      <p:sp>
        <p:nvSpPr>
          <p:cNvPr id="212" name="Google Shape;212;p24"/>
          <p:cNvSpPr txBox="1"/>
          <p:nvPr>
            <p:ph type="ctrTitle"/>
          </p:nvPr>
        </p:nvSpPr>
        <p:spPr>
          <a:xfrm>
            <a:off x="550375" y="142350"/>
            <a:ext cx="8043300" cy="1570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Flujo Cliente/Servidor</a:t>
            </a:r>
            <a:endParaRPr/>
          </a:p>
        </p:txBody>
      </p:sp>
      <p:pic>
        <p:nvPicPr>
          <p:cNvPr id="213" name="Google Shape;213;p24"/>
          <p:cNvPicPr preferRelativeResize="0"/>
          <p:nvPr/>
        </p:nvPicPr>
        <p:blipFill>
          <a:blip r:embed="rId3">
            <a:alphaModFix/>
          </a:blip>
          <a:stretch>
            <a:fillRect/>
          </a:stretch>
        </p:blipFill>
        <p:spPr>
          <a:xfrm>
            <a:off x="4975675" y="1908913"/>
            <a:ext cx="3854199" cy="2312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