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DD5E35-BF1B-4DA8-BF59-54A3CACAAE5E}">
  <a:tblStyle styleId="{02DD5E35-BF1B-4DA8-BF59-54A3CACAAE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2b19eef5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2b19eef5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2b19eef5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2b19eef5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2b19eef5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2b19eef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2b19eef5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2b19eef5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2b19eef5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2b19eef5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9bb2635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9bb2635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2b19eef5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2b19eef5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2b19eef5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2b19eef5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2b19eef5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2b19eef5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2b19eef5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2b19eef5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ea552b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ea552b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1b4931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1b4931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2b19eef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2b19eef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2b19eef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2b19eef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2b19eef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2b19eef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2b19eef5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2b19eef5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2b19eef5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2b19eef5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581800" y="1335150"/>
            <a:ext cx="2997000" cy="467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502775" y="1304900"/>
            <a:ext cx="2997000" cy="4197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502775" y="1304875"/>
            <a:ext cx="2997000" cy="41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Capa que trabaja con los datos. 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598825" y="2467725"/>
            <a:ext cx="3642300" cy="9315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502775" y="2399800"/>
            <a:ext cx="3642300" cy="9315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502804" y="2399800"/>
            <a:ext cx="3642300" cy="93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Contiene mecanismos para acceder a la información y también para actualizar su estado.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4817013" y="1650969"/>
            <a:ext cx="3738900" cy="1164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4718438" y="1567044"/>
            <a:ext cx="3738900" cy="11640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4718438" y="1566975"/>
            <a:ext cx="3738900" cy="116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En los modelos tendremos todas las funciones que accederán a las tablas y harán los correspondientes selects, updates, inserts, etc.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918716" y="3467340"/>
            <a:ext cx="3855900" cy="934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817034" y="3399225"/>
            <a:ext cx="3855900" cy="934200"/>
          </a:xfrm>
          <a:prstGeom prst="rect">
            <a:avLst/>
          </a:prstGeom>
          <a:solidFill>
            <a:srgbClr val="ED7D3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5"/>
          <p:cNvCxnSpPr>
            <a:stCxn id="220" idx="1"/>
            <a:endCxn id="223" idx="1"/>
          </p:cNvCxnSpPr>
          <p:nvPr/>
        </p:nvCxnSpPr>
        <p:spPr>
          <a:xfrm>
            <a:off x="502775" y="1514725"/>
            <a:ext cx="600" cy="13509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>
            <a:stCxn id="223" idx="2"/>
            <a:endCxn id="226" idx="0"/>
          </p:cNvCxnSpPr>
          <p:nvPr/>
        </p:nvCxnSpPr>
        <p:spPr>
          <a:xfrm rot="-5400000">
            <a:off x="3573754" y="317200"/>
            <a:ext cx="1764300" cy="4263900"/>
          </a:xfrm>
          <a:prstGeom prst="bentConnector5">
            <a:avLst>
              <a:gd fmla="val -13497" name="adj1"/>
              <a:gd fmla="val 49434" name="adj2"/>
              <a:gd fmla="val 113498" name="adj3"/>
            </a:avLst>
          </a:prstGeom>
          <a:noFill/>
          <a:ln cap="flat" cmpd="sng" w="28575">
            <a:solidFill>
              <a:srgbClr val="7685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5"/>
          <p:cNvCxnSpPr>
            <a:stCxn id="226" idx="2"/>
            <a:endCxn id="232" idx="0"/>
          </p:cNvCxnSpPr>
          <p:nvPr/>
        </p:nvCxnSpPr>
        <p:spPr>
          <a:xfrm flipH="1" rot="-5400000">
            <a:off x="6332288" y="2986575"/>
            <a:ext cx="668400" cy="157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D7D3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5"/>
          <p:cNvSpPr txBox="1"/>
          <p:nvPr/>
        </p:nvSpPr>
        <p:spPr>
          <a:xfrm>
            <a:off x="4817015" y="3399225"/>
            <a:ext cx="3855900" cy="93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b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 se suele utilizar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Sequelize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, un programa ORM que facilita el trabajo con BBDD relacionales.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</a:t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596348" y="1335271"/>
            <a:ext cx="3548700" cy="469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0" name="Google Shape;240;p26"/>
          <p:cNvSpPr/>
          <p:nvPr/>
        </p:nvSpPr>
        <p:spPr>
          <a:xfrm>
            <a:off x="502775" y="1304900"/>
            <a:ext cx="3548700" cy="4212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1" name="Google Shape;241;p26"/>
          <p:cNvSpPr txBox="1"/>
          <p:nvPr/>
        </p:nvSpPr>
        <p:spPr>
          <a:xfrm>
            <a:off x="502775" y="1304875"/>
            <a:ext cx="3548700" cy="42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17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Es la capa visible de nuestra aplicación.</a:t>
            </a:r>
            <a:endParaRPr sz="1517">
              <a:solidFill>
                <a:schemeClr val="dk2"/>
              </a:solidFill>
              <a:highlight>
                <a:srgbClr val="F8C82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4880875" y="1574300"/>
            <a:ext cx="3642300" cy="9315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4784825" y="1506375"/>
            <a:ext cx="3642300" cy="9315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4784854" y="1506375"/>
            <a:ext cx="3642300" cy="93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Es el código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Javascript 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necesario para renderizar y mostrar los datos e información a nuestros usuarios.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649700" y="2923800"/>
            <a:ext cx="3642300" cy="1104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553525" y="2844190"/>
            <a:ext cx="3648000" cy="11040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553525" y="2844125"/>
            <a:ext cx="3648000" cy="110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En ocasiones se suelen utilizar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Template Engines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 o diversos frameworks como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 para adoptar flexibilidad en el desarrollo.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4921031" y="3560773"/>
            <a:ext cx="3744300" cy="1088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4822294" y="3481401"/>
            <a:ext cx="3744300" cy="1088700"/>
          </a:xfrm>
          <a:prstGeom prst="rect">
            <a:avLst/>
          </a:prstGeom>
          <a:solidFill>
            <a:srgbClr val="ED7D3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6"/>
          <p:cNvCxnSpPr>
            <a:stCxn id="241" idx="2"/>
            <a:endCxn id="244" idx="1"/>
          </p:cNvCxnSpPr>
          <p:nvPr/>
        </p:nvCxnSpPr>
        <p:spPr>
          <a:xfrm flipH="1" rot="-5400000">
            <a:off x="3407975" y="595225"/>
            <a:ext cx="246000" cy="2507700"/>
          </a:xfrm>
          <a:prstGeom prst="bentConnector2">
            <a:avLst/>
          </a:prstGeom>
          <a:noFill/>
          <a:ln cap="flat" cmpd="sng" w="28575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>
            <a:stCxn id="244" idx="3"/>
            <a:endCxn id="247" idx="0"/>
          </p:cNvCxnSpPr>
          <p:nvPr/>
        </p:nvCxnSpPr>
        <p:spPr>
          <a:xfrm flipH="1">
            <a:off x="2377654" y="1972125"/>
            <a:ext cx="6049500" cy="872100"/>
          </a:xfrm>
          <a:prstGeom prst="bentConnector4">
            <a:avLst>
              <a:gd fmla="val -3936" name="adj1"/>
              <a:gd fmla="val 76697" name="adj2"/>
            </a:avLst>
          </a:prstGeom>
          <a:noFill/>
          <a:ln cap="flat" cmpd="sng" w="28575">
            <a:solidFill>
              <a:srgbClr val="7685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6"/>
          <p:cNvCxnSpPr>
            <a:stCxn id="247" idx="3"/>
            <a:endCxn id="253" idx="0"/>
          </p:cNvCxnSpPr>
          <p:nvPr/>
        </p:nvCxnSpPr>
        <p:spPr>
          <a:xfrm>
            <a:off x="4201525" y="3396125"/>
            <a:ext cx="2493000" cy="85200"/>
          </a:xfrm>
          <a:prstGeom prst="bentConnector2">
            <a:avLst/>
          </a:prstGeom>
          <a:noFill/>
          <a:ln cap="flat" cmpd="sng" w="28575">
            <a:solidFill>
              <a:srgbClr val="ED7D3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6"/>
          <p:cNvSpPr txBox="1"/>
          <p:nvPr/>
        </p:nvSpPr>
        <p:spPr>
          <a:xfrm>
            <a:off x="4822275" y="3481400"/>
            <a:ext cx="3744300" cy="108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Normalmente es la capa Front End de los proyectos y su comunicación hacia las fuentes de datos se realiza a través de los </a:t>
            </a:r>
            <a:r>
              <a:rPr b="1" i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controladores</a:t>
            </a: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98975" y="1356124"/>
            <a:ext cx="3648000" cy="7104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0" name="Google Shape;260;p27"/>
          <p:cNvSpPr/>
          <p:nvPr/>
        </p:nvSpPr>
        <p:spPr>
          <a:xfrm>
            <a:off x="502775" y="1304917"/>
            <a:ext cx="3648000" cy="7104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1" name="Google Shape;261;p27"/>
          <p:cNvSpPr txBox="1"/>
          <p:nvPr/>
        </p:nvSpPr>
        <p:spPr>
          <a:xfrm>
            <a:off x="502775" y="1304875"/>
            <a:ext cx="3648000" cy="71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17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Capa que sirve de </a:t>
            </a:r>
            <a:r>
              <a:rPr lang="es" sz="1517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enlace entre las vistas y los modelos</a:t>
            </a:r>
            <a:endParaRPr sz="1517">
              <a:solidFill>
                <a:schemeClr val="dk2"/>
              </a:solidFill>
              <a:highlight>
                <a:srgbClr val="F8C82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480000" y="2745725"/>
            <a:ext cx="3642300" cy="9315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383950" y="2677800"/>
            <a:ext cx="3642300" cy="9315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383979" y="2677800"/>
            <a:ext cx="3642300" cy="93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Su responsabilidad no es manipular directamente datos, ni mostrar ningún tipo de salida.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4779688" y="3444400"/>
            <a:ext cx="3642300" cy="1104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4683513" y="3364790"/>
            <a:ext cx="3648000" cy="11040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4683513" y="3364725"/>
            <a:ext cx="3648000" cy="110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Es invocado por nuestras rutas, solicita datos al modelo y los envía a la vista para ser renderizados.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4855931" y="1384273"/>
            <a:ext cx="3744300" cy="1088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4757194" y="1304901"/>
            <a:ext cx="3744300" cy="1088700"/>
          </a:xfrm>
          <a:prstGeom prst="rect">
            <a:avLst/>
          </a:prstGeom>
          <a:solidFill>
            <a:srgbClr val="ED7D3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7"/>
          <p:cNvCxnSpPr>
            <a:stCxn id="261" idx="2"/>
            <a:endCxn id="264" idx="0"/>
          </p:cNvCxnSpPr>
          <p:nvPr/>
        </p:nvCxnSpPr>
        <p:spPr>
          <a:xfrm rot="5400000">
            <a:off x="1934825" y="2285725"/>
            <a:ext cx="662400" cy="1215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7"/>
          <p:cNvCxnSpPr>
            <a:stCxn id="264" idx="2"/>
            <a:endCxn id="267" idx="1"/>
          </p:cNvCxnSpPr>
          <p:nvPr/>
        </p:nvCxnSpPr>
        <p:spPr>
          <a:xfrm flipH="1" rot="-5400000">
            <a:off x="3290529" y="2523900"/>
            <a:ext cx="307500" cy="2478300"/>
          </a:xfrm>
          <a:prstGeom prst="bentConnector2">
            <a:avLst/>
          </a:prstGeom>
          <a:noFill/>
          <a:ln cap="flat" cmpd="sng" w="28575">
            <a:solidFill>
              <a:srgbClr val="7685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7"/>
          <p:cNvCxnSpPr>
            <a:stCxn id="267" idx="0"/>
            <a:endCxn id="273" idx="2"/>
          </p:cNvCxnSpPr>
          <p:nvPr/>
        </p:nvCxnSpPr>
        <p:spPr>
          <a:xfrm rot="-5400000">
            <a:off x="6082863" y="2818275"/>
            <a:ext cx="971100" cy="1218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ED7D3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7"/>
          <p:cNvSpPr txBox="1"/>
          <p:nvPr/>
        </p:nvSpPr>
        <p:spPr>
          <a:xfrm>
            <a:off x="4757175" y="1304900"/>
            <a:ext cx="3744300" cy="108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Normalmente contienen la lógica de nuestra aplicación junto con las condiciones o reglas de negocio.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 MVC</a:t>
            </a: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621000" y="1342200"/>
            <a:ext cx="48669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 usuario realiza una solicitud a nuestro servidor.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 router invoca un controlador.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 controlador solicita información al modelo y este a la base de datos, devuelve al controlador y retorna los datos a la vista.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La vista crea un archivo estático y se envía al cliente.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 cliente recibe los archivos y renderiza la aplicación.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/>
          <p:nvPr/>
        </p:nvSpPr>
        <p:spPr>
          <a:xfrm rot="5400000">
            <a:off x="433500" y="1444599"/>
            <a:ext cx="186900" cy="1881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/>
          <p:nvPr/>
        </p:nvSpPr>
        <p:spPr>
          <a:xfrm rot="5400000">
            <a:off x="433500" y="1881493"/>
            <a:ext cx="186900" cy="1881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/>
          <p:nvPr/>
        </p:nvSpPr>
        <p:spPr>
          <a:xfrm rot="5400000">
            <a:off x="433500" y="2335794"/>
            <a:ext cx="186900" cy="1881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/>
          <p:nvPr/>
        </p:nvSpPr>
        <p:spPr>
          <a:xfrm rot="5400000">
            <a:off x="426013" y="3444093"/>
            <a:ext cx="186900" cy="1881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/>
          <p:nvPr/>
        </p:nvSpPr>
        <p:spPr>
          <a:xfrm rot="5400000">
            <a:off x="433500" y="3878620"/>
            <a:ext cx="186900" cy="1881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200" y="1415150"/>
            <a:ext cx="3283926" cy="246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 ejemplo...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13" y="1702900"/>
            <a:ext cx="7657973" cy="20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API Rest?</a:t>
            </a:r>
            <a:endParaRPr/>
          </a:p>
        </p:txBody>
      </p:sp>
      <p:sp>
        <p:nvSpPr>
          <p:cNvPr id="297" name="Google Shape;297;p30"/>
          <p:cNvSpPr txBox="1"/>
          <p:nvPr>
            <p:ph idx="1" type="subTitle"/>
          </p:nvPr>
        </p:nvSpPr>
        <p:spPr>
          <a:xfrm>
            <a:off x="550375" y="1614925"/>
            <a:ext cx="59409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</a:t>
            </a:r>
            <a:r>
              <a:rPr lang="es" sz="1500"/>
              <a:t>as </a:t>
            </a:r>
            <a:r>
              <a:rPr b="1" lang="es" sz="15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s" sz="1500"/>
              <a:t> </a:t>
            </a:r>
            <a:r>
              <a:rPr lang="es" sz="1500" u="sng"/>
              <a:t>interactúan</a:t>
            </a:r>
            <a:r>
              <a:rPr lang="es" sz="1500"/>
              <a:t> con </a:t>
            </a:r>
            <a:r>
              <a:rPr lang="es" sz="1500">
                <a:solidFill>
                  <a:srgbClr val="F9F9F9"/>
                </a:solidFill>
                <a:highlight>
                  <a:srgbClr val="7685E6"/>
                </a:highlight>
              </a:rPr>
              <a:t>sistemas o </a:t>
            </a:r>
            <a:r>
              <a:rPr lang="es" sz="1500">
                <a:solidFill>
                  <a:srgbClr val="F9F9F9"/>
                </a:solidFill>
                <a:highlight>
                  <a:srgbClr val="7685E6"/>
                </a:highlight>
              </a:rPr>
              <a:t>PC 's</a:t>
            </a:r>
            <a:r>
              <a:rPr lang="es" sz="1500"/>
              <a:t> de manera que el sistema </a:t>
            </a:r>
            <a:r>
              <a:rPr b="1" lang="es" sz="1500">
                <a:solidFill>
                  <a:srgbClr val="4472C4"/>
                </a:solidFill>
                <a:latin typeface="Montserrat"/>
                <a:ea typeface="Montserrat"/>
                <a:cs typeface="Montserrat"/>
                <a:sym typeface="Montserrat"/>
              </a:rPr>
              <a:t>comprenda la solicitud</a:t>
            </a:r>
            <a:r>
              <a:rPr lang="es" sz="1500"/>
              <a:t> y la cumpla.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s" sz="1500"/>
              <a:t> </a:t>
            </a:r>
            <a:r>
              <a:rPr lang="es" sz="1500" u="sng"/>
              <a:t>no es un protocolo</a:t>
            </a:r>
            <a:r>
              <a:rPr lang="es" sz="1500"/>
              <a:t> ni un estándar, sino </a:t>
            </a:r>
            <a:r>
              <a:rPr lang="es" sz="1500">
                <a:solidFill>
                  <a:srgbClr val="F9F9F9"/>
                </a:solidFill>
                <a:highlight>
                  <a:srgbClr val="7685E6"/>
                </a:highlight>
              </a:rPr>
              <a:t>un conjunto de límites</a:t>
            </a:r>
            <a:r>
              <a:rPr lang="es" sz="1500"/>
              <a:t> de arquitectura.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500"/>
              <a:t>La información </a:t>
            </a:r>
            <a:r>
              <a:rPr b="1" lang="es" sz="15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se entrega por medio de HTTP</a:t>
            </a:r>
            <a:r>
              <a:rPr lang="es" sz="1500"/>
              <a:t> en uno de estos formatos: </a:t>
            </a:r>
            <a:r>
              <a:rPr b="1" lang="es" sz="1500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s" sz="1500"/>
              <a:t> (JavaScript Object Notation), </a:t>
            </a:r>
            <a:r>
              <a:rPr b="1" i="1" lang="es" sz="1500">
                <a:latin typeface="Montserrat"/>
                <a:ea typeface="Montserrat"/>
                <a:cs typeface="Montserrat"/>
                <a:sym typeface="Montserrat"/>
              </a:rPr>
              <a:t>HTML, XLT, Python, PHP o texto sin formato</a:t>
            </a:r>
            <a:r>
              <a:rPr lang="es" sz="1500"/>
              <a:t>.</a:t>
            </a:r>
            <a:endParaRPr sz="1500"/>
          </a:p>
        </p:txBody>
      </p:sp>
      <p:pic>
        <p:nvPicPr>
          <p:cNvPr id="298" name="Google Shape;2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275" y="1804763"/>
            <a:ext cx="2347925" cy="2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</a:t>
            </a:r>
            <a:r>
              <a:rPr b="1" lang="es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endParaRPr b="1">
              <a:solidFill>
                <a:srgbClr val="70AD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311700" y="1273500"/>
            <a:ext cx="49680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/>
              <a:t>REST </a:t>
            </a:r>
            <a:r>
              <a:rPr lang="es" sz="1300"/>
              <a:t>se enfoca en exponer recursos a través de URLs y utilizar los verbos </a:t>
            </a:r>
            <a:r>
              <a:rPr b="1" lang="es" sz="1300"/>
              <a:t>HTTP</a:t>
            </a:r>
            <a:r>
              <a:rPr lang="es" sz="1300"/>
              <a:t> (</a:t>
            </a:r>
            <a:r>
              <a:rPr b="1" lang="es" sz="1300"/>
              <a:t>GET</a:t>
            </a:r>
            <a:r>
              <a:rPr lang="es" sz="1300"/>
              <a:t>, </a:t>
            </a:r>
            <a:r>
              <a:rPr b="1" lang="es" sz="1300"/>
              <a:t>POST</a:t>
            </a:r>
            <a:r>
              <a:rPr lang="es" sz="1300"/>
              <a:t>, </a:t>
            </a:r>
            <a:r>
              <a:rPr b="1" lang="es" sz="1300"/>
              <a:t>PUT</a:t>
            </a:r>
            <a:r>
              <a:rPr lang="es" sz="1300"/>
              <a:t>, </a:t>
            </a:r>
            <a:r>
              <a:rPr b="1" lang="es" sz="1300"/>
              <a:t>DELETE</a:t>
            </a:r>
            <a:r>
              <a:rPr lang="es" sz="1300"/>
              <a:t>) para manipularlos.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Se basa en la utilización de los </a:t>
            </a:r>
            <a:r>
              <a:rPr b="1" lang="es" sz="1300"/>
              <a:t>verbos HTTP</a:t>
            </a:r>
            <a:r>
              <a:rPr lang="es" sz="1300"/>
              <a:t> para realizar operaciones sobre los recursos, y en la utilización de los formatos </a:t>
            </a:r>
            <a:r>
              <a:rPr b="1" lang="es" sz="1300"/>
              <a:t>JSON </a:t>
            </a:r>
            <a:r>
              <a:rPr lang="es" sz="1300"/>
              <a:t>o </a:t>
            </a:r>
            <a:r>
              <a:rPr b="1" lang="es" sz="1300"/>
              <a:t>XML</a:t>
            </a:r>
            <a:r>
              <a:rPr lang="es" sz="1300"/>
              <a:t> para representar la información.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/>
              <a:t>Además propone un conjunto de restricciones arquitectónicas, como la interfaz uniforme, el estado sin sesión, la cacheabilidad, la visibilidad y la escalabilidad, que permiten construir sistemas web flexibles y escalables.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979649" y="2398332"/>
            <a:ext cx="3828600" cy="9489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0" name="Google Shape;310;p32"/>
          <p:cNvSpPr/>
          <p:nvPr/>
        </p:nvSpPr>
        <p:spPr>
          <a:xfrm>
            <a:off x="4878675" y="2329954"/>
            <a:ext cx="3828600" cy="9489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8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Utilizar el formato de datos correcto</a:t>
            </a:r>
            <a:endParaRPr b="1" sz="98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8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Utilizar el formato de datos adecuado para cada operación, como XML o JSON, y especificar el tipo de contenido en la cabecera HTTP.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4979649" y="1238380"/>
            <a:ext cx="3828600" cy="948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2" name="Google Shape;312;p32"/>
          <p:cNvSpPr/>
          <p:nvPr/>
        </p:nvSpPr>
        <p:spPr>
          <a:xfrm>
            <a:off x="4878675" y="1170000"/>
            <a:ext cx="3828600" cy="948900"/>
          </a:xfrm>
          <a:prstGeom prst="rect">
            <a:avLst/>
          </a:prstGeom>
          <a:solidFill>
            <a:srgbClr val="ED7D3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313" name="Google Shape;313;p32"/>
          <p:cNvSpPr/>
          <p:nvPr/>
        </p:nvSpPr>
        <p:spPr>
          <a:xfrm>
            <a:off x="490299" y="1238371"/>
            <a:ext cx="3828600" cy="9489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4" name="Google Shape;314;p32"/>
          <p:cNvSpPr/>
          <p:nvPr/>
        </p:nvSpPr>
        <p:spPr>
          <a:xfrm>
            <a:off x="389325" y="1170000"/>
            <a:ext cx="3828600" cy="9489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5" name="Google Shape;315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necesito para crear una API Rest?</a:t>
            </a:r>
            <a:endParaRPr/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389325" y="1147308"/>
            <a:ext cx="36348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85">
                <a:solidFill>
                  <a:schemeClr val="lt1"/>
                </a:solidFill>
              </a:rPr>
              <a:t>Definir los recursos</a:t>
            </a:r>
            <a:r>
              <a:rPr lang="es" sz="985">
                <a:solidFill>
                  <a:schemeClr val="lt1"/>
                </a:solidFill>
              </a:rPr>
              <a:t>:</a:t>
            </a:r>
            <a:r>
              <a:rPr lang="es" sz="985"/>
              <a:t> </a:t>
            </a:r>
            <a:endParaRPr sz="985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85">
                <a:solidFill>
                  <a:schemeClr val="lt1"/>
                </a:solidFill>
              </a:rPr>
              <a:t>Identificar los recursos que se van a exponer en la API RESTful, como entidades de negocio o funciones específicas.</a:t>
            </a:r>
            <a:endParaRPr sz="985"/>
          </a:p>
        </p:txBody>
      </p:sp>
      <p:sp>
        <p:nvSpPr>
          <p:cNvPr id="317" name="Google Shape;317;p32"/>
          <p:cNvSpPr/>
          <p:nvPr/>
        </p:nvSpPr>
        <p:spPr>
          <a:xfrm>
            <a:off x="490299" y="2398325"/>
            <a:ext cx="3828600" cy="948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8" name="Google Shape;318;p32"/>
          <p:cNvSpPr/>
          <p:nvPr/>
        </p:nvSpPr>
        <p:spPr>
          <a:xfrm>
            <a:off x="389325" y="2329954"/>
            <a:ext cx="3828600" cy="9489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9" name="Google Shape;319;p32"/>
          <p:cNvSpPr txBox="1"/>
          <p:nvPr/>
        </p:nvSpPr>
        <p:spPr>
          <a:xfrm>
            <a:off x="389325" y="2299694"/>
            <a:ext cx="3634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8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Definir la estructura de la URL</a:t>
            </a:r>
            <a:endParaRPr sz="98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8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Utilizar URLs descriptivas para cada recurso, evitando utilizar verbos o adjetivos en la URL y separando los elementos con barras diagonales.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460762" y="3530148"/>
            <a:ext cx="2708700" cy="97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1" name="Google Shape;321;p32"/>
          <p:cNvSpPr/>
          <p:nvPr/>
        </p:nvSpPr>
        <p:spPr>
          <a:xfrm>
            <a:off x="389325" y="3460225"/>
            <a:ext cx="2708700" cy="970500"/>
          </a:xfrm>
          <a:prstGeom prst="rect">
            <a:avLst/>
          </a:prstGeom>
          <a:solidFill>
            <a:srgbClr val="ED7D3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2" name="Google Shape;322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321218" y="3568282"/>
            <a:ext cx="2708700" cy="94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4" name="Google Shape;324;p32"/>
          <p:cNvSpPr/>
          <p:nvPr/>
        </p:nvSpPr>
        <p:spPr>
          <a:xfrm>
            <a:off x="3249787" y="3499996"/>
            <a:ext cx="2708700" cy="947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5" name="Google Shape;325;p32"/>
          <p:cNvSpPr txBox="1"/>
          <p:nvPr/>
        </p:nvSpPr>
        <p:spPr>
          <a:xfrm>
            <a:off x="3249788" y="3468100"/>
            <a:ext cx="27801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Utilizar la documentación</a:t>
            </a:r>
            <a:endParaRPr sz="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9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Documentar la API RESTful para que los consumidores puedan entender cómo utilizarla y qué recursos están disponibles.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6169293" y="3559281"/>
            <a:ext cx="2639100" cy="963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7" name="Google Shape;327;p32"/>
          <p:cNvSpPr/>
          <p:nvPr/>
        </p:nvSpPr>
        <p:spPr>
          <a:xfrm>
            <a:off x="6099700" y="3489900"/>
            <a:ext cx="2639100" cy="9633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8" name="Google Shape;328;p32"/>
          <p:cNvSpPr txBox="1"/>
          <p:nvPr>
            <p:ph idx="2" type="body"/>
          </p:nvPr>
        </p:nvSpPr>
        <p:spPr>
          <a:xfrm>
            <a:off x="6110254" y="3489900"/>
            <a:ext cx="26391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67">
                <a:solidFill>
                  <a:schemeClr val="lt1"/>
                </a:solidFill>
              </a:rPr>
              <a:t>Utilizar la autenticación y la autorización</a:t>
            </a:r>
            <a:r>
              <a:rPr lang="es" sz="1067">
                <a:solidFill>
                  <a:schemeClr val="lt1"/>
                </a:solidFill>
              </a:rPr>
              <a:t> </a:t>
            </a:r>
            <a:endParaRPr sz="1067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s" sz="1067">
                <a:solidFill>
                  <a:schemeClr val="lt1"/>
                </a:solidFill>
              </a:rPr>
              <a:t>Proteger la API RESTful mediante la autenticación y la autorización de los usuarios que acceden a los recursos.</a:t>
            </a:r>
            <a:endParaRPr sz="1067">
              <a:solidFill>
                <a:schemeClr val="lt1"/>
              </a:solidFill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389325" y="3429975"/>
            <a:ext cx="27801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8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Utilizar los verbos HTTP</a:t>
            </a:r>
            <a:r>
              <a:rPr lang="es" sz="88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8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88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GET, POST, PUT, DELETE, etc. En base a la intención para manipular los recursos. Cómo usar GET para obtener un recurso y POST para crear uno nuevo.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4878675" y="1170121"/>
            <a:ext cx="3828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88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Utilizar los códigos de estado HTTP</a:t>
            </a:r>
            <a:endParaRPr sz="88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s" sz="88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Utilizar los códigos de estado HTTP para comunicar el resultado de la operación, como 200 para una solicitud exitosa o 404 para un recurso no encontrado.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MVC vs REST</a:t>
            </a:r>
            <a:endParaRPr/>
          </a:p>
        </p:txBody>
      </p:sp>
      <p:graphicFrame>
        <p:nvGraphicFramePr>
          <p:cNvPr id="336" name="Google Shape;336;p33"/>
          <p:cNvGraphicFramePr/>
          <p:nvPr/>
        </p:nvGraphicFramePr>
        <p:xfrm>
          <a:off x="1331550" y="121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{02DD5E35-BF1B-4DA8-BF59-54A3CACAAE5E}</a:tableStyleId>
              </a:tblPr>
              <a:tblGrid>
                <a:gridCol w="1295800"/>
                <a:gridCol w="2474050"/>
                <a:gridCol w="2711050"/>
              </a:tblGrid>
              <a:tr h="29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solidFill>
                            <a:schemeClr val="lt1"/>
                          </a:solidFill>
                        </a:rPr>
                        <a:t>Característica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solidFill>
                            <a:schemeClr val="lt1"/>
                          </a:solidFill>
                        </a:rPr>
                        <a:t>MVC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solidFill>
                            <a:schemeClr val="lt1"/>
                          </a:solidFill>
                        </a:rPr>
                        <a:t>REST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  <a:tr h="5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Enfoque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Separación de preocupaciones y organización en tres componentes claramente definidos: </a:t>
                      </a:r>
                      <a:r>
                        <a:rPr b="1" lang="es" sz="800">
                          <a:solidFill>
                            <a:schemeClr val="dk2"/>
                          </a:solidFill>
                        </a:rPr>
                        <a:t>Modelo</a:t>
                      </a:r>
                      <a:r>
                        <a:rPr lang="es" sz="800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b="1" lang="es" sz="800">
                          <a:solidFill>
                            <a:schemeClr val="dk2"/>
                          </a:solidFill>
                        </a:rPr>
                        <a:t>Vista </a:t>
                      </a:r>
                      <a:r>
                        <a:rPr lang="es" sz="800">
                          <a:solidFill>
                            <a:schemeClr val="dk2"/>
                          </a:solidFill>
                        </a:rPr>
                        <a:t>y </a:t>
                      </a:r>
                      <a:r>
                        <a:rPr b="1" lang="es" sz="800">
                          <a:solidFill>
                            <a:schemeClr val="dk2"/>
                          </a:solidFill>
                        </a:rPr>
                        <a:t>Controlador</a:t>
                      </a:r>
                      <a:r>
                        <a:rPr lang="es" sz="800">
                          <a:solidFill>
                            <a:schemeClr val="dk2"/>
                          </a:solidFill>
                        </a:rPr>
                        <a:t>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Exposición de recursos y utilización de verbos </a:t>
                      </a:r>
                      <a:r>
                        <a:rPr b="1" lang="es" sz="800">
                          <a:solidFill>
                            <a:schemeClr val="dk2"/>
                          </a:solidFill>
                        </a:rPr>
                        <a:t>HTTP</a:t>
                      </a:r>
                      <a:r>
                        <a:rPr lang="es" sz="800">
                          <a:solidFill>
                            <a:schemeClr val="dk2"/>
                          </a:solidFill>
                        </a:rPr>
                        <a:t> para manipularlos.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Tipo de aplicación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Principalmente aplicaciones web, aunque también puede utilizarse en otros tipos de aplicaciones.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Manejo de solicitudes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A través del Controlador, que actúa como intermediario entre la Vista y el Modelo.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A través de los verbos HTTP: GET, POST, PUT y DELETE.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Representación de la información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Utiliza un conjunto de estructuras de datos para representar los datos en la aplicación.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Utiliza formatos como JSON o XML para representar los datos.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Escalabilidad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Escalabilidad limitada debido a la organización de la aplicación en tres componentes.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Altamente escalable debido a la utilización de los verbos HTTP y la exposición de recursos.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Reutilización de código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Permite la reutilización de código a través de la separación clara de las responsabilidades.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2"/>
                          </a:solidFill>
                        </a:rPr>
                        <a:t>Permite la reutilización de código a través de la exposición de recursos y la utilización de los verbos HTTP.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ambos patrones tienen sus principios y diferencias, es posible utilizarlos juntos.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23</a:t>
            </a:r>
            <a:endParaRPr/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24</a:t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22</a:t>
            </a:r>
            <a:endParaRPr/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Backend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Relación Cliente/Servidor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Protocolo HTTP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Status Codes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¿Cómo funciona?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Single Thread vs Multi Thread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Instalación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Patrones de Arquitectura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son?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Tipos de patrones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MVC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REST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652077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538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3453854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53854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55629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55629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55629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52079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52079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3453854" y="32907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255629" y="32531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6030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511711" y="2601150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Patrones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550" y="942550"/>
            <a:ext cx="3258400" cy="3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¿Qué es un Patrón de Arquitectura?</a:t>
            </a:r>
            <a:endParaRPr sz="3800"/>
          </a:p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550375" y="1720825"/>
            <a:ext cx="6128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n patrón de arquitectura es una solución probada y documentada a un problema recurrente en el desarrollo de software.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patrones son utilizados para resolver problemas comunes de diseño y permiten a los desarrolladores construir software escalable y robusto.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Tipos de Patrones</a:t>
            </a:r>
            <a:endParaRPr>
              <a:highlight>
                <a:srgbClr val="F8C823"/>
              </a:highlight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11700" y="1520350"/>
            <a:ext cx="39999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C</a:t>
            </a:r>
            <a:r>
              <a:rPr b="1" lang="es" sz="1200"/>
              <a:t>apas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Dividen el software en </a:t>
            </a:r>
            <a:r>
              <a:rPr b="1" lang="es" sz="1200"/>
              <a:t>capas</a:t>
            </a:r>
            <a:r>
              <a:rPr lang="es" sz="1200"/>
              <a:t>, cada una con una responsabilidad específica. Ejemplos de patrones de capas son:  </a:t>
            </a:r>
            <a:r>
              <a:rPr b="1" lang="es" sz="1200"/>
              <a:t>MVC </a:t>
            </a:r>
            <a:r>
              <a:rPr lang="es" sz="1200"/>
              <a:t>(</a:t>
            </a:r>
            <a:r>
              <a:rPr lang="es" sz="1200"/>
              <a:t>Modelo-Vista-Controlador</a:t>
            </a:r>
            <a:r>
              <a:rPr lang="es" sz="1200"/>
              <a:t>) y </a:t>
            </a:r>
            <a:r>
              <a:rPr b="1" lang="es" sz="1200"/>
              <a:t>MVP </a:t>
            </a:r>
            <a:r>
              <a:rPr lang="es" sz="1200"/>
              <a:t>(</a:t>
            </a:r>
            <a:r>
              <a:rPr lang="es" sz="1200"/>
              <a:t>Modelo-Vista-Presentador</a:t>
            </a:r>
            <a:r>
              <a:rPr lang="es" sz="1200"/>
              <a:t>).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Basados en eventos</a:t>
            </a:r>
            <a:r>
              <a:rPr lang="es" sz="1200"/>
              <a:t>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Se centran en el intercambio de mensajes o eventos entre componentes. Ejemplos de patrones de eventos son: </a:t>
            </a:r>
            <a:r>
              <a:rPr b="1" lang="es" sz="1200"/>
              <a:t>Publicar-Suscribir</a:t>
            </a:r>
            <a:r>
              <a:rPr lang="es" sz="1200"/>
              <a:t>, </a:t>
            </a:r>
            <a:r>
              <a:rPr b="1" lang="es" sz="1200"/>
              <a:t>Observer </a:t>
            </a:r>
            <a:r>
              <a:rPr lang="es" sz="1200"/>
              <a:t>y </a:t>
            </a:r>
            <a:r>
              <a:rPr b="1" lang="es" sz="1200"/>
              <a:t>Reactor</a:t>
            </a:r>
            <a:r>
              <a:rPr lang="es" sz="1200"/>
              <a:t>.</a:t>
            </a:r>
            <a:endParaRPr sz="1200"/>
          </a:p>
        </p:txBody>
      </p:sp>
      <p:sp>
        <p:nvSpPr>
          <p:cNvPr id="191" name="Google Shape;191;p21"/>
          <p:cNvSpPr txBox="1"/>
          <p:nvPr>
            <p:ph idx="2" type="body"/>
          </p:nvPr>
        </p:nvSpPr>
        <p:spPr>
          <a:xfrm>
            <a:off x="4832400" y="1520150"/>
            <a:ext cx="39999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Basados en servicios: 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Se enfocan en la creación de servicios reutilizables. Por ejemplo: Arquitectura </a:t>
            </a:r>
            <a:r>
              <a:rPr b="1" lang="es" sz="1200"/>
              <a:t>SOA</a:t>
            </a:r>
            <a:r>
              <a:rPr lang="es" sz="1200"/>
              <a:t> (</a:t>
            </a:r>
            <a:r>
              <a:rPr lang="es" sz="1200"/>
              <a:t>Orientada a Servicios</a:t>
            </a:r>
            <a:r>
              <a:rPr lang="es" sz="1200"/>
              <a:t>) y </a:t>
            </a:r>
            <a:r>
              <a:rPr b="1" lang="es" sz="1200"/>
              <a:t>REST </a:t>
            </a:r>
            <a:r>
              <a:rPr lang="es" sz="1200"/>
              <a:t>(Representational State Transfer).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Basados en microservicios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Se enfocan en la creación de una arquitectura compuesta por servicios independientes que trabajan juntos para realizar una tarea. Algunos ejemplos son: </a:t>
            </a:r>
            <a:r>
              <a:rPr b="1" lang="es" sz="1200"/>
              <a:t>Microservicios </a:t>
            </a:r>
            <a:r>
              <a:rPr lang="es" sz="1200"/>
              <a:t>y </a:t>
            </a:r>
            <a:r>
              <a:rPr b="1" lang="es" sz="1200"/>
              <a:t>Arquitectura Hexagonal</a:t>
            </a:r>
            <a:r>
              <a:rPr lang="es" sz="1200"/>
              <a:t>.</a:t>
            </a:r>
            <a:endParaRPr sz="1200"/>
          </a:p>
        </p:txBody>
      </p:sp>
      <p:sp>
        <p:nvSpPr>
          <p:cNvPr id="192" name="Google Shape;192;p21"/>
          <p:cNvSpPr txBox="1"/>
          <p:nvPr/>
        </p:nvSpPr>
        <p:spPr>
          <a:xfrm>
            <a:off x="311700" y="1170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Algunos de ellos son: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MVC?</a:t>
            </a:r>
            <a:endParaRPr/>
          </a:p>
        </p:txBody>
      </p:sp>
      <p:sp>
        <p:nvSpPr>
          <p:cNvPr id="198" name="Google Shape;198;p22"/>
          <p:cNvSpPr txBox="1"/>
          <p:nvPr>
            <p:ph idx="1" type="subTitle"/>
          </p:nvPr>
        </p:nvSpPr>
        <p:spPr>
          <a:xfrm>
            <a:off x="550375" y="2072300"/>
            <a:ext cx="49824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Es una </a:t>
            </a:r>
            <a:r>
              <a:rPr lang="es" sz="2100">
                <a:solidFill>
                  <a:schemeClr val="lt2"/>
                </a:solidFill>
                <a:highlight>
                  <a:srgbClr val="E15BBA"/>
                </a:highlight>
              </a:rPr>
              <a:t>arquitectura de software</a:t>
            </a:r>
            <a:r>
              <a:rPr lang="es" sz="2100"/>
              <a:t> que propone la </a:t>
            </a:r>
            <a:r>
              <a:rPr b="1" lang="es" sz="21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división</a:t>
            </a:r>
            <a:r>
              <a:rPr lang="es" sz="2100"/>
              <a:t> de </a:t>
            </a:r>
            <a:r>
              <a:rPr lang="es" sz="2100">
                <a:solidFill>
                  <a:srgbClr val="F9F9F9"/>
                </a:solidFill>
                <a:highlight>
                  <a:srgbClr val="4472C4"/>
                </a:highlight>
              </a:rPr>
              <a:t>responsabilidades</a:t>
            </a:r>
            <a:r>
              <a:rPr lang="es" sz="2100"/>
              <a:t> de una aplicación en </a:t>
            </a:r>
            <a:r>
              <a:rPr b="1" lang="es" sz="2100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3 capas diferentes</a:t>
            </a:r>
            <a:r>
              <a:rPr lang="es" sz="2100"/>
              <a:t>.</a:t>
            </a:r>
            <a:endParaRPr sz="21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150" y="1704788"/>
            <a:ext cx="2363401" cy="23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subTitle"/>
          </p:nvPr>
        </p:nvSpPr>
        <p:spPr>
          <a:xfrm>
            <a:off x="550375" y="1614925"/>
            <a:ext cx="62928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MVC</a:t>
            </a:r>
            <a:r>
              <a:rPr lang="es"/>
              <a:t> es </a:t>
            </a:r>
            <a:r>
              <a:rPr lang="es" u="sng"/>
              <a:t>útil</a:t>
            </a:r>
            <a:r>
              <a:rPr lang="es"/>
              <a:t> en sistemas donde </a:t>
            </a:r>
            <a:r>
              <a:rPr lang="es">
                <a:solidFill>
                  <a:schemeClr val="lt2"/>
                </a:solidFill>
                <a:highlight>
                  <a:srgbClr val="7685E6"/>
                </a:highlight>
              </a:rPr>
              <a:t>se requiere el uso de interfaces de usuario</a:t>
            </a:r>
            <a:r>
              <a:rPr lang="es"/>
              <a:t>, aunque en la práctica el mismo patrón de arquitectura </a:t>
            </a:r>
            <a:r>
              <a:rPr b="1" lang="es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se puede utilizar para distintos tipos de aplicaciones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Ayuda 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crear softwares más robustos</a:t>
            </a:r>
            <a:r>
              <a:rPr lang="es"/>
              <a:t>, donde se </a:t>
            </a:r>
            <a:r>
              <a:rPr lang="es">
                <a:solidFill>
                  <a:schemeClr val="lt2"/>
                </a:solidFill>
                <a:highlight>
                  <a:srgbClr val="E15BBA"/>
                </a:highlight>
              </a:rPr>
              <a:t>potencie la facilidad de mantenimiento</a:t>
            </a:r>
            <a:r>
              <a:rPr lang="es"/>
              <a:t>,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reutilización del código</a:t>
            </a:r>
            <a:r>
              <a:rPr lang="es"/>
              <a:t> y </a:t>
            </a:r>
            <a:r>
              <a:rPr lang="es">
                <a:solidFill>
                  <a:schemeClr val="lt2"/>
                </a:solidFill>
                <a:highlight>
                  <a:srgbClr val="4472C4"/>
                </a:highlight>
              </a:rPr>
              <a:t>la separación de conceptos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MVC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311700" y="1351825"/>
            <a:ext cx="51912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1600">
                <a:solidFill>
                  <a:srgbClr val="3F3F3F"/>
                </a:solidFill>
              </a:rPr>
              <a:t>Una estructura </a:t>
            </a:r>
            <a:r>
              <a:rPr b="1" lang="es" sz="1600">
                <a:solidFill>
                  <a:srgbClr val="44546A"/>
                </a:solidFill>
              </a:rPr>
              <a:t>MVC </a:t>
            </a:r>
            <a:r>
              <a:rPr lang="es" sz="1600">
                <a:solidFill>
                  <a:srgbClr val="434343"/>
                </a:solidFill>
              </a:rPr>
              <a:t>básica está compuesta por al menos </a:t>
            </a:r>
            <a:r>
              <a:rPr lang="es" sz="1600">
                <a:solidFill>
                  <a:srgbClr val="F9F9F9"/>
                </a:solidFill>
                <a:highlight>
                  <a:srgbClr val="E15BBA"/>
                </a:highlight>
              </a:rPr>
              <a:t>3 carpetas</a:t>
            </a:r>
            <a:r>
              <a:rPr lang="es" sz="1600">
                <a:solidFill>
                  <a:srgbClr val="434343"/>
                </a:solidFill>
              </a:rPr>
              <a:t> y un </a:t>
            </a:r>
            <a:r>
              <a:rPr lang="es" sz="1600">
                <a:solidFill>
                  <a:srgbClr val="434343"/>
                </a:solidFill>
                <a:highlight>
                  <a:srgbClr val="F8C823"/>
                </a:highlight>
              </a:rPr>
              <a:t>entry point</a:t>
            </a:r>
            <a:r>
              <a:rPr lang="es" sz="1600">
                <a:solidFill>
                  <a:srgbClr val="434343"/>
                </a:solidFill>
              </a:rPr>
              <a:t>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1600">
                <a:solidFill>
                  <a:srgbClr val="434343"/>
                </a:solidFill>
              </a:rPr>
              <a:t>En la imagen </a:t>
            </a:r>
            <a:r>
              <a:rPr b="1" lang="es" sz="1600">
                <a:solidFill>
                  <a:srgbClr val="434343"/>
                </a:solidFill>
              </a:rPr>
              <a:t>podemos observar</a:t>
            </a:r>
            <a:r>
              <a:rPr lang="es" sz="1600">
                <a:solidFill>
                  <a:srgbClr val="434343"/>
                </a:solidFill>
              </a:rPr>
              <a:t> el archivo </a:t>
            </a:r>
            <a:r>
              <a:rPr b="1" lang="es" sz="1600">
                <a:solidFill>
                  <a:srgbClr val="70AD47"/>
                </a:solidFill>
              </a:rPr>
              <a:t>app.js</a:t>
            </a:r>
            <a:r>
              <a:rPr lang="es" sz="1600">
                <a:solidFill>
                  <a:srgbClr val="434343"/>
                </a:solidFill>
              </a:rPr>
              <a:t> cómo entry point y las carpetas </a:t>
            </a:r>
            <a:r>
              <a:rPr b="1" lang="es" sz="1600">
                <a:solidFill>
                  <a:srgbClr val="F1C232"/>
                </a:solidFill>
              </a:rPr>
              <a:t>data</a:t>
            </a:r>
            <a:r>
              <a:rPr lang="es" sz="1600">
                <a:solidFill>
                  <a:srgbClr val="434343"/>
                </a:solidFill>
              </a:rPr>
              <a:t> (</a:t>
            </a:r>
            <a:r>
              <a:rPr b="1" lang="es" sz="1600">
                <a:solidFill>
                  <a:srgbClr val="434343"/>
                </a:solidFill>
              </a:rPr>
              <a:t>m</a:t>
            </a:r>
            <a:r>
              <a:rPr lang="es" sz="1600">
                <a:solidFill>
                  <a:srgbClr val="434343"/>
                </a:solidFill>
              </a:rPr>
              <a:t>odelo), </a:t>
            </a:r>
            <a:r>
              <a:rPr b="1" lang="es" sz="1600">
                <a:solidFill>
                  <a:srgbClr val="E69138"/>
                </a:solidFill>
              </a:rPr>
              <a:t>views</a:t>
            </a:r>
            <a:r>
              <a:rPr lang="es" sz="1600">
                <a:solidFill>
                  <a:srgbClr val="434343"/>
                </a:solidFill>
              </a:rPr>
              <a:t> (</a:t>
            </a:r>
            <a:r>
              <a:rPr b="1" lang="es" sz="1600">
                <a:solidFill>
                  <a:srgbClr val="434343"/>
                </a:solidFill>
              </a:rPr>
              <a:t>v</a:t>
            </a:r>
            <a:r>
              <a:rPr lang="es" sz="1600">
                <a:solidFill>
                  <a:srgbClr val="434343"/>
                </a:solidFill>
              </a:rPr>
              <a:t>ista), </a:t>
            </a:r>
            <a:r>
              <a:rPr b="1" lang="es" sz="1600">
                <a:solidFill>
                  <a:srgbClr val="4472C4"/>
                </a:solidFill>
              </a:rPr>
              <a:t>controller</a:t>
            </a:r>
            <a:r>
              <a:rPr lang="es" sz="1600">
                <a:solidFill>
                  <a:srgbClr val="434343"/>
                </a:solidFill>
              </a:rPr>
              <a:t> (</a:t>
            </a:r>
            <a:r>
              <a:rPr b="1" lang="es" sz="1600">
                <a:solidFill>
                  <a:srgbClr val="434343"/>
                </a:solidFill>
              </a:rPr>
              <a:t>c</a:t>
            </a:r>
            <a:r>
              <a:rPr lang="es" sz="1600">
                <a:solidFill>
                  <a:srgbClr val="434343"/>
                </a:solidFill>
              </a:rPr>
              <a:t>ontrolador).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1600">
                <a:solidFill>
                  <a:srgbClr val="434343"/>
                </a:solidFill>
              </a:rPr>
              <a:t>Además </a:t>
            </a:r>
            <a:r>
              <a:rPr i="1" lang="es" sz="1600" u="sng">
                <a:solidFill>
                  <a:srgbClr val="434343"/>
                </a:solidFill>
              </a:rPr>
              <a:t>se pueden tener otras carpetas</a:t>
            </a:r>
            <a:r>
              <a:rPr lang="es" sz="1600">
                <a:solidFill>
                  <a:srgbClr val="434343"/>
                </a:solidFill>
              </a:rPr>
              <a:t> para </a:t>
            </a:r>
            <a:r>
              <a:rPr lang="es" sz="1600">
                <a:solidFill>
                  <a:srgbClr val="F9F9F9"/>
                </a:solidFill>
                <a:highlight>
                  <a:srgbClr val="7685E6"/>
                </a:highlight>
              </a:rPr>
              <a:t>las rutas, estilos y middlewares</a:t>
            </a:r>
            <a:r>
              <a:rPr lang="es" sz="1600">
                <a:solidFill>
                  <a:srgbClr val="434343"/>
                </a:solidFill>
              </a:rPr>
              <a:t> que </a:t>
            </a:r>
            <a:r>
              <a:rPr b="1" lang="es" sz="1600">
                <a:solidFill>
                  <a:srgbClr val="E15BBA"/>
                </a:solidFill>
              </a:rPr>
              <a:t>veremos más adelante</a:t>
            </a:r>
            <a:r>
              <a:rPr lang="es" sz="1600">
                <a:solidFill>
                  <a:srgbClr val="434343"/>
                </a:solidFill>
              </a:rPr>
              <a:t>.</a:t>
            </a:r>
            <a:endParaRPr sz="16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625" y="1137350"/>
            <a:ext cx="2865700" cy="33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