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Fira Mono"/>
      <p:regular r:id="rId43"/>
      <p:bold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FiraMono-bold.fntdata"/><Relationship Id="rId21" Type="http://schemas.openxmlformats.org/officeDocument/2006/relationships/slide" Target="slides/slide16.xml"/><Relationship Id="rId43" Type="http://schemas.openxmlformats.org/officeDocument/2006/relationships/font" Target="fonts/FiraMono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SemiBold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SemiBold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629b147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629b147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629b147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629b147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629b147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629b147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629b147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629b147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98eeca7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98eeca7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98eeca7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98eeca7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f713416e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f713416e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b941e5e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b941e5e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f713416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f713416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fe01305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fe01305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f713416e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f713416e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f713416e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f713416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fe01305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fe01305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fe01305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fe01305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fe01305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fe01305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fe01305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fe01305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fe01305a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fe01305a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705ff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705ff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629b14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629b14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629b14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629b14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629b147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629b147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629b147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629b147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629b147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629b147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jsf.org/abou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con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endParaRPr b="1">
              <a:solidFill>
                <a:srgbClr val="70AD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311700" y="1786000"/>
            <a:ext cx="39012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Borramos el contenido de nuestro archivo </a:t>
            </a:r>
            <a:r>
              <a:rPr b="1" lang="es">
                <a:solidFill>
                  <a:srgbClr val="848BBD"/>
                </a:solidFill>
                <a:latin typeface="Montserrat"/>
                <a:ea typeface="Montserrat"/>
                <a:cs typeface="Montserrat"/>
                <a:sym typeface="Montserrat"/>
              </a:rPr>
              <a:t>app.js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 importamos el módulo de express.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ejecutamos la función </a:t>
            </a:r>
            <a:r>
              <a:rPr lang="es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express</a:t>
            </a:r>
            <a:r>
              <a:rPr lang="es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();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la guardamos en una variable llamada </a:t>
            </a:r>
            <a:r>
              <a:rPr lang="es">
                <a:solidFill>
                  <a:srgbClr val="FF7EDB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app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7E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470150" y="2181900"/>
            <a:ext cx="4084500" cy="86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3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express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3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3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3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'express'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3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app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3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3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express</a:t>
            </a:r>
            <a:r>
              <a:rPr lang="es" sz="13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();</a:t>
            </a:r>
            <a:endParaRPr>
              <a:solidFill>
                <a:srgbClr val="F8C823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con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endParaRPr b="1">
              <a:solidFill>
                <a:srgbClr val="70AD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11700" y="1242975"/>
            <a:ext cx="8243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Una vez importado el módulo y ejecutada una instancia de express tenemos que definir el puerto que va a estar escuchando nuestro servidor y configurar nuestra primera ruta con la respuesta a su petición:</a:t>
            </a:r>
            <a:endParaRPr>
              <a:solidFill>
                <a:srgbClr val="FF7E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2023450" y="2211425"/>
            <a:ext cx="5564700" cy="200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'Hola Mundo!'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`Example app listening at http://localhost: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CC99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965350" y="2804950"/>
            <a:ext cx="1010700" cy="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6"/>
          <p:cNvCxnSpPr/>
          <p:nvPr/>
        </p:nvCxnSpPr>
        <p:spPr>
          <a:xfrm flipH="1" rot="-5400000">
            <a:off x="710275" y="3085025"/>
            <a:ext cx="5445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5B9B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6"/>
          <p:cNvSpPr txBox="1"/>
          <p:nvPr/>
        </p:nvSpPr>
        <p:spPr>
          <a:xfrm>
            <a:off x="79725" y="3357675"/>
            <a:ext cx="1866000" cy="1046700"/>
          </a:xfrm>
          <a:prstGeom prst="rect">
            <a:avLst/>
          </a:prstGeom>
          <a:noFill/>
          <a:ln cap="flat" cmpd="sng" w="381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b="1" lang="es" sz="10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b="1" lang="es" sz="10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r>
              <a:rPr lang="es" sz="10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escuchará las peticiones a la ruta </a:t>
            </a:r>
            <a:r>
              <a:rPr b="1" lang="es" sz="1000">
                <a:solidFill>
                  <a:srgbClr val="F08D49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través del método </a:t>
            </a:r>
            <a:r>
              <a:rPr lang="es" sz="1000">
                <a:solidFill>
                  <a:srgbClr val="F9F9F9"/>
                </a:solidFill>
                <a:highlight>
                  <a:srgbClr val="848BBD"/>
                </a:highlight>
                <a:latin typeface="Montserrat"/>
                <a:ea typeface="Montserrat"/>
                <a:cs typeface="Montserrat"/>
                <a:sym typeface="Montserrat"/>
              </a:rPr>
              <a:t>HTTP GET</a:t>
            </a: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 responderá el texto citado.</a:t>
            </a:r>
            <a:endParaRPr sz="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26"/>
          <p:cNvCxnSpPr/>
          <p:nvPr/>
        </p:nvCxnSpPr>
        <p:spPr>
          <a:xfrm rot="10800000">
            <a:off x="2757050" y="3731325"/>
            <a:ext cx="0" cy="695700"/>
          </a:xfrm>
          <a:prstGeom prst="straightConnector1">
            <a:avLst/>
          </a:prstGeom>
          <a:noFill/>
          <a:ln cap="flat" cmpd="sng" w="38100">
            <a:solidFill>
              <a:srgbClr val="ED7D3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 txBox="1"/>
          <p:nvPr/>
        </p:nvSpPr>
        <p:spPr>
          <a:xfrm>
            <a:off x="2757050" y="4404375"/>
            <a:ext cx="3744000" cy="692700"/>
          </a:xfrm>
          <a:prstGeom prst="rect">
            <a:avLst/>
          </a:prstGeom>
          <a:noFill/>
          <a:ln cap="flat" cmpd="sng" w="381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método listen recibe un parámetro </a:t>
            </a:r>
            <a:r>
              <a:rPr b="1"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port</a:t>
            </a:r>
            <a:r>
              <a:rPr lang="es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 el puerto donde correrá el server y un callback que en este caso lo usamos para enviar un mensaje por consola.</a:t>
            </a:r>
            <a:endParaRPr sz="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con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endParaRPr b="1">
              <a:solidFill>
                <a:srgbClr val="70AD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11700" y="1170000"/>
            <a:ext cx="82431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ejecutar nuestro servidor podemos hacerlo igual que antes mediante la terminal con </a:t>
            </a:r>
            <a:r>
              <a:rPr lang="es" sz="1600">
                <a:solidFill>
                  <a:srgbClr val="F8C823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 sz="1600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600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app.js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definiendo un script para ello en nuestro archivo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package.json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rgbClr val="70AD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87125" y="1948250"/>
            <a:ext cx="4831800" cy="1004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"scripts"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"test"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"echo 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\"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Error: no test specified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\"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 &amp;&amp; exit 1"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"start"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"node app.js"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},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" y="2999475"/>
            <a:ext cx="4831800" cy="152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775" y="1978875"/>
            <a:ext cx="2679469" cy="2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90250" y="518025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De esta manera</a:t>
            </a:r>
            <a:r>
              <a:rPr lang="es"/>
              <a:t> </a:t>
            </a:r>
            <a:r>
              <a:rPr lang="es">
                <a:solidFill>
                  <a:srgbClr val="E15BBA"/>
                </a:solidFill>
              </a:rPr>
              <a:t>podemos devolver</a:t>
            </a:r>
            <a:r>
              <a:rPr lang="es"/>
              <a:t> </a:t>
            </a:r>
            <a:r>
              <a:rPr b="0" lang="es"/>
              <a:t>un</a:t>
            </a:r>
            <a:r>
              <a:rPr lang="es"/>
              <a:t> </a:t>
            </a:r>
            <a:r>
              <a:rPr lang="es">
                <a:solidFill>
                  <a:srgbClr val="FF8B39"/>
                </a:solidFill>
              </a:rPr>
              <a:t>texto</a:t>
            </a:r>
            <a:r>
              <a:rPr lang="es"/>
              <a:t> </a:t>
            </a:r>
            <a:r>
              <a:rPr b="0" lang="es"/>
              <a:t>o</a:t>
            </a:r>
            <a:r>
              <a:rPr lang="es"/>
              <a:t> </a:t>
            </a:r>
            <a:r>
              <a:rPr lang="es">
                <a:solidFill>
                  <a:srgbClr val="848BBD"/>
                </a:solidFill>
              </a:rPr>
              <a:t>un archivo</a:t>
            </a:r>
            <a:r>
              <a:rPr lang="es"/>
              <a:t> </a:t>
            </a:r>
            <a:r>
              <a:rPr b="0" lang="es" u="sng"/>
              <a:t>estático</a:t>
            </a:r>
            <a:r>
              <a:rPr lang="es"/>
              <a:t> </a:t>
            </a:r>
            <a:r>
              <a:rPr b="0" lang="es"/>
              <a:t>que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responda a una ruta específica</a:t>
            </a:r>
            <a:r>
              <a:rPr lang="es"/>
              <a:t> </a:t>
            </a:r>
            <a:r>
              <a:rPr b="0" lang="es"/>
              <a:t>mediante el método</a:t>
            </a:r>
            <a:r>
              <a:rPr lang="es"/>
              <a:t> GET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 Generator</a:t>
            </a:r>
            <a:endParaRPr/>
          </a:p>
        </p:txBody>
      </p:sp>
      <p:sp>
        <p:nvSpPr>
          <p:cNvPr id="254" name="Google Shape;254;p29"/>
          <p:cNvSpPr txBox="1"/>
          <p:nvPr>
            <p:ph idx="1" type="subTitle"/>
          </p:nvPr>
        </p:nvSpPr>
        <p:spPr>
          <a:xfrm>
            <a:off x="550375" y="1614925"/>
            <a:ext cx="4661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forma de instalar </a:t>
            </a:r>
            <a:r>
              <a:rPr b="1" lang="es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r>
              <a:rPr lang="es"/>
              <a:t> con un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boilerplate</a:t>
            </a:r>
            <a:r>
              <a:rPr lang="es"/>
              <a:t> ya configurado.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usar este </a:t>
            </a:r>
            <a:r>
              <a:rPr b="1" lang="es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comando</a:t>
            </a:r>
            <a:r>
              <a:rPr lang="es"/>
              <a:t>, hay que instalar </a:t>
            </a:r>
            <a:r>
              <a:rPr lang="es" u="sng"/>
              <a:t>express generator</a:t>
            </a:r>
            <a:r>
              <a:rPr lang="es"/>
              <a:t> en nuestra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lang="es"/>
              <a:t> de forma </a:t>
            </a:r>
            <a:r>
              <a:rPr lang="es">
                <a:solidFill>
                  <a:schemeClr val="lt1"/>
                </a:solidFill>
                <a:highlight>
                  <a:srgbClr val="E15BBA"/>
                </a:highlight>
              </a:rPr>
              <a:t>global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25" y="3568550"/>
            <a:ext cx="3627725" cy="36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 Generator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instalado podemos correr el comando: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nos creará un proyecto nuevo en una carpeta llamada </a:t>
            </a:r>
            <a:r>
              <a:rPr b="1" i="1" lang="es"/>
              <a:t>“test-app”</a:t>
            </a:r>
            <a:r>
              <a:rPr lang="es"/>
              <a:t> con una serie de archivos y carpetas ya preparados para comenzar a desarrollar nuestra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De esta manera tenemos nos ahorramos la configuración básica de express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983"/>
              <a:t>*No olvidar correr el comando npm install para instalar todas las dependencias necesarias.</a:t>
            </a:r>
            <a:endParaRPr b="1" i="1" sz="983"/>
          </a:p>
        </p:txBody>
      </p:sp>
      <p:sp>
        <p:nvSpPr>
          <p:cNvPr id="262" name="Google Shape;262;p30"/>
          <p:cNvSpPr txBox="1"/>
          <p:nvPr/>
        </p:nvSpPr>
        <p:spPr>
          <a:xfrm>
            <a:off x="402444" y="1807217"/>
            <a:ext cx="3000000" cy="346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C823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test-app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87100"/>
            <a:ext cx="4540811" cy="35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490250" y="506125"/>
            <a:ext cx="65775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Ya sabemos crear un servidor con Express, es momento de profundizar un poco más.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" type="subTitle"/>
          </p:nvPr>
        </p:nvSpPr>
        <p:spPr>
          <a:xfrm>
            <a:off x="550375" y="1712850"/>
            <a:ext cx="68094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660">
                <a:latin typeface="Montserrat"/>
                <a:ea typeface="Montserrat"/>
                <a:cs typeface="Montserrat"/>
                <a:sym typeface="Montserrat"/>
              </a:rPr>
              <a:t>La clase pasada</a:t>
            </a:r>
            <a:r>
              <a:rPr lang="es" sz="1660"/>
              <a:t> hablamos sobre los </a:t>
            </a:r>
            <a:r>
              <a:rPr lang="es" sz="1660">
                <a:solidFill>
                  <a:srgbClr val="F9F9F9"/>
                </a:solidFill>
                <a:highlight>
                  <a:srgbClr val="E15BBA"/>
                </a:highlight>
              </a:rPr>
              <a:t>servidores estáticos</a:t>
            </a:r>
            <a:r>
              <a:rPr lang="es" sz="1660"/>
              <a:t> y </a:t>
            </a:r>
            <a:r>
              <a:rPr b="1" lang="es" sz="1660">
                <a:solidFill>
                  <a:srgbClr val="848BBD"/>
                </a:solidFill>
                <a:latin typeface="Montserrat"/>
                <a:ea typeface="Montserrat"/>
                <a:cs typeface="Montserrat"/>
                <a:sym typeface="Montserrat"/>
              </a:rPr>
              <a:t>dinámicos</a:t>
            </a:r>
            <a:r>
              <a:rPr lang="es" sz="1660"/>
              <a:t>. 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" sz="1660"/>
              <a:t>Veamos cómo </a:t>
            </a:r>
            <a:r>
              <a:rPr b="1" lang="es" sz="1660">
                <a:latin typeface="Montserrat"/>
                <a:ea typeface="Montserrat"/>
                <a:cs typeface="Montserrat"/>
                <a:sym typeface="Montserrat"/>
              </a:rPr>
              <a:t>podemos</a:t>
            </a:r>
            <a:r>
              <a:rPr lang="es" sz="1660"/>
              <a:t> con Express </a:t>
            </a:r>
            <a:r>
              <a:rPr lang="es" sz="1660">
                <a:solidFill>
                  <a:srgbClr val="F9F9F9"/>
                </a:solidFill>
                <a:highlight>
                  <a:srgbClr val="4472C4"/>
                </a:highlight>
              </a:rPr>
              <a:t>definir una carpeta</a:t>
            </a:r>
            <a:r>
              <a:rPr lang="es" sz="1660"/>
              <a:t> que </a:t>
            </a:r>
            <a:r>
              <a:rPr b="1" lang="es" sz="166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sirva archivos</a:t>
            </a:r>
            <a:r>
              <a:rPr lang="es" sz="1660"/>
              <a:t> tal como lo haría un </a:t>
            </a:r>
            <a:r>
              <a:rPr lang="es" sz="1660">
                <a:solidFill>
                  <a:srgbClr val="F9F9F9"/>
                </a:solidFill>
                <a:highlight>
                  <a:srgbClr val="7685E6"/>
                </a:highlight>
              </a:rPr>
              <a:t>servidor estático</a:t>
            </a:r>
            <a:r>
              <a:rPr lang="es" sz="1660"/>
              <a:t>.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852"/>
              <a:buNone/>
            </a:pPr>
            <a:r>
              <a:rPr lang="es" sz="1660" u="sng"/>
              <a:t>Pero antes </a:t>
            </a:r>
            <a:r>
              <a:rPr lang="es" sz="1660"/>
              <a:t>un paso </a:t>
            </a:r>
            <a:r>
              <a:rPr lang="es" sz="1660"/>
              <a:t>súper</a:t>
            </a:r>
            <a:r>
              <a:rPr lang="es" sz="1660"/>
              <a:t> necesario, </a:t>
            </a:r>
            <a:r>
              <a:rPr b="1" lang="es" sz="166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nodemon</a:t>
            </a:r>
            <a:r>
              <a:rPr lang="es" sz="1660"/>
              <a:t>...</a:t>
            </a:r>
            <a:endParaRPr sz="1660"/>
          </a:p>
        </p:txBody>
      </p:sp>
      <p:sp>
        <p:nvSpPr>
          <p:cNvPr id="274" name="Google Shape;274;p32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Estáticos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Nodemon</a:t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250" y="1464775"/>
            <a:ext cx="2385650" cy="27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311700" y="1265625"/>
            <a:ext cx="50415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Esta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librería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nos ayuda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  <a:latin typeface="Montserrat"/>
                <a:ea typeface="Montserrat"/>
                <a:cs typeface="Montserrat"/>
                <a:sym typeface="Montserrat"/>
              </a:rPr>
              <a:t>recargando el servidor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frente a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cada cambio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sin tener que hacerlo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manualmente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instalamos como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dependencia de desarrollo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8C823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npm</a:t>
            </a:r>
            <a:r>
              <a:rPr lang="es" sz="1600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600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install -D nodemon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Las dependencias de desarrollo son aquellas que solo se utilizarán mientras creamos el proyecto.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Una vez lista,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modificamos ligeramente el script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nuestro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package.json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396800" y="3857625"/>
            <a:ext cx="4050300" cy="7851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"nodemon app.js"</a:t>
            </a:r>
            <a:endParaRPr sz="1050">
              <a:solidFill>
                <a:srgbClr val="FF8B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v18+</a:t>
            </a:r>
            <a:endParaRPr/>
          </a:p>
        </p:txBody>
      </p:sp>
      <p:sp>
        <p:nvSpPr>
          <p:cNvPr id="288" name="Google Shape;288;p34"/>
          <p:cNvSpPr txBox="1"/>
          <p:nvPr>
            <p:ph idx="1" type="subTitle"/>
          </p:nvPr>
        </p:nvSpPr>
        <p:spPr>
          <a:xfrm>
            <a:off x="550375" y="1714300"/>
            <a:ext cx="43611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</a:t>
            </a:r>
            <a:r>
              <a:rPr lang="es" sz="1400"/>
              <a:t>esde la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versión 18</a:t>
            </a:r>
            <a:r>
              <a:rPr lang="es" sz="1400"/>
              <a:t> de </a:t>
            </a:r>
            <a:r>
              <a:rPr b="1" lang="es" sz="14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s" sz="1400"/>
              <a:t> </a:t>
            </a:r>
            <a:r>
              <a:rPr lang="es" sz="1400" u="sng"/>
              <a:t>no se necesita instalar Nodemon</a:t>
            </a:r>
            <a:r>
              <a:rPr lang="es" sz="1400"/>
              <a:t> ya que el mismo programa </a:t>
            </a:r>
            <a:r>
              <a:rPr b="1" lang="es" sz="14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cuenta</a:t>
            </a:r>
            <a:r>
              <a:rPr lang="es" sz="1400"/>
              <a:t> con una </a:t>
            </a:r>
            <a:r>
              <a:rPr lang="es" sz="1400">
                <a:solidFill>
                  <a:srgbClr val="F9F9F9"/>
                </a:solidFill>
                <a:highlight>
                  <a:srgbClr val="848BBD"/>
                </a:highlight>
              </a:rPr>
              <a:t>funcionalidad propia</a:t>
            </a:r>
            <a:r>
              <a:rPr lang="es" sz="1400"/>
              <a:t> para recargar nuestro servidor, el flag </a:t>
            </a:r>
            <a:r>
              <a:rPr b="1" lang="es" sz="140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--watch</a:t>
            </a:r>
            <a:r>
              <a:rPr lang="es" sz="1400"/>
              <a:t>.</a:t>
            </a:r>
            <a:endParaRPr sz="1400"/>
          </a:p>
        </p:txBody>
      </p:sp>
      <p:sp>
        <p:nvSpPr>
          <p:cNvPr id="289" name="Google Shape;289;p34"/>
          <p:cNvSpPr txBox="1"/>
          <p:nvPr/>
        </p:nvSpPr>
        <p:spPr>
          <a:xfrm>
            <a:off x="5334500" y="2511400"/>
            <a:ext cx="3417600" cy="899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2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2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"node 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--watch</a:t>
            </a:r>
            <a:r>
              <a:rPr lang="es" sz="12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 app.js"</a:t>
            </a:r>
            <a:endParaRPr sz="1250">
              <a:solidFill>
                <a:srgbClr val="FF8B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550375" y="3064300"/>
            <a:ext cx="4361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 ser una </a:t>
            </a:r>
            <a:r>
              <a:rPr lang="es" u="sng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 tan reciente</a:t>
            </a:r>
            <a:r>
              <a:rPr lang="es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dado que </a:t>
            </a:r>
            <a:r>
              <a:rPr lang="es">
                <a:solidFill>
                  <a:srgbClr val="F9F9F9"/>
                </a:solidFill>
                <a:highlight>
                  <a:srgbClr val="4472C4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no todas las PCs son compatibles</a:t>
            </a:r>
            <a:r>
              <a:rPr lang="es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la última versión, por el momento se puede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trabajar con Nodemon</a:t>
            </a:r>
            <a:r>
              <a:rPr lang="es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90250" y="472625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sigamos con los archivos estáticos.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 public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311700" y="1265625"/>
            <a:ext cx="39012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 primero es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una carpeta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public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Allí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irán todos los archivos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deberán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b="1" lang="es">
                <a:solidFill>
                  <a:srgbClr val="848BBD"/>
                </a:solidFill>
                <a:latin typeface="Montserrat"/>
                <a:ea typeface="Montserrat"/>
                <a:cs typeface="Montserrat"/>
                <a:sym typeface="Montserrat"/>
              </a:rPr>
              <a:t>enviados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tal como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fueron alojados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0" y="2360300"/>
            <a:ext cx="3483900" cy="18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4626914" y="2256925"/>
            <a:ext cx="3833400" cy="392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3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3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" sz="13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3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s" sz="13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3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13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3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'public'</a:t>
            </a:r>
            <a:r>
              <a:rPr lang="es" sz="13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29500" y="1265625"/>
            <a:ext cx="430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en nuestro archivo </a:t>
            </a:r>
            <a:r>
              <a:rPr b="1" lang="es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app.js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agregaremos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ruta a esta carpeta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indicando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Express de que se trata.</a:t>
            </a:r>
            <a:endParaRPr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4572000" y="2818125"/>
            <a:ext cx="43029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lang="es" sz="1350">
                <a:solidFill>
                  <a:srgbClr val="BBBBBB"/>
                </a:solidFill>
                <a:highlight>
                  <a:srgbClr val="41414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350">
                <a:solidFill>
                  <a:srgbClr val="36F9F6"/>
                </a:solidFill>
                <a:highlight>
                  <a:srgbClr val="414141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" sz="1350">
                <a:solidFill>
                  <a:srgbClr val="BBBBBB"/>
                </a:solidFill>
                <a:highlight>
                  <a:srgbClr val="41414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un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middleware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concepto que veremos más adelante.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Por el momento debemos saber que nos permite interceptar lo que se ejecute dentro antes que la derivación de nuestras rutas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estáticos</a:t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050900" y="1514538"/>
            <a:ext cx="3431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Ahora creamos un archivo </a:t>
            </a:r>
            <a:r>
              <a:rPr b="1" lang="es" sz="170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r>
              <a:rPr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accedemos a la ruta </a:t>
            </a:r>
            <a:r>
              <a:rPr b="1"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ttp://localhost:3000</a:t>
            </a:r>
            <a:endParaRPr b="1" sz="1700"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62" y="1170113"/>
            <a:ext cx="4470225" cy="14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62" y="2673188"/>
            <a:ext cx="4470226" cy="191318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5050900" y="2881663"/>
            <a:ext cx="3536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¡Magia!</a:t>
            </a:r>
            <a:r>
              <a:rPr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Nos devuelve nuestro archivo </a:t>
            </a:r>
            <a:r>
              <a:rPr b="1"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700"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490250" y="472625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como </a:t>
            </a:r>
            <a:r>
              <a:rPr lang="es">
                <a:solidFill>
                  <a:srgbClr val="ED7D31"/>
                </a:solidFill>
              </a:rPr>
              <a:t>index.html</a:t>
            </a:r>
            <a:r>
              <a:rPr lang="es"/>
              <a:t>, podemos devolver cualquier recurso a través de su ruta.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Hablando de rutas</a:t>
            </a: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311700" y="1231588"/>
            <a:ext cx="80736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El</a:t>
            </a:r>
            <a:r>
              <a:rPr b="1" lang="es" sz="1500"/>
              <a:t> cliente</a:t>
            </a:r>
            <a:r>
              <a:rPr lang="es" sz="1500"/>
              <a:t> </a:t>
            </a:r>
            <a:r>
              <a:rPr b="1" lang="es" sz="1500"/>
              <a:t>buscará</a:t>
            </a:r>
            <a:r>
              <a:rPr lang="es" sz="1500"/>
              <a:t> acceder al contenido </a:t>
            </a:r>
            <a:r>
              <a:rPr b="1" lang="es" sz="1500">
                <a:solidFill>
                  <a:srgbClr val="70AD47"/>
                </a:solidFill>
              </a:rPr>
              <a:t>NO ESTÁTICO</a:t>
            </a:r>
            <a:r>
              <a:rPr lang="es" sz="1500"/>
              <a:t> de nuestro </a:t>
            </a:r>
            <a:r>
              <a:rPr lang="es" sz="1500">
                <a:highlight>
                  <a:srgbClr val="F8C823"/>
                </a:highlight>
              </a:rPr>
              <a:t>Backend</a:t>
            </a:r>
            <a:r>
              <a:rPr lang="es" sz="1500"/>
              <a:t> a través de </a:t>
            </a:r>
            <a:r>
              <a:rPr lang="es" sz="1500">
                <a:solidFill>
                  <a:srgbClr val="F9F9F9"/>
                </a:solidFill>
                <a:highlight>
                  <a:srgbClr val="7685E6"/>
                </a:highlight>
              </a:rPr>
              <a:t>peticiones HTTP</a:t>
            </a:r>
            <a:r>
              <a:rPr lang="es" sz="1500"/>
              <a:t> a diferentes </a:t>
            </a:r>
            <a:r>
              <a:rPr b="1" lang="es" sz="1500">
                <a:solidFill>
                  <a:srgbClr val="ED7D31"/>
                </a:solidFill>
              </a:rPr>
              <a:t>rutas</a:t>
            </a:r>
            <a:r>
              <a:rPr lang="es" sz="1500"/>
              <a:t> o </a:t>
            </a:r>
            <a:r>
              <a:rPr lang="es" sz="1500">
                <a:solidFill>
                  <a:srgbClr val="F9F9F9"/>
                </a:solidFill>
                <a:highlight>
                  <a:srgbClr val="E15BBA"/>
                </a:highlight>
              </a:rPr>
              <a:t>endpoints</a:t>
            </a:r>
            <a:r>
              <a:rPr lang="es" sz="1500"/>
              <a:t> </a:t>
            </a:r>
            <a:r>
              <a:rPr lang="es" sz="1500" u="sng"/>
              <a:t>configurados</a:t>
            </a:r>
            <a:r>
              <a:rPr lang="es" sz="1500"/>
              <a:t> en nuestra aplicación.</a:t>
            </a:r>
            <a:endParaRPr sz="1500"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75" y="2241950"/>
            <a:ext cx="7043626" cy="18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311700" y="1170000"/>
            <a:ext cx="8280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Nuestras rutas </a:t>
            </a:r>
            <a:r>
              <a:rPr lang="es">
                <a:highlight>
                  <a:srgbClr val="F8C823"/>
                </a:highlight>
              </a:rPr>
              <a:t>serán definidas en Express</a:t>
            </a:r>
            <a:r>
              <a:rPr lang="es"/>
              <a:t> de la siguiente manera: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3101725" y="2029475"/>
            <a:ext cx="5490000" cy="101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'/nosotros'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4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'./nosotros.html'</a:t>
            </a: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5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40"/>
          <p:cNvCxnSpPr/>
          <p:nvPr/>
        </p:nvCxnSpPr>
        <p:spPr>
          <a:xfrm>
            <a:off x="1870225" y="2350825"/>
            <a:ext cx="1184700" cy="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0"/>
          <p:cNvCxnSpPr/>
          <p:nvPr/>
        </p:nvCxnSpPr>
        <p:spPr>
          <a:xfrm flipH="1" rot="-5400000">
            <a:off x="1617350" y="2632450"/>
            <a:ext cx="5445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5B9B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40"/>
          <p:cNvSpPr txBox="1"/>
          <p:nvPr/>
        </p:nvSpPr>
        <p:spPr>
          <a:xfrm>
            <a:off x="432025" y="2903700"/>
            <a:ext cx="2532900" cy="938100"/>
          </a:xfrm>
          <a:prstGeom prst="rect">
            <a:avLst/>
          </a:prstGeom>
          <a:noFill/>
          <a:ln cap="flat" cmpd="sng" w="3810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lang="es" sz="110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de </a:t>
            </a:r>
            <a:r>
              <a:rPr lang="es" sz="1100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app 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escuchará las peticiones a la ruta </a:t>
            </a:r>
            <a:r>
              <a:rPr b="1" lang="es" sz="11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/nosotros</a:t>
            </a:r>
            <a:r>
              <a:rPr b="1"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través del método </a:t>
            </a:r>
            <a:r>
              <a:rPr lang="es" sz="11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HTTP GET</a:t>
            </a:r>
            <a:r>
              <a:rPr lang="es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 responderá el archivo solicitado.</a:t>
            </a:r>
            <a:endParaRPr sz="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3054925" y="3132600"/>
            <a:ext cx="4937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*la variable app de express puede escuchar a todos los métodos HTTP, entre ellos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PATCH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PUT 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entre otros.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3101725" y="3770725"/>
            <a:ext cx="4937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__dirname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nos permite tomar como referencia </a:t>
            </a:r>
            <a:r>
              <a:rPr i="1" lang="es" sz="1100">
                <a:solidFill>
                  <a:srgbClr val="666666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el lugar actual de nuestro archivo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dentro del servidor y </a:t>
            </a:r>
            <a:r>
              <a:rPr b="1"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llegar a un recurso</a:t>
            </a:r>
            <a:r>
              <a:rPr i="1" lang="es" sz="11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desde esa ruta.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90250" y="472625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dejemos eso para la próxima clase.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26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27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25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Módulos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Node Package Manager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Servidor Web Node Nativo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Enviar Texto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Enviar Archivos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Request y Response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GET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Rutas Parte I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Path Params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Query Params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Express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Generator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Servidor Estático con Node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55629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5562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3952" y="25683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3952" y="30249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3952" y="279663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33954" y="32601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33954" y="348843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255629" y="326019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6255629" y="349546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JS</a:t>
            </a:r>
            <a:endParaRPr/>
          </a:p>
        </p:txBody>
      </p:sp>
      <p:sp>
        <p:nvSpPr>
          <p:cNvPr id="179" name="Google Shape;179;p19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Express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44" y="1620256"/>
            <a:ext cx="3107775" cy="1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631214"/>
            <a:ext cx="3762199" cy="18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type="title"/>
          </p:nvPr>
        </p:nvSpPr>
        <p:spPr>
          <a:xfrm>
            <a:off x="5093225" y="1631263"/>
            <a:ext cx="3195300" cy="18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Un </a:t>
            </a:r>
            <a:r>
              <a:rPr b="1" lang="es">
                <a:solidFill>
                  <a:srgbClr val="414141"/>
                </a:solidFill>
              </a:rPr>
              <a:t>framework</a:t>
            </a:r>
            <a:r>
              <a:rPr lang="es">
                <a:solidFill>
                  <a:srgbClr val="414141"/>
                </a:solidFill>
              </a:rPr>
              <a:t> a la medida.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 Node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Montar un </a:t>
            </a:r>
            <a:r>
              <a:rPr lang="es" u="sng"/>
              <a:t>server de forma nativa</a:t>
            </a:r>
            <a:r>
              <a:rPr lang="es"/>
              <a:t> con Node para </a:t>
            </a:r>
            <a:r>
              <a:rPr lang="es">
                <a:solidFill>
                  <a:srgbClr val="F9F9F9"/>
                </a:solidFill>
                <a:highlight>
                  <a:srgbClr val="848BBD"/>
                </a:highlight>
              </a:rPr>
              <a:t>proyectos robustos</a:t>
            </a:r>
            <a:r>
              <a:rPr lang="es"/>
              <a:t> resulta </a:t>
            </a:r>
            <a:r>
              <a:rPr b="1" lang="es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algo tedioso y difícil de escalar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eso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existen diversos Frameworks</a:t>
            </a:r>
            <a:r>
              <a:rPr lang="es"/>
              <a:t> de Node como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HapiJS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Koa</a:t>
            </a:r>
            <a:r>
              <a:rPr lang="es"/>
              <a:t>, </a:t>
            </a:r>
            <a:r>
              <a:rPr b="1" lang="es">
                <a:solidFill>
                  <a:srgbClr val="FE4450"/>
                </a:solidFill>
                <a:latin typeface="Montserrat"/>
                <a:ea typeface="Montserrat"/>
                <a:cs typeface="Montserrat"/>
                <a:sym typeface="Montserrat"/>
              </a:rPr>
              <a:t>NestJS</a:t>
            </a:r>
            <a:r>
              <a:rPr lang="es"/>
              <a:t> o </a:t>
            </a: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r>
              <a:rPr lang="es"/>
              <a:t>, entre otros.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0AD47"/>
                </a:solidFill>
                <a:latin typeface="Montserrat"/>
                <a:ea typeface="Montserrat"/>
                <a:cs typeface="Montserrat"/>
                <a:sym typeface="Montserrat"/>
              </a:rPr>
              <a:t>Este último</a:t>
            </a:r>
            <a:r>
              <a:rPr lang="es"/>
              <a:t> es el más popular y actualmente se encuentra bajo el soporte de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OpenJS Foundation</a:t>
            </a:r>
            <a:r>
              <a:rPr lang="es"/>
              <a:t>. 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50375" y="3993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https://openjsf.org/about/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 JS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43062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Es un framework de aplicaciones web NODE mínimo y flexible.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Posee </a:t>
            </a:r>
            <a:r>
              <a:rPr lang="es" u="sng"/>
              <a:t>miles métodos</a:t>
            </a:r>
            <a:r>
              <a:rPr lang="es"/>
              <a:t> y </a:t>
            </a:r>
            <a:r>
              <a:rPr lang="es" u="sng"/>
              <a:t>middlewares</a:t>
            </a:r>
            <a:r>
              <a:rPr lang="es"/>
              <a:t> para </a:t>
            </a:r>
            <a:r>
              <a:rPr b="1" lang="es">
                <a:solidFill>
                  <a:srgbClr val="E15BBA"/>
                </a:solidFill>
              </a:rPr>
              <a:t>programas HTTP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facilitan la creación de una API</a:t>
            </a:r>
            <a:r>
              <a:rPr lang="es"/>
              <a:t> sólida de </a:t>
            </a:r>
            <a:r>
              <a:rPr b="1" lang="es"/>
              <a:t>forma rápida y sencilla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de las ventajas de Express es que nos </a:t>
            </a:r>
            <a:r>
              <a:rPr lang="es">
                <a:solidFill>
                  <a:srgbClr val="F9F9F9"/>
                </a:solidFill>
                <a:highlight>
                  <a:srgbClr val="4472C4"/>
                </a:highlight>
              </a:rPr>
              <a:t>permite levantar un servidor web muy fácilmente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/>
              <a:t>Pero antes de eso, debemos preparar nuestro proyecto para trabajar con librerías.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/>
              <a:t>En la terminal corremos el comando: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0565"/>
              <a:buFont typeface="Arial"/>
              <a:buNone/>
            </a:pPr>
            <a:r>
              <a:rPr lang="es" sz="1816">
                <a:solidFill>
                  <a:srgbClr val="F8C823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npm</a:t>
            </a:r>
            <a:r>
              <a:rPr lang="es" sz="1816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816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init -y</a:t>
            </a:r>
            <a:endParaRPr sz="1616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76" y="1152475"/>
            <a:ext cx="4351399" cy="23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76" y="3511278"/>
            <a:ext cx="3206357" cy="105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152475"/>
            <a:ext cx="40821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nos toca </a:t>
            </a:r>
            <a:r>
              <a:rPr b="1" lang="es"/>
              <a:t>instalar Express</a:t>
            </a:r>
            <a:r>
              <a:rPr lang="es"/>
              <a:t> mediante </a:t>
            </a:r>
            <a:r>
              <a:rPr b="1" lang="es">
                <a:solidFill>
                  <a:srgbClr val="FE4450"/>
                </a:solidFill>
              </a:rPr>
              <a:t>npm</a:t>
            </a:r>
            <a:r>
              <a:rPr lang="es"/>
              <a:t>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8C823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npm</a:t>
            </a:r>
            <a:r>
              <a:rPr lang="es" sz="1600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600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install express  --save</a:t>
            </a:r>
            <a:endParaRPr sz="1600"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flag </a:t>
            </a:r>
            <a:r>
              <a:rPr b="1" lang="es">
                <a:solidFill>
                  <a:srgbClr val="999999"/>
                </a:solidFill>
              </a:rPr>
              <a:t>--save</a:t>
            </a:r>
            <a:r>
              <a:rPr lang="es"/>
              <a:t> indica que debe registrar la </a:t>
            </a:r>
            <a:r>
              <a:rPr b="1" lang="es"/>
              <a:t>dependencia</a:t>
            </a:r>
            <a:r>
              <a:rPr lang="es"/>
              <a:t> y sus subdependencias </a:t>
            </a:r>
            <a:r>
              <a:rPr lang="es" u="sng"/>
              <a:t>actualizadas</a:t>
            </a:r>
            <a:r>
              <a:rPr lang="es"/>
              <a:t>.</a:t>
            </a:r>
            <a:endParaRPr sz="1600"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 JS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" y="3233200"/>
            <a:ext cx="4002450" cy="12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875" y="1293113"/>
            <a:ext cx="4445549" cy="274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4455541" y="4052509"/>
            <a:ext cx="4360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Vemos en el package.json que contamos con una lista de dependencias con express en la versión que acaba de instalar.</a:t>
            </a:r>
            <a:endParaRPr b="1" i="1"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490250" y="881250"/>
            <a:ext cx="8061000" cy="3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Ya tenemos </a:t>
            </a:r>
            <a:r>
              <a:rPr lang="es" sz="3600">
                <a:solidFill>
                  <a:srgbClr val="70AD47"/>
                </a:solidFill>
              </a:rPr>
              <a:t>Express</a:t>
            </a:r>
            <a:r>
              <a:rPr lang="es" sz="3600"/>
              <a:t> instalado.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¡Es momento de crear un nuevo server!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