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 SemiBold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Montserrat Medium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SemiBold-bold.fntdata"/><Relationship Id="rId23" Type="http://schemas.openxmlformats.org/officeDocument/2006/relationships/font" Target="fonts/Montserrat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boldItalic.fntdata"/><Relationship Id="rId25" Type="http://schemas.openxmlformats.org/officeDocument/2006/relationships/font" Target="fonts/MontserratSemiBold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Medium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ontserratMedium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4d2c796844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4d2c796844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4d341fa76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4d341fa76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4d2c796844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4d2c796844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4d2c796844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4d2c796844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4d341fa76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4d341fa76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f705ff7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f705ff7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1b4931c7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41b4931c7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a057e05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a057e05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d2c79684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d2c79684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a057e058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4a057e058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4a057e058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4a057e058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d341fa7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4d341fa7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287600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275150" y="690300"/>
            <a:ext cx="48519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/>
              <a:t>De esta manera logramos dividir la lógica de nuestra aplicación.</a:t>
            </a:r>
            <a:endParaRPr sz="3700"/>
          </a:p>
        </p:txBody>
      </p:sp>
      <p:pic>
        <p:nvPicPr>
          <p:cNvPr id="226" name="Google Shape;2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050" y="1524738"/>
            <a:ext cx="3712150" cy="2094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title"/>
          </p:nvPr>
        </p:nvSpPr>
        <p:spPr>
          <a:xfrm>
            <a:off x="1350450" y="380200"/>
            <a:ext cx="6443100" cy="24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/>
              <a:t>Veámoslo</a:t>
            </a:r>
            <a:r>
              <a:rPr lang="es" sz="3700"/>
              <a:t> en la práctica…</a:t>
            </a:r>
            <a:endParaRPr sz="3700"/>
          </a:p>
        </p:txBody>
      </p:sp>
      <p:pic>
        <p:nvPicPr>
          <p:cNvPr id="232" name="Google Shape;2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463" y="2162900"/>
            <a:ext cx="1817082" cy="170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 protegidos</a:t>
            </a:r>
            <a:endParaRPr/>
          </a:p>
        </p:txBody>
      </p:sp>
      <p:sp>
        <p:nvSpPr>
          <p:cNvPr id="238" name="Google Shape;238;p27"/>
          <p:cNvSpPr txBox="1"/>
          <p:nvPr>
            <p:ph idx="1" type="subTitle"/>
          </p:nvPr>
        </p:nvSpPr>
        <p:spPr>
          <a:xfrm>
            <a:off x="550375" y="1614925"/>
            <a:ext cx="5282100" cy="20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En una aplicación a veces necesitamos utilizar </a:t>
            </a:r>
            <a:r>
              <a:rPr b="1" lang="es" sz="1900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valores</a:t>
            </a:r>
            <a:r>
              <a:rPr lang="es" sz="1900"/>
              <a:t> o </a:t>
            </a:r>
            <a:r>
              <a:rPr b="1" lang="es" sz="1900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constantes</a:t>
            </a:r>
            <a:r>
              <a:rPr lang="es" sz="1900"/>
              <a:t> que </a:t>
            </a:r>
            <a:r>
              <a:rPr b="1" lang="es" sz="1900">
                <a:latin typeface="Montserrat"/>
                <a:ea typeface="Montserrat"/>
                <a:cs typeface="Montserrat"/>
                <a:sym typeface="Montserrat"/>
              </a:rPr>
              <a:t>NO</a:t>
            </a:r>
            <a:r>
              <a:rPr lang="es" sz="1900"/>
              <a:t> se </a:t>
            </a:r>
            <a:r>
              <a:rPr lang="es" sz="1900" u="sng"/>
              <a:t>expongan en nuestro código</a:t>
            </a:r>
            <a:r>
              <a:rPr lang="es" sz="1900"/>
              <a:t>. 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Para ello se utiliza algo conocido como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F9F9F9"/>
                </a:solidFill>
                <a:highlight>
                  <a:srgbClr val="FF8B39"/>
                </a:highlight>
              </a:rPr>
              <a:t>.ENV</a:t>
            </a:r>
            <a:r>
              <a:rPr lang="es" sz="1900"/>
              <a:t>.</a:t>
            </a:r>
            <a:endParaRPr sz="1900"/>
          </a:p>
        </p:txBody>
      </p:sp>
      <p:pic>
        <p:nvPicPr>
          <p:cNvPr id="239" name="Google Shape;239;p27"/>
          <p:cNvPicPr preferRelativeResize="0"/>
          <p:nvPr/>
        </p:nvPicPr>
        <p:blipFill rotWithShape="1">
          <a:blip r:embed="rId3">
            <a:alphaModFix/>
          </a:blip>
          <a:srcRect b="12692" l="31453" r="31297" t="13078"/>
          <a:stretch/>
        </p:blipFill>
        <p:spPr>
          <a:xfrm>
            <a:off x="6013025" y="1504913"/>
            <a:ext cx="2270701" cy="22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F3F3F"/>
                </a:solidFill>
                <a:highlight>
                  <a:srgbClr val="F8C823"/>
                </a:highlight>
              </a:rPr>
              <a:t>.env</a:t>
            </a:r>
            <a:endParaRPr>
              <a:solidFill>
                <a:srgbClr val="3F3F3F"/>
              </a:solidFill>
              <a:highlight>
                <a:srgbClr val="F8C823"/>
              </a:highlight>
            </a:endParaRPr>
          </a:p>
        </p:txBody>
      </p:sp>
      <p:sp>
        <p:nvSpPr>
          <p:cNvPr id="245" name="Google Shape;245;p28"/>
          <p:cNvSpPr txBox="1"/>
          <p:nvPr>
            <p:ph idx="1" type="body"/>
          </p:nvPr>
        </p:nvSpPr>
        <p:spPr>
          <a:xfrm>
            <a:off x="311700" y="1152475"/>
            <a:ext cx="6509700" cy="4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Comencemos instalando la dependencia </a:t>
            </a:r>
            <a:r>
              <a:rPr b="1" lang="es">
                <a:solidFill>
                  <a:srgbClr val="E15BBA"/>
                </a:solidFill>
              </a:rPr>
              <a:t>dotenv</a:t>
            </a:r>
            <a:r>
              <a:rPr lang="es"/>
              <a:t>:</a:t>
            </a:r>
            <a:endParaRPr/>
          </a:p>
        </p:txBody>
      </p:sp>
      <p:sp>
        <p:nvSpPr>
          <p:cNvPr id="246" name="Google Shape;246;p28"/>
          <p:cNvSpPr txBox="1"/>
          <p:nvPr>
            <p:ph idx="2" type="body"/>
          </p:nvPr>
        </p:nvSpPr>
        <p:spPr>
          <a:xfrm>
            <a:off x="311700" y="2368050"/>
            <a:ext cx="3487500" cy="13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Luego </a:t>
            </a:r>
            <a:r>
              <a:rPr lang="es">
                <a:solidFill>
                  <a:schemeClr val="lt1"/>
                </a:solidFill>
                <a:highlight>
                  <a:srgbClr val="E15BBA"/>
                </a:highlight>
              </a:rPr>
              <a:t>creamos un archivo</a:t>
            </a:r>
            <a:r>
              <a:rPr lang="es"/>
              <a:t> en la </a:t>
            </a:r>
            <a:r>
              <a:rPr lang="es"/>
              <a:t>raíz</a:t>
            </a:r>
            <a:r>
              <a:rPr lang="es"/>
              <a:t> del proyecto, llamado </a:t>
            </a:r>
            <a:r>
              <a:rPr b="1" lang="es"/>
              <a:t>.env</a:t>
            </a:r>
            <a:r>
              <a:rPr lang="es"/>
              <a:t> y escribimos un valor que deseamos que sea “secreto” como el puerto a utilizar en la APP.</a:t>
            </a:r>
            <a:endParaRPr b="1">
              <a:solidFill>
                <a:schemeClr val="lt1"/>
              </a:solidFill>
              <a:highlight>
                <a:srgbClr val="E15BBA"/>
              </a:highlight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311700" y="1578788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app.js</a:t>
            </a:r>
            <a:endParaRPr sz="700"/>
          </a:p>
        </p:txBody>
      </p:sp>
      <p:sp>
        <p:nvSpPr>
          <p:cNvPr id="248" name="Google Shape;248;p28"/>
          <p:cNvSpPr txBox="1"/>
          <p:nvPr/>
        </p:nvSpPr>
        <p:spPr>
          <a:xfrm>
            <a:off x="401300" y="1613186"/>
            <a:ext cx="4442100" cy="3462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8C823"/>
                </a:solidFill>
                <a:latin typeface="Courier New"/>
                <a:ea typeface="Courier New"/>
                <a:cs typeface="Courier New"/>
                <a:sym typeface="Courier New"/>
              </a:rPr>
              <a:t>npm</a:t>
            </a:r>
            <a:r>
              <a:rPr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install dotenv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28"/>
          <p:cNvSpPr txBox="1"/>
          <p:nvPr/>
        </p:nvSpPr>
        <p:spPr>
          <a:xfrm>
            <a:off x="401300" y="4051550"/>
            <a:ext cx="2764800" cy="3462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i="1" sz="1050">
              <a:solidFill>
                <a:srgbClr val="848BB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Google Shape;250;p28"/>
          <p:cNvSpPr txBox="1"/>
          <p:nvPr/>
        </p:nvSpPr>
        <p:spPr>
          <a:xfrm>
            <a:off x="325096" y="3802498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.env</a:t>
            </a:r>
            <a:endParaRPr sz="700"/>
          </a:p>
        </p:txBody>
      </p:sp>
      <p:pic>
        <p:nvPicPr>
          <p:cNvPr id="251" name="Google Shape;2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225" y="2223925"/>
            <a:ext cx="2516175" cy="2239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28"/>
          <p:cNvCxnSpPr>
            <a:stCxn id="246" idx="3"/>
          </p:cNvCxnSpPr>
          <p:nvPr/>
        </p:nvCxnSpPr>
        <p:spPr>
          <a:xfrm>
            <a:off x="3799200" y="3025950"/>
            <a:ext cx="1353600" cy="407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E15BB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F3F3F"/>
                </a:solidFill>
                <a:highlight>
                  <a:srgbClr val="F8C823"/>
                </a:highlight>
              </a:rPr>
              <a:t>.env</a:t>
            </a:r>
            <a:endParaRPr>
              <a:solidFill>
                <a:srgbClr val="3F3F3F"/>
              </a:solidFill>
              <a:highlight>
                <a:srgbClr val="F8C823"/>
              </a:highlight>
            </a:endParaRPr>
          </a:p>
        </p:txBody>
      </p:sp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311700" y="1152475"/>
            <a:ext cx="6509700" cy="4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Ahora podemos utilizar esa variable en nuestro archivo </a:t>
            </a:r>
            <a:r>
              <a:rPr b="1" lang="es"/>
              <a:t>app.js</a:t>
            </a:r>
            <a:endParaRPr b="1"/>
          </a:p>
        </p:txBody>
      </p:sp>
      <p:sp>
        <p:nvSpPr>
          <p:cNvPr id="259" name="Google Shape;259;p29"/>
          <p:cNvSpPr txBox="1"/>
          <p:nvPr>
            <p:ph idx="2" type="body"/>
          </p:nvPr>
        </p:nvSpPr>
        <p:spPr>
          <a:xfrm>
            <a:off x="311700" y="2669213"/>
            <a:ext cx="56754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De esta manera veremos que</a:t>
            </a:r>
            <a:r>
              <a:rPr lang="es" u="sng"/>
              <a:t> seguimos utilizando</a:t>
            </a:r>
            <a:r>
              <a:rPr lang="es"/>
              <a:t> el mismo </a:t>
            </a:r>
            <a:r>
              <a:rPr lang="es">
                <a:solidFill>
                  <a:schemeClr val="lt1"/>
                </a:solidFill>
                <a:highlight>
                  <a:srgbClr val="E15BBA"/>
                </a:highlight>
              </a:rPr>
              <a:t>puerto</a:t>
            </a:r>
            <a:r>
              <a:rPr lang="es"/>
              <a:t> pero ahora lo</a:t>
            </a:r>
            <a:r>
              <a:rPr b="1" i="1" lang="es"/>
              <a:t> lee desde un archivo oculto</a:t>
            </a:r>
            <a:r>
              <a:rPr lang="es"/>
              <a:t>.</a:t>
            </a:r>
            <a:endParaRPr b="1">
              <a:solidFill>
                <a:schemeClr val="lt1"/>
              </a:solidFill>
              <a:highlight>
                <a:srgbClr val="E15BBA"/>
              </a:highlight>
            </a:endParaRPr>
          </a:p>
        </p:txBody>
      </p:sp>
      <p:sp>
        <p:nvSpPr>
          <p:cNvPr id="260" name="Google Shape;260;p29"/>
          <p:cNvSpPr txBox="1"/>
          <p:nvPr/>
        </p:nvSpPr>
        <p:spPr>
          <a:xfrm>
            <a:off x="311700" y="1578788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app.js</a:t>
            </a:r>
            <a:endParaRPr sz="700"/>
          </a:p>
        </p:txBody>
      </p:sp>
      <p:sp>
        <p:nvSpPr>
          <p:cNvPr id="261" name="Google Shape;261;p29"/>
          <p:cNvSpPr txBox="1"/>
          <p:nvPr/>
        </p:nvSpPr>
        <p:spPr>
          <a:xfrm>
            <a:off x="401300" y="1613179"/>
            <a:ext cx="4442100" cy="10044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50">
                <a:solidFill>
                  <a:srgbClr val="848BBD"/>
                </a:solidFill>
                <a:latin typeface="Courier New"/>
                <a:ea typeface="Courier New"/>
                <a:cs typeface="Courier New"/>
                <a:sym typeface="Courier New"/>
              </a:rPr>
              <a:t>/* Requerimos la dependencia*/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'dotenv'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050">
                <a:solidFill>
                  <a:srgbClr val="848BBD"/>
                </a:solidFill>
                <a:latin typeface="Courier New"/>
                <a:ea typeface="Courier New"/>
                <a:cs typeface="Courier New"/>
                <a:sym typeface="Courier New"/>
              </a:rPr>
              <a:t>/* Leemos la constante*/</a:t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process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2EE2FA"/>
                </a:solidFill>
                <a:latin typeface="Courier New"/>
                <a:ea typeface="Courier New"/>
                <a:cs typeface="Courier New"/>
                <a:sym typeface="Courier New"/>
              </a:rPr>
              <a:t>env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2EE2FA"/>
                </a:solidFill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F8C82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2" name="Google Shape;2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00" y="3373654"/>
            <a:ext cx="5040000" cy="330337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9"/>
          <p:cNvSpPr txBox="1"/>
          <p:nvPr>
            <p:ph idx="2" type="body"/>
          </p:nvPr>
        </p:nvSpPr>
        <p:spPr>
          <a:xfrm>
            <a:off x="311700" y="3836425"/>
            <a:ext cx="64200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F8C823"/>
                </a:highlight>
              </a:rPr>
              <a:t>Este enfoque es muy útil por ejemplo para guardar las credenciales de acceso a una base de datos que no deben ser expuestas.</a:t>
            </a:r>
            <a:endParaRPr b="1">
              <a:solidFill>
                <a:schemeClr val="lt1"/>
              </a:solidFill>
              <a:highlight>
                <a:srgbClr val="F8C823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Clase 29</a:t>
            </a:r>
            <a:endParaRPr/>
          </a:p>
        </p:txBody>
      </p:sp>
      <p:sp>
        <p:nvSpPr>
          <p:cNvPr id="156" name="Google Shape;156;p18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Clase 30</a:t>
            </a:r>
            <a:endParaRPr/>
          </a:p>
        </p:txBody>
      </p:sp>
      <p:sp>
        <p:nvSpPr>
          <p:cNvPr id="157" name="Google Shape;157;p18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Clase 28</a:t>
            </a:r>
            <a:endParaRPr/>
          </a:p>
        </p:txBody>
      </p:sp>
      <p:sp>
        <p:nvSpPr>
          <p:cNvPr id="158" name="Google Shape;158;p18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Node JS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Express Router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Body Parser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Method Override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Middlewares</a:t>
            </a:r>
            <a:endParaRPr b="1">
              <a:solidFill>
                <a:srgbClr val="414141"/>
              </a:solidFill>
            </a:endParaRPr>
          </a:p>
        </p:txBody>
      </p:sp>
      <p:sp>
        <p:nvSpPr>
          <p:cNvPr id="159" name="Google Shape;159;p18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Base de Datos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Introducción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MySQL + Motor BBDD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Tipos de Datos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Diagramas ER</a:t>
            </a:r>
            <a:endParaRPr b="1">
              <a:solidFill>
                <a:srgbClr val="414141"/>
              </a:solidFill>
            </a:endParaRPr>
          </a:p>
        </p:txBody>
      </p:sp>
      <p:sp>
        <p:nvSpPr>
          <p:cNvPr id="160" name="Google Shape;160;p18"/>
          <p:cNvSpPr txBox="1"/>
          <p:nvPr>
            <p:ph idx="6" type="title"/>
          </p:nvPr>
        </p:nvSpPr>
        <p:spPr>
          <a:xfrm>
            <a:off x="3331525" y="21551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Node JS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Error 404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Controladores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ENV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 rot="5400000">
            <a:off x="3453854" y="2575390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/>
          <p:nvPr/>
        </p:nvSpPr>
        <p:spPr>
          <a:xfrm rot="5400000">
            <a:off x="3453854" y="302491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 rot="5400000">
            <a:off x="3453854" y="279665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 rot="5400000">
            <a:off x="6255629" y="2568392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rot="5400000">
            <a:off x="6255629" y="279665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 rot="5400000">
            <a:off x="633952" y="256837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/>
          <p:nvPr/>
        </p:nvSpPr>
        <p:spPr>
          <a:xfrm rot="5400000">
            <a:off x="633952" y="3024905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/>
          <p:nvPr/>
        </p:nvSpPr>
        <p:spPr>
          <a:xfrm rot="5400000">
            <a:off x="633952" y="279663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 rot="5400000">
            <a:off x="633954" y="326018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/>
          <p:nvPr/>
        </p:nvSpPr>
        <p:spPr>
          <a:xfrm rot="5400000">
            <a:off x="6255629" y="302490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8"/>
          <p:cNvSpPr/>
          <p:nvPr/>
        </p:nvSpPr>
        <p:spPr>
          <a:xfrm rot="5400000">
            <a:off x="6273754" y="325315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46030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NODE JS</a:t>
            </a:r>
            <a:endParaRPr/>
          </a:p>
        </p:txBody>
      </p:sp>
      <p:sp>
        <p:nvSpPr>
          <p:cNvPr id="177" name="Google Shape;177;p19"/>
          <p:cNvSpPr txBox="1"/>
          <p:nvPr>
            <p:ph idx="4294967295" type="subTitle"/>
          </p:nvPr>
        </p:nvSpPr>
        <p:spPr>
          <a:xfrm>
            <a:off x="511711" y="2601150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Controllers</a:t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344" y="1620256"/>
            <a:ext cx="3107775" cy="19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Antes de comenzar con el tema de hoy, veamos </a:t>
            </a:r>
            <a:r>
              <a:rPr lang="es" sz="2900"/>
              <a:t>cómo</a:t>
            </a:r>
            <a:r>
              <a:rPr lang="es" sz="2900"/>
              <a:t> crear un middleware que maneje las rutas que no existen de nuestra app.</a:t>
            </a:r>
            <a:endParaRPr sz="2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Error 404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311700" y="1235538"/>
            <a:ext cx="7585200" cy="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Para manejar este error vamos a crear un </a:t>
            </a:r>
            <a:r>
              <a:rPr b="1" lang="es" sz="1600"/>
              <a:t>middleware</a:t>
            </a:r>
            <a:r>
              <a:rPr lang="es" sz="1600"/>
              <a:t> en nuestro archivo </a:t>
            </a:r>
            <a:r>
              <a:rPr lang="es" sz="1600">
                <a:highlight>
                  <a:srgbClr val="F8C823"/>
                </a:highlight>
              </a:rPr>
              <a:t>app.js</a:t>
            </a:r>
            <a:endParaRPr sz="1600">
              <a:highlight>
                <a:srgbClr val="F8C823"/>
              </a:highlight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423424" y="2057550"/>
            <a:ext cx="7060200" cy="14247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(COLOCAR LUEGO DE LAS RUTAS Y ANTES DEL .listen())</a:t>
            </a:r>
            <a:endParaRPr i="1"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50">
                <a:solidFill>
                  <a:srgbClr val="848BBD"/>
                </a:solidFill>
                <a:latin typeface="Courier New"/>
                <a:ea typeface="Courier New"/>
                <a:cs typeface="Courier New"/>
                <a:sym typeface="Courier New"/>
              </a:rPr>
              <a:t>// Middleware para manejar el error 404 </a:t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i="1"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2EE2FA"/>
                </a:solidFill>
                <a:latin typeface="Courier New"/>
                <a:ea typeface="Courier New"/>
                <a:cs typeface="Courier New"/>
                <a:sym typeface="Courier New"/>
              </a:rPr>
              <a:t>404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'Recurso no encontrado'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rgbClr val="FEDE5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311700" y="3621525"/>
            <a:ext cx="77361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Este código </a:t>
            </a:r>
            <a:r>
              <a:rPr lang="es" sz="1500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revisa el estado de la petición</a:t>
            </a:r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y si no encuentra el recurso devuelve un </a:t>
            </a:r>
            <a:r>
              <a:rPr b="1" lang="es" sz="1500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código 404</a:t>
            </a:r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 Luego en </a:t>
            </a:r>
            <a:r>
              <a:rPr lang="es" sz="1500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.send()</a:t>
            </a:r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podemos enviar lo que deseamos, desde un </a:t>
            </a:r>
            <a:r>
              <a:rPr lang="es" sz="1500">
                <a:solidFill>
                  <a:schemeClr val="lt1"/>
                </a:solidFill>
                <a:highlight>
                  <a:srgbClr val="E15BBA"/>
                </a:highlight>
                <a:latin typeface="Montserrat"/>
                <a:ea typeface="Montserrat"/>
                <a:cs typeface="Montserrat"/>
                <a:sym typeface="Montserrat"/>
              </a:rPr>
              <a:t>texto</a:t>
            </a:r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hasta una </a:t>
            </a:r>
            <a:r>
              <a:rPr b="1" lang="es" sz="15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vista HTML</a:t>
            </a:r>
            <a:r>
              <a:rPr lang="es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Controladores</a:t>
            </a:r>
            <a:endParaRPr/>
          </a:p>
        </p:txBody>
      </p:sp>
      <p:sp>
        <p:nvSpPr>
          <p:cNvPr id="197" name="Google Shape;197;p22"/>
          <p:cNvSpPr txBox="1"/>
          <p:nvPr>
            <p:ph idx="1" type="subTitle"/>
          </p:nvPr>
        </p:nvSpPr>
        <p:spPr>
          <a:xfrm>
            <a:off x="550375" y="1465500"/>
            <a:ext cx="6967800" cy="16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Son una de las </a:t>
            </a:r>
            <a:r>
              <a:rPr b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capas de MVC</a:t>
            </a:r>
            <a:r>
              <a:rPr lang="es"/>
              <a:t> (modelo-vista-controlador) y ayuda a </a:t>
            </a:r>
            <a:r>
              <a:rPr lang="es">
                <a:solidFill>
                  <a:schemeClr val="lt1"/>
                </a:solidFill>
                <a:highlight>
                  <a:srgbClr val="7685E6"/>
                </a:highlight>
              </a:rPr>
              <a:t>separar nuestra </a:t>
            </a:r>
            <a:r>
              <a:rPr lang="es">
                <a:solidFill>
                  <a:schemeClr val="lt1"/>
                </a:solidFill>
                <a:highlight>
                  <a:srgbClr val="7685E6"/>
                </a:highlight>
              </a:rPr>
              <a:t>aplicación</a:t>
            </a:r>
            <a:r>
              <a:rPr lang="es">
                <a:solidFill>
                  <a:schemeClr val="lt1"/>
                </a:solidFill>
                <a:highlight>
                  <a:srgbClr val="7685E6"/>
                </a:highlight>
              </a:rPr>
              <a:t> en capas</a:t>
            </a:r>
            <a:r>
              <a:rPr lang="es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Hasta ahora la respuesta  a un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ENDPOINT</a:t>
            </a:r>
            <a:r>
              <a:rPr lang="es"/>
              <a:t> se encontraba dentro de la ruta:</a:t>
            </a:r>
            <a:endParaRPr/>
          </a:p>
        </p:txBody>
      </p:sp>
      <p:sp>
        <p:nvSpPr>
          <p:cNvPr id="198" name="Google Shape;198;p22"/>
          <p:cNvSpPr txBox="1"/>
          <p:nvPr/>
        </p:nvSpPr>
        <p:spPr>
          <a:xfrm>
            <a:off x="675318" y="3081000"/>
            <a:ext cx="7060200" cy="3462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'/home'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i="1"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"Página de Home"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50">
              <a:solidFill>
                <a:srgbClr val="FF7ED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22"/>
          <p:cNvSpPr txBox="1"/>
          <p:nvPr/>
        </p:nvSpPr>
        <p:spPr>
          <a:xfrm>
            <a:off x="550375" y="3549875"/>
            <a:ext cx="76257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Pero, ¿</a:t>
            </a:r>
            <a:r>
              <a:rPr lang="es" sz="1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qué</a:t>
            </a:r>
            <a:r>
              <a:rPr lang="es" sz="1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pasa cuando tengo muchas rutas y sus respuestas son más complejas?</a:t>
            </a: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2237100" y="2358475"/>
            <a:ext cx="2976000" cy="292500"/>
          </a:xfrm>
          <a:prstGeom prst="rect">
            <a:avLst/>
          </a:prstGeom>
          <a:noFill/>
          <a:ln cap="flat" cmpd="sng" w="19050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Google Shape;201;p22"/>
          <p:cNvCxnSpPr>
            <a:stCxn id="200" idx="2"/>
            <a:endCxn id="198" idx="0"/>
          </p:cNvCxnSpPr>
          <p:nvPr/>
        </p:nvCxnSpPr>
        <p:spPr>
          <a:xfrm flipH="1" rot="-5400000">
            <a:off x="3750300" y="2625775"/>
            <a:ext cx="429900" cy="480300"/>
          </a:xfrm>
          <a:prstGeom prst="bentConnector3">
            <a:avLst>
              <a:gd fmla="val 50015" name="adj1"/>
            </a:avLst>
          </a:prstGeom>
          <a:noFill/>
          <a:ln cap="flat" cmpd="sng" w="19050">
            <a:solidFill>
              <a:srgbClr val="4472C4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Controladores</a:t>
            </a:r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311700" y="1342125"/>
            <a:ext cx="5770200" cy="12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s" sz="1929"/>
              <a:t>Lo mejor en estos casos es </a:t>
            </a:r>
            <a:r>
              <a:rPr lang="es" sz="1929">
                <a:highlight>
                  <a:srgbClr val="F8C823"/>
                </a:highlight>
              </a:rPr>
              <a:t>separar el código</a:t>
            </a:r>
            <a:r>
              <a:rPr lang="es" sz="1929"/>
              <a:t> para que sea más </a:t>
            </a:r>
            <a:r>
              <a:rPr b="1" lang="es" sz="1929">
                <a:solidFill>
                  <a:srgbClr val="E15BBA"/>
                </a:solidFill>
              </a:rPr>
              <a:t>escalable</a:t>
            </a:r>
            <a:r>
              <a:rPr lang="es" sz="1929"/>
              <a:t> y </a:t>
            </a:r>
            <a:r>
              <a:rPr b="1" lang="es" sz="1929">
                <a:solidFill>
                  <a:srgbClr val="7685E6"/>
                </a:solidFill>
              </a:rPr>
              <a:t>legible</a:t>
            </a:r>
            <a:r>
              <a:rPr lang="es" sz="1929"/>
              <a:t>.</a:t>
            </a:r>
            <a:endParaRPr sz="1929"/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3450" y="1219300"/>
            <a:ext cx="2757300" cy="32647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23"/>
          <p:cNvCxnSpPr/>
          <p:nvPr/>
        </p:nvCxnSpPr>
        <p:spPr>
          <a:xfrm rot="5400000">
            <a:off x="5841000" y="2771400"/>
            <a:ext cx="1049400" cy="3612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F8C823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10" name="Google Shape;210;p23"/>
          <p:cNvCxnSpPr/>
          <p:nvPr/>
        </p:nvCxnSpPr>
        <p:spPr>
          <a:xfrm>
            <a:off x="6185150" y="3476600"/>
            <a:ext cx="361200" cy="0"/>
          </a:xfrm>
          <a:prstGeom prst="straightConnector1">
            <a:avLst/>
          </a:prstGeom>
          <a:noFill/>
          <a:ln cap="flat" cmpd="sng" w="19050">
            <a:solidFill>
              <a:srgbClr val="F8C82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1" name="Google Shape;211;p23"/>
          <p:cNvSpPr txBox="1"/>
          <p:nvPr/>
        </p:nvSpPr>
        <p:spPr>
          <a:xfrm>
            <a:off x="366900" y="2639900"/>
            <a:ext cx="5448300" cy="12237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E4450"/>
                </a:solidFill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FE4450"/>
                </a:solidFill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i="1"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"Página de Home"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contact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i="1"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"Página de Contacto"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about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i="1"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"Página Sobre Nosotros"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FEDE5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285896" y="2392998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mainController</a:t>
            </a:r>
            <a:r>
              <a:rPr b="1" lang="es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.js</a:t>
            </a:r>
            <a:endParaRPr sz="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Controladores</a:t>
            </a:r>
            <a:endParaRPr/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311700" y="1342125"/>
            <a:ext cx="8023800" cy="12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s" sz="1929"/>
              <a:t>Una vez que </a:t>
            </a:r>
            <a:r>
              <a:rPr lang="es" sz="1929">
                <a:highlight>
                  <a:srgbClr val="F8C823"/>
                </a:highlight>
              </a:rPr>
              <a:t>tenemos nuestros controladores</a:t>
            </a:r>
            <a:r>
              <a:rPr lang="es" sz="1929"/>
              <a:t> los usamos en el </a:t>
            </a:r>
            <a:r>
              <a:rPr lang="es" sz="1929" u="sng"/>
              <a:t>archivo de rutas</a:t>
            </a:r>
            <a:r>
              <a:rPr lang="es" sz="1929"/>
              <a:t> donde antes colocábamos la </a:t>
            </a:r>
            <a:r>
              <a:rPr b="1" lang="es" sz="1929"/>
              <a:t>lógica de respuesta.</a:t>
            </a:r>
            <a:endParaRPr b="1" sz="1929"/>
          </a:p>
        </p:txBody>
      </p:sp>
      <p:sp>
        <p:nvSpPr>
          <p:cNvPr id="219" name="Google Shape;219;p24"/>
          <p:cNvSpPr txBox="1"/>
          <p:nvPr/>
        </p:nvSpPr>
        <p:spPr>
          <a:xfrm>
            <a:off x="366900" y="2854950"/>
            <a:ext cx="6755700" cy="16623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mainController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'../controllers/mainController.js'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050">
                <a:solidFill>
                  <a:srgbClr val="848BBD"/>
                </a:solidFill>
                <a:latin typeface="Courier New"/>
                <a:ea typeface="Courier New"/>
                <a:cs typeface="Courier New"/>
                <a:sym typeface="Courier New"/>
              </a:rPr>
              <a:t>/* MAIN ROUTES */</a:t>
            </a:r>
            <a:endParaRPr i="1" sz="1050">
              <a:solidFill>
                <a:srgbClr val="848B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'/home'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mainController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'/contact'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mainController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contact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'/about'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mainController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about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FF7EDB"/>
                </a:solidFill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lang="es" sz="105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FE445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285896" y="2608048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mainRoutes</a:t>
            </a:r>
            <a:r>
              <a:rPr b="1" lang="es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.js</a:t>
            </a:r>
            <a:endParaRPr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