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Fira Mono"/>
      <p:regular r:id="rId38"/>
      <p:bold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tiago Acosta Verr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FiraMono-bold.fntdata"/><Relationship Id="rId16" Type="http://schemas.openxmlformats.org/officeDocument/2006/relationships/slide" Target="slides/slide10.xml"/><Relationship Id="rId38" Type="http://schemas.openxmlformats.org/officeDocument/2006/relationships/font" Target="fonts/Fira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19T23:57:51.245">
    <p:pos x="2153" y="696"/>
    <p:text>¿Es necesaria devolver la conexión al pool ahí? La pregunta es por lo que vi en https://www.npmjs.com/package/mysql2#user-content-using-connection-pools que dice al hacer query con el pool lo siguiente // Connection is automatically released when query resolves
además ¿no es release()? 
gracias!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e5cc124f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e5cc124f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2acea1d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2acea1d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7f240d7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7f240d7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e5cc124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e5cc124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7f240d7c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7f240d7c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2acea1d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2acea1d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7f240d7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7f240d7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c6d142f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c6d142f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7f240d7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7f240d7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7f240d7c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7f240d7c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7f240d7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97f240d7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2acea1d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2acea1d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f240d7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7f240d7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7f240d7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7f240d7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7f240d7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7f240d7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7f240d7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7f240d7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7f240d7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7f240d7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simple a la BBDD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152475"/>
            <a:ext cx="5927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Dentro de la carpeta </a:t>
            </a:r>
            <a:r>
              <a:rPr b="1" lang="es">
                <a:solidFill>
                  <a:srgbClr val="E06666"/>
                </a:solidFill>
              </a:rPr>
              <a:t>config</a:t>
            </a:r>
            <a:r>
              <a:rPr lang="es"/>
              <a:t>, crearemos un un archivo llamado </a:t>
            </a:r>
            <a:r>
              <a:rPr b="1" lang="es"/>
              <a:t>conn.js</a:t>
            </a:r>
            <a:r>
              <a:rPr lang="es"/>
              <a:t> en él escribiremos lo necesario para poder conectarnos con nuestra base de datos.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79075" y="2023650"/>
            <a:ext cx="4192800" cy="25398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'mysql2'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'localhost'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'root'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password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'root'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database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'characters'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connect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module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exports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150" y="1259463"/>
            <a:ext cx="18002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4737950" y="2349275"/>
            <a:ext cx="3893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lang="es" sz="1250">
                <a:solidFill>
                  <a:srgbClr val="BBBBBB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50">
                <a:solidFill>
                  <a:srgbClr val="36F9F6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createConnection</a:t>
            </a:r>
            <a:r>
              <a:rPr lang="es" sz="1250">
                <a:solidFill>
                  <a:srgbClr val="BBBBBB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nos permite iniciar una instancia de </a:t>
            </a:r>
            <a:r>
              <a:rPr b="1" lang="es">
                <a:solidFill>
                  <a:srgbClr val="FE4450"/>
                </a:solidFill>
                <a:latin typeface="Montserrat"/>
                <a:ea typeface="Montserrat"/>
                <a:cs typeface="Montserrat"/>
                <a:sym typeface="Montserrat"/>
              </a:rPr>
              <a:t>UNA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conexión individual.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Esto implica que cada consulta con la Base de Datos debe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iniciar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cerrar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una conexión en cada interacción.</a:t>
            </a:r>
            <a:endParaRPr b="1" i="1" sz="16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Pool de conexiones </a:t>
            </a:r>
            <a:r>
              <a:rPr lang="es"/>
              <a:t>a la BBDD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091450"/>
            <a:ext cx="82239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el </a:t>
            </a:r>
            <a:r>
              <a:rPr lang="es"/>
              <a:t>método </a:t>
            </a:r>
            <a:r>
              <a:rPr lang="es" sz="1250">
                <a:solidFill>
                  <a:srgbClr val="BBBBBB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50">
                <a:solidFill>
                  <a:srgbClr val="36F9F6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createPool</a:t>
            </a:r>
            <a:r>
              <a:rPr lang="es" sz="1250">
                <a:solidFill>
                  <a:srgbClr val="BBBBBB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s"/>
              <a:t> creamos un vínculo recurrente que admite hasta 10 </a:t>
            </a:r>
            <a:r>
              <a:rPr b="1" lang="es">
                <a:solidFill>
                  <a:srgbClr val="E15BBA"/>
                </a:solidFill>
              </a:rPr>
              <a:t>conexiones simultáneas</a:t>
            </a:r>
            <a:r>
              <a:rPr lang="es"/>
              <a:t> y </a:t>
            </a:r>
            <a:r>
              <a:rPr lang="es">
                <a:solidFill>
                  <a:schemeClr val="lt1"/>
                </a:solidFill>
                <a:highlight>
                  <a:srgbClr val="7685E6"/>
                </a:highlight>
              </a:rPr>
              <a:t>no debe cerrarse</a:t>
            </a:r>
            <a:r>
              <a:rPr lang="es"/>
              <a:t> para poder volver a realizar otra consulta.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92446" y="1919050"/>
            <a:ext cx="3361800" cy="2759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'mysql2'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pool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createPool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'localhost'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'elpepe'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password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'admin123'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database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'latiendita'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port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3306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waitForConnections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97E72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connectionLimit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10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queueLimit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823971" y="2477888"/>
            <a:ext cx="4095000" cy="100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848BBD"/>
                </a:solidFill>
                <a:latin typeface="Fira Mono"/>
                <a:ea typeface="Fira Mono"/>
                <a:cs typeface="Fira Mono"/>
                <a:sym typeface="Fira Mono"/>
              </a:rPr>
              <a:t>// Exportamos la conexión como una promesa</a:t>
            </a:r>
            <a:endParaRPr i="1" sz="1050">
              <a:solidFill>
                <a:srgbClr val="848BB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module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exports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conn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pool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promise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};</a:t>
            </a:r>
            <a:endParaRPr sz="1050"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756493" y="3504313"/>
            <a:ext cx="3361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i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.promise()</a:t>
            </a:r>
            <a:r>
              <a:rPr i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propio de la librería </a:t>
            </a:r>
            <a:r>
              <a:rPr b="1" i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mysql2</a:t>
            </a:r>
            <a:endParaRPr b="1" i="1"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podemos usar </a:t>
            </a:r>
            <a:r>
              <a:rPr lang="es">
                <a:solidFill>
                  <a:srgbClr val="E15BBA"/>
                </a:solidFill>
              </a:rPr>
              <a:t>conn</a:t>
            </a:r>
            <a:r>
              <a:rPr lang="es"/>
              <a:t> cada vez que necesitemos interactuar con la BBDD.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105800"/>
            <a:ext cx="30018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una </a:t>
            </a:r>
            <a:r>
              <a:rPr lang="es" u="sng"/>
              <a:t>capa</a:t>
            </a:r>
            <a:r>
              <a:rPr lang="es"/>
              <a:t> de nuestra app que </a:t>
            </a:r>
            <a:r>
              <a:rPr b="1" lang="es">
                <a:solidFill>
                  <a:srgbClr val="7685E6"/>
                </a:solidFill>
              </a:rPr>
              <a:t>contendrá los archivos</a:t>
            </a:r>
            <a:r>
              <a:rPr lang="es"/>
              <a:t> </a:t>
            </a:r>
            <a:r>
              <a:rPr lang="es"/>
              <a:t>encargados</a:t>
            </a:r>
            <a:r>
              <a:rPr lang="es"/>
              <a:t> de </a:t>
            </a:r>
            <a:r>
              <a:rPr lang="es">
                <a:solidFill>
                  <a:schemeClr val="lt1"/>
                </a:solidFill>
                <a:highlight>
                  <a:srgbClr val="E15BBA"/>
                </a:highlight>
              </a:rPr>
              <a:t>realizar consultas</a:t>
            </a:r>
            <a:r>
              <a:rPr lang="es"/>
              <a:t> a la </a:t>
            </a:r>
            <a:r>
              <a:rPr b="1" lang="es"/>
              <a:t>BBDD</a:t>
            </a:r>
            <a:endParaRPr b="1"/>
          </a:p>
        </p:txBody>
      </p:sp>
      <p:sp>
        <p:nvSpPr>
          <p:cNvPr id="236" name="Google Shape;236;p28"/>
          <p:cNvSpPr txBox="1"/>
          <p:nvPr/>
        </p:nvSpPr>
        <p:spPr>
          <a:xfrm>
            <a:off x="3418100" y="1105788"/>
            <a:ext cx="5204700" cy="3417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conn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}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'../config/conn'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getItems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async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()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try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[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rows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]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await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conn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query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'SELECT * FROM items;'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return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rows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}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catch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error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throw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error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}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finally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conn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releaseConnection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}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module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exports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getItems</a:t>
            </a:r>
            <a:endParaRPr sz="10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150"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00" y="2286700"/>
            <a:ext cx="19145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312600" y="3039575"/>
            <a:ext cx="31839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Requerimos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nuestra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conexión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a través de un </a:t>
            </a:r>
            <a:r>
              <a:rPr lang="es">
                <a:solidFill>
                  <a:schemeClr val="lt1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try/catch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.query()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realizamos la consulta a la BBDD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Finalmente liberamos la conexión.</a:t>
            </a:r>
            <a:endParaRPr b="1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- Consultas con parámetros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1317200"/>
            <a:ext cx="30717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podemos realizar consultas puntuales pasando parámetros específicos.</a:t>
            </a:r>
            <a:endParaRPr>
              <a:highlight>
                <a:srgbClr val="F8C823"/>
              </a:highlight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3546600" y="1317200"/>
            <a:ext cx="5285700" cy="2978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getItems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'SELECT * FROM items WHERE price &gt; ? LIMIT ? OFFSET ?;'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releaseConnection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2285900"/>
            <a:ext cx="31326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 esta manera </a:t>
            </a:r>
            <a:r>
              <a:rPr lang="es">
                <a:highlight>
                  <a:srgbClr val="F8C823"/>
                </a:highlight>
              </a:rPr>
              <a:t>creamos consultas “pre establecidas”</a:t>
            </a:r>
            <a:r>
              <a:rPr lang="es"/>
              <a:t> mediante el </a:t>
            </a:r>
            <a:r>
              <a:rPr b="1" lang="es"/>
              <a:t>?</a:t>
            </a:r>
            <a:r>
              <a:rPr lang="es"/>
              <a:t> y este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será reemplazado</a:t>
            </a:r>
            <a:r>
              <a:rPr lang="es"/>
              <a:t> en órden por los parámetros recibidos.</a:t>
            </a:r>
            <a:endParaRPr b="1" i="1"/>
          </a:p>
        </p:txBody>
      </p:sp>
      <p:sp>
        <p:nvSpPr>
          <p:cNvPr id="247" name="Google Shape;247;p29"/>
          <p:cNvSpPr txBox="1"/>
          <p:nvPr/>
        </p:nvSpPr>
        <p:spPr>
          <a:xfrm>
            <a:off x="311700" y="3764475"/>
            <a:ext cx="3265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Nota:</a:t>
            </a:r>
            <a:r>
              <a:rPr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podemos pasar los parámetros </a:t>
            </a:r>
            <a:r>
              <a:rPr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directamente</a:t>
            </a:r>
            <a:r>
              <a:rPr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la consulta pero al utilizar los </a:t>
            </a:r>
            <a:r>
              <a:rPr b="1"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nos aseguramos de no inyectar código tal y como viene desde el cliente evitando </a:t>
            </a:r>
            <a:r>
              <a:rPr b="1"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SQLInjections</a:t>
            </a:r>
            <a:r>
              <a:rPr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5029000" y="2643925"/>
            <a:ext cx="3628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Tomamos </a:t>
            </a:r>
            <a:r>
              <a:rPr b="1" i="1"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valores por parámetro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desde el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controlador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se los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enviamos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b="1" i="1" lang="es">
                <a:solidFill>
                  <a:srgbClr val="FE4450"/>
                </a:solidFill>
                <a:latin typeface="Montserrat"/>
                <a:ea typeface="Montserrat"/>
                <a:cs typeface="Montserrat"/>
                <a:sym typeface="Montserrat"/>
              </a:rPr>
              <a:t>modelo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para que </a:t>
            </a:r>
            <a:r>
              <a:rPr b="1" i="1" lang="es">
                <a:solidFill>
                  <a:schemeClr val="lt1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realice la consulta solicitada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Services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05800"/>
            <a:ext cx="38127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Otra </a:t>
            </a:r>
            <a:r>
              <a:rPr lang="es" u="sng"/>
              <a:t>capa de nuestra app</a:t>
            </a:r>
            <a:r>
              <a:rPr lang="es"/>
              <a:t>, en este caso funciona como </a:t>
            </a:r>
            <a:r>
              <a:rPr b="1" lang="es">
                <a:solidFill>
                  <a:schemeClr val="lt1"/>
                </a:solidFill>
                <a:highlight>
                  <a:srgbClr val="E15BBA"/>
                </a:highlight>
              </a:rPr>
              <a:t>nexo</a:t>
            </a:r>
            <a:r>
              <a:rPr lang="es"/>
              <a:t> entre los </a:t>
            </a:r>
            <a:r>
              <a:rPr b="1" i="1" lang="es"/>
              <a:t>modelos y los controladores</a:t>
            </a:r>
            <a:r>
              <a:rPr lang="es"/>
              <a:t>.</a:t>
            </a:r>
            <a:endParaRPr b="1"/>
          </a:p>
        </p:txBody>
      </p:sp>
      <p:sp>
        <p:nvSpPr>
          <p:cNvPr id="255" name="Google Shape;255;p30"/>
          <p:cNvSpPr txBox="1"/>
          <p:nvPr/>
        </p:nvSpPr>
        <p:spPr>
          <a:xfrm>
            <a:off x="393025" y="2073925"/>
            <a:ext cx="4393800" cy="2283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items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'../models/items'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getItems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async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r>
              <a:rPr i="1"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params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i="1" sz="1150">
              <a:solidFill>
                <a:srgbClr val="848BB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return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items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getItems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i="1"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params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};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module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exports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getItems</a:t>
            </a:r>
            <a:endParaRPr sz="11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150"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00" y="1170125"/>
            <a:ext cx="3070700" cy="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/>
              <a:t>Podemos crear un archivo por cada consulta que vayamos a necesitar o uno que junte todas y luego importarlas en donde necesitemos la información.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400"/>
              <a:t>nota: </a:t>
            </a:r>
            <a:r>
              <a:rPr i="1" lang="es" sz="1400">
                <a:solidFill>
                  <a:srgbClr val="666666"/>
                </a:solidFill>
              </a:rPr>
              <a:t>las consultas a una BBDD son procesos asíncronos ya que no sabemos </a:t>
            </a:r>
            <a:r>
              <a:rPr i="1" lang="es" sz="1400">
                <a:solidFill>
                  <a:srgbClr val="666666"/>
                </a:solidFill>
              </a:rPr>
              <a:t>cuánto</a:t>
            </a:r>
            <a:r>
              <a:rPr i="1" lang="es" sz="1400">
                <a:solidFill>
                  <a:srgbClr val="666666"/>
                </a:solidFill>
              </a:rPr>
              <a:t> demoran y el resultado de la solicitud, por eso donde usemos estas funciones debemos hacerlo mediante </a:t>
            </a:r>
            <a:r>
              <a:rPr i="1" lang="es" sz="1400"/>
              <a:t>Promesas</a:t>
            </a:r>
            <a:r>
              <a:rPr i="1" lang="es" sz="1400">
                <a:solidFill>
                  <a:srgbClr val="666666"/>
                </a:solidFill>
              </a:rPr>
              <a:t>.</a:t>
            </a:r>
            <a:endParaRPr i="1"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momento</a:t>
            </a:r>
            <a:r>
              <a:rPr lang="es"/>
              <a:t>...</a:t>
            </a:r>
            <a:endParaRPr/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550375" y="1623050"/>
            <a:ext cx="66444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Ahora que sabemos realizar consultas a nuestra base de datos podemos atender otra cuestión </a:t>
            </a:r>
            <a:r>
              <a:rPr lang="es" sz="2100"/>
              <a:t>súper</a:t>
            </a:r>
            <a:r>
              <a:rPr lang="es" sz="2100"/>
              <a:t> importante.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100"/>
              <a:t>Si nos fijamos bien, estamos exponiendo la información para conectar a nuestra BBDD en el código, lo cual es una brecha de seguridad.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arreglarlo</a:t>
            </a: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DOTENV (repaso)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1152475"/>
            <a:ext cx="44664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nuestro archivo </a:t>
            </a:r>
            <a:r>
              <a:rPr b="1" lang="es"/>
              <a:t>.env</a:t>
            </a:r>
            <a:r>
              <a:rPr lang="es"/>
              <a:t> creamos las variables necesarias para guardar los valores requeridos para realizar la </a:t>
            </a:r>
            <a:r>
              <a:rPr lang="es"/>
              <a:t>conexión a la </a:t>
            </a:r>
            <a:r>
              <a:rPr b="1" lang="es"/>
              <a:t>BBDD</a:t>
            </a:r>
            <a:r>
              <a:rPr lang="es"/>
              <a:t>.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450" y="2295725"/>
            <a:ext cx="2870390" cy="17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311700" y="2295725"/>
            <a:ext cx="2870400" cy="1718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PORT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3000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elpepe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DBPASS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admin123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latiendita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Leemos las variables de entorno</a:t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379075" y="1890825"/>
            <a:ext cx="5303400" cy="2759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'mysql'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'dotenv'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config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(); // requerimos el módulo dotenv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mysql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process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env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// usamos las variables de entorno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process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env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password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process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env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DBPASS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database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process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env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connect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module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exports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connection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311700" y="1242825"/>
            <a:ext cx="5703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nuestro archivo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connection.js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requerimos la librería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dotenv 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utilizamos las variables creadas.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5878975" y="2573025"/>
            <a:ext cx="2870400" cy="1394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USER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root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DBPASS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root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s" sz="15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5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characters</a:t>
            </a:r>
            <a:endParaRPr sz="15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32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33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31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Base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DML (SELECT, INSERT,    UPDATE, DELETE) 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Manipulando datos de nuestra base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Relaciones + JOINS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Workshop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Integración de las capas MVC vistas hasta el momento.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Base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Servicios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Modelos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Conexión con la BBDD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27966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33952" y="30249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53854" y="30178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3952" y="348143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MySQL + Models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550375" y="1817075"/>
            <a:ext cx="75204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conjunto de datos almacenados y organizados que pueden estar o no relacionados entre sí.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Estos datos pertenecen a un mismo contexto y su almacenamiento surge de la necesidad de persistencia de datos, es decir, guardar para usar después.</a:t>
            </a:r>
            <a:endParaRPr sz="2000"/>
          </a:p>
        </p:txBody>
      </p:sp>
      <p:sp>
        <p:nvSpPr>
          <p:cNvPr id="180" name="Google Shape;180;p20"/>
          <p:cNvSpPr txBox="1"/>
          <p:nvPr>
            <p:ph type="ctrTitle"/>
          </p:nvPr>
        </p:nvSpPr>
        <p:spPr>
          <a:xfrm>
            <a:off x="550350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 Base de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de Base de Datos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550375" y="1847025"/>
            <a:ext cx="69963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Para poder interactuar con nuestra base de datos es preciso montar un servidor.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Además podemos recurrir a un sistema gestor de base de datos para que esa interacción sea más sencilla.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90250" y="450150"/>
            <a:ext cx="71238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clase veremos cómo trabajar con una, pero a través de nuestro programa hecho con Node y Express.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MySQL en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11700" y="1152475"/>
            <a:ext cx="44490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primero es descargar el paquete </a:t>
            </a:r>
            <a:r>
              <a:rPr b="1" lang="es">
                <a:solidFill>
                  <a:srgbClr val="FF8B39"/>
                </a:solidFill>
              </a:rPr>
              <a:t>‘mysql2’</a:t>
            </a:r>
            <a:r>
              <a:rPr lang="es"/>
              <a:t> desde </a:t>
            </a:r>
            <a:r>
              <a:rPr b="1" lang="es">
                <a:solidFill>
                  <a:srgbClr val="FE4450"/>
                </a:solidFill>
              </a:rPr>
              <a:t>NPM</a:t>
            </a:r>
            <a:r>
              <a:rPr lang="es"/>
              <a:t>.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92000" y="1834375"/>
            <a:ext cx="3000000" cy="43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16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npm</a:t>
            </a:r>
            <a:r>
              <a:rPr lang="es" sz="1616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install mysql2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392000" y="2463200"/>
            <a:ext cx="3000000" cy="208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"dependencies"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{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3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"express"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s" sz="13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"^4.18.2"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3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"mysql2": </a:t>
            </a:r>
            <a:r>
              <a:rPr lang="es" sz="13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"^3.3.5"</a:t>
            </a:r>
            <a:endParaRPr sz="13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},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"devDependencies"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{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3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"nodemon"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s" sz="13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"^2.0.20"</a:t>
            </a:r>
            <a:endParaRPr sz="13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739600" y="3588900"/>
            <a:ext cx="469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Ahora podemos  utilizar este paquete para conectarnos con nuestra base de datos.</a:t>
            </a:r>
            <a:endParaRPr b="1" i="1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600" y="1831950"/>
            <a:ext cx="4342319" cy="14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Iniciamos nuestro servidor de base de datos.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