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Fira Mono"/>
      <p:regular r:id="rId36"/>
      <p:bold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Santiago Acosta Verri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4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FiraMono-bold.fntdata"/><Relationship Id="rId14" Type="http://schemas.openxmlformats.org/officeDocument/2006/relationships/slide" Target="slides/slide8.xml"/><Relationship Id="rId36" Type="http://schemas.openxmlformats.org/officeDocument/2006/relationships/font" Target="fonts/FiraMono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27T23:18:47.720">
    <p:pos x="2098" y="1357"/>
    <p:text>@pablo.rovira@bue.edu.ar te mandé el otro dia para agregar ejemplos de sintaxis de HBS,  les terminé mostrando ambos para que elijan cual usar
_Assigned to Pablo Martin Rovira_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6-27T23:17:48.026">
    <p:pos x="224" y="1270"/>
    <p:text>Según por lo que veo en https://www.geeksforgeeks.org/node-js-path-resolve-method/, es una alternativa a usar __dirname en vez de usar los 2 juntos, ya que hacen lo mismo aparentemente.</p:text>
  </p:cm>
  <p:cm authorId="0" idx="3" dt="2023-06-27T23:17:48.026">
    <p:pos x="224" y="1270"/>
    <p:text>@pablo.rovira@bue.edu.ar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e630781f5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e630781f5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e630781f5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e630781f5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e630781f5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e630781f5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e630781f5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8e630781f5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e630781f5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e630781f5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4858f31e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4858f31e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4858f31e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4858f31e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4858f31e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4858f31e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4858f31e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4858f31e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f705ff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f705ff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1b4931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1b4931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9bb2635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9bb2635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e630781f5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e630781f5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e630781f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e630781f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e630781f5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e630781f5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e630781f5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e630781f5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js.co/#doc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480150" y="1665499"/>
            <a:ext cx="3648000" cy="7104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1" name="Google Shape;231;p25"/>
          <p:cNvSpPr/>
          <p:nvPr/>
        </p:nvSpPr>
        <p:spPr>
          <a:xfrm>
            <a:off x="383950" y="1614292"/>
            <a:ext cx="3648000" cy="7104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2" name="Google Shape;232;p25"/>
          <p:cNvSpPr txBox="1"/>
          <p:nvPr/>
        </p:nvSpPr>
        <p:spPr>
          <a:xfrm>
            <a:off x="383950" y="1614250"/>
            <a:ext cx="3648000" cy="71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17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Ayuda a la organización del proyecto.</a:t>
            </a:r>
            <a:endParaRPr sz="1517">
              <a:solidFill>
                <a:schemeClr val="dk2"/>
              </a:solidFill>
              <a:highlight>
                <a:srgbClr val="F8C82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4600814" y="3194700"/>
            <a:ext cx="3686400" cy="7773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4503600" y="3138025"/>
            <a:ext cx="3686400" cy="777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4503629" y="3138025"/>
            <a:ext cx="3686400" cy="7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Crear templates para no repetir bloques de vistas es muy sencillo.</a:t>
            </a:r>
            <a:endParaRPr sz="1500"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4644938" y="1693925"/>
            <a:ext cx="3642300" cy="1104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4548763" y="1614315"/>
            <a:ext cx="3648000" cy="11040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4548763" y="1614250"/>
            <a:ext cx="3648000" cy="110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Permite el uso de Javascript dentro del mismo código HTML a través de la sintaxis del template engine elegido.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444555" y="2883321"/>
            <a:ext cx="3683700" cy="1088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347418" y="2803950"/>
            <a:ext cx="3683700" cy="1088700"/>
          </a:xfrm>
          <a:prstGeom prst="rect">
            <a:avLst/>
          </a:prstGeom>
          <a:solidFill>
            <a:srgbClr val="ED7D3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347400" y="2803950"/>
            <a:ext cx="3683700" cy="108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No tenemos que tener archivos estáticos para cada tipo de respuesta, las vistas son dinámicas.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de EJS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311700" y="1444475"/>
            <a:ext cx="54231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Corremos el comando:</a:t>
            </a:r>
            <a:r>
              <a:rPr lang="es"/>
              <a:t> </a:t>
            </a:r>
            <a:r>
              <a:rPr lang="es" sz="1616">
                <a:solidFill>
                  <a:srgbClr val="F8C823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npm</a:t>
            </a:r>
            <a:r>
              <a:rPr lang="es" sz="1616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600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install ejs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Luego indicamos en nuestro entry point que usaremos un motor de plantillas y donde alojaremos los templates: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391600" y="2612875"/>
            <a:ext cx="5343300" cy="899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/* Motor de Plantillas EJS */</a:t>
            </a:r>
            <a:endParaRPr sz="12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'view engine'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'ejs'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__dirname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'./src/views'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391600" y="3858400"/>
            <a:ext cx="534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Ahora ya podemos crear nuestras primeras vistas.</a:t>
            </a:r>
            <a:endParaRPr b="1" sz="1500"/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9026" l="0" r="0" t="15187"/>
          <a:stretch/>
        </p:blipFill>
        <p:spPr>
          <a:xfrm>
            <a:off x="6067750" y="2367750"/>
            <a:ext cx="276455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Devolviendo una vista en EJS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11700" y="1234825"/>
            <a:ext cx="58125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retornar un archivo EJS</a:t>
            </a:r>
            <a:r>
              <a:rPr lang="es"/>
              <a:t> en formato </a:t>
            </a:r>
            <a:r>
              <a:rPr b="1" lang="es">
                <a:solidFill>
                  <a:srgbClr val="ED7D31"/>
                </a:solidFill>
              </a:rPr>
              <a:t>HTML</a:t>
            </a:r>
            <a:r>
              <a:rPr lang="es"/>
              <a:t>, debemos utilizar el método </a:t>
            </a:r>
            <a:r>
              <a:rPr b="1" i="1" lang="es"/>
              <a:t>render</a:t>
            </a:r>
            <a:r>
              <a:rPr lang="es"/>
              <a:t> de </a:t>
            </a:r>
            <a:r>
              <a:rPr b="1" lang="es">
                <a:solidFill>
                  <a:srgbClr val="E15BBA"/>
                </a:solidFill>
              </a:rPr>
              <a:t>res</a:t>
            </a:r>
            <a:r>
              <a:rPr lang="es"/>
              <a:t>.</a:t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356625" y="2016650"/>
            <a:ext cx="5123700" cy="7851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__dirname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'../views/home'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050">
              <a:solidFill>
                <a:srgbClr val="FF7E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356625" y="3034850"/>
            <a:ext cx="512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Gracias a este método, </a:t>
            </a:r>
            <a:r>
              <a:rPr i="1"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nuestro programa tomará el archivo con extensión .ejs</a:t>
            </a:r>
            <a:r>
              <a:rPr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lo </a:t>
            </a: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enviará al cliente</a:t>
            </a:r>
            <a:r>
              <a:rPr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como </a:t>
            </a:r>
            <a:r>
              <a:rPr i="1"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un archivo .html tradicional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311700" y="1575125"/>
            <a:ext cx="41556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highlight>
                  <a:srgbClr val="F8C823"/>
                </a:highlight>
              </a:rPr>
              <a:t>E</a:t>
            </a:r>
            <a:r>
              <a:rPr lang="es" sz="1700">
                <a:highlight>
                  <a:srgbClr val="F8C823"/>
                </a:highlight>
              </a:rPr>
              <a:t>JS</a:t>
            </a:r>
            <a:r>
              <a:rPr lang="es" sz="1700"/>
              <a:t> posee su </a:t>
            </a:r>
            <a:r>
              <a:rPr lang="es" sz="1700" u="sng"/>
              <a:t>propia sintaxis</a:t>
            </a:r>
            <a:r>
              <a:rPr lang="es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En primer lugar nuestros archivos </a:t>
            </a:r>
            <a:r>
              <a:rPr b="1" lang="es" sz="1700"/>
              <a:t>.html</a:t>
            </a:r>
            <a:r>
              <a:rPr lang="es" sz="1700"/>
              <a:t>, tendrán la extensión </a:t>
            </a:r>
            <a:r>
              <a:rPr b="1" lang="es" sz="1700">
                <a:solidFill>
                  <a:srgbClr val="E15BBA"/>
                </a:solidFill>
              </a:rPr>
              <a:t>.ejs</a:t>
            </a:r>
            <a:endParaRPr b="1" sz="1700">
              <a:solidFill>
                <a:srgbClr val="E15BB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Si bien el código </a:t>
            </a:r>
            <a:r>
              <a:rPr b="1" lang="es" sz="1700">
                <a:solidFill>
                  <a:srgbClr val="ED7D31"/>
                </a:solidFill>
              </a:rPr>
              <a:t>HTML</a:t>
            </a:r>
            <a:r>
              <a:rPr lang="es" sz="1700"/>
              <a:t> que escribamos </a:t>
            </a:r>
            <a:r>
              <a:rPr lang="es" sz="1700" u="sng"/>
              <a:t>será 100% válido</a:t>
            </a:r>
            <a:r>
              <a:rPr lang="es" sz="1700"/>
              <a:t>, ahora podemos agregarle algunos </a:t>
            </a:r>
            <a:r>
              <a:rPr b="1" lang="es" sz="1700">
                <a:solidFill>
                  <a:srgbClr val="7685E6"/>
                </a:solidFill>
              </a:rPr>
              <a:t>super poderes</a:t>
            </a:r>
            <a:r>
              <a:rPr lang="es" sz="1700"/>
              <a:t>.</a:t>
            </a:r>
            <a:endParaRPr sz="1700"/>
          </a:p>
        </p:txBody>
      </p:sp>
      <p:sp>
        <p:nvSpPr>
          <p:cNvPr id="264" name="Google Shape;264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</a:t>
            </a: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175" y="1966875"/>
            <a:ext cx="4518025" cy="17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379075" y="1444475"/>
            <a:ext cx="4884300" cy="29055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Utilizado para el control de flujo sin salida</a:t>
            </a:r>
            <a:endParaRPr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&lt;%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collections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forEach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((</a:t>
            </a:r>
            <a:r>
              <a:rPr i="1" lang="es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collection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i="1" lang="es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i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{ </a:t>
            </a: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%&gt;</a:t>
            </a:r>
            <a:endParaRPr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	</a:t>
            </a:r>
            <a:r>
              <a:rPr lang="es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// Código HTML</a:t>
            </a:r>
            <a:endParaRPr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&lt;%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} </a:t>
            </a: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%&gt;</a:t>
            </a:r>
            <a:endParaRPr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EDE5D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Devuelve un valor único como una variable</a:t>
            </a:r>
            <a:endParaRPr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&lt;%=</a:t>
            </a:r>
            <a:r>
              <a:rPr lang="es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collection</a:t>
            </a:r>
            <a:r>
              <a:rPr lang="es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collection</a:t>
            </a:r>
            <a:r>
              <a:rPr lang="es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%&gt;</a:t>
            </a:r>
            <a:endParaRPr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Importa partes de otros HTML</a:t>
            </a:r>
            <a:endParaRPr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&lt;%-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include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'partials/header'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-%&gt;</a:t>
            </a:r>
            <a:endParaRPr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Comentario, no se imprime</a:t>
            </a:r>
            <a:endParaRPr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&lt;%#</a:t>
            </a:r>
            <a:r>
              <a:rPr lang="es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Está línea está comentada </a:t>
            </a:r>
            <a:r>
              <a:rPr lang="es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#%&gt;</a:t>
            </a:r>
            <a:endParaRPr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71" name="Google Shape;271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TAGS EJS</a:t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675" y="2151400"/>
            <a:ext cx="3508950" cy="14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Partials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311700" y="1152475"/>
            <a:ext cx="4150500" cy="22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piezas de código HTML que usualmente se repiten en todas las vistas.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común crear un archivo para el header, el footer o incluso el head de nuestro sitio.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Al tener el código solo una vez, cualquier cambio realizado en estos archivos impacta en aquellos lugares donde sea requerido.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3375125"/>
            <a:ext cx="2152925" cy="12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4666150" y="1170125"/>
            <a:ext cx="3853800" cy="2205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&lt;%-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include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2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'partials/header'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s" sz="12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%&gt;</a:t>
            </a:r>
            <a:endParaRPr sz="1250">
              <a:solidFill>
                <a:srgbClr val="FEDE5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main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section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h2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HOME del sitio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&lt;/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h2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p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Lorem ipsum dolor.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&lt;/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p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&lt;/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section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&lt;/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main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&lt;%-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include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2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'partials/footer'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s" sz="12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%&gt;</a:t>
            </a:r>
            <a:endParaRPr sz="12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4572000" y="3638575"/>
            <a:ext cx="3853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 los tags </a:t>
            </a:r>
            <a:r>
              <a:rPr b="1" lang="es" sz="1050">
                <a:solidFill>
                  <a:srgbClr val="FEDE5D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&lt;%-</a:t>
            </a:r>
            <a:r>
              <a:rPr b="1" lang="es" sz="1050">
                <a:solidFill>
                  <a:srgbClr val="FFFFFF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s" sz="1050">
                <a:solidFill>
                  <a:srgbClr val="FEDE5D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%&gt;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la función </a:t>
            </a:r>
            <a:r>
              <a:rPr b="1" lang="es" sz="1050">
                <a:solidFill>
                  <a:srgbClr val="36F9F6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include</a:t>
            </a:r>
            <a:r>
              <a:rPr b="1" lang="es" sz="1050">
                <a:solidFill>
                  <a:srgbClr val="FFFFFF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()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importamos los archivos parciales que necesitemos.</a:t>
            </a:r>
            <a:endParaRPr b="1">
              <a:solidFill>
                <a:schemeClr val="dk2"/>
              </a:solidFill>
              <a:highlight>
                <a:srgbClr val="414141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311700" y="1344475"/>
            <a:ext cx="4229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</a:t>
            </a:r>
            <a:r>
              <a:rPr lang="es">
                <a:highlight>
                  <a:srgbClr val="F8C823"/>
                </a:highlight>
              </a:rPr>
              <a:t>es posible enviar información a nuestro HTML</a:t>
            </a:r>
            <a:endParaRPr>
              <a:highlight>
                <a:srgbClr val="F8C823"/>
              </a:highlight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390350" y="2181225"/>
            <a:ext cx="4150500" cy="13227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home</a:t>
            </a:r>
            <a:r>
              <a:rPr lang="es" sz="11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(</a:t>
            </a:r>
            <a:r>
              <a:rPr i="1" lang="es" sz="11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req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i="1" lang="es" sz="11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s" sz="11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1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s" sz="11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return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i="1" lang="es" sz="11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1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render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1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'home'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{</a:t>
            </a:r>
            <a:endParaRPr sz="11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        </a:t>
            </a:r>
            <a:r>
              <a:rPr lang="es" sz="11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message</a:t>
            </a:r>
            <a:r>
              <a:rPr lang="es" sz="11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'Este texto es dinámico'</a:t>
            </a:r>
            <a:endParaRPr sz="11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    });</a:t>
            </a:r>
            <a:endParaRPr sz="11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}</a:t>
            </a:r>
            <a:endParaRPr sz="13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311700" y="3870276"/>
            <a:ext cx="4229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/>
              <a:t>Para usarla luego desde nuestro archivo EJS.</a:t>
            </a:r>
            <a:endParaRPr b="1" i="1"/>
          </a:p>
        </p:txBody>
      </p:sp>
      <p:sp>
        <p:nvSpPr>
          <p:cNvPr id="290" name="Google Shape;290;p31"/>
          <p:cNvSpPr txBox="1"/>
          <p:nvPr/>
        </p:nvSpPr>
        <p:spPr>
          <a:xfrm>
            <a:off x="5016225" y="1407275"/>
            <a:ext cx="3369000" cy="16827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main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section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h2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r>
              <a:rPr lang="es" sz="12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&lt;%=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2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message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2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%&gt;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&lt;/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h2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p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Lorem ipsum dolor.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&lt;/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p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&lt;/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section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&lt;/</a:t>
            </a:r>
            <a:r>
              <a:rPr lang="es" sz="12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main</a:t>
            </a:r>
            <a:r>
              <a:rPr lang="es" sz="12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 sz="1250">
              <a:solidFill>
                <a:srgbClr val="36F9F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5016225" y="3331600"/>
            <a:ext cx="3369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tags </a:t>
            </a:r>
            <a:r>
              <a:rPr b="1" lang="es" sz="1050">
                <a:solidFill>
                  <a:srgbClr val="FEDE5D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&lt;%=</a:t>
            </a:r>
            <a:r>
              <a:rPr b="1" lang="es" sz="1050">
                <a:solidFill>
                  <a:srgbClr val="FFFFFF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s" sz="1050">
                <a:solidFill>
                  <a:srgbClr val="FEDE5D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%&gt;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permiten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representar una variable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para ese segmento de código.</a:t>
            </a:r>
            <a:endParaRPr b="1">
              <a:solidFill>
                <a:schemeClr val="dk2"/>
              </a:solidFill>
              <a:highlight>
                <a:srgbClr val="414141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de código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311700" y="1170000"/>
            <a:ext cx="5378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Además de mensajes podemos enviar objetos con mucha más información, por ejemplo un array de personajes.</a:t>
            </a:r>
            <a:endParaRPr>
              <a:highlight>
                <a:srgbClr val="F8C823"/>
              </a:highlight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381850" y="1858800"/>
            <a:ext cx="5308200" cy="27591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"characters"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&lt;%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characters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endParaRPr sz="1050">
              <a:solidFill>
                <a:srgbClr val="FEDE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"character"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"character"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"/character/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&lt;%=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&lt;%=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"specie"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&lt;%=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species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&lt;%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endParaRPr sz="1050">
              <a:solidFill>
                <a:srgbClr val="FEDE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5727475" y="2418750"/>
            <a:ext cx="3316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tags </a:t>
            </a:r>
            <a:r>
              <a:rPr b="1" lang="es" sz="1050">
                <a:solidFill>
                  <a:srgbClr val="FEDE5D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&lt;%</a:t>
            </a:r>
            <a:r>
              <a:rPr b="1" lang="es" sz="1050">
                <a:solidFill>
                  <a:srgbClr val="FFFFFF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s" sz="1050">
                <a:solidFill>
                  <a:srgbClr val="FEDE5D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%&gt;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 utilizan para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escribir bloques libres de código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javascript,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debemos utilizarlos al inicio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al final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nuestro código y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dentro todo el HTML que necesitemos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solidFill>
                <a:schemeClr val="dk2"/>
              </a:solidFill>
              <a:highlight>
                <a:srgbClr val="414141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estos son los </a:t>
            </a:r>
            <a:r>
              <a:rPr lang="es">
                <a:solidFill>
                  <a:schemeClr val="lt1"/>
                </a:solidFill>
              </a:rPr>
              <a:t>tags más comunes</a:t>
            </a:r>
            <a:r>
              <a:rPr lang="es"/>
              <a:t> de </a:t>
            </a:r>
            <a:r>
              <a:rPr lang="es">
                <a:solidFill>
                  <a:srgbClr val="ED7D31"/>
                </a:solidFill>
              </a:rPr>
              <a:t>EJS</a:t>
            </a:r>
            <a:r>
              <a:rPr lang="es"/>
              <a:t> existen muchos otros, solo queda </a:t>
            </a:r>
            <a:r>
              <a:rPr b="0" lang="es"/>
              <a:t>revisar la documentación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https://ejs.co/#docs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34</a:t>
            </a:r>
            <a:endParaRPr/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35</a:t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33</a:t>
            </a:r>
            <a:endParaRPr/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Workshop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Integración de las capas MVC vistas hasta el momento.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Multer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Express Validator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Capa de Vistas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Motores de Plantillas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</a:t>
            </a:r>
            <a:r>
              <a:rPr b="1" lang="es">
                <a:solidFill>
                  <a:srgbClr val="414141"/>
                </a:solidFill>
              </a:rPr>
              <a:t>Sintaxis EJS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53854" y="257539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53854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3453854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55629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55629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33952" y="25683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46030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 JS</a:t>
            </a:r>
            <a:endParaRPr/>
          </a:p>
        </p:txBody>
      </p:sp>
      <p:sp>
        <p:nvSpPr>
          <p:cNvPr id="172" name="Google Shape;172;p19"/>
          <p:cNvSpPr txBox="1"/>
          <p:nvPr>
            <p:ph idx="4294967295" type="subTitle"/>
          </p:nvPr>
        </p:nvSpPr>
        <p:spPr>
          <a:xfrm>
            <a:off x="511711" y="2601150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MVC + Template Engines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44" y="1620256"/>
            <a:ext cx="3107775" cy="1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Hagamos repaso</a:t>
            </a: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MVC + Services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3538"/>
            <a:ext cx="8839204" cy="213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596348" y="1335271"/>
            <a:ext cx="3548700" cy="469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1" name="Google Shape;191;p22"/>
          <p:cNvSpPr/>
          <p:nvPr/>
        </p:nvSpPr>
        <p:spPr>
          <a:xfrm>
            <a:off x="502775" y="1304900"/>
            <a:ext cx="3548700" cy="4212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2" name="Google Shape;192;p22"/>
          <p:cNvSpPr txBox="1"/>
          <p:nvPr/>
        </p:nvSpPr>
        <p:spPr>
          <a:xfrm>
            <a:off x="502775" y="1304875"/>
            <a:ext cx="3548700" cy="42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17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Es la capa visible de nuestra aplicación.</a:t>
            </a:r>
            <a:endParaRPr sz="1517">
              <a:solidFill>
                <a:schemeClr val="dk2"/>
              </a:solidFill>
              <a:highlight>
                <a:srgbClr val="F8C82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4880875" y="1574300"/>
            <a:ext cx="3642300" cy="9315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784825" y="1506375"/>
            <a:ext cx="3642300" cy="9315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4784854" y="1506375"/>
            <a:ext cx="3642300" cy="93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Es el código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Javascript 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necesario para renderizar y mostrar los datos e información a nuestros usuarios.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649700" y="2923800"/>
            <a:ext cx="3642300" cy="1104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53525" y="2844190"/>
            <a:ext cx="3648000" cy="11040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553525" y="2844125"/>
            <a:ext cx="3648000" cy="110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En ocasiones se suelen utilizar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Template Engines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 o diversos frameworks como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 para adoptar flexibilidad en el desarrollo.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4921031" y="3560773"/>
            <a:ext cx="3744300" cy="1088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822294" y="3481401"/>
            <a:ext cx="3744300" cy="1088700"/>
          </a:xfrm>
          <a:prstGeom prst="rect">
            <a:avLst/>
          </a:prstGeom>
          <a:solidFill>
            <a:srgbClr val="ED7D3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2"/>
          <p:cNvCxnSpPr>
            <a:stCxn id="192" idx="2"/>
            <a:endCxn id="195" idx="1"/>
          </p:cNvCxnSpPr>
          <p:nvPr/>
        </p:nvCxnSpPr>
        <p:spPr>
          <a:xfrm flipH="1" rot="-5400000">
            <a:off x="3407975" y="595225"/>
            <a:ext cx="246000" cy="2507700"/>
          </a:xfrm>
          <a:prstGeom prst="bentConnector2">
            <a:avLst/>
          </a:prstGeom>
          <a:noFill/>
          <a:ln cap="flat" cmpd="sng" w="28575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2"/>
          <p:cNvCxnSpPr>
            <a:stCxn id="195" idx="3"/>
            <a:endCxn id="198" idx="0"/>
          </p:cNvCxnSpPr>
          <p:nvPr/>
        </p:nvCxnSpPr>
        <p:spPr>
          <a:xfrm flipH="1">
            <a:off x="2377654" y="1972125"/>
            <a:ext cx="6049500" cy="872100"/>
          </a:xfrm>
          <a:prstGeom prst="bentConnector4">
            <a:avLst>
              <a:gd fmla="val -3936" name="adj1"/>
              <a:gd fmla="val 76697" name="adj2"/>
            </a:avLst>
          </a:prstGeom>
          <a:noFill/>
          <a:ln cap="flat" cmpd="sng" w="28575">
            <a:solidFill>
              <a:srgbClr val="7685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2"/>
          <p:cNvCxnSpPr>
            <a:stCxn id="198" idx="3"/>
            <a:endCxn id="204" idx="0"/>
          </p:cNvCxnSpPr>
          <p:nvPr/>
        </p:nvCxnSpPr>
        <p:spPr>
          <a:xfrm>
            <a:off x="4201525" y="3396125"/>
            <a:ext cx="2493000" cy="85200"/>
          </a:xfrm>
          <a:prstGeom prst="bentConnector2">
            <a:avLst/>
          </a:prstGeom>
          <a:noFill/>
          <a:ln cap="flat" cmpd="sng" w="28575">
            <a:solidFill>
              <a:srgbClr val="ED7D3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2"/>
          <p:cNvSpPr txBox="1"/>
          <p:nvPr/>
        </p:nvSpPr>
        <p:spPr>
          <a:xfrm>
            <a:off x="4822275" y="3481400"/>
            <a:ext cx="3744300" cy="108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Normalmente es la capa Front End de los proyectos y su comunicación hacia las fuentes de datos se realiza a través de los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controladores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Template Engines</a:t>
            </a:r>
            <a:endParaRPr/>
          </a:p>
        </p:txBody>
      </p:sp>
      <p:sp>
        <p:nvSpPr>
          <p:cNvPr id="210" name="Google Shape;210;p23"/>
          <p:cNvSpPr txBox="1"/>
          <p:nvPr>
            <p:ph idx="1" type="subTitle"/>
          </p:nvPr>
        </p:nvSpPr>
        <p:spPr>
          <a:xfrm>
            <a:off x="550375" y="1727225"/>
            <a:ext cx="50424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motores de plantillas nos permiten trabajar nuestras vistas mediante contenido dinámico.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 marcamos la estructura con HTML y luego enviamos datos que serán manejados con javascript de forma variable.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500" y="1311200"/>
            <a:ext cx="1645800" cy="31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Template Engines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311700" y="1122525"/>
            <a:ext cx="83208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Existen una </a:t>
            </a:r>
            <a:r>
              <a:rPr lang="es">
                <a:solidFill>
                  <a:schemeClr val="lt2"/>
                </a:solidFill>
                <a:highlight>
                  <a:srgbClr val="E15BBA"/>
                </a:highlight>
              </a:rPr>
              <a:t>gran cantidad</a:t>
            </a:r>
            <a:r>
              <a:rPr lang="es"/>
              <a:t> y para </a:t>
            </a:r>
            <a:r>
              <a:rPr b="1" lang="es"/>
              <a:t>diversos lenguajes</a:t>
            </a:r>
            <a:r>
              <a:rPr lang="es"/>
              <a:t>, </a:t>
            </a:r>
            <a:r>
              <a:rPr b="1" lang="es">
                <a:solidFill>
                  <a:srgbClr val="70AD47"/>
                </a:solidFill>
              </a:rPr>
              <a:t>Express</a:t>
            </a:r>
            <a:r>
              <a:rPr lang="es"/>
              <a:t> detalla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cuales soporta</a:t>
            </a:r>
            <a:r>
              <a:rPr lang="es"/>
              <a:t> de </a:t>
            </a:r>
            <a:r>
              <a:rPr lang="es" u="sng"/>
              <a:t>forma nativa</a:t>
            </a:r>
            <a:r>
              <a:rPr lang="es"/>
              <a:t>.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25" y="1739650"/>
            <a:ext cx="4115125" cy="287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4492150" y="1664775"/>
            <a:ext cx="42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Si bien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hay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bastantes, los más conocidos son:</a:t>
            </a:r>
            <a:endParaRPr>
              <a:solidFill>
                <a:schemeClr val="dk2"/>
              </a:solidFill>
              <a:highlight>
                <a:srgbClr val="F8C82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9026" l="0" r="0" t="15187"/>
          <a:stretch/>
        </p:blipFill>
        <p:spPr>
          <a:xfrm>
            <a:off x="4572000" y="2178675"/>
            <a:ext cx="2318275" cy="4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5">
            <a:alphaModFix/>
          </a:blip>
          <a:srcRect b="20162" l="0" r="0" t="17027"/>
          <a:stretch/>
        </p:blipFill>
        <p:spPr>
          <a:xfrm>
            <a:off x="4572000" y="2972300"/>
            <a:ext cx="2245725" cy="6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6">
            <a:alphaModFix/>
          </a:blip>
          <a:srcRect b="20415" l="0" r="0" t="18767"/>
          <a:stretch/>
        </p:blipFill>
        <p:spPr>
          <a:xfrm>
            <a:off x="4572000" y="3779850"/>
            <a:ext cx="2318275" cy="4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7500" y="2417288"/>
            <a:ext cx="1569984" cy="6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8">
            <a:alphaModFix/>
          </a:blip>
          <a:srcRect b="27353" l="0" r="0" t="23388"/>
          <a:stretch/>
        </p:blipFill>
        <p:spPr>
          <a:xfrm>
            <a:off x="7098900" y="3429000"/>
            <a:ext cx="1687175" cy="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