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Fira Mono"/>
      <p:regular r:id="rId38"/>
      <p:bold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FiraMono-bold.fntdata"/><Relationship Id="rId16" Type="http://schemas.openxmlformats.org/officeDocument/2006/relationships/slide" Target="slides/slide11.xml"/><Relationship Id="rId38" Type="http://schemas.openxmlformats.org/officeDocument/2006/relationships/font" Target="fonts/Fira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hints.io/mysq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b941e5e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b941e5e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CLI: Command Line Interface (A través de la línea de comandos)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GUI: Graphic User Interface (A través de un programa con </a:t>
            </a:r>
            <a:r>
              <a:rPr lang="es"/>
              <a:t>interfaz</a:t>
            </a:r>
            <a:r>
              <a:rPr lang="es"/>
              <a:t> Gráfica).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b941e5e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b941e5e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b941e5e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b941e5e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b941e5e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b941e5e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b941e5e1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b941e5e1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b941e5e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b941e5e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b941e5e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b941e5e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b941e5e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b941e5e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b941e5e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b941e5e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b941e5e1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b941e5e1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b941e5e1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b941e5e1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b941e5e1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b941e5e1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https://devhints.io/mysql</a:t>
            </a:r>
            <a:r>
              <a:rPr lang="es"/>
              <a:t> más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1b937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1b937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941e5e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b941e5e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b941e5e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b941e5e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b941e5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b941e5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b941e5e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b941e5e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265500" y="935825"/>
            <a:ext cx="40452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rgbClr val="F8C823"/>
                </a:highlight>
              </a:rPr>
              <a:t>MySQL</a:t>
            </a:r>
            <a:endParaRPr b="1">
              <a:solidFill>
                <a:schemeClr val="dk2"/>
              </a:solidFill>
              <a:highlight>
                <a:srgbClr val="F8C823"/>
              </a:highlight>
            </a:endParaRPr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265500" y="1839425"/>
            <a:ext cx="41967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497"/>
              <a:t>E</a:t>
            </a:r>
            <a:r>
              <a:rPr lang="es" sz="1497"/>
              <a:t>s un sistema de administración de bases de datos para bases de datos relacionales.</a:t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497"/>
              <a:t>Podemos utilizar MySQL desde:</a:t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-32369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8"/>
              <a:buChar char="●"/>
            </a:pPr>
            <a:r>
              <a:rPr lang="es" sz="1497"/>
              <a:t>CLI: MySQL Shell</a:t>
            </a:r>
            <a:endParaRPr sz="1497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-32369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8"/>
              <a:buChar char="●"/>
            </a:pPr>
            <a:r>
              <a:rPr lang="es" sz="1497"/>
              <a:t>GUI: MySQL Workbench, HeidiSQL, PhpMyAdmin</a:t>
            </a:r>
            <a:endParaRPr sz="1497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75" y="1719263"/>
            <a:ext cx="3284977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490250" y="69030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</a:rPr>
              <a:t>Instalamos MySQL y la interfaz gráfica con la que vamos a trabajar.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311700" y="1638100"/>
            <a:ext cx="8520600" cy="10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311700" y="271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relaciones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</a:t>
            </a:r>
            <a:endParaRPr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550375" y="1614925"/>
            <a:ext cx="4301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entidades representan cosas u objetos (ya sean reales o abstractos), que se diferencian claramente entre sí.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entidades se representan en diagramas entidad/relación.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75" y="1062571"/>
            <a:ext cx="3731575" cy="3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550375" y="1717975"/>
            <a:ext cx="37830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efinen o identifican las características de una entidad.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siguiente ejemplo tenemos un profesor que posee los atributos cédula, nombres, apellido y nro_cubículo.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75" y="2113386"/>
            <a:ext cx="4197650" cy="1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Numéricos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98" y="1170123"/>
            <a:ext cx="6948100" cy="3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Alfanuméricos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" y="1738750"/>
            <a:ext cx="57150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de Fecha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8" y="1552950"/>
            <a:ext cx="7601024" cy="24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382689" y="1931383"/>
            <a:ext cx="2692200" cy="1109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311700" y="1846450"/>
            <a:ext cx="2692200" cy="1109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Constraints o Restricciones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898599"/>
            <a:ext cx="2692200" cy="1056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NOT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El valor de ese campo no puede ser nulo o vacío.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151316" y="3363805"/>
            <a:ext cx="3024000" cy="12462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1071575" y="3268400"/>
            <a:ext cx="3024000" cy="1246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071575" y="3326979"/>
            <a:ext cx="3024000" cy="1187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PRIMARY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Identifica de forma única cada fila de la tabla.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3349244" y="1933997"/>
            <a:ext cx="2761200" cy="11379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276425" y="1846875"/>
            <a:ext cx="2761200" cy="11379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276425" y="1883141"/>
            <a:ext cx="2840100" cy="1137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El valor de ese campo no puede repetirse en la misma columna.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4750410" y="3358393"/>
            <a:ext cx="3039000" cy="125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670275" y="3268400"/>
            <a:ext cx="3039000" cy="125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4670275" y="3281837"/>
            <a:ext cx="3039000" cy="1224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FOREIGN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Identifica la relación entre campos de diferentes tablas.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6388984" y="1957068"/>
            <a:ext cx="2690400" cy="11088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318050" y="1872200"/>
            <a:ext cx="2690400" cy="11088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6318050" y="1924310"/>
            <a:ext cx="2690400" cy="10563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DEFAULT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Valor por defecto si no se ingresa ningún valor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311700" y="1122350"/>
            <a:ext cx="687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utilizan para limitar o establecer distintas características de un dato en una tabla.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DDL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311700" y="1152475"/>
            <a:ext cx="39999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de definición de datos es el que se encarga de la modificación de la estructura de los objetos de la base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Nos permite modificar, borrar o definir las tablas en las que se almacenan los datos de la base de datos mediante las sentencias: </a:t>
            </a:r>
            <a:r>
              <a:rPr b="1" lang="es"/>
              <a:t>CREATE, ALTER, DROP y TRUNCATE</a:t>
            </a:r>
            <a:r>
              <a:rPr lang="es"/>
              <a:t>.</a:t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5327811" y="1043878"/>
            <a:ext cx="3294300" cy="987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5240950" y="968275"/>
            <a:ext cx="3294300" cy="987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5240950" y="1014696"/>
            <a:ext cx="3294300" cy="940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CREATE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Crear una base de datos, tablas, vistas, etc.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5327816" y="2291758"/>
            <a:ext cx="3294300" cy="9876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5240950" y="2216154"/>
            <a:ext cx="3294300" cy="987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5240950" y="2262575"/>
            <a:ext cx="3336600" cy="987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ALTER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Modificar la estructura, por ejemplo añadir o borrar columnas de una tabla.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5362696" y="3539972"/>
            <a:ext cx="3259500" cy="9876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5276743" y="3464333"/>
            <a:ext cx="3259500" cy="9876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5276750" y="3449599"/>
            <a:ext cx="3259500" cy="9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Eliminar los objetos de la estructura, por ejemplo un índice o una secuencia.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2364355" y="3542620"/>
            <a:ext cx="2672700" cy="1022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2293875" y="3464325"/>
            <a:ext cx="2672700" cy="1022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2293875" y="3512398"/>
            <a:ext cx="2672700" cy="974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8C823"/>
                </a:highlight>
              </a:rPr>
              <a:t>TRUNCATE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F9F9F9"/>
                </a:solidFill>
              </a:rPr>
              <a:t>Elimina los datos de una tabla pero no la tabla.</a:t>
            </a:r>
            <a:endParaRPr sz="1200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Básicos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Crear 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DATABASE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15BBA"/>
                </a:solidFill>
              </a:rPr>
              <a:t>Puede fallar si la tabla ya existe</a:t>
            </a:r>
            <a:r>
              <a:rPr lang="es">
                <a:solidFill>
                  <a:srgbClr val="E15BBA"/>
                </a:solidFill>
              </a:rPr>
              <a:t>.</a:t>
            </a:r>
            <a:endParaRPr>
              <a:solidFill>
                <a:srgbClr val="E15B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DATABASE IF NOT EXISTS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Eliminar </a:t>
            </a:r>
            <a:r>
              <a:rPr lang="es">
                <a:highlight>
                  <a:srgbClr val="F8C823"/>
                </a:highlight>
              </a:rPr>
              <a:t>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DROP DATABASE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DROP DATABASE IF EXISTS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15BBA"/>
                </a:solidFill>
              </a:rPr>
              <a:t>Una vez eliminada no se pueden recuperar los datos.</a:t>
            </a:r>
            <a:endParaRPr>
              <a:solidFill>
                <a:srgbClr val="E15BBA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10" name="Google Shape;31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Seleccionar </a:t>
            </a:r>
            <a:r>
              <a:rPr lang="es">
                <a:highlight>
                  <a:srgbClr val="F8C823"/>
                </a:highlight>
              </a:rPr>
              <a:t>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Crear Tabla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( 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id int primary key auto_increment, 	usuario varchar(12) not null,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nombre varchar(15) not null,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edad tinyint not null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Básicos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Modificar Tabla: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ALTER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CHANGE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nombre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ALTER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ADD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apellido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varchar(15);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17" name="Google Shape;31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Vaciar Tabla</a:t>
            </a:r>
            <a:r>
              <a:rPr lang="es">
                <a:highlight>
                  <a:srgbClr val="F8C823"/>
                </a:highlight>
              </a:rPr>
              <a:t>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TRUNCATE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Mostrar Columnas: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DESCRIBE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Base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Introducción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MySQL + Motor BBDD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Diagramas ER</a:t>
            </a:r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134350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Base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DML (SELECT, INSERT,    UPDATE, DELETE) 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Manipulando datos de nuestra base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Relaciones + JOINS</a:t>
            </a:r>
            <a:endParaRPr/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</a:t>
            </a:r>
            <a:r>
              <a:rPr lang="es"/>
              <a:t>0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255629" y="30249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5629" y="34814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53854" y="32531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3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</a:t>
            </a:r>
            <a:r>
              <a:rPr lang="es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8950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Fundamentos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899" y="574438"/>
            <a:ext cx="3762576" cy="36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550375" y="1817675"/>
            <a:ext cx="79854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Un </a:t>
            </a:r>
            <a:r>
              <a:rPr lang="es" sz="2200">
                <a:solidFill>
                  <a:schemeClr val="lt1"/>
                </a:solidFill>
                <a:highlight>
                  <a:srgbClr val="E15BBA"/>
                </a:highlight>
              </a:rPr>
              <a:t>dato</a:t>
            </a:r>
            <a:r>
              <a:rPr lang="es" sz="2200"/>
              <a:t> es </a:t>
            </a:r>
            <a:r>
              <a:rPr lang="es" sz="2200" u="sng"/>
              <a:t>información</a:t>
            </a:r>
            <a:r>
              <a:rPr lang="es" sz="2200"/>
              <a:t> que refleja el valor de una característica de un objeto real, sea concreto, abstracto o hasta imaginario.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200"/>
              <a:t>Son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representaciones</a:t>
            </a:r>
            <a:r>
              <a:rPr lang="es" sz="2200"/>
              <a:t> de un determinado </a:t>
            </a:r>
            <a:r>
              <a:rPr b="1" lang="es" sz="22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atributo</a:t>
            </a:r>
            <a:r>
              <a:rPr lang="es" sz="2200"/>
              <a:t> o </a:t>
            </a:r>
            <a:r>
              <a:rPr lang="es" sz="2200">
                <a:solidFill>
                  <a:schemeClr val="lt1"/>
                </a:solidFill>
                <a:highlight>
                  <a:srgbClr val="377BC7"/>
                </a:highlight>
              </a:rPr>
              <a:t>variable</a:t>
            </a:r>
            <a:r>
              <a:rPr lang="es" sz="2200"/>
              <a:t> cualitativa o cuantitativa.</a:t>
            </a:r>
            <a:endParaRPr sz="2200"/>
          </a:p>
        </p:txBody>
      </p:sp>
      <p:sp>
        <p:nvSpPr>
          <p:cNvPr id="178" name="Google Shape;178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dato?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550375" y="1817675"/>
            <a:ext cx="82518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conjunto de datos almacenados y organizados</a:t>
            </a:r>
            <a:r>
              <a:rPr lang="es" sz="2200"/>
              <a:t> que pueden estar o no relacionados entre sí.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Estos datos </a:t>
            </a:r>
            <a:r>
              <a:rPr lang="es" sz="2200" u="sng"/>
              <a:t>pertenecen a un mismo contexto</a:t>
            </a:r>
            <a:r>
              <a:rPr lang="es" sz="2200"/>
              <a:t> y su almacenamiento surge de la </a:t>
            </a:r>
            <a:r>
              <a:rPr lang="es" sz="2200">
                <a:solidFill>
                  <a:schemeClr val="lt1"/>
                </a:solidFill>
                <a:highlight>
                  <a:srgbClr val="7685E6"/>
                </a:highlight>
              </a:rPr>
              <a:t>necesidad de persistencia</a:t>
            </a:r>
            <a:r>
              <a:rPr lang="es" sz="2200"/>
              <a:t> de datos, es decir, guardar para usar después.</a:t>
            </a:r>
            <a:endParaRPr sz="2200"/>
          </a:p>
        </p:txBody>
      </p:sp>
      <p:sp>
        <p:nvSpPr>
          <p:cNvPr id="184" name="Google Shape;184;p21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Base de datos?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Bases de Datos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946600"/>
            <a:ext cx="38811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datos pertenecen a entidades, donde cada uno puede estar relacionado al dato de otra entidad diferente.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entidades se organizan como un conjunto de tablas con columnas y filas donde las columnas son propiedades de la entidad y las filas se componen de los distintos valores de cada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Utilizan el lenguaje SQL.</a:t>
            </a:r>
            <a:endParaRPr/>
          </a:p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4690125" y="1946650"/>
            <a:ext cx="39999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enfoque diferente, donde cada entidad es un objeto independiente con sus propiedades, atributos y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requieren una estructura definida ni muy diseñada ya que nuestros datos no van a estar relacionados entre sí.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las conoce como bases de datos NoSQL.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331400"/>
            <a:ext cx="13728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  <a:latin typeface="Fira Mono"/>
                <a:ea typeface="Fira Mono"/>
                <a:cs typeface="Fira Mono"/>
                <a:sym typeface="Fira Mono"/>
              </a:rPr>
              <a:t>Relacional</a:t>
            </a:r>
            <a:endParaRPr>
              <a:highlight>
                <a:srgbClr val="F8C82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690125" y="1331400"/>
            <a:ext cx="169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  <a:latin typeface="Fira Mono"/>
                <a:ea typeface="Fira Mono"/>
                <a:cs typeface="Fira Mono"/>
                <a:sym typeface="Fira Mono"/>
              </a:rPr>
              <a:t>No Relacional</a:t>
            </a:r>
            <a:endParaRPr>
              <a:highlight>
                <a:srgbClr val="F8C82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75" y="1243800"/>
            <a:ext cx="629075" cy="6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313" y="1243813"/>
            <a:ext cx="629075" cy="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Structured Query Language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11700" y="1571400"/>
            <a:ext cx="4137600" cy="25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de base de datos más conocido y utilizado de 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un lenguaje estándar para el manejo de información desde una base de datos relacional.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utiliza a través de un SGBD (Sistema Gestor de Base de Datos) que hacen su propia implementación del lenguaje SQL.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50" y="1646084"/>
            <a:ext cx="4382949" cy="24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Gestores de BBDD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914025"/>
            <a:ext cx="42603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bases de datos</a:t>
            </a:r>
            <a:r>
              <a:rPr lang="es"/>
              <a:t> funcionan mediante gestores de bases de datos, diseñados para almacenar, gestionar y compartir información de manera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existen tanto para BBDD relacionales (MySQL, Postgre, SQL Server, MariaDB), como No relacionales (mongoDB, redis), entre otros.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1317825"/>
            <a:ext cx="1579750" cy="8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800" y="1317825"/>
            <a:ext cx="1579750" cy="9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679" y="2542738"/>
            <a:ext cx="1411821" cy="84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100" y="3481488"/>
            <a:ext cx="1712500" cy="10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7">
            <a:alphaModFix/>
          </a:blip>
          <a:srcRect b="25531" l="0" r="0" t="21322"/>
          <a:stretch/>
        </p:blipFill>
        <p:spPr>
          <a:xfrm>
            <a:off x="6645738" y="3821950"/>
            <a:ext cx="2007875" cy="6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8">
            <a:alphaModFix/>
          </a:blip>
          <a:srcRect b="0" l="20181" r="23161" t="5704"/>
          <a:stretch/>
        </p:blipFill>
        <p:spPr>
          <a:xfrm>
            <a:off x="6908625" y="2413374"/>
            <a:ext cx="1157584" cy="11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