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 SemiBold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Fira Mono"/>
      <p:regular r:id="rId43"/>
      <p:bold r:id="rId44"/>
    </p:embeddedFont>
    <p:embeddedFont>
      <p:font typeface="Montserrat Medium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FiraMono-bold.fntdata"/><Relationship Id="rId21" Type="http://schemas.openxmlformats.org/officeDocument/2006/relationships/slide" Target="slides/slide16.xml"/><Relationship Id="rId43" Type="http://schemas.openxmlformats.org/officeDocument/2006/relationships/font" Target="fonts/FiraMono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Medium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Medium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Medium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SemiBold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SemiBold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62950c48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62950c48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62950c48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62950c48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62950c48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62950c48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62950c48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62950c48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62950c48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62950c48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62950c48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62950c48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b941e5e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b941e5e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f713416e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4f713416e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f713416e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4f713416e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f713416e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4f713416e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f713416ee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4f713416ee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f713416ee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4f713416ee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f713416ee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f713416ee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f713416ee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4f713416ee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f713416ee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4f713416ee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f713416ee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f713416ee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f713416ee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f713416ee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f705ff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f705ff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d0cc84d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d0cc84d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1b4931c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1b4931c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62950c48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62950c48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62950c4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62950c4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62950c48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62950c48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62950c48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62950c48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Veamos un ejemplo de CommonJS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311700" y="1152475"/>
            <a:ext cx="3684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Tenemos un </a:t>
            </a:r>
            <a:r>
              <a:rPr b="1" lang="es"/>
              <a:t>módulo</a:t>
            </a:r>
            <a:r>
              <a:rPr lang="es"/>
              <a:t> con una función que permite sumar 2 números a la cual exportamos con </a:t>
            </a:r>
            <a:r>
              <a:rPr lang="es">
                <a:solidFill>
                  <a:srgbClr val="00FFFF"/>
                </a:solidFill>
                <a:highlight>
                  <a:schemeClr val="dk2"/>
                </a:highlight>
              </a:rPr>
              <a:t>module.exports</a:t>
            </a:r>
            <a:endParaRPr>
              <a:solidFill>
                <a:srgbClr val="00FFFF"/>
              </a:solidFill>
              <a:highlight>
                <a:schemeClr val="dk2"/>
              </a:highlight>
            </a:endParaRPr>
          </a:p>
        </p:txBody>
      </p:sp>
      <p:sp>
        <p:nvSpPr>
          <p:cNvPr id="215" name="Google Shape;215;p25"/>
          <p:cNvSpPr txBox="1"/>
          <p:nvPr>
            <p:ph idx="2" type="body"/>
          </p:nvPr>
        </p:nvSpPr>
        <p:spPr>
          <a:xfrm>
            <a:off x="4468500" y="1103500"/>
            <a:ext cx="43638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Ahora </a:t>
            </a:r>
            <a:r>
              <a:rPr lang="es" u="sng"/>
              <a:t>llamamos</a:t>
            </a:r>
            <a:r>
              <a:rPr lang="es"/>
              <a:t> a la función sumar del archivo </a:t>
            </a:r>
            <a:r>
              <a:rPr lang="es">
                <a:highlight>
                  <a:srgbClr val="F8C823"/>
                </a:highlight>
              </a:rPr>
              <a:t>modulo.js</a:t>
            </a:r>
            <a:r>
              <a:rPr lang="es"/>
              <a:t> y lo utilizamos en nuestro archivo </a:t>
            </a:r>
            <a:r>
              <a:rPr lang="es">
                <a:highlight>
                  <a:srgbClr val="F8C823"/>
                </a:highlight>
              </a:rPr>
              <a:t>index.js</a:t>
            </a:r>
            <a:endParaRPr>
              <a:highlight>
                <a:srgbClr val="F8C823"/>
              </a:highlight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25" y="2125950"/>
            <a:ext cx="38481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500" y="2125950"/>
            <a:ext cx="3474175" cy="24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362625" y="4150275"/>
            <a:ext cx="35142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*más adelante veremos como es la sintaxis para manejar módulos con ES Modules. Vamos despacio 😉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Módulos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3049341" y="3118690"/>
            <a:ext cx="3127800" cy="12891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2966863" y="3020010"/>
            <a:ext cx="3127800" cy="12891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2966876" y="3019700"/>
            <a:ext cx="3127800" cy="12891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Externos o de terceros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Librerías creadas por terceros y puestas a disposición a través de gestores de paquetes de NODE como NPM o YARN.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1220141" y="1391240"/>
            <a:ext cx="3127800" cy="12891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137663" y="1292560"/>
            <a:ext cx="3127800" cy="12891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137663" y="1292400"/>
            <a:ext cx="3127800" cy="12891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Nativos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Son módulos que vienen incluidos dentro del código fuente de NODE.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4878541" y="1391303"/>
            <a:ext cx="3127800" cy="128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4796063" y="1292623"/>
            <a:ext cx="3127800" cy="12891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4796063" y="1292538"/>
            <a:ext cx="3127800" cy="12891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Internos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Todos los módulos creados durante el desarrollo del proyecto y que hacen a nuestra aplicación.</a:t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Gestores de Paquetes</a:t>
            </a:r>
            <a:endParaRPr/>
          </a:p>
        </p:txBody>
      </p:sp>
      <p:sp>
        <p:nvSpPr>
          <p:cNvPr id="238" name="Google Shape;238;p27"/>
          <p:cNvSpPr txBox="1"/>
          <p:nvPr>
            <p:ph idx="1" type="subTitle"/>
          </p:nvPr>
        </p:nvSpPr>
        <p:spPr>
          <a:xfrm>
            <a:off x="550375" y="1810875"/>
            <a:ext cx="80433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package manager</a:t>
            </a:r>
            <a:r>
              <a:rPr lang="es"/>
              <a:t> más conocidos para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NODE</a:t>
            </a:r>
            <a:r>
              <a:rPr lang="es"/>
              <a:t> son </a:t>
            </a:r>
            <a:r>
              <a:rPr b="1"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NPM</a:t>
            </a:r>
            <a:r>
              <a:rPr lang="es"/>
              <a:t> y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YARN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sirven como bibliotecas que contienen módulos de terceros con soluciones sencillas a problemas comunes y a veces no tan comunes.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ellos podemos instalar librerías de código que nos ayuden con tareas simples como animaciones, alertas o trabajo con fechas, sin embargo también podemos usarlo para descargar frameworks como React o Angular.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NPM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1700" y="1390400"/>
            <a:ext cx="40200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Node Package Manager</a:t>
            </a:r>
            <a:r>
              <a:rPr lang="es"/>
              <a:t> es el gestor de paquetes más conocido y utilizado.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instala </a:t>
            </a:r>
            <a:r>
              <a:rPr lang="es" u="sng"/>
              <a:t>automáticamente</a:t>
            </a:r>
            <a:r>
              <a:rPr lang="es"/>
              <a:t> cuando instalamos </a:t>
            </a:r>
            <a:r>
              <a:rPr b="1" lang="es">
                <a:solidFill>
                  <a:srgbClr val="70AD47"/>
                </a:solidFill>
              </a:rPr>
              <a:t>NODE</a:t>
            </a:r>
            <a:r>
              <a:rPr lang="es"/>
              <a:t> por lo que </a:t>
            </a:r>
            <a:r>
              <a:rPr b="1" lang="es"/>
              <a:t>no</a:t>
            </a:r>
            <a:r>
              <a:rPr lang="es"/>
              <a:t> debemos instalar nada adicional.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poder instalar dependencias o librerías en nuestros proyectos primero hay que utilizar el comando </a:t>
            </a:r>
            <a:r>
              <a:rPr b="1" lang="es"/>
              <a:t>NPM init</a:t>
            </a:r>
            <a:r>
              <a:rPr lang="es"/>
              <a:t> o </a:t>
            </a:r>
            <a:r>
              <a:rPr b="1" lang="es"/>
              <a:t>NPM init -y</a:t>
            </a:r>
            <a:r>
              <a:rPr lang="es"/>
              <a:t> en la terminal para dar inicio a un proyecto de </a:t>
            </a:r>
            <a:r>
              <a:rPr b="1" lang="es">
                <a:solidFill>
                  <a:srgbClr val="70AD47"/>
                </a:solidFill>
              </a:rPr>
              <a:t>NODE</a:t>
            </a:r>
            <a:r>
              <a:rPr lang="es"/>
              <a:t> gestionado por </a:t>
            </a:r>
            <a:r>
              <a:rPr b="1" lang="es"/>
              <a:t>NPM</a:t>
            </a:r>
            <a:r>
              <a:rPr lang="es"/>
              <a:t>.</a:t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175" y="639399"/>
            <a:ext cx="147163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675" y="1574876"/>
            <a:ext cx="4163825" cy="264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C000"/>
                </a:solidFill>
                <a:highlight>
                  <a:schemeClr val="dk2"/>
                </a:highlight>
              </a:rPr>
              <a:t>package.json</a:t>
            </a:r>
            <a:endParaRPr>
              <a:solidFill>
                <a:srgbClr val="FFC000"/>
              </a:solidFill>
              <a:highlight>
                <a:schemeClr val="dk2"/>
              </a:highlight>
            </a:endParaRPr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311700" y="115247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iniciar </a:t>
            </a:r>
            <a:r>
              <a:rPr b="1" lang="es">
                <a:solidFill>
                  <a:srgbClr val="FF0000"/>
                </a:solidFill>
              </a:rPr>
              <a:t>NPM</a:t>
            </a:r>
            <a:r>
              <a:rPr lang="es"/>
              <a:t> en nuestro proyecto se crea un archivo llamado </a:t>
            </a:r>
            <a:r>
              <a:rPr lang="es">
                <a:solidFill>
                  <a:srgbClr val="70AD47"/>
                </a:solidFill>
              </a:rPr>
              <a:t>package.json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Este archivo será utilizado por el gestor de paquetes para listar nuestras dependencias a medida que las vayamos instalando y para guardar información general del proyecto como: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es"/>
              <a:t>Nombre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s"/>
              <a:t>Versión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s"/>
              <a:t>Descripción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s"/>
              <a:t>Autor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s"/>
              <a:t>Licencia</a:t>
            </a:r>
            <a:endParaRPr b="1"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300" y="1254100"/>
            <a:ext cx="4180249" cy="21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4490300" y="3523225"/>
            <a:ext cx="3999900" cy="14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</a:t>
            </a:r>
            <a:r>
              <a:rPr lang="es" u="sng"/>
              <a:t>propiedad</a:t>
            </a:r>
            <a:r>
              <a:rPr lang="es"/>
              <a:t> </a:t>
            </a:r>
            <a:r>
              <a:rPr lang="es">
                <a:solidFill>
                  <a:srgbClr val="00FFFF"/>
                </a:solidFill>
                <a:highlight>
                  <a:schemeClr val="dk2"/>
                </a:highlight>
              </a:rPr>
              <a:t>main</a:t>
            </a:r>
            <a:r>
              <a:rPr lang="es"/>
              <a:t> indica el </a:t>
            </a:r>
            <a:r>
              <a:rPr b="1" lang="es"/>
              <a:t>archivo de “entrada”</a:t>
            </a:r>
            <a:r>
              <a:rPr lang="es"/>
              <a:t> de nuestro proyecto mientras que la </a:t>
            </a:r>
            <a:r>
              <a:rPr lang="es" u="sng"/>
              <a:t>propiedad</a:t>
            </a:r>
            <a:r>
              <a:rPr lang="es"/>
              <a:t> </a:t>
            </a:r>
            <a:r>
              <a:rPr lang="es">
                <a:solidFill>
                  <a:srgbClr val="00FFFF"/>
                </a:solidFill>
                <a:highlight>
                  <a:schemeClr val="dk2"/>
                </a:highlight>
              </a:rPr>
              <a:t>scripts</a:t>
            </a:r>
            <a:r>
              <a:rPr lang="es"/>
              <a:t> nos permite </a:t>
            </a:r>
            <a:r>
              <a:rPr b="1" lang="es">
                <a:solidFill>
                  <a:srgbClr val="E15BBA"/>
                </a:solidFill>
              </a:rPr>
              <a:t>crear</a:t>
            </a:r>
            <a:r>
              <a:rPr lang="es"/>
              <a:t> </a:t>
            </a:r>
            <a:r>
              <a:rPr lang="es">
                <a:highlight>
                  <a:srgbClr val="FFC000"/>
                </a:highlight>
              </a:rPr>
              <a:t>comandos para ejecutar distintas acciones</a:t>
            </a:r>
            <a:r>
              <a:rPr lang="es"/>
              <a:t> de nuestro código.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490250" y="506125"/>
            <a:ext cx="75855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</a:t>
            </a:r>
            <a:r>
              <a:rPr lang="es"/>
              <a:t>Ahora sí</a:t>
            </a:r>
            <a:r>
              <a:rPr lang="es"/>
              <a:t>!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A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 crear un servidor web</a:t>
            </a:r>
            <a:endParaRPr>
              <a:solidFill>
                <a:srgbClr val="70AD4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" type="subTitle"/>
          </p:nvPr>
        </p:nvSpPr>
        <p:spPr>
          <a:xfrm>
            <a:off x="550375" y="1805475"/>
            <a:ext cx="7679100" cy="22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1355"/>
              <a:buNone/>
            </a:pPr>
            <a:r>
              <a:rPr lang="es" sz="1660"/>
              <a:t>Un servidor de </a:t>
            </a:r>
            <a:r>
              <a:rPr b="1" lang="es" sz="1660">
                <a:latin typeface="Montserrat"/>
                <a:ea typeface="Montserrat"/>
                <a:cs typeface="Montserrat"/>
                <a:sym typeface="Montserrat"/>
              </a:rPr>
              <a:t>software</a:t>
            </a:r>
            <a:r>
              <a:rPr lang="es" sz="1660"/>
              <a:t> o </a:t>
            </a:r>
            <a:r>
              <a:rPr b="1" i="1" lang="es" sz="166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Servidor Web HTTP</a:t>
            </a:r>
            <a:r>
              <a:rPr lang="es" sz="1660"/>
              <a:t> controla cómo los usuarios de la web </a:t>
            </a:r>
            <a:r>
              <a:rPr lang="es" sz="1660">
                <a:solidFill>
                  <a:schemeClr val="lt1"/>
                </a:solidFill>
                <a:highlight>
                  <a:srgbClr val="7685E6"/>
                </a:highlight>
              </a:rPr>
              <a:t>obtienen</a:t>
            </a:r>
            <a:r>
              <a:rPr lang="es" sz="1660"/>
              <a:t> acceso a los archivos </a:t>
            </a:r>
            <a:r>
              <a:rPr lang="es" sz="1660" u="sng"/>
              <a:t>alojados en un servidor de hardware</a:t>
            </a:r>
            <a:r>
              <a:rPr lang="es" sz="1660"/>
              <a:t> (una pc).</a:t>
            </a:r>
            <a:endParaRPr sz="166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51355"/>
              <a:buNone/>
            </a:pPr>
            <a:r>
              <a:rPr lang="es" sz="1660"/>
              <a:t>Son </a:t>
            </a:r>
            <a:r>
              <a:rPr b="1" lang="es" sz="1660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capaces de comprender urls</a:t>
            </a:r>
            <a:r>
              <a:rPr lang="es" sz="1660"/>
              <a:t> o solicitudes a través de ellas y </a:t>
            </a:r>
            <a:r>
              <a:rPr lang="es" sz="1660">
                <a:solidFill>
                  <a:srgbClr val="F9F9F9"/>
                </a:solidFill>
                <a:highlight>
                  <a:srgbClr val="E15BBA"/>
                </a:highlight>
              </a:rPr>
              <a:t>dar una respuesta</a:t>
            </a:r>
            <a:r>
              <a:rPr lang="es" sz="1660"/>
              <a:t> atendiendo dicha solicitud.</a:t>
            </a:r>
            <a:endParaRPr sz="166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51355"/>
              <a:buNone/>
            </a:pPr>
            <a:r>
              <a:rPr b="1" i="1" lang="es" sz="1660">
                <a:latin typeface="Montserrat"/>
                <a:ea typeface="Montserrat"/>
                <a:cs typeface="Montserrat"/>
                <a:sym typeface="Montserrat"/>
              </a:rPr>
              <a:t>Existen servidores estáticos y dinámicos.</a:t>
            </a:r>
            <a:endParaRPr b="1" i="1" sz="16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Servidor Web?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servidores WEB</a:t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4705666" y="1511205"/>
            <a:ext cx="3795300" cy="28680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4605588" y="1294253"/>
            <a:ext cx="3795300" cy="30111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4605588" y="1294075"/>
            <a:ext cx="3795300" cy="30111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Dinámico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Consiste en un servidor web estático con software adicional, como una aplicación de servidor y una base de datos.</a:t>
            </a:r>
            <a:endParaRPr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Se le dice "dinámico" a este servidor porque la aplicación actualiza los archivos alojados, antes de enviar el contenido a tu navegador mediante el servidor HTTP.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739088" y="1510511"/>
            <a:ext cx="3642300" cy="286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643038" y="1290925"/>
            <a:ext cx="3642300" cy="30117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643067" y="1290925"/>
            <a:ext cx="3642300" cy="30117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Estático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Consiste en una computadora (hardware) con un servidor HTTP (software). </a:t>
            </a:r>
            <a:endParaRPr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Se le dice "estático" porque envía los archivos que aloja "tal como se encuentran" (sin modificarlos) a tu navegador.</a:t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entender un poco más, creemos nuestro primer servidor estático con</a:t>
            </a:r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150" y="2582500"/>
            <a:ext cx="1476575" cy="9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Estático Nativo</a:t>
            </a:r>
            <a:endParaRPr/>
          </a:p>
        </p:txBody>
      </p:sp>
      <p:sp>
        <p:nvSpPr>
          <p:cNvPr id="288" name="Google Shape;288;p34"/>
          <p:cNvSpPr txBox="1"/>
          <p:nvPr/>
        </p:nvSpPr>
        <p:spPr>
          <a:xfrm>
            <a:off x="311700" y="1265625"/>
            <a:ext cx="3901200" cy="30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ara poder montar nuestro servidor, 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debemos tener un archivo de entrada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“entry point” donde realicemos la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configuración inicial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 nuestro Server.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Creamos nuestro entry point llamado: </a:t>
            </a:r>
            <a:r>
              <a:rPr b="1" lang="es">
                <a:solidFill>
                  <a:srgbClr val="848BBD"/>
                </a:solidFill>
                <a:latin typeface="Montserrat"/>
                <a:ea typeface="Montserrat"/>
                <a:cs typeface="Montserrat"/>
                <a:sym typeface="Montserrat"/>
              </a:rPr>
              <a:t>app.js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Luego importamos el módulo </a:t>
            </a:r>
            <a:r>
              <a:rPr lang="es">
                <a:solidFill>
                  <a:srgbClr val="FF0000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http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nativo y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creamos un servidor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con el método: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36F9F6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.createServer</a:t>
            </a:r>
            <a:r>
              <a:rPr lang="es">
                <a:solidFill>
                  <a:srgbClr val="F9F9F9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();</a:t>
            </a:r>
            <a:endParaRPr>
              <a:solidFill>
                <a:srgbClr val="F9F9F9"/>
              </a:solidFill>
              <a:highlight>
                <a:srgbClr val="3F3F3F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4470150" y="2864725"/>
            <a:ext cx="4084500" cy="769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100">
                <a:solidFill>
                  <a:srgbClr val="F8C823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http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require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10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</a:t>
            </a:r>
            <a:r>
              <a:rPr lang="es" sz="110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http</a:t>
            </a:r>
            <a:r>
              <a:rPr lang="es" sz="110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100">
              <a:solidFill>
                <a:srgbClr val="CCCCC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100">
                <a:solidFill>
                  <a:srgbClr val="F8C823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server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http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10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createServer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();</a:t>
            </a:r>
            <a:endParaRPr sz="1900">
              <a:solidFill>
                <a:srgbClr val="3F3F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150" y="1448113"/>
            <a:ext cx="2254900" cy="11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Estático Nativo</a:t>
            </a:r>
            <a:endParaRPr/>
          </a:p>
        </p:txBody>
      </p:sp>
      <p:sp>
        <p:nvSpPr>
          <p:cNvPr id="296" name="Google Shape;296;p35"/>
          <p:cNvSpPr txBox="1"/>
          <p:nvPr/>
        </p:nvSpPr>
        <p:spPr>
          <a:xfrm>
            <a:off x="311700" y="1637450"/>
            <a:ext cx="39012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Cada llamada a nuestro server recibe 2 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parámetros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super importantes: </a:t>
            </a:r>
            <a:r>
              <a:rPr lang="es">
                <a:solidFill>
                  <a:srgbClr val="E15BBA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require 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s">
                <a:solidFill>
                  <a:srgbClr val="E15BBA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response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que contienen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toda la información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tanto de la 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solicitud como de la respuesta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en ese orden.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Finalmente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escribimos una cabecera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mediante </a:t>
            </a:r>
            <a:r>
              <a:rPr lang="es">
                <a:solidFill>
                  <a:srgbClr val="36F9F6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.writeHead</a:t>
            </a:r>
            <a:r>
              <a:rPr lang="es">
                <a:solidFill>
                  <a:srgbClr val="F9F9F9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();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indicando el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tipo de contenido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vamos a devolver y lo enviamos.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4442175" y="1819850"/>
            <a:ext cx="4172400" cy="19239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100">
                <a:solidFill>
                  <a:srgbClr val="F8C823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http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require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10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'http'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100">
              <a:solidFill>
                <a:srgbClr val="CCCCC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100">
                <a:solidFill>
                  <a:srgbClr val="F8C823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server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http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10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createServer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i="1"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req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i="1"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{ 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i="1"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writeHead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200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 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'Content-Type'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'text/plain'</a:t>
            </a:r>
            <a:endParaRPr sz="1050">
              <a:solidFill>
                <a:srgbClr val="FF8B39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});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i="1"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end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'Hola mundo'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900">
              <a:solidFill>
                <a:srgbClr val="3F3F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Estático Nativo</a:t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>
            <a:off x="311700" y="1825250"/>
            <a:ext cx="39012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Ya casi lo tenemos, ahora solo nos queda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escuchar a un puerto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para poder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realizar llamadas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nuestro servidor.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eso usamos el método </a:t>
            </a:r>
            <a:r>
              <a:rPr lang="es">
                <a:solidFill>
                  <a:srgbClr val="36F9F6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.listen</a:t>
            </a:r>
            <a:r>
              <a:rPr lang="es">
                <a:solidFill>
                  <a:srgbClr val="F9F9F9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();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el cual trabaja sobre nuestra constante </a:t>
            </a:r>
            <a:r>
              <a:rPr lang="es">
                <a:solidFill>
                  <a:srgbClr val="E15BBA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server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recibe el puerto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como primer parámetro y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un callback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en segundo.</a:t>
            </a:r>
            <a:endParaRPr>
              <a:solidFill>
                <a:srgbClr val="E15BBA"/>
              </a:solidFill>
              <a:highlight>
                <a:srgbClr val="3F3F3F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442175" y="1506650"/>
            <a:ext cx="4172400" cy="2678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100">
                <a:solidFill>
                  <a:srgbClr val="F8C823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http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require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10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'http'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100">
              <a:solidFill>
                <a:srgbClr val="CCCCC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100">
                <a:solidFill>
                  <a:srgbClr val="F8C823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server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http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10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createServer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i="1"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req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i="1"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{ 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i="1"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writeHead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200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 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'Content-Type'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'text/plain'</a:t>
            </a:r>
            <a:endParaRPr sz="1050">
              <a:solidFill>
                <a:srgbClr val="FF8B39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});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i="1"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end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'Hola mundo'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100">
              <a:solidFill>
                <a:srgbClr val="CCCCC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" sz="110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server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listen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3000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 ()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console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log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'Servidor corriendo en puerto http://localhost:3000'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));</a:t>
            </a:r>
            <a:endParaRPr sz="1100">
              <a:solidFill>
                <a:srgbClr val="CCCCC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Estático Nativo</a:t>
            </a:r>
            <a:endParaRPr/>
          </a:p>
        </p:txBody>
      </p:sp>
      <p:sp>
        <p:nvSpPr>
          <p:cNvPr id="310" name="Google Shape;310;p37"/>
          <p:cNvSpPr txBox="1"/>
          <p:nvPr/>
        </p:nvSpPr>
        <p:spPr>
          <a:xfrm>
            <a:off x="311700" y="1872175"/>
            <a:ext cx="39780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¡Listo!</a:t>
            </a:r>
            <a:endParaRPr b="1"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Ahora pongamos a correr nuestro servidor desde la terminal mediante el comando </a:t>
            </a:r>
            <a:r>
              <a:rPr lang="es" sz="1600">
                <a:solidFill>
                  <a:srgbClr val="F8C823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node</a:t>
            </a:r>
            <a:r>
              <a:rPr lang="es" sz="1600">
                <a:solidFill>
                  <a:srgbClr val="36F9F6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600">
                <a:solidFill>
                  <a:srgbClr val="F9F9F9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app.js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accedemos a 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él desde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el navegador.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700" y="1356050"/>
            <a:ext cx="4508249" cy="6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700" y="2161300"/>
            <a:ext cx="4508249" cy="199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caso devolvemos texto plano, pero intentemos con HTML.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/>
        </p:nvSpPr>
        <p:spPr>
          <a:xfrm>
            <a:off x="363000" y="2481813"/>
            <a:ext cx="3926700" cy="1154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writeHead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200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 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'Content-Type'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'text/html; charset=UTF-8'</a:t>
            </a:r>
            <a:endParaRPr sz="1050">
              <a:solidFill>
                <a:srgbClr val="FF8B39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});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end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'&lt;h1&gt;Hola mundo!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&lt;/h1&gt;&lt;p&gt;Párrafo&lt;/p&gt;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100">
              <a:solidFill>
                <a:srgbClr val="CCCCC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23" name="Google Shape;323;p3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s"/>
              <a:t>Enviando HTML</a:t>
            </a:r>
            <a:endParaRPr/>
          </a:p>
        </p:txBody>
      </p:sp>
      <p:sp>
        <p:nvSpPr>
          <p:cNvPr id="324" name="Google Shape;324;p39"/>
          <p:cNvSpPr txBox="1"/>
          <p:nvPr/>
        </p:nvSpPr>
        <p:spPr>
          <a:xfrm>
            <a:off x="311700" y="1170000"/>
            <a:ext cx="3978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Modificamos ligeramente la cabecera </a:t>
            </a:r>
            <a:r>
              <a:rPr b="1"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Content-Type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033" y="1628000"/>
            <a:ext cx="4248850" cy="6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9"/>
          <p:cNvSpPr txBox="1"/>
          <p:nvPr/>
        </p:nvSpPr>
        <p:spPr>
          <a:xfrm>
            <a:off x="4289700" y="1170125"/>
            <a:ext cx="454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Reiniciamos el server y volvemos al navegador:</a:t>
            </a:r>
            <a:endParaRPr b="1" sz="1100"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025" y="2476400"/>
            <a:ext cx="4248850" cy="188837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9"/>
          <p:cNvSpPr txBox="1"/>
          <p:nvPr/>
        </p:nvSpPr>
        <p:spPr>
          <a:xfrm>
            <a:off x="311692" y="1884300"/>
            <a:ext cx="3715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no indicamos el charset, el tilde de “párrafo” no se verá correctamente.</a:t>
            </a:r>
            <a:endParaRPr b="1" i="1" sz="700"/>
          </a:p>
        </p:txBody>
      </p:sp>
      <p:sp>
        <p:nvSpPr>
          <p:cNvPr id="329" name="Google Shape;329;p39"/>
          <p:cNvSpPr txBox="1"/>
          <p:nvPr/>
        </p:nvSpPr>
        <p:spPr>
          <a:xfrm>
            <a:off x="311700" y="3751325"/>
            <a:ext cx="3926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Además en lugar de texto, enviamos </a:t>
            </a:r>
            <a:r>
              <a:rPr lang="es" sz="1600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código HTML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válido.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Intentemos con un archivo </a:t>
            </a:r>
            <a:r>
              <a:rPr lang="es">
                <a:solidFill>
                  <a:srgbClr val="FF8B39"/>
                </a:solidFill>
              </a:rPr>
              <a:t>.html</a:t>
            </a:r>
            <a:endParaRPr>
              <a:solidFill>
                <a:srgbClr val="FF8B3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Leyendo archivos con </a:t>
            </a:r>
            <a:r>
              <a:rPr lang="es">
                <a:solidFill>
                  <a:srgbClr val="FF0000"/>
                </a:solidFill>
              </a:rPr>
              <a:t>FileSystem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311700" y="1170000"/>
            <a:ext cx="7825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FileSystem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es un </a:t>
            </a:r>
            <a:r>
              <a:rPr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módulo nativo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 node que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nos permite trabajar con archivos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s" sz="13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existan en la PC o servidor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Veamos 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cómo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 utilizarlo para devolver un archivo HTML como respuesta.</a:t>
            </a:r>
            <a:endParaRPr sz="1300">
              <a:solidFill>
                <a:srgbClr val="F9F9F9"/>
              </a:solidFill>
              <a:highlight>
                <a:srgbClr val="E15BBA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399600" y="2219700"/>
            <a:ext cx="5073300" cy="26397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100">
                <a:solidFill>
                  <a:srgbClr val="F8C823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http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require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10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'http'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100">
              <a:solidFill>
                <a:srgbClr val="CCCCC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" sz="1100">
                <a:solidFill>
                  <a:srgbClr val="F8C823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1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fs</a:t>
            </a:r>
            <a:r>
              <a:rPr lang="es" sz="11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1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require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10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'fs'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100">
              <a:solidFill>
                <a:srgbClr val="CCCCC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100">
                <a:solidFill>
                  <a:srgbClr val="F8C823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server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10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100">
                <a:solidFill>
                  <a:srgbClr val="FF0000"/>
                </a:solidFill>
                <a:latin typeface="Fira Mono"/>
                <a:ea typeface="Fira Mono"/>
                <a:cs typeface="Fira Mono"/>
                <a:sym typeface="Fira Mono"/>
              </a:rPr>
              <a:t>http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10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createServer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i="1"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req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i="1"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file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E4450"/>
                </a:solidFill>
                <a:latin typeface="Fira Mono"/>
                <a:ea typeface="Fira Mono"/>
                <a:cs typeface="Fira Mono"/>
                <a:sym typeface="Fira Mono"/>
              </a:rPr>
              <a:t>fs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readFileSync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__dirname </a:t>
            </a:r>
            <a:r>
              <a:rPr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+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'/index.html'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i="1"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writeHead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2EE2FA"/>
                </a:solidFill>
                <a:latin typeface="Fira Mono"/>
                <a:ea typeface="Fira Mono"/>
                <a:cs typeface="Fira Mono"/>
                <a:sym typeface="Fira Mono"/>
              </a:rPr>
              <a:t>200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, {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'Content-Type'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'text/html; charset=UTF-8</a:t>
            </a:r>
            <a:endParaRPr sz="1050">
              <a:solidFill>
                <a:srgbClr val="FF8B39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'</a:t>
            </a:r>
            <a:endParaRPr sz="1050">
              <a:solidFill>
                <a:srgbClr val="FF8B39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});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i="1"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res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end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50">
                <a:solidFill>
                  <a:srgbClr val="FF7EDB"/>
                </a:solidFill>
                <a:latin typeface="Fira Mono"/>
                <a:ea typeface="Fira Mono"/>
                <a:cs typeface="Fira Mono"/>
                <a:sym typeface="Fira Mono"/>
              </a:rPr>
              <a:t>file</a:t>
            </a: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050">
              <a:solidFill>
                <a:srgbClr val="BBBBB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1050">
                <a:solidFill>
                  <a:srgbClr val="BBBBBB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r>
              <a:rPr lang="es" sz="1100">
                <a:solidFill>
                  <a:srgbClr val="CCCCCC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900">
              <a:solidFill>
                <a:srgbClr val="3F3F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42" name="Google Shape;342;p41"/>
          <p:cNvSpPr txBox="1"/>
          <p:nvPr/>
        </p:nvSpPr>
        <p:spPr>
          <a:xfrm>
            <a:off x="5522150" y="2734200"/>
            <a:ext cx="3000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36F9F6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.readFileSync</a:t>
            </a:r>
            <a:r>
              <a:rPr lang="es">
                <a:solidFill>
                  <a:srgbClr val="F9F9F9"/>
                </a:solidFill>
                <a:highlight>
                  <a:srgbClr val="3F3F3F"/>
                </a:highlight>
                <a:latin typeface="Fira Mono"/>
                <a:ea typeface="Fira Mono"/>
                <a:cs typeface="Fira Mono"/>
                <a:sym typeface="Fira Mono"/>
              </a:rPr>
              <a:t>();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lee un archivo de forma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síncrona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(bloqueante) y luego lo devolvemos como respuesta a la petición.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25</a:t>
            </a:r>
            <a:endParaRPr/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26</a:t>
            </a:r>
            <a:endParaRPr/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24</a:t>
            </a:r>
            <a:endParaRPr/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Node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¿Cómo funciona?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Single Thread vs Multi Thread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Instalación</a:t>
            </a:r>
            <a:endParaRPr b="1"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Express </a:t>
            </a:r>
            <a:r>
              <a:rPr b="1" lang="es">
                <a:solidFill>
                  <a:srgbClr val="414141"/>
                </a:solidFill>
              </a:rPr>
              <a:t>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Express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Express Generator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Servidor Estático con Node</a:t>
            </a:r>
            <a:endParaRPr b="1"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Node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Módulos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Node Package Manager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Servidor Web Node Nativo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Enviar Texto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Enviar Archivos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53854" y="257539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3453854" y="302491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3453854" y="27966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55629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55629" y="302491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3453854" y="325048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255629" y="27966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33952" y="25683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33952" y="30249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33952" y="279663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33954" y="326018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3453841" y="347606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541500" y="443150"/>
            <a:ext cx="8061000" cy="18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Sigamos con Node!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675" y="1971975"/>
            <a:ext cx="2862651" cy="25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46030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 JS</a:t>
            </a:r>
            <a:endParaRPr/>
          </a:p>
        </p:txBody>
      </p:sp>
      <p:sp>
        <p:nvSpPr>
          <p:cNvPr id="184" name="Google Shape;184;p20"/>
          <p:cNvSpPr txBox="1"/>
          <p:nvPr>
            <p:ph idx="4294967295" type="subTitle"/>
          </p:nvPr>
        </p:nvSpPr>
        <p:spPr>
          <a:xfrm>
            <a:off x="511711" y="2601150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Web Server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44" y="1620256"/>
            <a:ext cx="3107775" cy="19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490250" y="506125"/>
            <a:ext cx="75855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esta clase vamos a aprender 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crear un servidor web</a:t>
            </a:r>
            <a:r>
              <a:rPr lang="es"/>
              <a:t> con </a:t>
            </a:r>
            <a:r>
              <a:rPr lang="es">
                <a:solidFill>
                  <a:srgbClr val="70AD47"/>
                </a:solidFill>
              </a:rPr>
              <a:t>NODE</a:t>
            </a:r>
            <a:endParaRPr>
              <a:solidFill>
                <a:srgbClr val="70AD4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490250" y="506125"/>
            <a:ext cx="75855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Pero antes …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</a:t>
            </a:r>
            <a:r>
              <a:rPr lang="es"/>
              <a:t> conceptos nuevos.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subTitle"/>
          </p:nvPr>
        </p:nvSpPr>
        <p:spPr>
          <a:xfrm>
            <a:off x="550375" y="1614925"/>
            <a:ext cx="7553400" cy="26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Uno de los problemas de Javascript desde sus inicios es organizar de una forma adecuada una aplicación grande, con muchas líneas de código.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Tener todo el código en un sólo archivo Javascript es confuso y complejo.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solución a ese problema fueron los módulos, que permiten separar nuestro código sin tener que vincular una etiqueta script por cada archivo de Javascript en nuestro proyecto.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 de los módulos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311700" y="1152475"/>
            <a:ext cx="8358900" cy="19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precursor para esta solución fue NodeJS quién creó el sistema de módulos conocido como </a:t>
            </a:r>
            <a:r>
              <a:rPr b="1" i="1" lang="es"/>
              <a:t>CommonJS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Sin embargo, a partir de la especificación EcmaScript 2015 se introduce al lenguaje una alternativa nativa conocida como </a:t>
            </a:r>
            <a:r>
              <a:rPr b="1" i="1" lang="es"/>
              <a:t>ES Modules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Ambos tienen su propia sintaxis y si bien no es común verlos en proyectos con Javascript puro, son muy usados en el Frontend en Frameworks como React o en desarrollos backend realizados con NodeJS.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050" y="3079065"/>
            <a:ext cx="4572001" cy="16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