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Mono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FiraMon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98eeca8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98eeca8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e028b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9e028b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fe01305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fe01305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fe01305a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fe01305a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98eeca8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98eeca8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fe01305a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fe01305a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fe01305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fe01305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705ff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705ff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98eeca8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98eeca8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fe01305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fe01305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8eeca8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98eeca8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98eeca8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98eeca8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9e028b9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9e028b9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ejemplo…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278900" y="673075"/>
            <a:ext cx="85206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highlight>
                  <a:srgbClr val="4472C4"/>
                </a:highlight>
                <a:latin typeface="Montserrat"/>
                <a:ea typeface="Montserrat"/>
                <a:cs typeface="Montserrat"/>
                <a:sym typeface="Montserrat"/>
              </a:rPr>
              <a:t>No es lo mismo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solicitar la ruta </a:t>
            </a:r>
            <a:r>
              <a:rPr b="1"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“/admin/create”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mediante </a:t>
            </a:r>
            <a:r>
              <a:rPr b="1" lang="es" sz="16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la </a:t>
            </a:r>
            <a:r>
              <a:rPr b="1"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/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278900" y="1792650"/>
            <a:ext cx="82002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4472C4"/>
                </a:highlight>
              </a:rPr>
              <a:t>Que</a:t>
            </a:r>
            <a:r>
              <a:rPr lang="es"/>
              <a:t> utilizar un formulario para enviar datos a través de </a:t>
            </a:r>
            <a:r>
              <a:rPr b="1" lang="es">
                <a:solidFill>
                  <a:srgbClr val="4472C4"/>
                </a:solidFill>
              </a:rPr>
              <a:t>POST</a:t>
            </a:r>
            <a:r>
              <a:rPr lang="es"/>
              <a:t>: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" y="2248925"/>
            <a:ext cx="2812200" cy="227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50" y="1208288"/>
            <a:ext cx="5102300" cy="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175" y="2424625"/>
            <a:ext cx="5490326" cy="192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6"/>
          <p:cNvCxnSpPr/>
          <p:nvPr/>
        </p:nvCxnSpPr>
        <p:spPr>
          <a:xfrm flipH="1">
            <a:off x="4742675" y="1028700"/>
            <a:ext cx="1709400" cy="4539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5483875" y="2095225"/>
            <a:ext cx="181500" cy="34800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70000"/>
            <a:ext cx="8280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Nuestras rutas </a:t>
            </a:r>
            <a:r>
              <a:rPr lang="es">
                <a:highlight>
                  <a:srgbClr val="F8C823"/>
                </a:highlight>
              </a:rPr>
              <a:t>serán definidas en Express</a:t>
            </a:r>
            <a:r>
              <a:rPr lang="es"/>
              <a:t> de la siguiente manera: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3101725" y="2029475"/>
            <a:ext cx="5298600" cy="101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'/admin/create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4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'./create.html'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5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>
            <a:off x="1870225" y="2350825"/>
            <a:ext cx="11847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7"/>
          <p:cNvCxnSpPr/>
          <p:nvPr/>
        </p:nvCxnSpPr>
        <p:spPr>
          <a:xfrm flipH="1" rot="-5400000">
            <a:off x="1617350" y="2632450"/>
            <a:ext cx="5445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7"/>
          <p:cNvSpPr txBox="1"/>
          <p:nvPr/>
        </p:nvSpPr>
        <p:spPr>
          <a:xfrm>
            <a:off x="432025" y="2903700"/>
            <a:ext cx="2532900" cy="1132800"/>
          </a:xfrm>
          <a:prstGeom prst="rect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lang="es" sz="110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de </a:t>
            </a:r>
            <a:r>
              <a:rPr lang="es" sz="11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escuchará las peticiones a la ruta </a:t>
            </a:r>
            <a:r>
              <a:rPr b="1" lang="es" sz="11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/admin/create</a:t>
            </a:r>
            <a:r>
              <a:rPr b="1"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través del método </a:t>
            </a:r>
            <a:r>
              <a:rPr lang="es" sz="11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HTTP GET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 responderá el archivo solicitado.</a:t>
            </a:r>
            <a:endParaRPr sz="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054925" y="3132600"/>
            <a:ext cx="4937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*la variable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 express puede escuchar a todos los métodos HTTP, entre ellos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PATCH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PUT 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entre otros.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3101725" y="3770725"/>
            <a:ext cx="4937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__dirname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nos permite tomar como referencia </a:t>
            </a:r>
            <a:r>
              <a:rPr i="1" lang="es" sz="1100">
                <a:solidFill>
                  <a:srgbClr val="666666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el lugar actual de nuestro archivo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dentro del servidor y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llegar a un recurso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desde esa ruta.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Respondiendo a rutas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70000"/>
            <a:ext cx="8280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430"/>
              <a:t>Tenemos</a:t>
            </a:r>
            <a:r>
              <a:rPr lang="es" sz="1430"/>
              <a:t> un archivo </a:t>
            </a:r>
            <a:r>
              <a:rPr lang="es" sz="1430">
                <a:solidFill>
                  <a:srgbClr val="F8C823"/>
                </a:solidFill>
                <a:highlight>
                  <a:srgbClr val="414141"/>
                </a:highlight>
              </a:rPr>
              <a:t>items</a:t>
            </a:r>
            <a:r>
              <a:rPr lang="es" sz="1430">
                <a:solidFill>
                  <a:srgbClr val="F8C823"/>
                </a:solidFill>
                <a:highlight>
                  <a:srgbClr val="414141"/>
                </a:highlight>
              </a:rPr>
              <a:t>.json</a:t>
            </a:r>
            <a:r>
              <a:rPr lang="es" sz="1430"/>
              <a:t>, el cual </a:t>
            </a:r>
            <a:r>
              <a:rPr b="1" lang="es" sz="1430"/>
              <a:t>queremos leer</a:t>
            </a:r>
            <a:r>
              <a:rPr lang="es" sz="1430"/>
              <a:t> y </a:t>
            </a:r>
            <a:r>
              <a:rPr b="1" lang="es" sz="1430">
                <a:solidFill>
                  <a:srgbClr val="7685E6"/>
                </a:solidFill>
              </a:rPr>
              <a:t>devolver</a:t>
            </a:r>
            <a:r>
              <a:rPr lang="es" sz="1430"/>
              <a:t> cuando un cliente pida la ruta </a:t>
            </a:r>
            <a:r>
              <a:rPr lang="es" sz="1430">
                <a:solidFill>
                  <a:srgbClr val="F08D49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s" sz="1430">
                <a:solidFill>
                  <a:srgbClr val="F08D49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/items</a:t>
            </a:r>
            <a:r>
              <a:rPr lang="es" sz="1430">
                <a:solidFill>
                  <a:srgbClr val="F08D49"/>
                </a:solidFill>
                <a:highlight>
                  <a:srgbClr val="414141"/>
                </a:highlight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s" sz="1430"/>
              <a:t>.</a:t>
            </a:r>
            <a:endParaRPr sz="1430"/>
          </a:p>
        </p:txBody>
      </p:sp>
      <p:sp>
        <p:nvSpPr>
          <p:cNvPr id="249" name="Google Shape;249;p28"/>
          <p:cNvSpPr txBox="1"/>
          <p:nvPr/>
        </p:nvSpPr>
        <p:spPr>
          <a:xfrm>
            <a:off x="396825" y="1969125"/>
            <a:ext cx="7060200" cy="100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"/items"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getItems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445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'/data/items.json'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getItems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44400" y="3050138"/>
            <a:ext cx="76365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lang="es" sz="1408"/>
              <a:t>En este caso </a:t>
            </a:r>
            <a:r>
              <a:rPr lang="es" sz="1408"/>
              <a:t>si </a:t>
            </a:r>
            <a:r>
              <a:rPr b="1" lang="es" sz="1408">
                <a:solidFill>
                  <a:srgbClr val="E15BBA"/>
                </a:solidFill>
              </a:rPr>
              <a:t>entramos</a:t>
            </a:r>
            <a:r>
              <a:rPr lang="es" sz="1408"/>
              <a:t> a </a:t>
            </a:r>
            <a:r>
              <a:rPr lang="es" sz="1408">
                <a:highlight>
                  <a:srgbClr val="F8C823"/>
                </a:highlight>
              </a:rPr>
              <a:t>localhost:3000</a:t>
            </a:r>
            <a:r>
              <a:rPr lang="es" sz="1408"/>
              <a:t> seguiremos obteniendo nuestro archivo </a:t>
            </a:r>
            <a:r>
              <a:rPr lang="es" sz="1408">
                <a:solidFill>
                  <a:srgbClr val="ED7D31"/>
                </a:solidFill>
                <a:highlight>
                  <a:srgbClr val="414141"/>
                </a:highlight>
              </a:rPr>
              <a:t>index.html</a:t>
            </a:r>
            <a:r>
              <a:rPr lang="es" sz="1408"/>
              <a:t> (estático) pero </a:t>
            </a:r>
            <a:r>
              <a:rPr lang="es" sz="1408" u="sng"/>
              <a:t>si </a:t>
            </a:r>
            <a:r>
              <a:rPr lang="es" sz="1408" u="sng"/>
              <a:t>solicitamos</a:t>
            </a:r>
            <a:r>
              <a:rPr lang="es" sz="1408" u="sng"/>
              <a:t> esta ruta</a:t>
            </a:r>
            <a:r>
              <a:rPr lang="es" sz="1408"/>
              <a:t> nos devolverá un </a:t>
            </a:r>
            <a:r>
              <a:rPr lang="es" sz="1408">
                <a:highlight>
                  <a:srgbClr val="F8C823"/>
                </a:highlight>
              </a:rPr>
              <a:t>array con los </a:t>
            </a:r>
            <a:r>
              <a:rPr b="1" lang="es" sz="1408">
                <a:highlight>
                  <a:srgbClr val="F8C823"/>
                </a:highlight>
              </a:rPr>
              <a:t>productos</a:t>
            </a:r>
            <a:r>
              <a:rPr lang="es" sz="1408">
                <a:highlight>
                  <a:srgbClr val="F8C823"/>
                </a:highlight>
              </a:rPr>
              <a:t> en formato JSON</a:t>
            </a:r>
            <a:r>
              <a:rPr lang="es" sz="1408"/>
              <a:t>.</a:t>
            </a:r>
            <a:endParaRPr sz="1408"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344400" y="4093725"/>
            <a:ext cx="7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s" sz="1008"/>
              <a:t>*readFileSync nos devuelve un string o cadena de texto con la información y nosotros la convertimos a JSON a través del método </a:t>
            </a:r>
            <a:r>
              <a:rPr b="1" lang="es" sz="1008"/>
              <a:t>JSON.parse().</a:t>
            </a:r>
            <a:endParaRPr b="1" sz="1008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Parametrizadas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parametrizadas - params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70000"/>
            <a:ext cx="58725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30">
                <a:solidFill>
                  <a:srgbClr val="3F3F3F"/>
                </a:solidFill>
                <a:highlight>
                  <a:schemeClr val="lt1"/>
                </a:highlight>
              </a:rPr>
              <a:t>Ahora supongamos que queremos </a:t>
            </a:r>
            <a:r>
              <a:rPr b="1" lang="es" sz="1430">
                <a:solidFill>
                  <a:srgbClr val="3F3F3F"/>
                </a:solidFill>
                <a:highlight>
                  <a:schemeClr val="lt1"/>
                </a:highlight>
              </a:rPr>
              <a:t>traer</a:t>
            </a:r>
            <a:r>
              <a:rPr lang="es" sz="1430">
                <a:solidFill>
                  <a:srgbClr val="3F3F3F"/>
                </a:solidFill>
                <a:highlight>
                  <a:schemeClr val="lt1"/>
                </a:highlight>
              </a:rPr>
              <a:t> solo </a:t>
            </a:r>
            <a:r>
              <a:rPr b="1" lang="es" sz="1430">
                <a:solidFill>
                  <a:srgbClr val="70AD47"/>
                </a:solidFill>
              </a:rPr>
              <a:t>un item</a:t>
            </a:r>
            <a:r>
              <a:rPr lang="es" sz="1430">
                <a:solidFill>
                  <a:srgbClr val="F9F9F9"/>
                </a:solidFill>
              </a:rPr>
              <a:t> </a:t>
            </a:r>
            <a:r>
              <a:rPr lang="es" sz="1430">
                <a:solidFill>
                  <a:srgbClr val="F9F9F9"/>
                </a:solidFill>
                <a:highlight>
                  <a:srgbClr val="E15BBA"/>
                </a:highlight>
              </a:rPr>
              <a:t>de la lista </a:t>
            </a:r>
            <a:endParaRPr sz="1430">
              <a:solidFill>
                <a:srgbClr val="F9F9F9"/>
              </a:solidFill>
              <a:highlight>
                <a:srgbClr val="E15BBA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s" sz="1430"/>
              <a:t>¿Cómo podríamos resolverlo?</a:t>
            </a:r>
            <a:endParaRPr b="1" sz="143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430"/>
              <a:t>Las respuestas son las </a:t>
            </a:r>
            <a:r>
              <a:rPr b="1" i="1" lang="es" sz="1430"/>
              <a:t>“rutas parametrizadas”</a:t>
            </a:r>
            <a:r>
              <a:rPr lang="es" sz="1430"/>
              <a:t>, gracias a ellas </a:t>
            </a:r>
            <a:r>
              <a:rPr lang="es" sz="1430">
                <a:solidFill>
                  <a:srgbClr val="F9F9F9"/>
                </a:solidFill>
                <a:highlight>
                  <a:srgbClr val="7685E6"/>
                </a:highlight>
              </a:rPr>
              <a:t>podemos leer una parte de la URL</a:t>
            </a:r>
            <a:r>
              <a:rPr lang="es" sz="1430"/>
              <a:t> y utilizarla para </a:t>
            </a:r>
            <a:r>
              <a:rPr lang="es" sz="1430" u="sng"/>
              <a:t>devolver una respuesta diferente</a:t>
            </a:r>
            <a:r>
              <a:rPr lang="es" sz="1430"/>
              <a:t> según el caso.</a:t>
            </a:r>
            <a:endParaRPr sz="1430"/>
          </a:p>
        </p:txBody>
      </p:sp>
      <p:sp>
        <p:nvSpPr>
          <p:cNvPr id="263" name="Google Shape;263;p30"/>
          <p:cNvSpPr txBox="1"/>
          <p:nvPr/>
        </p:nvSpPr>
        <p:spPr>
          <a:xfrm>
            <a:off x="351875" y="3451425"/>
            <a:ext cx="3728400" cy="100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"/items/:id"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// lógica</a:t>
            </a:r>
            <a:endParaRPr i="1" sz="1050">
              <a:solidFill>
                <a:srgbClr val="848B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210300" y="3451425"/>
            <a:ext cx="4017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este caso </a:t>
            </a:r>
            <a:r>
              <a:rPr b="1" lang="es" sz="1130">
                <a:solidFill>
                  <a:srgbClr val="F08D49"/>
                </a:solidFill>
                <a:latin typeface="Montserrat"/>
                <a:ea typeface="Montserrat"/>
                <a:cs typeface="Montserrat"/>
                <a:sym typeface="Montserrat"/>
              </a:rPr>
              <a:t>:id</a:t>
            </a:r>
            <a:r>
              <a:rPr b="1"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será un valor que pasaremos en la URL y será </a:t>
            </a:r>
            <a:r>
              <a:rPr b="1"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leído</a:t>
            </a:r>
            <a:r>
              <a:rPr b="1"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momento de recibir la petición.</a:t>
            </a:r>
            <a:endParaRPr b="1" sz="11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través de</a:t>
            </a:r>
            <a:r>
              <a:rPr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113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params</a:t>
            </a:r>
            <a:r>
              <a:rPr lang="es" sz="1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capturamos el valor de la URL.</a:t>
            </a:r>
            <a:endParaRPr sz="11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parametrizadas - query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327200"/>
            <a:ext cx="6711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430"/>
              <a:t>Otra manera de </a:t>
            </a:r>
            <a:r>
              <a:rPr lang="es" sz="1430">
                <a:solidFill>
                  <a:srgbClr val="F9F9F9"/>
                </a:solidFill>
                <a:highlight>
                  <a:srgbClr val="ED7D31"/>
                </a:highlight>
              </a:rPr>
              <a:t>pedir datos a través de la URL</a:t>
            </a:r>
            <a:r>
              <a:rPr lang="es" sz="1430"/>
              <a:t> es mediante los </a:t>
            </a:r>
            <a:r>
              <a:rPr b="1" lang="es" sz="1430"/>
              <a:t>querys</a:t>
            </a:r>
            <a:r>
              <a:rPr lang="es" sz="1430"/>
              <a:t>.</a:t>
            </a:r>
            <a:endParaRPr sz="1430"/>
          </a:p>
        </p:txBody>
      </p:sp>
      <p:sp>
        <p:nvSpPr>
          <p:cNvPr id="271" name="Google Shape;271;p31"/>
          <p:cNvSpPr txBox="1"/>
          <p:nvPr/>
        </p:nvSpPr>
        <p:spPr>
          <a:xfrm>
            <a:off x="396796" y="2674275"/>
            <a:ext cx="4724400" cy="1223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"/items"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licence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licence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//pokemon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// lógica que filtra los </a:t>
            </a: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ítems</a:t>
            </a: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 de la licencia    </a:t>
            </a: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pokémon</a:t>
            </a:r>
            <a:endParaRPr i="1" sz="1050">
              <a:solidFill>
                <a:srgbClr val="848B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270750" y="2467425"/>
            <a:ext cx="37659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Usamos </a:t>
            </a:r>
            <a:r>
              <a:rPr b="1"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misma ruta que para todos los items</a:t>
            </a:r>
            <a:r>
              <a:rPr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solo que si recibimos un </a:t>
            </a:r>
            <a:r>
              <a:rPr lang="es" sz="1430">
                <a:solidFill>
                  <a:srgbClr val="F9F9F9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query param</a:t>
            </a:r>
            <a:r>
              <a:rPr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capturamos el </a:t>
            </a:r>
            <a:r>
              <a:rPr lang="es" sz="143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de la URL</a:t>
            </a:r>
            <a:r>
              <a:rPr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s" sz="143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incluimos una lógica</a:t>
            </a:r>
            <a:r>
              <a:rPr lang="es" sz="14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para devolver solo los valores coincidentes.</a:t>
            </a:r>
            <a:endParaRPr sz="14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11700" y="1843388"/>
            <a:ext cx="510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30">
                <a:solidFill>
                  <a:schemeClr val="dk2"/>
                </a:solidFill>
                <a:highlight>
                  <a:srgbClr val="F8C823"/>
                </a:highlight>
                <a:latin typeface="Fira Mono"/>
                <a:ea typeface="Fira Mono"/>
                <a:cs typeface="Fira Mono"/>
                <a:sym typeface="Fira Mono"/>
              </a:rPr>
              <a:t>http://localhost:3000/items?licence=pokemon</a:t>
            </a:r>
            <a:endParaRPr sz="1430">
              <a:solidFill>
                <a:schemeClr val="dk2"/>
              </a:solidFill>
              <a:highlight>
                <a:srgbClr val="F8C82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27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28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26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Express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Generator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Servidor Estático con Node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Router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Body Parser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Method Override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Middlewares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Request y Response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GET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Rutas Parte I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Path Params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Query Params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3952" y="30249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3952" y="279663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3453854" y="325319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3453854" y="348846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255629" y="32531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Rutas - Parte I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clase anterior nos quedamos en…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231588"/>
            <a:ext cx="80736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El</a:t>
            </a:r>
            <a:r>
              <a:rPr b="1" lang="es" sz="1500"/>
              <a:t> cliente</a:t>
            </a:r>
            <a:r>
              <a:rPr lang="es" sz="1500"/>
              <a:t> </a:t>
            </a:r>
            <a:r>
              <a:rPr b="1" lang="es" sz="1500"/>
              <a:t>buscará</a:t>
            </a:r>
            <a:r>
              <a:rPr lang="es" sz="1500"/>
              <a:t> acceder al contenido </a:t>
            </a:r>
            <a:r>
              <a:rPr b="1" lang="es" sz="1500">
                <a:solidFill>
                  <a:srgbClr val="70AD47"/>
                </a:solidFill>
              </a:rPr>
              <a:t>NO ESTÁTICO</a:t>
            </a:r>
            <a:r>
              <a:rPr lang="es" sz="1500"/>
              <a:t> de nuestro </a:t>
            </a:r>
            <a:r>
              <a:rPr lang="es" sz="1500">
                <a:highlight>
                  <a:srgbClr val="F8C823"/>
                </a:highlight>
              </a:rPr>
              <a:t>Backend</a:t>
            </a:r>
            <a:r>
              <a:rPr lang="es" sz="1500"/>
              <a:t> a través de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</a:rPr>
              <a:t>peticiones HTTP</a:t>
            </a:r>
            <a:r>
              <a:rPr lang="es" sz="1500"/>
              <a:t> a diferentes </a:t>
            </a:r>
            <a:r>
              <a:rPr b="1" lang="es" sz="1500">
                <a:solidFill>
                  <a:srgbClr val="ED7D31"/>
                </a:solidFill>
              </a:rPr>
              <a:t>rutas</a:t>
            </a:r>
            <a:r>
              <a:rPr lang="es" sz="1500"/>
              <a:t> o </a:t>
            </a:r>
            <a:r>
              <a:rPr lang="es" sz="1500">
                <a:solidFill>
                  <a:srgbClr val="F9F9F9"/>
                </a:solidFill>
                <a:highlight>
                  <a:srgbClr val="E15BBA"/>
                </a:highlight>
              </a:rPr>
              <a:t>endpoints</a:t>
            </a:r>
            <a:r>
              <a:rPr lang="es" sz="1500"/>
              <a:t> </a:t>
            </a:r>
            <a:r>
              <a:rPr lang="es" sz="1500" u="sng"/>
              <a:t>configurados</a:t>
            </a:r>
            <a:r>
              <a:rPr lang="es" sz="1500"/>
              <a:t> en nuestra aplicación.</a:t>
            </a:r>
            <a:endParaRPr sz="15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75" y="2241950"/>
            <a:ext cx="7043626" cy="18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rutas son la manera que tiene nuestro servidor de exponer contenido </a:t>
            </a:r>
            <a:r>
              <a:rPr i="1" lang="es">
                <a:solidFill>
                  <a:srgbClr val="E15BBA"/>
                </a:solidFill>
              </a:rPr>
              <a:t>“no estático”</a:t>
            </a:r>
            <a:r>
              <a:rPr lang="es"/>
              <a:t> a través de la web.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1702500"/>
            <a:ext cx="48393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Recordemos que al usar el </a:t>
            </a:r>
            <a:r>
              <a:rPr lang="es" sz="2300">
                <a:solidFill>
                  <a:schemeClr val="lt1"/>
                </a:solidFill>
                <a:highlight>
                  <a:srgbClr val="E15BBA"/>
                </a:highlight>
              </a:rPr>
              <a:t>protocolo HTTP</a:t>
            </a:r>
            <a:r>
              <a:rPr lang="es" sz="2300"/>
              <a:t>, las peticiones o </a:t>
            </a:r>
            <a:r>
              <a:rPr b="1" lang="es" sz="2300"/>
              <a:t>requests </a:t>
            </a:r>
            <a:r>
              <a:rPr lang="es" sz="2300"/>
              <a:t>se hacen mediante el uso de los HTTP methods.</a:t>
            </a:r>
            <a:endParaRPr sz="2600"/>
          </a:p>
        </p:txBody>
      </p:sp>
      <p:sp>
        <p:nvSpPr>
          <p:cNvPr id="203" name="Google Shape;203;p23"/>
          <p:cNvSpPr txBox="1"/>
          <p:nvPr/>
        </p:nvSpPr>
        <p:spPr>
          <a:xfrm>
            <a:off x="5665400" y="1170125"/>
            <a:ext cx="99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70AD47"/>
                </a:solidFill>
              </a:rPr>
              <a:t>GET</a:t>
            </a:r>
            <a:endParaRPr b="1" sz="3100">
              <a:solidFill>
                <a:srgbClr val="70AD47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665400" y="1831925"/>
            <a:ext cx="129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5B9BD5"/>
                </a:solidFill>
              </a:rPr>
              <a:t>POST</a:t>
            </a:r>
            <a:endParaRPr b="1" sz="3100">
              <a:solidFill>
                <a:srgbClr val="5B9BD5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665400" y="2493725"/>
            <a:ext cx="152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F8B39"/>
                </a:solidFill>
              </a:rPr>
              <a:t>PATCH</a:t>
            </a:r>
            <a:endParaRPr b="1" sz="3100">
              <a:solidFill>
                <a:srgbClr val="FF8B39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665400" y="3155525"/>
            <a:ext cx="99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8C823"/>
                </a:solidFill>
              </a:rPr>
              <a:t>PUT</a:t>
            </a:r>
            <a:endParaRPr b="1" sz="3100">
              <a:solidFill>
                <a:srgbClr val="F8C823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665400" y="3817325"/>
            <a:ext cx="1761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F0000"/>
                </a:solidFill>
              </a:rPr>
              <a:t>DELETE</a:t>
            </a:r>
            <a:endParaRPr b="1" sz="3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25150" y="1322750"/>
            <a:ext cx="5958900" cy="19065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Por ende, nuestro servidor no solo escuchará </a:t>
            </a:r>
            <a:r>
              <a:rPr b="1" lang="es" sz="2300">
                <a:solidFill>
                  <a:schemeClr val="lt1"/>
                </a:solidFill>
              </a:rPr>
              <a:t>“paths”</a:t>
            </a:r>
            <a:r>
              <a:rPr lang="es" sz="2300"/>
              <a:t> o rutas si no que también tendrá en cuenta el </a:t>
            </a:r>
            <a:r>
              <a:rPr i="1" lang="es" sz="2300" u="sng"/>
              <a:t>método utilizado en la request</a:t>
            </a:r>
            <a:r>
              <a:rPr lang="es" sz="2300"/>
              <a:t>.</a:t>
            </a:r>
            <a:endParaRPr sz="26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425150" y="3411550"/>
            <a:ext cx="54609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 sz="2200"/>
              <a:t>Esto nos permite usar la misma ruta para diferentes cosas.</a:t>
            </a:r>
            <a:endParaRPr b="1" i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