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Fira Mono"/>
      <p:regular r:id="rId41"/>
      <p:bold r:id="rId42"/>
    </p:embeddedFont>
    <p:embeddedFont>
      <p:font typeface="Montserrat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Santiago Acosta Verr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FiraMono-bold.fntdata"/><Relationship Id="rId41" Type="http://schemas.openxmlformats.org/officeDocument/2006/relationships/font" Target="fonts/FiraMono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Medium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Medium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1T00:59:44.012">
    <p:pos x="2480" y="730"/>
    <p:text>se podría sumar concatenación 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1T00:57:34.136">
    <p:pos x="196" y="376"/>
    <p:text>se podría sumar "confirm()"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1T00:57:07.662">
    <p:pos x="196" y="376"/>
    <p:text>Puede ser confuso en éste momento, hasta que veamos funciones, condicionales etc y todo lo que use { } llaves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11T00:58:02.211">
    <p:pos x="308" y="283"/>
    <p:text>Puede ser confuso, podria ser mejor verlo cuando se vea funciones expresadas y declaradas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a00bb0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9a00bb0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a00bb0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a00bb0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9a00bb0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9a00bb0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9a00bb0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9a00bb0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9a00bb0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9a00bb0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a00bb0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a00bb0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9a00bb0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9a00bb0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9a00bb0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9a00bb0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a00bb0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a00bb0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a00bb0e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9a00bb0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9a00bb0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9a00bb0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9a00bb0e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9a00bb0e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a00bb0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9a00bb0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a00bb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a00bb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a00bb0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a00bb0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9a00bb0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9a00bb0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4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vemos los resultados de nuestro código?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11701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esto usaremos </a:t>
            </a:r>
            <a:r>
              <a:rPr lang="es">
                <a:highlight>
                  <a:srgbClr val="F8C823"/>
                </a:highlight>
              </a:rPr>
              <a:t>la consola del navegador</a:t>
            </a:r>
            <a:r>
              <a:rPr lang="es"/>
              <a:t> a la cual podemos acceder presionando </a:t>
            </a:r>
            <a:r>
              <a:rPr b="1" lang="es"/>
              <a:t>f12</a:t>
            </a:r>
            <a:r>
              <a:rPr lang="es"/>
              <a:t>, </a:t>
            </a:r>
            <a:r>
              <a:rPr lang="es" u="sng"/>
              <a:t>ctrl + Mayús + J</a:t>
            </a:r>
            <a:r>
              <a:rPr lang="es"/>
              <a:t> o simplemente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haciendo click derecho</a:t>
            </a:r>
            <a:r>
              <a:rPr lang="es"/>
              <a:t> y </a:t>
            </a:r>
            <a:r>
              <a:rPr lang="es" u="sng"/>
              <a:t>presionando la opción “inspeccionar”</a:t>
            </a:r>
            <a:r>
              <a:rPr lang="es"/>
              <a:t>.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898525"/>
            <a:ext cx="7381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subTitle"/>
          </p:nvPr>
        </p:nvSpPr>
        <p:spPr>
          <a:xfrm>
            <a:off x="550375" y="1614925"/>
            <a:ext cx="7491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Estas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r>
              <a:rPr lang="es" sz="1800"/>
              <a:t> las utilizamos para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 tomar datos de entrada</a:t>
            </a:r>
            <a:r>
              <a:rPr lang="es" sz="1800"/>
              <a:t> del usuario o para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representar datos de salida</a:t>
            </a:r>
            <a:r>
              <a:rPr lang="es" sz="1800"/>
              <a:t> sin entrometer </a:t>
            </a:r>
            <a:r>
              <a:rPr lang="es" sz="1800"/>
              <a:t>directamente</a:t>
            </a:r>
            <a:r>
              <a:rPr lang="es" sz="1800"/>
              <a:t> el HTML.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Hacen uso de mensajes desplegables y la consola del navegador.</a:t>
            </a:r>
            <a:endParaRPr b="1" i="1" sz="1800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datos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y salida de información</a:t>
            </a:r>
            <a:r>
              <a:rPr lang="es"/>
              <a:t>.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152475"/>
            <a:ext cx="44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prompt():</a:t>
            </a:r>
            <a:r>
              <a:rPr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</a:t>
            </a:r>
            <a:r>
              <a:rPr b="1" lang="es">
                <a:solidFill>
                  <a:srgbClr val="E15BBA"/>
                </a:solidFill>
              </a:rPr>
              <a:t>con una casilla para ingresar un valor</a:t>
            </a:r>
            <a:r>
              <a:rPr lang="es"/>
              <a:t>. El </a:t>
            </a:r>
            <a:r>
              <a:rPr b="1" lang="es"/>
              <a:t>valor ingresado</a:t>
            </a:r>
            <a:r>
              <a:rPr lang="es"/>
              <a:t> será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tomado como un string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a</a:t>
            </a:r>
            <a:r>
              <a:rPr b="1" lang="es">
                <a:highlight>
                  <a:srgbClr val="F8C823"/>
                </a:highlight>
              </a:rPr>
              <a:t>lert():</a:t>
            </a:r>
            <a:r>
              <a:rPr b="1" lang="es"/>
              <a:t> </a:t>
            </a:r>
            <a:r>
              <a:rPr lang="es" u="sng"/>
              <a:t>despliega un mensaje</a:t>
            </a:r>
            <a:r>
              <a:rPr lang="es"/>
              <a:t> en la ventana del navegador con el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texto que reciba por parámetro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console.log():</a:t>
            </a:r>
            <a:r>
              <a:rPr lang="es"/>
              <a:t> </a:t>
            </a:r>
            <a:r>
              <a:rPr lang="es" u="sng"/>
              <a:t>envía lo que recibe por parámetro a la consola del navegador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13595" l="5596" r="5853" t="12313"/>
          <a:stretch/>
        </p:blipFill>
        <p:spPr>
          <a:xfrm>
            <a:off x="4937250" y="1097925"/>
            <a:ext cx="3803074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00" y="2637444"/>
            <a:ext cx="2454625" cy="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3650" y="3741325"/>
            <a:ext cx="2454625" cy="76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>
            <a:off x="408450" y="256800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348600" y="3675950"/>
            <a:ext cx="4417500" cy="7500"/>
          </a:xfrm>
          <a:prstGeom prst="straightConnector1">
            <a:avLst/>
          </a:prstGeom>
          <a:noFill/>
          <a:ln cap="flat" cmpd="sng" w="38100">
            <a:solidFill>
              <a:srgbClr val="E15B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550375" y="1614925"/>
            <a:ext cx="7013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variable es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un espacio en memoria</a:t>
            </a:r>
            <a:r>
              <a:rPr lang="es"/>
              <a:t> reservado para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alojar</a:t>
            </a:r>
            <a:r>
              <a:rPr lang="es"/>
              <a:t> </a:t>
            </a:r>
            <a:r>
              <a:rPr lang="es">
                <a:highlight>
                  <a:srgbClr val="F9F9F9"/>
                </a:highlight>
              </a:rPr>
              <a:t>información</a:t>
            </a:r>
            <a:r>
              <a:rPr lang="es"/>
              <a:t> de nuestro programa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durante la ejecución del mismo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ecesitan ser declaradas</a:t>
            </a:r>
            <a:r>
              <a:rPr lang="es"/>
              <a:t> al momento de escribir nuestro programa y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asignadas a un nombre único</a:t>
            </a:r>
            <a:r>
              <a:rPr lang="es"/>
              <a:t> que pueda identificarlas.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b="1" lang="es"/>
              <a:t>declarar una variable</a:t>
            </a:r>
            <a:r>
              <a:rPr lang="es"/>
              <a:t> debemos utilizar las </a:t>
            </a:r>
            <a:r>
              <a:rPr lang="es" u="sng"/>
              <a:t>palabras reservadas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var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let</a:t>
            </a:r>
            <a:r>
              <a:rPr lang="es"/>
              <a:t> seguidas por el </a:t>
            </a:r>
            <a:r>
              <a:rPr b="1" lang="es"/>
              <a:t>nombre</a:t>
            </a:r>
            <a:r>
              <a:rPr lang="es"/>
              <a:t> que deseamos asignarle.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lang="es">
                <a:highlight>
                  <a:srgbClr val="F8C823"/>
                </a:highlight>
              </a:rPr>
              <a:t>ciertas restricciones</a:t>
            </a:r>
            <a:r>
              <a:rPr lang="es"/>
              <a:t> sobre los nombres o caracteres a utilizar: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nombre debe </a:t>
            </a:r>
            <a:r>
              <a:rPr lang="es" u="sng"/>
              <a:t>contener solo letras</a:t>
            </a:r>
            <a:r>
              <a:rPr lang="es"/>
              <a:t>, dígitos o los símbolos </a:t>
            </a:r>
            <a:r>
              <a:rPr b="1" lang="es">
                <a:solidFill>
                  <a:srgbClr val="E15BBA"/>
                </a:solidFill>
              </a:rPr>
              <a:t>$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_</a:t>
            </a:r>
            <a:endParaRPr b="1">
              <a:solidFill>
                <a:srgbClr val="E15BB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 </a:t>
            </a:r>
            <a:r>
              <a:rPr b="1" lang="es"/>
              <a:t>primer carácter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no</a:t>
            </a:r>
            <a:r>
              <a:rPr lang="es">
                <a:solidFill>
                  <a:srgbClr val="F9F9F9"/>
                </a:solidFill>
              </a:rPr>
              <a:t> </a:t>
            </a:r>
            <a:r>
              <a:rPr lang="es"/>
              <a:t>debe ser un </a:t>
            </a:r>
            <a:r>
              <a:rPr lang="es" u="sng"/>
              <a:t>número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No</a:t>
            </a:r>
            <a:r>
              <a:rPr lang="es"/>
              <a:t> debe ser una </a:t>
            </a:r>
            <a:r>
              <a:rPr lang="es">
                <a:highlight>
                  <a:srgbClr val="F8C823"/>
                </a:highlight>
              </a:rPr>
              <a:t>palabra reservada</a:t>
            </a:r>
            <a:r>
              <a:rPr lang="es"/>
              <a:t> del lenguaje.</a:t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615300" y="2634175"/>
            <a:ext cx="4094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/>
              <a:t>Nuestras variables son mutables</a:t>
            </a:r>
            <a:r>
              <a:rPr lang="es"/>
              <a:t> ya que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pueden cambiar con el tiempo</a:t>
            </a:r>
            <a:r>
              <a:rPr lang="es"/>
              <a:t> a diferencia de las </a:t>
            </a:r>
            <a:r>
              <a:rPr b="1" lang="es"/>
              <a:t>constantes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</a:t>
            </a:r>
            <a:r>
              <a:rPr lang="es"/>
              <a:t> se les puede reasignar un valor.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00" y="1260175"/>
            <a:ext cx="3848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00" y="3918375"/>
            <a:ext cx="2095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11700" y="1152475"/>
            <a:ext cx="399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VAR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Pertenecen </a:t>
            </a:r>
            <a:r>
              <a:rPr b="1" lang="es" sz="1900"/>
              <a:t>al ámbito o scope global</a:t>
            </a:r>
            <a:r>
              <a:rPr lang="es" sz="1900"/>
              <a:t> de nuestro documento, por lo que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pueden</a:t>
            </a:r>
            <a:r>
              <a:rPr lang="es" sz="1900"/>
              <a:t> ser </a:t>
            </a:r>
            <a:r>
              <a:rPr b="1" lang="es" sz="1900">
                <a:solidFill>
                  <a:srgbClr val="FF8B39"/>
                </a:solidFill>
              </a:rPr>
              <a:t>accedidas</a:t>
            </a:r>
            <a:r>
              <a:rPr lang="es" sz="1900"/>
              <a:t> y </a:t>
            </a:r>
            <a:r>
              <a:rPr lang="es" sz="1900">
                <a:solidFill>
                  <a:srgbClr val="F9F9F9"/>
                </a:solidFill>
                <a:highlight>
                  <a:srgbClr val="7685E6"/>
                </a:highlight>
              </a:rPr>
              <a:t>reasignadas</a:t>
            </a:r>
            <a:r>
              <a:rPr lang="es" sz="1900"/>
              <a:t> desde </a:t>
            </a:r>
            <a:r>
              <a:rPr lang="es" sz="1900" u="sng"/>
              <a:t>cualquier lugar</a:t>
            </a:r>
            <a:r>
              <a:rPr lang="es" sz="1900"/>
              <a:t> del mismo.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El uso de ésta, puede dar resultados inesperados, por eso, hay que tener cuidado de cómo se usa.</a:t>
            </a:r>
            <a:endParaRPr b="1" i="1" sz="1900"/>
          </a:p>
        </p:txBody>
      </p:sp>
      <p:pic>
        <p:nvPicPr>
          <p:cNvPr descr="Image for post"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313" y="2589435"/>
            <a:ext cx="1715900" cy="179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69" name="Google Shape;269;p30"/>
          <p:cNvPicPr preferRelativeResize="0"/>
          <p:nvPr/>
        </p:nvPicPr>
        <p:blipFill rotWithShape="1">
          <a:blip r:embed="rId5">
            <a:alphaModFix/>
          </a:blip>
          <a:srcRect b="23239" l="17459" r="18136" t="22539"/>
          <a:stretch/>
        </p:blipFill>
        <p:spPr>
          <a:xfrm>
            <a:off x="5730881" y="1143334"/>
            <a:ext cx="1968774" cy="1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Var y Let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11700" y="1152475"/>
            <a:ext cx="4182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LET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E</a:t>
            </a:r>
            <a:r>
              <a:rPr lang="es" sz="1900"/>
              <a:t>l </a:t>
            </a:r>
            <a:r>
              <a:rPr b="1" lang="es" sz="1900">
                <a:solidFill>
                  <a:srgbClr val="E15BBA"/>
                </a:solidFill>
              </a:rPr>
              <a:t>alcance</a:t>
            </a:r>
            <a:r>
              <a:rPr lang="es" sz="1900"/>
              <a:t> de estas variables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es local</a:t>
            </a:r>
            <a:r>
              <a:rPr lang="es" sz="1900"/>
              <a:t>, solo pueden ser </a:t>
            </a:r>
            <a:r>
              <a:rPr b="1" lang="es" sz="1900"/>
              <a:t>accedidas</a:t>
            </a:r>
            <a:r>
              <a:rPr lang="es" sz="1900"/>
              <a:t> </a:t>
            </a:r>
            <a:r>
              <a:rPr lang="es" sz="1900" u="sng"/>
              <a:t>dentro del bloque donde se definen</a:t>
            </a:r>
            <a:r>
              <a:rPr lang="es" sz="1900"/>
              <a:t>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900"/>
              <a:t>También, permiten que su valor pueda ser reasignado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575" y="2743263"/>
            <a:ext cx="2416611" cy="155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77" name="Google Shape;277;p31"/>
          <p:cNvPicPr preferRelativeResize="0"/>
          <p:nvPr/>
        </p:nvPicPr>
        <p:blipFill rotWithShape="1">
          <a:blip r:embed="rId4">
            <a:alphaModFix/>
          </a:blip>
          <a:srcRect b="20446" l="14284" r="16237" t="20322"/>
          <a:stretch/>
        </p:blipFill>
        <p:spPr>
          <a:xfrm>
            <a:off x="5615751" y="1154488"/>
            <a:ext cx="2274250" cy="13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constantes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311700" y="1152475"/>
            <a:ext cx="4566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highlight>
                  <a:srgbClr val="F8C823"/>
                </a:highlight>
              </a:rPr>
              <a:t>CONST</a:t>
            </a:r>
            <a:endParaRPr b="1" sz="1900">
              <a:highlight>
                <a:srgbClr val="F8C82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 u="sng"/>
              <a:t>S</a:t>
            </a:r>
            <a:r>
              <a:rPr lang="es" sz="1900" u="sng"/>
              <a:t>olo pueden ser accedidas dentro del bloque donde están definidas</a:t>
            </a:r>
            <a:r>
              <a:rPr lang="es" sz="1900"/>
              <a:t>, pero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no permite</a:t>
            </a:r>
            <a:r>
              <a:rPr lang="es" sz="1900"/>
              <a:t> que su </a:t>
            </a:r>
            <a:r>
              <a:rPr b="1" lang="es" sz="1900"/>
              <a:t>valor</a:t>
            </a:r>
            <a:r>
              <a:rPr lang="es" sz="1900"/>
              <a:t> sea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reasignado</a:t>
            </a:r>
            <a:r>
              <a:rPr lang="es" sz="1900"/>
              <a:t>, es decir, la </a:t>
            </a:r>
            <a:r>
              <a:rPr b="1" lang="es" sz="1900">
                <a:solidFill>
                  <a:srgbClr val="7685E6"/>
                </a:solidFill>
              </a:rPr>
              <a:t>variable</a:t>
            </a:r>
            <a:r>
              <a:rPr lang="es" sz="1900"/>
              <a:t> se vuelve </a:t>
            </a:r>
            <a:r>
              <a:rPr lang="es" sz="1900">
                <a:highlight>
                  <a:srgbClr val="F8C823"/>
                </a:highlight>
              </a:rPr>
              <a:t>inmutable</a:t>
            </a:r>
            <a:r>
              <a:rPr lang="es" sz="1900"/>
              <a:t>.</a:t>
            </a:r>
            <a:endParaRPr sz="1900"/>
          </a:p>
        </p:txBody>
      </p:sp>
      <p:pic>
        <p:nvPicPr>
          <p:cNvPr descr="Image for post" id="284" name="Google Shape;2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9112" y="2559012"/>
            <a:ext cx="1498800" cy="18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285" name="Google Shape;285;p32"/>
          <p:cNvPicPr preferRelativeResize="0"/>
          <p:nvPr/>
        </p:nvPicPr>
        <p:blipFill rotWithShape="1">
          <a:blip r:embed="rId4">
            <a:alphaModFix/>
          </a:blip>
          <a:srcRect b="22969" l="13267" r="13951" t="23087"/>
          <a:stretch/>
        </p:blipFill>
        <p:spPr>
          <a:xfrm>
            <a:off x="5698450" y="1076238"/>
            <a:ext cx="2100126" cy="12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Hoisting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800"/>
              <a:t>En JavaScript se </a:t>
            </a:r>
            <a:r>
              <a:rPr b="0" lang="es" sz="1800">
                <a:solidFill>
                  <a:srgbClr val="F9F9F9"/>
                </a:solidFill>
                <a:highlight>
                  <a:srgbClr val="377BC7"/>
                </a:highlight>
              </a:rPr>
              <a:t>puede</a:t>
            </a:r>
            <a:r>
              <a:rPr b="0" lang="es" sz="1800"/>
              <a:t> hacer </a:t>
            </a:r>
            <a:r>
              <a:rPr lang="es" sz="1800">
                <a:solidFill>
                  <a:srgbClr val="FF8B39"/>
                </a:solidFill>
              </a:rPr>
              <a:t>referencia</a:t>
            </a:r>
            <a:r>
              <a:rPr b="0" lang="es" sz="1800"/>
              <a:t> a una </a:t>
            </a:r>
            <a:r>
              <a:rPr b="0" lang="es" sz="1800" u="sng"/>
              <a:t>variable</a:t>
            </a:r>
            <a:r>
              <a:rPr b="0" lang="es" sz="1800"/>
              <a:t> que fue </a:t>
            </a:r>
            <a:r>
              <a:rPr b="0" lang="es" sz="1800">
                <a:solidFill>
                  <a:srgbClr val="F9F9F9"/>
                </a:solidFill>
                <a:highlight>
                  <a:srgbClr val="E15BBA"/>
                </a:highlight>
              </a:rPr>
              <a:t>declarada más tarde</a:t>
            </a:r>
            <a:r>
              <a:rPr b="0" lang="es" sz="1800"/>
              <a:t>. Este concepto </a:t>
            </a:r>
            <a:r>
              <a:rPr b="0" lang="es" sz="1800"/>
              <a:t>se conoce</a:t>
            </a:r>
            <a:r>
              <a:rPr b="0" lang="es" sz="1800"/>
              <a:t> como </a:t>
            </a:r>
            <a:r>
              <a:rPr lang="es" sz="1800"/>
              <a:t>hoisting</a:t>
            </a:r>
            <a:r>
              <a:rPr b="0" lang="es" sz="1800"/>
              <a:t>.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>
                <a:solidFill>
                  <a:srgbClr val="377BC7"/>
                </a:solidFill>
              </a:rPr>
              <a:t>La declaración</a:t>
            </a:r>
            <a:r>
              <a:rPr b="0" lang="es" sz="1800"/>
              <a:t> de las variables son </a:t>
            </a:r>
            <a:r>
              <a:rPr b="0" lang="es" sz="1800">
                <a:solidFill>
                  <a:srgbClr val="F9F9F9"/>
                </a:solidFill>
                <a:highlight>
                  <a:srgbClr val="FF8B39"/>
                </a:highlight>
              </a:rPr>
              <a:t>elevadas</a:t>
            </a:r>
            <a:r>
              <a:rPr b="0" lang="es" sz="1800"/>
              <a:t> a la </a:t>
            </a:r>
            <a:r>
              <a:rPr b="0" lang="es" sz="1800" u="sng"/>
              <a:t>parte superior del archivo</a:t>
            </a:r>
            <a:r>
              <a:rPr b="0" lang="es" sz="1800"/>
              <a:t>, devolviendo el valor de </a:t>
            </a:r>
            <a:r>
              <a:rPr i="1" lang="es" sz="1800">
                <a:solidFill>
                  <a:srgbClr val="E15BBA"/>
                </a:solidFill>
              </a:rPr>
              <a:t>“undefined”</a:t>
            </a:r>
            <a:r>
              <a:rPr b="0" lang="es" sz="1800"/>
              <a:t>.</a:t>
            </a:r>
            <a:endParaRPr b="0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550375" y="1614925"/>
            <a:ext cx="80433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Javascript es un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lenguaje 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débilmente</a:t>
            </a:r>
            <a:r>
              <a:rPr b="1" lang="es" sz="1800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 tipado</a:t>
            </a:r>
            <a:r>
              <a:rPr lang="es" sz="1800"/>
              <a:t> o de tipado “dinámico” donde </a:t>
            </a:r>
            <a:r>
              <a:rPr lang="es" sz="1800" u="sng"/>
              <a:t>una variable</a:t>
            </a:r>
            <a:r>
              <a:rPr lang="es" sz="1800"/>
              <a:t>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no estará atada</a:t>
            </a:r>
            <a:r>
              <a:rPr lang="es" sz="1800"/>
              <a:t> a un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mismo tipo de dato</a:t>
            </a:r>
            <a:r>
              <a:rPr lang="es" sz="1800"/>
              <a:t> como sucede en otros lenguajes, si no que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podemos cambiarlo</a:t>
            </a:r>
            <a:r>
              <a:rPr lang="es" sz="1800"/>
              <a:t> durante la </a:t>
            </a:r>
            <a:r>
              <a:rPr lang="es" sz="1800">
                <a:solidFill>
                  <a:srgbClr val="F9F9F9"/>
                </a:solidFill>
                <a:highlight>
                  <a:srgbClr val="E15BBA"/>
                </a:highlight>
              </a:rPr>
              <a:t>ejecución</a:t>
            </a:r>
            <a:r>
              <a:rPr lang="es" sz="1800"/>
              <a:t> de nuestro programa.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Javascript </a:t>
            </a:r>
            <a:r>
              <a:rPr b="1" i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existen diferentes tipos de datos</a:t>
            </a:r>
            <a:r>
              <a:rPr lang="es" sz="1800"/>
              <a:t> que podemos utilizar, vamos a conocerlos…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11700" y="1152475"/>
            <a:ext cx="41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string:</a:t>
            </a:r>
            <a:r>
              <a:rPr lang="es"/>
              <a:t> </a:t>
            </a:r>
            <a:r>
              <a:rPr lang="es" u="sng"/>
              <a:t>secuencia de caracteres</a:t>
            </a:r>
            <a:r>
              <a:rPr lang="es"/>
              <a:t> que representan un valor. (</a:t>
            </a:r>
            <a:r>
              <a:rPr b="1" lang="es"/>
              <a:t>cadena de texto</a:t>
            </a: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number:</a:t>
            </a:r>
            <a:r>
              <a:rPr lang="es"/>
              <a:t> valor </a:t>
            </a:r>
            <a:r>
              <a:rPr b="1" lang="es"/>
              <a:t>numérico</a:t>
            </a:r>
            <a:r>
              <a:rPr lang="es"/>
              <a:t>, </a:t>
            </a:r>
            <a:r>
              <a:rPr lang="es" u="sng"/>
              <a:t>entero</a:t>
            </a:r>
            <a:r>
              <a:rPr lang="es"/>
              <a:t> o </a:t>
            </a:r>
            <a:r>
              <a:rPr lang="es" u="sng"/>
              <a:t>decimal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boolean:</a:t>
            </a:r>
            <a:r>
              <a:rPr lang="es"/>
              <a:t> valores </a:t>
            </a:r>
            <a:r>
              <a:rPr b="1" lang="es"/>
              <a:t>true</a:t>
            </a:r>
            <a:r>
              <a:rPr lang="es"/>
              <a:t> o </a:t>
            </a:r>
            <a:r>
              <a:rPr b="1" lang="es"/>
              <a:t>false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null:</a:t>
            </a:r>
            <a:r>
              <a:rPr lang="es"/>
              <a:t> valor </a:t>
            </a:r>
            <a:r>
              <a:rPr b="1" lang="es"/>
              <a:t>nulo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undefined:</a:t>
            </a:r>
            <a:r>
              <a:rPr lang="es"/>
              <a:t> valor </a:t>
            </a:r>
            <a:r>
              <a:rPr b="1" lang="es"/>
              <a:t>sin definir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symbol:</a:t>
            </a:r>
            <a:r>
              <a:rPr lang="es"/>
              <a:t> tipo de dato cuyos casos son </a:t>
            </a:r>
            <a:r>
              <a:rPr b="1" lang="es"/>
              <a:t>únicos e inmutables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object:</a:t>
            </a:r>
            <a:r>
              <a:rPr lang="es"/>
              <a:t> </a:t>
            </a:r>
            <a:r>
              <a:rPr lang="es" u="sng"/>
              <a:t>colección de datos</a:t>
            </a:r>
            <a:r>
              <a:rPr lang="es"/>
              <a:t> en un conjunto de </a:t>
            </a:r>
            <a:r>
              <a:rPr b="1" lang="es"/>
              <a:t>propiedad/valor</a:t>
            </a:r>
            <a:r>
              <a:rPr lang="es"/>
              <a:t>.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8676" l="7383" r="7942" t="8052"/>
          <a:stretch/>
        </p:blipFill>
        <p:spPr>
          <a:xfrm>
            <a:off x="4943450" y="1333213"/>
            <a:ext cx="3684625" cy="30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String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432025" y="1572688"/>
            <a:ext cx="37509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Son </a:t>
            </a:r>
            <a:r>
              <a:rPr lang="es" sz="2000">
                <a:solidFill>
                  <a:srgbClr val="F9F9F9"/>
                </a:solidFill>
                <a:highlight>
                  <a:srgbClr val="377BC7"/>
                </a:highlight>
              </a:rPr>
              <a:t>funciones</a:t>
            </a:r>
            <a:r>
              <a:rPr lang="es" sz="2000"/>
              <a:t> que nos </a:t>
            </a:r>
            <a:r>
              <a:rPr lang="es" sz="2000" u="sng"/>
              <a:t>ayudan a trabajar</a:t>
            </a:r>
            <a:r>
              <a:rPr lang="es" sz="2000"/>
              <a:t> con nuestras </a:t>
            </a:r>
            <a:r>
              <a:rPr b="1" lang="es" sz="2000">
                <a:solidFill>
                  <a:srgbClr val="E15BBA"/>
                </a:solidFill>
              </a:rPr>
              <a:t>cadenas de texto</a:t>
            </a:r>
            <a:r>
              <a:rPr lang="es" sz="2000"/>
              <a:t>, </a:t>
            </a:r>
            <a:r>
              <a:rPr i="1" lang="es" sz="2000" u="sng"/>
              <a:t>transformándolas</a:t>
            </a:r>
            <a:r>
              <a:rPr lang="es" sz="2000"/>
              <a:t>, </a:t>
            </a:r>
            <a:r>
              <a:rPr i="1" lang="es" sz="2000" u="sng"/>
              <a:t>recortándolas</a:t>
            </a:r>
            <a:r>
              <a:rPr lang="es" sz="2000"/>
              <a:t> o simplemente para </a:t>
            </a:r>
            <a:r>
              <a:rPr i="1" lang="es" sz="2000" u="sng"/>
              <a:t>saber su extensión</a:t>
            </a:r>
            <a:r>
              <a:rPr lang="es" sz="2000"/>
              <a:t>, entre otras cosas.</a:t>
            </a:r>
            <a:endParaRPr sz="2000"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650" y="1510950"/>
            <a:ext cx="4573249" cy="274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550375" y="1614925"/>
            <a:ext cx="8043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Son </a:t>
            </a:r>
            <a:r>
              <a:rPr b="1"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funciones nativas</a:t>
            </a:r>
            <a:r>
              <a:rPr lang="es" sz="1800"/>
              <a:t> del lenguaje que </a:t>
            </a:r>
            <a:r>
              <a:rPr lang="es" sz="1800">
                <a:solidFill>
                  <a:srgbClr val="F9F9F9"/>
                </a:solidFill>
                <a:highlight>
                  <a:srgbClr val="377BC7"/>
                </a:highlight>
              </a:rPr>
              <a:t>nos permiten convertir nuestra</a:t>
            </a:r>
            <a:r>
              <a:rPr lang="es" sz="1800"/>
              <a:t> información </a:t>
            </a:r>
            <a:r>
              <a:rPr lang="es" sz="1800" u="sng"/>
              <a:t>de un tipo de dato a otro tipo de dato</a:t>
            </a:r>
            <a:r>
              <a:rPr lang="es" sz="1800"/>
              <a:t> distinto.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ejemplo, </a:t>
            </a:r>
            <a:r>
              <a:rPr b="1" lang="es" sz="18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recibimos</a:t>
            </a:r>
            <a:r>
              <a:rPr lang="es" sz="1800"/>
              <a:t> un valor en </a:t>
            </a:r>
            <a:r>
              <a:rPr lang="es" sz="1800" u="sng"/>
              <a:t>cadena de texto</a:t>
            </a:r>
            <a:r>
              <a:rPr lang="es" sz="1800"/>
              <a:t> de “15” pero </a:t>
            </a:r>
            <a:r>
              <a:rPr b="1" lang="es" sz="18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necesitamos</a:t>
            </a:r>
            <a:r>
              <a:rPr lang="es" sz="1800"/>
              <a:t> usarlo en una </a:t>
            </a:r>
            <a:r>
              <a:rPr lang="es" sz="1800">
                <a:solidFill>
                  <a:srgbClr val="F9F9F9"/>
                </a:solidFill>
                <a:highlight>
                  <a:srgbClr val="FF8B39"/>
                </a:highlight>
              </a:rPr>
              <a:t>función matemática</a:t>
            </a:r>
            <a:r>
              <a:rPr lang="es" sz="1800"/>
              <a:t>, gracias a los parsers vamos a poder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transformarlo</a:t>
            </a:r>
            <a:r>
              <a:rPr lang="es" sz="1800"/>
              <a:t> a un </a:t>
            </a:r>
            <a:r>
              <a:rPr lang="es" sz="1800">
                <a:solidFill>
                  <a:srgbClr val="F9F9F9"/>
                </a:solidFill>
                <a:highlight>
                  <a:srgbClr val="7685E6"/>
                </a:highlight>
              </a:rPr>
              <a:t>tipo de dato numérico</a:t>
            </a:r>
            <a:r>
              <a:rPr lang="es" sz="1800"/>
              <a:t>.</a:t>
            </a:r>
            <a:endParaRPr sz="1800"/>
          </a:p>
        </p:txBody>
      </p:sp>
      <p:sp>
        <p:nvSpPr>
          <p:cNvPr id="316" name="Google Shape;316;p3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Parsers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parseInt()</a:t>
            </a:r>
            <a:r>
              <a:rPr lang="es" sz="1300"/>
              <a:t> y </a:t>
            </a:r>
            <a:r>
              <a:rPr lang="es" sz="1300">
                <a:highlight>
                  <a:srgbClr val="F8C823"/>
                </a:highlight>
              </a:rPr>
              <a:t>parseFloat()</a:t>
            </a:r>
            <a:r>
              <a:rPr lang="es" sz="1300"/>
              <a:t> son funciones creadas para </a:t>
            </a:r>
            <a:r>
              <a:rPr lang="es" sz="1300" u="sng"/>
              <a:t>analizar un string</a:t>
            </a:r>
            <a:r>
              <a:rPr lang="es" sz="1300"/>
              <a:t> y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devolver un número si es posible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JavaScript </a:t>
            </a:r>
            <a:r>
              <a:rPr b="1" lang="es" sz="1300"/>
              <a:t>analiza la cadena</a:t>
            </a:r>
            <a:r>
              <a:rPr lang="es" sz="1300"/>
              <a:t> para </a:t>
            </a:r>
            <a:r>
              <a:rPr lang="es" sz="1300" u="sng"/>
              <a:t>extraer las cifras</a:t>
            </a:r>
            <a:r>
              <a:rPr lang="es" sz="1300"/>
              <a:t> que encuentre al principio, </a:t>
            </a:r>
            <a:r>
              <a:rPr b="1" lang="es" sz="1300"/>
              <a:t>estas cifras</a:t>
            </a:r>
            <a:r>
              <a:rPr lang="es" sz="1300"/>
              <a:t> al principio del string </a:t>
            </a:r>
            <a:r>
              <a:rPr lang="es" sz="1300">
                <a:solidFill>
                  <a:srgbClr val="F9F9F9"/>
                </a:solidFill>
                <a:highlight>
                  <a:srgbClr val="FF8B39"/>
                </a:highlight>
              </a:rPr>
              <a:t>son las que se transforman</a:t>
            </a:r>
            <a:r>
              <a:rPr lang="es" sz="1300"/>
              <a:t> a tipo numérico.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15BBA"/>
                </a:solidFill>
              </a:rPr>
              <a:t>Cuando</a:t>
            </a:r>
            <a:r>
              <a:rPr lang="es" sz="1300"/>
              <a:t> se </a:t>
            </a:r>
            <a:r>
              <a:rPr lang="es" sz="1300" u="sng"/>
              <a:t>encuentra el primer carácter no numérico</a:t>
            </a:r>
            <a:r>
              <a:rPr lang="es" sz="1300"/>
              <a:t> se </a:t>
            </a:r>
            <a:r>
              <a:rPr lang="es" sz="1300">
                <a:highlight>
                  <a:srgbClr val="F8C823"/>
                </a:highlight>
              </a:rPr>
              <a:t>ignora el resto de la cadena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300"/>
              <a:t>Si el primer carácter encontrado no es convertible a número, el resultado será NaN (Not a Number).</a:t>
            </a:r>
            <a:endParaRPr i="1" sz="1300"/>
          </a:p>
        </p:txBody>
      </p:sp>
      <p:sp>
        <p:nvSpPr>
          <p:cNvPr id="323" name="Google Shape;323;p38"/>
          <p:cNvSpPr txBox="1"/>
          <p:nvPr>
            <p:ph idx="2" type="body"/>
          </p:nvPr>
        </p:nvSpPr>
        <p:spPr>
          <a:xfrm>
            <a:off x="4832400" y="1152475"/>
            <a:ext cx="3999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highlight>
                  <a:srgbClr val="F8C823"/>
                </a:highlight>
              </a:rPr>
              <a:t>Number()</a:t>
            </a:r>
            <a:r>
              <a:rPr lang="es" sz="1300"/>
              <a:t> </a:t>
            </a:r>
            <a:r>
              <a:rPr lang="es" sz="1300" u="sng"/>
              <a:t>ignora los espacios al principio y al final</a:t>
            </a:r>
            <a:r>
              <a:rPr lang="es" sz="1300"/>
              <a:t>, pero, a diferencia de los métodos anteriores, </a:t>
            </a:r>
            <a:r>
              <a:rPr b="1" lang="es" sz="1300">
                <a:solidFill>
                  <a:srgbClr val="FF8B39"/>
                </a:solidFill>
              </a:rPr>
              <a:t>cuando un string contiene caracteres</a:t>
            </a:r>
            <a:r>
              <a:rPr lang="es" sz="1300"/>
              <a:t> </a:t>
            </a:r>
            <a:r>
              <a:rPr lang="es" sz="1300" u="sng"/>
              <a:t>no convertibles</a:t>
            </a:r>
            <a:r>
              <a:rPr lang="es" sz="1300"/>
              <a:t> a números el resultado </a:t>
            </a:r>
            <a:r>
              <a:rPr lang="es" sz="1300">
                <a:solidFill>
                  <a:srgbClr val="F9F9F9"/>
                </a:solidFill>
                <a:highlight>
                  <a:srgbClr val="377BC7"/>
                </a:highlight>
              </a:rPr>
              <a:t>siempre es NaN</a:t>
            </a:r>
            <a:r>
              <a:rPr lang="es" sz="1300"/>
              <a:t>, no trata de 'extraer' la parte numérica.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Con Number() </a:t>
            </a:r>
            <a:r>
              <a:rPr b="1" lang="es" sz="1300"/>
              <a:t>podemos convertir booleanos en números</a:t>
            </a:r>
            <a:r>
              <a:rPr lang="es" sz="1300"/>
              <a:t>.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False siempre se convierte en 0 y true en 1</a:t>
            </a:r>
            <a:r>
              <a:rPr lang="es" sz="1300"/>
              <a:t>.</a:t>
            </a:r>
            <a:endParaRPr sz="13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697" y="3562975"/>
            <a:ext cx="2223375" cy="1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Avanzado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Diseño Responsive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Viewport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Mobile First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Media Queries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Breakpoint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796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34398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0323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44154" y="326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44154" y="349626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3452354" y="3258907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9" name="Google Shape;179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dinamismo de la web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50375" y="1719850"/>
            <a:ext cx="77721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lenguaje de programación</a:t>
            </a:r>
            <a:r>
              <a:rPr lang="es"/>
              <a:t> creado en el año 1995 y </a:t>
            </a:r>
            <a:r>
              <a:rPr lang="es" u="sng"/>
              <a:t>basado</a:t>
            </a:r>
            <a:r>
              <a:rPr lang="es"/>
              <a:t> en el estándar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ECMAScript</a:t>
            </a:r>
            <a:r>
              <a:rPr lang="es"/>
              <a:t> quien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determina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los </a:t>
            </a:r>
            <a:r>
              <a:rPr lang="es" u="sng"/>
              <a:t>navegadores</a:t>
            </a:r>
            <a:r>
              <a:rPr lang="es"/>
              <a:t> deben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interpretar este lenguaje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/>
              <a:t> se le denomina </a:t>
            </a:r>
            <a:r>
              <a:rPr i="1" lang="es">
                <a:solidFill>
                  <a:srgbClr val="E15BBA"/>
                </a:solidFill>
              </a:rPr>
              <a:t>lenguaje "del lado del cliente"</a:t>
            </a:r>
            <a:r>
              <a:rPr lang="es"/>
              <a:t> porque se ejecuta en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contexto del navegador</a:t>
            </a:r>
            <a:r>
              <a:rPr lang="es"/>
              <a:t> (cliente web) a diferencia de otros lenguajes que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corren en el servidor</a:t>
            </a:r>
            <a:r>
              <a:rPr lang="es"/>
              <a:t>.</a:t>
            </a:r>
            <a:endParaRPr/>
          </a:p>
        </p:txBody>
      </p:sp>
      <p:sp>
        <p:nvSpPr>
          <p:cNvPr id="186" name="Google Shape;186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Javascript?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Javascript?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472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 es un lenguaje </a:t>
            </a:r>
            <a:r>
              <a:rPr lang="es">
                <a:highlight>
                  <a:srgbClr val="F8C823"/>
                </a:highlight>
              </a:rPr>
              <a:t>orientado a prototipos, multiparadigma e interpretado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quiere decir que </a:t>
            </a:r>
            <a:r>
              <a:rPr b="1" lang="es">
                <a:solidFill>
                  <a:srgbClr val="FF8B39"/>
                </a:solidFill>
              </a:rPr>
              <a:t>podemos usar</a:t>
            </a:r>
            <a:r>
              <a:rPr lang="es"/>
              <a:t> programación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funcional</a:t>
            </a:r>
            <a:r>
              <a:rPr lang="es"/>
              <a:t>, </a:t>
            </a:r>
            <a:r>
              <a:rPr b="1" lang="es"/>
              <a:t>orientada a objetos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imperativa</a:t>
            </a:r>
            <a:r>
              <a:rPr lang="es"/>
              <a:t>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425" y="2286200"/>
            <a:ext cx="4355324" cy="19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311700" y="2419400"/>
            <a:ext cx="3924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Además, al ser un </a:t>
            </a:r>
            <a:r>
              <a:rPr lang="es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 interpretado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nuestro código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será leído y procesado en tiempo de ejecución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diferencia de los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lenguajes compilados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s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leen todo el código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antes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comenzar a correr el programa</a:t>
            </a:r>
            <a:r>
              <a:rPr lang="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se usa?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25"/>
            <a:ext cx="85206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JavaScript en el navegador</a:t>
            </a:r>
            <a:r>
              <a:rPr lang="es"/>
              <a:t> puede hacer todo lo relacionado con la </a:t>
            </a:r>
            <a:r>
              <a:rPr lang="es">
                <a:highlight>
                  <a:srgbClr val="F8C823"/>
                </a:highlight>
              </a:rPr>
              <a:t>manipulación de la página web, la interacción con el usuario y el servidor</a:t>
            </a:r>
            <a:r>
              <a:rPr lang="es"/>
              <a:t>.</a:t>
            </a:r>
            <a:endParaRPr/>
          </a:p>
        </p:txBody>
      </p:sp>
      <p:sp>
        <p:nvSpPr>
          <p:cNvPr id="201" name="Google Shape;201;p22"/>
          <p:cNvSpPr txBox="1"/>
          <p:nvPr>
            <p:ph idx="2" type="body"/>
          </p:nvPr>
        </p:nvSpPr>
        <p:spPr>
          <a:xfrm>
            <a:off x="311700" y="2056775"/>
            <a:ext cx="7053300" cy="22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Cambiar</a:t>
            </a:r>
            <a:r>
              <a:rPr lang="es"/>
              <a:t> todo el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contenido</a:t>
            </a:r>
            <a:r>
              <a:rPr lang="es"/>
              <a:t> de una página web (tipo de letra, colores, animaciones, etc.)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Enviar información</a:t>
            </a:r>
            <a:r>
              <a:rPr lang="es"/>
              <a:t> a través de la red a servidores remotos, descargar archivos.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Almacenamiento local en el navegador</a:t>
            </a:r>
            <a:r>
              <a:rPr lang="es"/>
              <a:t> (recuperar, almacenar información durante la ejecución y visualización de la página web).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5400000">
            <a:off x="572174" y="216959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 rot="5400000">
            <a:off x="572174" y="28207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 rot="5400000">
            <a:off x="572174" y="3459430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NO se usa?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170125"/>
            <a:ext cx="852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JavaScript </a:t>
            </a:r>
            <a:r>
              <a:rPr b="1" lang="es"/>
              <a:t>NO</a:t>
            </a:r>
            <a:r>
              <a:rPr lang="es"/>
              <a:t> </a:t>
            </a:r>
            <a:r>
              <a:rPr lang="es" u="sng"/>
              <a:t>puede</a:t>
            </a:r>
            <a:r>
              <a:rPr lang="es"/>
              <a:t> acceder a las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circuitos integrados de una computadora</a:t>
            </a:r>
            <a:r>
              <a:rPr lang="es"/>
              <a:t> tales como:</a:t>
            </a:r>
            <a:endParaRPr/>
          </a:p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211950" y="1624325"/>
            <a:ext cx="70533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 u="sng"/>
              <a:t>Disco Duro</a:t>
            </a:r>
            <a:r>
              <a:rPr lang="es"/>
              <a:t> (Acceso a eliminar información, modificar o leer).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memoria </a:t>
            </a:r>
            <a:r>
              <a:rPr b="1" lang="es">
                <a:solidFill>
                  <a:srgbClr val="E15BBA"/>
                </a:solidFill>
              </a:rPr>
              <a:t>RAM, ROM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/>
              <a:t>Acceso a la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tarjeta de RED o Procesadores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r>
              <a:rPr b="1" lang="es"/>
              <a:t>Trabajar del lado del servidor</a:t>
            </a:r>
            <a:r>
              <a:rPr lang="es"/>
              <a:t>.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 rot="5400000">
            <a:off x="572174" y="1737149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 rot="5400000">
            <a:off x="572174" y="2126468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/>
          <p:nvPr/>
        </p:nvSpPr>
        <p:spPr>
          <a:xfrm rot="5400000">
            <a:off x="572174" y="2515805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31200" y="3539950"/>
            <a:ext cx="7881600" cy="7680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El objetivo de JavaScript</a:t>
            </a:r>
            <a:r>
              <a:rPr lang="es"/>
              <a:t> en el navegador solo </a:t>
            </a:r>
            <a:r>
              <a:rPr b="1" lang="es">
                <a:solidFill>
                  <a:srgbClr val="377BC7"/>
                </a:solidFill>
              </a:rPr>
              <a:t>se limita</a:t>
            </a:r>
            <a:r>
              <a:rPr lang="es"/>
              <a:t> al uso exclusivo de </a:t>
            </a:r>
            <a:r>
              <a:rPr lang="es" u="sng"/>
              <a:t>todo</a:t>
            </a:r>
            <a:r>
              <a:rPr lang="es"/>
              <a:t> lo que una </a:t>
            </a:r>
            <a:r>
              <a:rPr lang="es">
                <a:highlight>
                  <a:srgbClr val="F8C823"/>
                </a:highlight>
              </a:rPr>
              <a:t>página web</a:t>
            </a:r>
            <a:r>
              <a:rPr lang="es"/>
              <a:t> te puede brindar.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572174" y="2935104"/>
            <a:ext cx="177000" cy="1782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Vincular nuestro Javascript</a:t>
            </a:r>
            <a:endParaRPr/>
          </a:p>
        </p:txBody>
      </p:sp>
      <p:sp>
        <p:nvSpPr>
          <p:cNvPr id="222" name="Google Shape;222;p2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dos formas</a:t>
            </a:r>
            <a:r>
              <a:rPr lang="es"/>
              <a:t> de incluir nuestro código JavaScript en nuestro documento HTML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Interna:</a:t>
            </a:r>
            <a:r>
              <a:rPr lang="es"/>
              <a:t> dentro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&lt;script&gt;&lt;/script&gt;</a:t>
            </a:r>
            <a:r>
              <a:rPr lang="es"/>
              <a:t> antes del cierre del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&lt;/body&gt;</a:t>
            </a:r>
            <a:r>
              <a:rPr lang="es"/>
              <a:t> en nuestro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Externa:</a:t>
            </a:r>
            <a:r>
              <a:rPr lang="es"/>
              <a:t> en un</a:t>
            </a:r>
            <a:r>
              <a:rPr lang="es"/>
              <a:t> archivo con extensión .js vinculado a través de una etiqueta </a:t>
            </a:r>
            <a:r>
              <a:rPr b="1" lang="es">
                <a:latin typeface="Fira Mono"/>
                <a:ea typeface="Fira Mono"/>
                <a:cs typeface="Fira Mono"/>
                <a:sym typeface="Fira Mono"/>
              </a:rPr>
              <a:t>&lt;script src=”index.js”&gt;&lt;/script&gt;</a:t>
            </a:r>
            <a:r>
              <a:rPr lang="es"/>
              <a:t> usando el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atributo source</a:t>
            </a:r>
            <a:r>
              <a:rPr lang="es"/>
              <a:t> para indicar la </a:t>
            </a:r>
            <a:r>
              <a:rPr lang="es" u="sng"/>
              <a:t>ruta al archivo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