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 SemiBold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italic.fntdata"/><Relationship Id="rId30" Type="http://schemas.openxmlformats.org/officeDocument/2006/relationships/font" Target="fonts/MontserratSemiBold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9c86a936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9c86a936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f4f58cea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f4f58ce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f4f58cea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f4f58cea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f4f58cea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f4f58cea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f4f58cea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f4f58cea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f4f58cea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f4f58cea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f4f58cea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f4f58cea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f4f58cea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f4f58cea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f4f58cea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f4f58cea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f4f58cea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3f4f58cea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f4f58cea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f4f58cea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9c86a93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9c86a93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f4f58ce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f4f58ce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f4f58ce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f4f58ce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9a00bb0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9a00bb0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Añadir o eliminar elementos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311700" y="1233500"/>
            <a:ext cx="83415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Estos métodos cambian el arreglo, </a:t>
            </a:r>
            <a:r>
              <a:rPr lang="es"/>
              <a:t>por lo que cada vez que los utilicemos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estaremos modificando los valores original</a:t>
            </a:r>
            <a:r>
              <a:rPr lang="es"/>
              <a:t> del array en cuestión.</a:t>
            </a:r>
            <a:endParaRPr>
              <a:solidFill>
                <a:srgbClr val="F9F9F9"/>
              </a:solidFill>
              <a:highlight>
                <a:srgbClr val="7685E6"/>
              </a:highlight>
            </a:endParaRPr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395025" y="2055275"/>
            <a:ext cx="3769200" cy="24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push():</a:t>
            </a:r>
            <a:r>
              <a:rPr lang="es"/>
              <a:t> </a:t>
            </a:r>
            <a:r>
              <a:rPr lang="es" u="sng"/>
              <a:t>agrega</a:t>
            </a:r>
            <a:r>
              <a:rPr lang="es"/>
              <a:t> un valor al </a:t>
            </a:r>
            <a:r>
              <a:rPr b="1" lang="es"/>
              <a:t>final</a:t>
            </a:r>
            <a:r>
              <a:rPr lang="es"/>
              <a:t> y retorna el nuevo length.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unshift()</a:t>
            </a:r>
            <a:r>
              <a:rPr lang="es">
                <a:highlight>
                  <a:srgbClr val="F8C823"/>
                </a:highlight>
              </a:rPr>
              <a:t>:</a:t>
            </a:r>
            <a:r>
              <a:rPr lang="es"/>
              <a:t> </a:t>
            </a:r>
            <a:r>
              <a:rPr lang="es" u="sng"/>
              <a:t>agrega </a:t>
            </a:r>
            <a:r>
              <a:rPr lang="es"/>
              <a:t>un valor al </a:t>
            </a:r>
            <a:r>
              <a:rPr b="1" lang="es"/>
              <a:t>principio</a:t>
            </a:r>
            <a:r>
              <a:rPr lang="es"/>
              <a:t> y retorna el nuevo length.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pop():</a:t>
            </a:r>
            <a:r>
              <a:rPr lang="es"/>
              <a:t> </a:t>
            </a:r>
            <a:r>
              <a:rPr lang="es" u="sng"/>
              <a:t>elimina</a:t>
            </a:r>
            <a:r>
              <a:rPr lang="es"/>
              <a:t> el </a:t>
            </a:r>
            <a:r>
              <a:rPr b="1" lang="es"/>
              <a:t>último</a:t>
            </a:r>
            <a:r>
              <a:rPr lang="es"/>
              <a:t> valor y lo retorna.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shift():</a:t>
            </a:r>
            <a:r>
              <a:rPr lang="es"/>
              <a:t> </a:t>
            </a:r>
            <a:r>
              <a:rPr lang="es" u="sng"/>
              <a:t>elimina</a:t>
            </a:r>
            <a:r>
              <a:rPr lang="es"/>
              <a:t> el </a:t>
            </a:r>
            <a:r>
              <a:rPr b="1" lang="es"/>
              <a:t>primer</a:t>
            </a:r>
            <a:r>
              <a:rPr lang="es"/>
              <a:t> valor y lo retorna.</a:t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225" y="2153925"/>
            <a:ext cx="4674975" cy="1993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Concatenar elementos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311700" y="1233500"/>
            <a:ext cx="83415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Nos permiten </a:t>
            </a:r>
            <a:r>
              <a:rPr b="1" lang="es"/>
              <a:t>combinar</a:t>
            </a:r>
            <a:r>
              <a:rPr lang="es"/>
              <a:t> arrays o </a:t>
            </a:r>
            <a:r>
              <a:rPr lang="es" u="sng"/>
              <a:t>crear cadenas de texto</a:t>
            </a:r>
            <a:r>
              <a:rPr lang="es"/>
              <a:t> a partir de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los valores de un mismo arreglo</a:t>
            </a:r>
            <a:r>
              <a:rPr lang="es"/>
              <a:t>:</a:t>
            </a:r>
            <a:endParaRPr>
              <a:solidFill>
                <a:srgbClr val="F9F9F9"/>
              </a:solidFill>
              <a:highlight>
                <a:srgbClr val="7685E6"/>
              </a:highlight>
            </a:endParaRPr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395025" y="2091675"/>
            <a:ext cx="37317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concat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</a:t>
            </a:r>
            <a:r>
              <a:rPr lang="es" u="sng"/>
              <a:t>combina 2 o más arrays</a:t>
            </a:r>
            <a:r>
              <a:rPr lang="es"/>
              <a:t> pasados por parámetro.</a:t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700" y="3179874"/>
            <a:ext cx="4024461" cy="11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50" y="3179875"/>
            <a:ext cx="3600654" cy="11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4314300" y="2091675"/>
            <a:ext cx="4619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join():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crea una cadena de texto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 partir de todos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los valores de un array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 Recibe por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  <a:latin typeface="Montserrat"/>
                <a:ea typeface="Montserrat"/>
                <a:cs typeface="Montserrat"/>
                <a:sym typeface="Montserrat"/>
              </a:rPr>
              <a:t>parámetro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un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separador de elementos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 forma opcional.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Separar o Cortar</a:t>
            </a:r>
            <a:endParaRPr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395025" y="1257425"/>
            <a:ext cx="3731700" cy="13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split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creamos un array a partir de una cadena de texto.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u="sng"/>
              <a:t>El parámetro es la condición que separa a los elementos en la cadena.</a:t>
            </a:r>
            <a:endParaRPr i="1" u="sng"/>
          </a:p>
        </p:txBody>
      </p:sp>
      <p:sp>
        <p:nvSpPr>
          <p:cNvPr id="241" name="Google Shape;241;p27"/>
          <p:cNvSpPr txBox="1"/>
          <p:nvPr/>
        </p:nvSpPr>
        <p:spPr>
          <a:xfrm>
            <a:off x="395025" y="2886238"/>
            <a:ext cx="41829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slice</a:t>
            </a: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():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devuelve una porción del array desde un rango definido.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Por parámetro pasaremos la posición inicial y final de los elementos a cortar.</a:t>
            </a:r>
            <a:endParaRPr i="1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050" y="1291587"/>
            <a:ext cx="3731700" cy="127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062" y="3088087"/>
            <a:ext cx="4055326" cy="8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Ordenar</a:t>
            </a:r>
            <a:endParaRPr/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395025" y="1213838"/>
            <a:ext cx="65622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sort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nos permite </a:t>
            </a:r>
            <a:r>
              <a:rPr b="1" lang="es">
                <a:solidFill>
                  <a:srgbClr val="FF8B39"/>
                </a:solidFill>
              </a:rPr>
              <a:t>ordenar alfabéticamente</a:t>
            </a:r>
            <a:r>
              <a:rPr lang="es"/>
              <a:t> los elementos de un array.</a:t>
            </a:r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395025" y="2681450"/>
            <a:ext cx="84372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En caso que deseemos </a:t>
            </a:r>
            <a:r>
              <a:rPr b="1" lang="es"/>
              <a:t>ordenar números</a:t>
            </a:r>
            <a:r>
              <a:rPr lang="es"/>
              <a:t>, el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método sort resulta errático</a:t>
            </a:r>
            <a:r>
              <a:rPr lang="es"/>
              <a:t> ya que valores como </a:t>
            </a:r>
            <a:r>
              <a:rPr b="1" lang="es">
                <a:solidFill>
                  <a:srgbClr val="7685E6"/>
                </a:solidFill>
              </a:rPr>
              <a:t>10 y 100, los tomaría consecutivos</a:t>
            </a:r>
            <a:r>
              <a:rPr lang="es"/>
              <a:t> ya que el 1 siempre viene antes del 2 alfabéticamente. </a:t>
            </a:r>
            <a:endParaRPr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25" y="1714450"/>
            <a:ext cx="4350576" cy="9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4225" y="3645125"/>
            <a:ext cx="3410552" cy="9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/>
          <p:nvPr/>
        </p:nvSpPr>
        <p:spPr>
          <a:xfrm>
            <a:off x="486925" y="3778025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Para evitar esto, podemos aplicar el siguiente hack:</a:t>
            </a:r>
            <a:endParaRPr b="1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idx="1" type="subTitle"/>
          </p:nvPr>
        </p:nvSpPr>
        <p:spPr>
          <a:xfrm>
            <a:off x="550375" y="2075000"/>
            <a:ext cx="7359600" cy="13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Son </a:t>
            </a:r>
            <a:r>
              <a:rPr b="1" lang="es" sz="22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métodos de array</a:t>
            </a:r>
            <a:r>
              <a:rPr lang="es" sz="2200"/>
              <a:t> que originalmente </a:t>
            </a:r>
            <a:r>
              <a:rPr lang="es" sz="2200">
                <a:solidFill>
                  <a:srgbClr val="F9F9F9"/>
                </a:solidFill>
                <a:highlight>
                  <a:srgbClr val="377BC7"/>
                </a:highlight>
              </a:rPr>
              <a:t>reciben</a:t>
            </a:r>
            <a:r>
              <a:rPr lang="es" sz="2200"/>
              <a:t> una función de </a:t>
            </a:r>
            <a:r>
              <a:rPr b="1" lang="es" sz="22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callback</a:t>
            </a:r>
            <a:r>
              <a:rPr lang="es" sz="2200"/>
              <a:t> por parámetro para </a:t>
            </a:r>
            <a:r>
              <a:rPr lang="es" sz="2200" u="sng"/>
              <a:t>obtener cierto resultado</a:t>
            </a:r>
            <a:r>
              <a:rPr lang="es" sz="2200"/>
              <a:t>.</a:t>
            </a:r>
            <a:endParaRPr sz="2200"/>
          </a:p>
        </p:txBody>
      </p:sp>
      <p:sp>
        <p:nvSpPr>
          <p:cNvPr id="259" name="Google Shape;259;p29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 Functions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Iterador</a:t>
            </a:r>
            <a:endParaRPr/>
          </a:p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395025" y="1307125"/>
            <a:ext cx="84372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forEach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este método </a:t>
            </a:r>
            <a:r>
              <a:rPr lang="es" u="sng"/>
              <a:t>no retorna ningún valor</a:t>
            </a:r>
            <a:r>
              <a:rPr lang="es"/>
              <a:t>, sino que solo se limita a </a:t>
            </a:r>
            <a:r>
              <a:rPr b="1" lang="es"/>
              <a:t>ejecutar el callback</a:t>
            </a:r>
            <a:r>
              <a:rPr lang="es"/>
              <a:t> que le pasemos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por cada elemento del array</a:t>
            </a:r>
            <a:r>
              <a:rPr lang="es"/>
              <a:t>.</a:t>
            </a:r>
            <a:endParaRPr/>
          </a:p>
        </p:txBody>
      </p:sp>
      <p:pic>
        <p:nvPicPr>
          <p:cNvPr descr="Image for post" id="266" name="Google Shape;266;p30"/>
          <p:cNvPicPr preferRelativeResize="0"/>
          <p:nvPr/>
        </p:nvPicPr>
        <p:blipFill rotWithShape="1">
          <a:blip r:embed="rId3">
            <a:alphaModFix/>
          </a:blip>
          <a:srcRect b="24254" l="7532" r="8306" t="13331"/>
          <a:stretch/>
        </p:blipFill>
        <p:spPr>
          <a:xfrm>
            <a:off x="2441488" y="2010625"/>
            <a:ext cx="4261025" cy="260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Validadores</a:t>
            </a:r>
            <a:endParaRPr/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395025" y="1307125"/>
            <a:ext cx="39810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every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</a:t>
            </a:r>
            <a:r>
              <a:rPr lang="es" u="sng"/>
              <a:t>verifica</a:t>
            </a:r>
            <a:r>
              <a:rPr lang="es"/>
              <a:t> si </a:t>
            </a:r>
            <a:r>
              <a:rPr b="1" lang="es"/>
              <a:t>todos los elementos</a:t>
            </a:r>
            <a:r>
              <a:rPr lang="es"/>
              <a:t> en el arreglo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pasan la prueba</a:t>
            </a:r>
            <a:r>
              <a:rPr lang="es"/>
              <a:t> implementada por la función dada.</a:t>
            </a:r>
            <a:endParaRPr/>
          </a:p>
        </p:txBody>
      </p:sp>
      <p:pic>
        <p:nvPicPr>
          <p:cNvPr descr="Image for post" id="273" name="Google Shape;273;p31"/>
          <p:cNvPicPr preferRelativeResize="0"/>
          <p:nvPr/>
        </p:nvPicPr>
        <p:blipFill rotWithShape="1">
          <a:blip r:embed="rId3">
            <a:alphaModFix/>
          </a:blip>
          <a:srcRect b="23097" l="8151" r="8159" t="11397"/>
          <a:stretch/>
        </p:blipFill>
        <p:spPr>
          <a:xfrm>
            <a:off x="473025" y="2253625"/>
            <a:ext cx="3747250" cy="22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4478500" y="1307125"/>
            <a:ext cx="46656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some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</a:t>
            </a:r>
            <a:r>
              <a:rPr lang="es" u="sng"/>
              <a:t>verifica</a:t>
            </a:r>
            <a:r>
              <a:rPr lang="es"/>
              <a:t> si al menos </a:t>
            </a:r>
            <a:r>
              <a:rPr b="1" lang="es"/>
              <a:t>uno de los elementos</a:t>
            </a:r>
            <a:r>
              <a:rPr lang="es"/>
              <a:t> en el arreglo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 pasan la prueba</a:t>
            </a:r>
            <a:r>
              <a:rPr lang="es"/>
              <a:t> implementada por la función dada.</a:t>
            </a:r>
            <a:endParaRPr/>
          </a:p>
        </p:txBody>
      </p:sp>
      <p:pic>
        <p:nvPicPr>
          <p:cNvPr descr="Image for post" id="275" name="Google Shape;275;p31"/>
          <p:cNvPicPr preferRelativeResize="0"/>
          <p:nvPr/>
        </p:nvPicPr>
        <p:blipFill rotWithShape="1">
          <a:blip r:embed="rId4">
            <a:alphaModFix/>
          </a:blip>
          <a:srcRect b="23672" l="7138" r="7471" t="11593"/>
          <a:stretch/>
        </p:blipFill>
        <p:spPr>
          <a:xfrm>
            <a:off x="4572000" y="2253625"/>
            <a:ext cx="3747251" cy="229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Reductor</a:t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395025" y="1307125"/>
            <a:ext cx="77904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reduce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se ejecuta </a:t>
            </a:r>
            <a:r>
              <a:rPr b="1" lang="es"/>
              <a:t>por cada elemento</a:t>
            </a:r>
            <a:r>
              <a:rPr lang="es"/>
              <a:t> del array  y </a:t>
            </a:r>
            <a:r>
              <a:rPr lang="es" u="sng"/>
              <a:t>va acumulando</a:t>
            </a:r>
            <a:r>
              <a:rPr lang="es"/>
              <a:t> en una variable el valor anterior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sumando el valor actual</a:t>
            </a:r>
            <a:r>
              <a:rPr lang="es"/>
              <a:t> de esa iteración.</a:t>
            </a:r>
            <a:endParaRPr/>
          </a:p>
        </p:txBody>
      </p:sp>
      <p:pic>
        <p:nvPicPr>
          <p:cNvPr descr="Image for post" id="282" name="Google Shape;282;p32"/>
          <p:cNvPicPr preferRelativeResize="0"/>
          <p:nvPr/>
        </p:nvPicPr>
        <p:blipFill rotWithShape="1">
          <a:blip r:embed="rId3">
            <a:alphaModFix/>
          </a:blip>
          <a:srcRect b="28354" l="6791" r="6688" t="13932"/>
          <a:stretch/>
        </p:blipFill>
        <p:spPr>
          <a:xfrm>
            <a:off x="1851887" y="2031825"/>
            <a:ext cx="4876676" cy="22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Transformador</a:t>
            </a:r>
            <a:endParaRPr/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395025" y="1307125"/>
            <a:ext cx="77904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map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crea un </a:t>
            </a:r>
            <a:r>
              <a:rPr b="1" lang="es"/>
              <a:t>nuevo arreglo</a:t>
            </a:r>
            <a:r>
              <a:rPr lang="es"/>
              <a:t> con el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resultado de la función de callback</a:t>
            </a:r>
            <a:r>
              <a:rPr lang="es"/>
              <a:t> pasada por parámetro.</a:t>
            </a:r>
            <a:endParaRPr/>
          </a:p>
        </p:txBody>
      </p:sp>
      <p:pic>
        <p:nvPicPr>
          <p:cNvPr descr="Image for post" id="289" name="Google Shape;289;p33"/>
          <p:cNvPicPr preferRelativeResize="0"/>
          <p:nvPr/>
        </p:nvPicPr>
        <p:blipFill rotWithShape="1">
          <a:blip r:embed="rId3">
            <a:alphaModFix/>
          </a:blip>
          <a:srcRect b="26181" l="7301" r="7001" t="11983"/>
          <a:stretch/>
        </p:blipFill>
        <p:spPr>
          <a:xfrm>
            <a:off x="2231712" y="1880650"/>
            <a:ext cx="4117026" cy="25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Filtro</a:t>
            </a:r>
            <a:endParaRPr/>
          </a:p>
        </p:txBody>
      </p:sp>
      <p:sp>
        <p:nvSpPr>
          <p:cNvPr id="295" name="Google Shape;295;p34"/>
          <p:cNvSpPr txBox="1"/>
          <p:nvPr>
            <p:ph idx="1" type="body"/>
          </p:nvPr>
        </p:nvSpPr>
        <p:spPr>
          <a:xfrm>
            <a:off x="395025" y="1307125"/>
            <a:ext cx="83328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filter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</a:t>
            </a:r>
            <a:r>
              <a:rPr b="1" i="1" lang="es"/>
              <a:t>filtra los</a:t>
            </a:r>
            <a:r>
              <a:rPr b="1" i="1" lang="es"/>
              <a:t> elementos que cumplen cierta condición</a:t>
            </a:r>
            <a:r>
              <a:rPr lang="es"/>
              <a:t>. Podríamos usarlo cuando tenemos un array y necesitamos filtrar datos.</a:t>
            </a:r>
            <a:endParaRPr/>
          </a:p>
        </p:txBody>
      </p:sp>
      <p:pic>
        <p:nvPicPr>
          <p:cNvPr descr="Image for post" id="296" name="Google Shape;296;p34"/>
          <p:cNvPicPr preferRelativeResize="0"/>
          <p:nvPr/>
        </p:nvPicPr>
        <p:blipFill rotWithShape="1">
          <a:blip r:embed="rId3">
            <a:alphaModFix/>
          </a:blip>
          <a:srcRect b="24636" l="7517" r="7822" t="11787"/>
          <a:stretch/>
        </p:blipFill>
        <p:spPr>
          <a:xfrm>
            <a:off x="2542900" y="2081300"/>
            <a:ext cx="4058200" cy="24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Buscador</a:t>
            </a:r>
            <a:endParaRPr/>
          </a:p>
        </p:txBody>
      </p:sp>
      <p:sp>
        <p:nvSpPr>
          <p:cNvPr id="302" name="Google Shape;302;p35"/>
          <p:cNvSpPr txBox="1"/>
          <p:nvPr>
            <p:ph idx="1" type="body"/>
          </p:nvPr>
        </p:nvSpPr>
        <p:spPr>
          <a:xfrm>
            <a:off x="395025" y="1307125"/>
            <a:ext cx="83328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find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</a:t>
            </a:r>
            <a:r>
              <a:rPr lang="es" u="sng"/>
              <a:t>busca</a:t>
            </a:r>
            <a:r>
              <a:rPr lang="es"/>
              <a:t> en un arreglo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según una condición</a:t>
            </a:r>
            <a:r>
              <a:rPr lang="es"/>
              <a:t> y </a:t>
            </a:r>
            <a:r>
              <a:rPr b="1" lang="es"/>
              <a:t>devuelve</a:t>
            </a:r>
            <a:r>
              <a:rPr lang="es"/>
              <a:t> el </a:t>
            </a:r>
            <a:r>
              <a:rPr b="1" i="1" lang="es">
                <a:solidFill>
                  <a:srgbClr val="FF8B39"/>
                </a:solidFill>
              </a:rPr>
              <a:t>primer valor que logre cumplirla</a:t>
            </a:r>
            <a:r>
              <a:rPr lang="es"/>
              <a:t>.</a:t>
            </a:r>
            <a:endParaRPr/>
          </a:p>
        </p:txBody>
      </p:sp>
      <p:pic>
        <p:nvPicPr>
          <p:cNvPr id="303" name="Google Shape;303;p35"/>
          <p:cNvPicPr preferRelativeResize="0"/>
          <p:nvPr/>
        </p:nvPicPr>
        <p:blipFill rotWithShape="1">
          <a:blip r:embed="rId3">
            <a:alphaModFix/>
          </a:blip>
          <a:srcRect b="23559" l="10113" r="11121" t="24155"/>
          <a:stretch/>
        </p:blipFill>
        <p:spPr>
          <a:xfrm>
            <a:off x="2170488" y="2260100"/>
            <a:ext cx="4781874" cy="13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Arrays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Arrays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Array Methods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3938175" y="1159381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15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idx="3" type="title"/>
          </p:nvPr>
        </p:nvSpPr>
        <p:spPr>
          <a:xfrm>
            <a:off x="6877450" y="1159381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16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1271800" y="1159381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</a:t>
            </a:r>
            <a:r>
              <a:rPr lang="es">
                <a:solidFill>
                  <a:srgbClr val="414141"/>
                </a:solidFill>
              </a:rPr>
              <a:t>lase 14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Objetos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Literales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Funcionales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Clases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For In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9854" y="257520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39854" y="280698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idx="6" type="title"/>
          </p:nvPr>
        </p:nvSpPr>
        <p:spPr>
          <a:xfrm>
            <a:off x="52870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Funciones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Expresadas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Declaradas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Arrow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Callbacks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4154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60560" y="256631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60560" y="279818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44154" y="280414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44154" y="302593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44154" y="3257080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261150" y="3025938"/>
            <a:ext cx="1152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6260560" y="326014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176" name="Google Shape;176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Arrays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79" y="1671974"/>
            <a:ext cx="1799506" cy="179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550375" y="1775725"/>
            <a:ext cx="7359600" cy="20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Son </a:t>
            </a:r>
            <a:r>
              <a:rPr lang="es" sz="2200">
                <a:solidFill>
                  <a:srgbClr val="F9F9F9"/>
                </a:solidFill>
                <a:highlight>
                  <a:srgbClr val="FF8B39"/>
                </a:highlight>
              </a:rPr>
              <a:t>colecciones</a:t>
            </a:r>
            <a:r>
              <a:rPr lang="es" sz="2200"/>
              <a:t> de datos en </a:t>
            </a:r>
            <a:r>
              <a:rPr b="1" lang="es" sz="22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formato de matriz</a:t>
            </a:r>
            <a:r>
              <a:rPr lang="es" sz="2200"/>
              <a:t> o </a:t>
            </a:r>
            <a:r>
              <a:rPr lang="es" sz="2200" u="sng"/>
              <a:t>vector</a:t>
            </a:r>
            <a:r>
              <a:rPr lang="es" sz="2200"/>
              <a:t>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Nos permiten </a:t>
            </a:r>
            <a:r>
              <a:rPr lang="es" sz="2200">
                <a:solidFill>
                  <a:srgbClr val="F9F9F9"/>
                </a:solidFill>
                <a:highlight>
                  <a:srgbClr val="7685E6"/>
                </a:highlight>
              </a:rPr>
              <a:t>agrupar conjuntos de valores</a:t>
            </a:r>
            <a:r>
              <a:rPr lang="es" sz="2200"/>
              <a:t> relacionados en una </a:t>
            </a:r>
            <a:r>
              <a:rPr b="1" lang="es" sz="2200">
                <a:latin typeface="Montserrat"/>
                <a:ea typeface="Montserrat"/>
                <a:cs typeface="Montserrat"/>
                <a:sym typeface="Montserrat"/>
              </a:rPr>
              <a:t>misma variable</a:t>
            </a:r>
            <a:r>
              <a:rPr lang="es" sz="2200"/>
              <a:t>.</a:t>
            </a:r>
            <a:endParaRPr sz="2200"/>
          </a:p>
        </p:txBody>
      </p:sp>
      <p:sp>
        <p:nvSpPr>
          <p:cNvPr id="183" name="Google Shape;183;p20"/>
          <p:cNvSpPr txBox="1"/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Array?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del Array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311700" y="1152475"/>
            <a:ext cx="86340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Los </a:t>
            </a:r>
            <a:r>
              <a:rPr b="1" lang="es"/>
              <a:t>arreglos</a:t>
            </a:r>
            <a:r>
              <a:rPr lang="es"/>
              <a:t> poseen un </a:t>
            </a:r>
            <a:r>
              <a:rPr lang="es">
                <a:highlight>
                  <a:srgbClr val="F8C823"/>
                </a:highlight>
              </a:rPr>
              <a:t>formato de lista</a:t>
            </a:r>
            <a:r>
              <a:rPr lang="es"/>
              <a:t>, es decir, una </a:t>
            </a:r>
            <a:r>
              <a:rPr lang="es" u="sng"/>
              <a:t>secuencia de valores agrupados</a:t>
            </a:r>
            <a:r>
              <a:rPr lang="es"/>
              <a:t> dentro de un par de </a:t>
            </a:r>
            <a:r>
              <a:rPr b="1" lang="es"/>
              <a:t>[ ]</a:t>
            </a:r>
            <a:r>
              <a:rPr lang="es"/>
              <a:t> y separados por </a:t>
            </a:r>
            <a:r>
              <a:rPr b="1" lang="es"/>
              <a:t>coma</a:t>
            </a:r>
            <a:r>
              <a:rPr lang="es"/>
              <a:t>. 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457875" y="2947100"/>
            <a:ext cx="85206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</a:t>
            </a:r>
            <a:r>
              <a:rPr b="1" lang="es">
                <a:solidFill>
                  <a:srgbClr val="FF8B39"/>
                </a:solidFill>
              </a:rPr>
              <a:t>valores</a:t>
            </a:r>
            <a:r>
              <a:rPr lang="es"/>
              <a:t> ocupan una </a:t>
            </a:r>
            <a:r>
              <a:rPr lang="es" u="sng"/>
              <a:t>posición dentro del array</a:t>
            </a:r>
            <a:r>
              <a:rPr lang="es"/>
              <a:t>. </a:t>
            </a:r>
            <a:r>
              <a:rPr lang="es"/>
              <a:t>A esa</a:t>
            </a:r>
            <a:r>
              <a:rPr lang="es"/>
              <a:t> posición se la conoce como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índice</a:t>
            </a:r>
            <a:r>
              <a:rPr lang="es"/>
              <a:t> y </a:t>
            </a:r>
            <a:r>
              <a:rPr b="1" lang="es"/>
              <a:t>siempre comienza en 0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En el ejemplo anterior, al tener </a:t>
            </a:r>
            <a:r>
              <a:rPr b="1" lang="es">
                <a:highlight>
                  <a:srgbClr val="F8C823"/>
                </a:highlight>
              </a:rPr>
              <a:t>5 valores</a:t>
            </a:r>
            <a:r>
              <a:rPr lang="es">
                <a:highlight>
                  <a:srgbClr val="F8C823"/>
                </a:highlight>
              </a:rPr>
              <a:t>, estos comienzan desde el índice </a:t>
            </a:r>
            <a:r>
              <a:rPr b="1" lang="es">
                <a:highlight>
                  <a:srgbClr val="F8C823"/>
                </a:highlight>
              </a:rPr>
              <a:t>0</a:t>
            </a:r>
            <a:r>
              <a:rPr lang="es">
                <a:highlight>
                  <a:srgbClr val="F8C823"/>
                </a:highlight>
              </a:rPr>
              <a:t> (Manzana) hasta el índice </a:t>
            </a:r>
            <a:r>
              <a:rPr b="1" lang="es">
                <a:highlight>
                  <a:srgbClr val="F8C823"/>
                </a:highlight>
              </a:rPr>
              <a:t>4</a:t>
            </a:r>
            <a:r>
              <a:rPr lang="es">
                <a:highlight>
                  <a:srgbClr val="F8C823"/>
                </a:highlight>
              </a:rPr>
              <a:t> (Sandía).</a:t>
            </a:r>
            <a:r>
              <a:rPr lang="es"/>
              <a:t> 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3" y="2130975"/>
            <a:ext cx="76866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a los datos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311700" y="1170125"/>
            <a:ext cx="78303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acceder</a:t>
            </a:r>
            <a:r>
              <a:rPr lang="es"/>
              <a:t> a un </a:t>
            </a:r>
            <a:r>
              <a:rPr lang="es" u="sng"/>
              <a:t>valor</a:t>
            </a:r>
            <a:r>
              <a:rPr lang="es"/>
              <a:t> del array podemos hacerlo </a:t>
            </a:r>
            <a:r>
              <a:rPr b="1" lang="es">
                <a:solidFill>
                  <a:srgbClr val="7685E6"/>
                </a:solidFill>
              </a:rPr>
              <a:t>conociendo el índice</a:t>
            </a:r>
            <a:r>
              <a:rPr lang="es"/>
              <a:t> del mismo de la siguiente manera: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369225" y="3084200"/>
            <a:ext cx="77154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Otra forma, a partir de la especificación de EcmaScript 2022 es </a:t>
            </a:r>
            <a:r>
              <a:rPr b="1" lang="es"/>
              <a:t>con el método .at()</a:t>
            </a:r>
            <a:r>
              <a:rPr lang="es"/>
              <a:t>: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488" y="1905850"/>
            <a:ext cx="6506876" cy="10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4688" y="3665600"/>
            <a:ext cx="41243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y cantidad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311700" y="1435350"/>
            <a:ext cx="40269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Estas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estructuras</a:t>
            </a:r>
            <a:r>
              <a:rPr lang="es"/>
              <a:t> son </a:t>
            </a:r>
            <a:r>
              <a:rPr b="1" lang="es"/>
              <a:t>dinámicas</a:t>
            </a:r>
            <a:r>
              <a:rPr lang="es"/>
              <a:t> y además </a:t>
            </a:r>
            <a:r>
              <a:rPr lang="es" u="sng"/>
              <a:t>aceptan distintos tipos de datos al mismo tiempo</a:t>
            </a:r>
            <a:r>
              <a:rPr lang="es"/>
              <a:t>.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11700" y="2497000"/>
            <a:ext cx="40830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Por otra parte, podemos acceder a la </a:t>
            </a:r>
            <a:r>
              <a:rPr lang="es">
                <a:highlight>
                  <a:srgbClr val="F8C823"/>
                </a:highlight>
              </a:rPr>
              <a:t>propiedad length</a:t>
            </a:r>
            <a:r>
              <a:rPr lang="es"/>
              <a:t> del array para </a:t>
            </a:r>
            <a:r>
              <a:rPr lang="es" u="sng"/>
              <a:t>conocer la cantidad de valores</a:t>
            </a:r>
            <a:r>
              <a:rPr lang="es"/>
              <a:t> que contiene.</a:t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400" y="1697425"/>
            <a:ext cx="4193700" cy="392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400" y="2700688"/>
            <a:ext cx="3884775" cy="5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/>
        </p:nvSpPr>
        <p:spPr>
          <a:xfrm>
            <a:off x="311700" y="3669175"/>
            <a:ext cx="8590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diferencia de otros lenguajes, en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  <a:latin typeface="Montserrat"/>
                <a:ea typeface="Montserrat"/>
                <a:cs typeface="Montserrat"/>
                <a:sym typeface="Montserrat"/>
              </a:rPr>
              <a:t>un array no tiene que tener definido la cantidad de elementos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 guardar antes de ser creado.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idx="1" type="subTitle"/>
          </p:nvPr>
        </p:nvSpPr>
        <p:spPr>
          <a:xfrm>
            <a:off x="550375" y="1775725"/>
            <a:ext cx="7359600" cy="20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Son </a:t>
            </a:r>
            <a:r>
              <a:rPr lang="es" sz="2200">
                <a:solidFill>
                  <a:srgbClr val="F9F9F9"/>
                </a:solidFill>
                <a:highlight>
                  <a:srgbClr val="FF8B39"/>
                </a:highlight>
              </a:rPr>
              <a:t>funciones nativas</a:t>
            </a:r>
            <a:r>
              <a:rPr lang="es" sz="2200"/>
              <a:t> que </a:t>
            </a:r>
            <a:r>
              <a:rPr lang="es" sz="2200" u="sng"/>
              <a:t>poseen los arrays</a:t>
            </a:r>
            <a:r>
              <a:rPr lang="es" sz="2200"/>
              <a:t> y que nos </a:t>
            </a:r>
            <a:r>
              <a:rPr b="1" lang="es" sz="22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permiten</a:t>
            </a:r>
            <a:r>
              <a:rPr lang="es" sz="2200"/>
              <a:t> trabajar con ellos de forma sencilla, poniendo a disposición herramientas de </a:t>
            </a:r>
            <a:r>
              <a:rPr b="1" lang="es" sz="2200">
                <a:highlight>
                  <a:srgbClr val="F9F9F9"/>
                </a:highlight>
                <a:latin typeface="Montserrat"/>
                <a:ea typeface="Montserrat"/>
                <a:cs typeface="Montserrat"/>
                <a:sym typeface="Montserrat"/>
              </a:rPr>
              <a:t>adición, eliminación, filtrado y ordenado</a:t>
            </a:r>
            <a:r>
              <a:rPr lang="es" sz="2200"/>
              <a:t> de valores entre otras cosas.</a:t>
            </a:r>
            <a:endParaRPr sz="2200"/>
          </a:p>
        </p:txBody>
      </p:sp>
      <p:sp>
        <p:nvSpPr>
          <p:cNvPr id="216" name="Google Shape;216;p24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 Methods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