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Mono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FiraMon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e1d52a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0e1d52a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0e1d52a6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0e1d52a6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0e1d52a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0e1d52a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0e1d52a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0e1d52a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0e43bc8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0e43bc8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e1d52a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e1d52a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0e1d52a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0e1d52a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1130656" y="1524221"/>
            <a:ext cx="3083700" cy="1265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049350" y="1427350"/>
            <a:ext cx="3083700" cy="1265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049350" y="1486829"/>
            <a:ext cx="3083700" cy="1205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getElementById(‘blog’)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Trae el nodo del elemento con id #blog.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130658" y="3005210"/>
            <a:ext cx="3083700" cy="1323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1049350" y="2903900"/>
            <a:ext cx="3083700" cy="1323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049350" y="2966100"/>
            <a:ext cx="3137700" cy="12612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getElementsByClassName(‘title’)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Selecciona todos los nodos con la clase .title y los devuelve en un array de nodos.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616166" y="1520729"/>
            <a:ext cx="3338700" cy="12195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528125" y="1427350"/>
            <a:ext cx="3338700" cy="12195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28125" y="1466208"/>
            <a:ext cx="3338700" cy="1161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querySelector(‘#header nav .link’)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Accedemos un nodo como si usaramos un selector CSS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658912" y="2997443"/>
            <a:ext cx="32961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4572000" y="2901000"/>
            <a:ext cx="32961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4572000" y="2915395"/>
            <a:ext cx="31377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getElementsByTagName(‘p’)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Toma todas las etiquetas ‘p’ y las devuelve en un array de nodos.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 </a:t>
            </a:r>
            <a:r>
              <a:rPr lang="es">
                <a:highlight>
                  <a:srgbClr val="F8C823"/>
                </a:highlight>
              </a:rPr>
              <a:t>tomamos el elemento HTML</a:t>
            </a:r>
            <a:r>
              <a:rPr lang="es"/>
              <a:t> con</a:t>
            </a:r>
            <a:r>
              <a:rPr lang="es">
                <a:solidFill>
                  <a:srgbClr val="F8C823"/>
                </a:solidFill>
              </a:rPr>
              <a:t> </a:t>
            </a:r>
            <a:r>
              <a:rPr lang="es">
                <a:solidFill>
                  <a:srgbClr val="F8C823"/>
                </a:solidFill>
                <a:highlight>
                  <a:schemeClr val="dk2"/>
                </a:highlight>
              </a:rPr>
              <a:t>id=</a:t>
            </a:r>
            <a:r>
              <a:rPr lang="es">
                <a:solidFill>
                  <a:srgbClr val="FF8B39"/>
                </a:solidFill>
                <a:highlight>
                  <a:schemeClr val="dk2"/>
                </a:highlight>
              </a:rPr>
              <a:t>‘title’</a:t>
            </a:r>
            <a:r>
              <a:rPr lang="es"/>
              <a:t> y </a:t>
            </a:r>
            <a:r>
              <a:rPr b="1" lang="es"/>
              <a:t>mostramos</a:t>
            </a:r>
            <a:r>
              <a:rPr lang="es"/>
              <a:t> el resultado </a:t>
            </a:r>
            <a:r>
              <a:rPr lang="es" u="sng"/>
              <a:t>por la consola</a:t>
            </a:r>
            <a:r>
              <a:rPr lang="es"/>
              <a:t> del navegador.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3181725"/>
            <a:ext cx="3724975" cy="11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b="23074" l="7719" r="7728" t="24398"/>
          <a:stretch/>
        </p:blipFill>
        <p:spPr>
          <a:xfrm>
            <a:off x="3919475" y="1968575"/>
            <a:ext cx="4590150" cy="1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5">
            <a:alphaModFix/>
          </a:blip>
          <a:srcRect b="11557" l="8358" r="8141" t="10772"/>
          <a:stretch/>
        </p:blipFill>
        <p:spPr>
          <a:xfrm>
            <a:off x="409413" y="1968575"/>
            <a:ext cx="3439950" cy="234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el DOM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438025" y="1386775"/>
            <a:ext cx="22689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Crear elementos</a:t>
            </a:r>
            <a:endParaRPr sz="1900">
              <a:highlight>
                <a:srgbClr val="F8C823"/>
              </a:highlight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474545" y="2153246"/>
            <a:ext cx="2318100" cy="951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13425" y="2080425"/>
            <a:ext cx="2318100" cy="951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13425" y="2125137"/>
            <a:ext cx="2318100" cy="9063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createElement(‘div’)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una etiqueta div, podemos alojarla en una variable</a:t>
            </a:r>
            <a:r>
              <a:rPr lang="es">
                <a:solidFill>
                  <a:srgbClr val="F9F9F9"/>
                </a:solidFill>
              </a:rPr>
              <a:t>.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74544" y="3543331"/>
            <a:ext cx="2318100" cy="9942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13425" y="3467177"/>
            <a:ext cx="2318100" cy="994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13425" y="3513932"/>
            <a:ext cx="2358600" cy="9480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createTextNode(‘Hola mundo’)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 nodo de texto con Hola Mundo como contenido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667243" y="1386775"/>
            <a:ext cx="2615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Agregar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elementos</a:t>
            </a:r>
            <a:endParaRPr sz="1900">
              <a:solidFill>
                <a:srgbClr val="F9F9F9"/>
              </a:solidFill>
              <a:highlight>
                <a:srgbClr val="377BC7"/>
              </a:highlight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312619" y="2153274"/>
            <a:ext cx="2318100" cy="951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251488" y="2080425"/>
            <a:ext cx="2318100" cy="951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251500" y="2110750"/>
            <a:ext cx="2268900" cy="84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padre.appendChild(hijo)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Agregamos un nodo hijo a un nodo padre.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315675" y="3551365"/>
            <a:ext cx="2433900" cy="986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3251500" y="3475875"/>
            <a:ext cx="2433900" cy="986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251500" y="3522227"/>
            <a:ext cx="2433900" cy="93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nodo.innerHTML = ‘&lt;p&gt;Hola&lt;/p&gt;’;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HTML dentro de un nodo, reemplazando el contenido actual.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132299" y="2154622"/>
            <a:ext cx="2258700" cy="96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072750" y="2080425"/>
            <a:ext cx="2258700" cy="96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6072750" y="2125979"/>
            <a:ext cx="2298000" cy="9237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nodo.innerText = ‘Hola’;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texto directamente dentro de un nodo o reemplazamos el texto existente.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136967" y="3538175"/>
            <a:ext cx="2435100" cy="999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6072751" y="3461650"/>
            <a:ext cx="2435100" cy="999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6072764" y="3493505"/>
            <a:ext cx="2413800" cy="995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document.write = ‘texto’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 contenido como hijo directo de document, reemplazando todos los nodos anteriores.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acciones</a:t>
            </a:r>
            <a:r>
              <a:rPr lang="es" sz="2200"/>
              <a:t> que </a:t>
            </a:r>
            <a:r>
              <a:rPr lang="es" sz="2200">
                <a:solidFill>
                  <a:srgbClr val="E15BBA"/>
                </a:solidFill>
              </a:rPr>
              <a:t>suceden en el navegador</a:t>
            </a:r>
            <a:r>
              <a:rPr lang="es" sz="2200"/>
              <a:t>, que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afectan</a:t>
            </a:r>
            <a:r>
              <a:rPr lang="es" sz="2200"/>
              <a:t> </a:t>
            </a:r>
            <a:r>
              <a:rPr lang="es" sz="2200"/>
              <a:t>directamente</a:t>
            </a:r>
            <a:r>
              <a:rPr lang="es" sz="2200"/>
              <a:t> a los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elementos del DOM</a:t>
            </a:r>
            <a:r>
              <a:rPr lang="es" sz="2200"/>
              <a:t> y que </a:t>
            </a:r>
            <a:r>
              <a:rPr lang="es" sz="2200" u="sng"/>
              <a:t>podemos “escuchar”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a través</a:t>
            </a:r>
            <a:r>
              <a:rPr lang="es" sz="2200"/>
              <a:t> de distintos métodos de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 sz="2200"/>
              <a:t>.</a:t>
            </a:r>
            <a:endParaRPr sz="2200"/>
          </a:p>
        </p:txBody>
      </p:sp>
      <p:sp>
        <p:nvSpPr>
          <p:cNvPr id="281" name="Google Shape;28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386550" y="1874625"/>
            <a:ext cx="3918000" cy="357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addEventListener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‘eventType’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s" sz="108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Events Handlers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86550" y="33148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eventType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 () =&gt; {</a:t>
            </a:r>
            <a:r>
              <a:rPr lang="es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};</a:t>
            </a:r>
            <a:endParaRPr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825525" y="18746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onclick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action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()"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>
              <a:solidFill>
                <a:srgbClr val="7685E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11712" y="2376994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Utilizamos</a:t>
            </a:r>
            <a:r>
              <a:rPr lang="es"/>
              <a:t> el método </a:t>
            </a:r>
            <a:r>
              <a:rPr b="1" lang="es"/>
              <a:t>addEventListener</a:t>
            </a:r>
            <a:r>
              <a:rPr lang="es"/>
              <a:t> sobre el nodo y </a:t>
            </a:r>
            <a:r>
              <a:rPr lang="es">
                <a:highlight>
                  <a:srgbClr val="F8C823"/>
                </a:highlight>
              </a:rPr>
              <a:t>pasamos el tipo de evento y una función de callback como parámetros</a:t>
            </a:r>
            <a:r>
              <a:rPr lang="es"/>
              <a:t>.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3826175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Accedemos al </a:t>
            </a:r>
            <a:r>
              <a:rPr b="1" lang="es"/>
              <a:t>método del tipo de evento</a:t>
            </a:r>
            <a:r>
              <a:rPr lang="es"/>
              <a:t> del nodo seleccionado </a:t>
            </a:r>
            <a:r>
              <a:rPr lang="es">
                <a:highlight>
                  <a:srgbClr val="F8C823"/>
                </a:highlight>
              </a:rPr>
              <a:t>y le asignamos una función a ejecutar cuando se realice el evento</a:t>
            </a:r>
            <a:r>
              <a:rPr lang="es"/>
              <a:t>.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825525" y="2377000"/>
            <a:ext cx="36903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el HTML </a:t>
            </a:r>
            <a:r>
              <a:rPr b="1" lang="es"/>
              <a:t>agregamos un atributo</a:t>
            </a:r>
            <a:r>
              <a:rPr lang="es"/>
              <a:t> con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el nombre del evento</a:t>
            </a:r>
            <a:r>
              <a:rPr lang="es"/>
              <a:t> y </a:t>
            </a:r>
            <a:r>
              <a:rPr lang="es" u="sng"/>
              <a:t>entre comillas</a:t>
            </a:r>
            <a:r>
              <a:rPr lang="es"/>
              <a:t> pasamos el </a:t>
            </a:r>
            <a:r>
              <a:rPr b="1" lang="es">
                <a:solidFill>
                  <a:srgbClr val="377BC7"/>
                </a:solidFill>
              </a:rPr>
              <a:t>nombre de la función</a:t>
            </a:r>
            <a:r>
              <a:rPr lang="es"/>
              <a:t> javascript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que debe ejecutarse</a:t>
            </a:r>
            <a:r>
              <a:rPr lang="es"/>
              <a:t> al producirse el evento.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891"/>
              <a:t>*Si bien está manera puede parecer más cómoda, se desaconseja su uso por considerarse una mala práctica.</a:t>
            </a:r>
            <a:endParaRPr b="1" i="1" sz="891"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311700" y="1129350"/>
            <a:ext cx="66207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/>
              <a:t>métodos</a:t>
            </a:r>
            <a:r>
              <a:rPr lang="es"/>
              <a:t> que existen </a:t>
            </a:r>
            <a:r>
              <a:rPr lang="es">
                <a:highlight>
                  <a:srgbClr val="F8C823"/>
                </a:highlight>
              </a:rPr>
              <a:t>para reaccionar</a:t>
            </a:r>
            <a:r>
              <a:rPr lang="es"/>
              <a:t> frente </a:t>
            </a:r>
            <a:r>
              <a:rPr lang="es" u="sng"/>
              <a:t>a</a:t>
            </a:r>
            <a:r>
              <a:rPr lang="es"/>
              <a:t> distintos </a:t>
            </a:r>
            <a:r>
              <a:rPr b="1" lang="es">
                <a:solidFill>
                  <a:srgbClr val="E15BBA"/>
                </a:solidFill>
              </a:rPr>
              <a:t>eventos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se produzcan en 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26408" r="6292" t="0"/>
          <a:stretch/>
        </p:blipFill>
        <p:spPr>
          <a:xfrm>
            <a:off x="6152000" y="2133150"/>
            <a:ext cx="2480450" cy="2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86550" y="1751550"/>
            <a:ext cx="14049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mouse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 Types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86550" y="2253925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click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129350"/>
            <a:ext cx="72003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Si bien la lista de eventos del navegador es enorme, en este caso veremos los más comunes</a:t>
            </a:r>
            <a:r>
              <a:rPr lang="es"/>
              <a:t>.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86550" y="3265575"/>
            <a:ext cx="16962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keyboard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700675" y="1751550"/>
            <a:ext cx="13524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form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3700675" y="3265575"/>
            <a:ext cx="14625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other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1061675" y="2256225"/>
            <a:ext cx="21837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mouseover/out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86550" y="2713000"/>
            <a:ext cx="15489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mousedown/up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2010375" y="2714150"/>
            <a:ext cx="12351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mousemove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3700675" y="2253925"/>
            <a:ext cx="675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input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5025975" y="2760900"/>
            <a:ext cx="9840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change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4486025" y="2256225"/>
            <a:ext cx="8385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submit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700675" y="2756300"/>
            <a:ext cx="12351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focusout/in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700675" y="3740700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play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4375800" y="3743000"/>
            <a:ext cx="14625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pause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700675" y="4199775"/>
            <a:ext cx="9840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load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774875" y="4200925"/>
            <a:ext cx="10635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scroll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386550" y="3743000"/>
            <a:ext cx="984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keydown</a:t>
            </a:r>
            <a:endParaRPr b="1" sz="1256">
              <a:solidFill>
                <a:srgbClr val="F9F9F9"/>
              </a:solidFill>
            </a:endParaRPr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1496475" y="3743000"/>
            <a:ext cx="7368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key</a:t>
            </a:r>
            <a:r>
              <a:rPr b="1" lang="es" sz="2040">
                <a:solidFill>
                  <a:srgbClr val="F9F9F9"/>
                </a:solidFill>
              </a:rPr>
              <a:t>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5434875" y="2256225"/>
            <a:ext cx="5751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blur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386550" y="4199775"/>
            <a:ext cx="18468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keypress</a:t>
            </a:r>
            <a:endParaRPr b="1" sz="1256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490250" y="450150"/>
            <a:ext cx="80610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Veamos algunos ejemplos en vivo…</a:t>
            </a:r>
            <a:endParaRPr sz="3400"/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00" y="2150825"/>
            <a:ext cx="2172925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18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 Parte II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750" y="3018737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750" y="3255782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DOM y Eventos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El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Document Object Model</a:t>
            </a:r>
            <a:r>
              <a:rPr lang="es" sz="2200"/>
              <a:t> es la </a:t>
            </a:r>
            <a:r>
              <a:rPr lang="es" sz="2200" u="sng"/>
              <a:t>representación</a:t>
            </a:r>
            <a:r>
              <a:rPr lang="es" sz="2200"/>
              <a:t> que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hace el navegador</a:t>
            </a:r>
            <a:r>
              <a:rPr lang="es" sz="2200"/>
              <a:t> de los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elementos</a:t>
            </a:r>
            <a:r>
              <a:rPr lang="es" sz="2200"/>
              <a:t> en un documento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 sz="2200"/>
              <a:t>. Esto nos </a:t>
            </a:r>
            <a:r>
              <a:rPr lang="es" sz="2200" u="sng"/>
              <a:t>permite navegar</a:t>
            </a:r>
            <a:r>
              <a:rPr lang="es" sz="2200"/>
              <a:t> </a:t>
            </a:r>
            <a:r>
              <a:rPr lang="es" sz="2200"/>
              <a:t>con Javascript </a:t>
            </a:r>
            <a:r>
              <a:rPr lang="es" sz="2200"/>
              <a:t>a través de esta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 sz="2200"/>
              <a:t> en forma de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árbol</a:t>
            </a:r>
            <a:r>
              <a:rPr lang="es" sz="2200"/>
              <a:t>.</a:t>
            </a:r>
            <a:endParaRPr sz="2200"/>
          </a:p>
        </p:txBody>
      </p:sp>
      <p:sp>
        <p:nvSpPr>
          <p:cNvPr id="180" name="Google Shape;180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798325"/>
            <a:ext cx="46722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>
                <a:highlight>
                  <a:srgbClr val="F8C823"/>
                </a:highlight>
              </a:rPr>
              <a:t>DOM</a:t>
            </a:r>
            <a:r>
              <a:rPr lang="es"/>
              <a:t> es un </a:t>
            </a:r>
            <a:r>
              <a:rPr b="1" lang="es">
                <a:solidFill>
                  <a:srgbClr val="E15BBA"/>
                </a:solidFill>
              </a:rPr>
              <a:t>árbol de elementos</a:t>
            </a:r>
            <a:r>
              <a:rPr lang="es"/>
              <a:t>, donde </a:t>
            </a:r>
            <a:r>
              <a:rPr lang="es" u="sng"/>
              <a:t>cada elemento</a:t>
            </a:r>
            <a:r>
              <a:rPr lang="es"/>
              <a:t> es un </a:t>
            </a:r>
            <a:r>
              <a:rPr b="1" i="1" lang="es"/>
              <a:t>NODO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</a:t>
            </a:r>
            <a:r>
              <a:rPr lang="es" u="sng"/>
              <a:t>pueden ser etiquetas HTML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atributos</a:t>
            </a:r>
            <a:r>
              <a:rPr lang="es"/>
              <a:t>, </a:t>
            </a:r>
            <a:r>
              <a:rPr lang="es">
                <a:solidFill>
                  <a:srgbClr val="FF8B39"/>
                </a:solidFill>
              </a:rPr>
              <a:t>texto</a:t>
            </a:r>
            <a:r>
              <a:rPr lang="es"/>
              <a:t>, </a:t>
            </a:r>
            <a:r>
              <a:rPr b="1" lang="es"/>
              <a:t>comentarios</a:t>
            </a:r>
            <a:r>
              <a:rPr lang="es"/>
              <a:t> o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mismo Document</a:t>
            </a:r>
            <a:r>
              <a:rPr lang="es"/>
              <a:t> que es el </a:t>
            </a:r>
            <a:r>
              <a:rPr lang="es">
                <a:highlight>
                  <a:srgbClr val="F8C823"/>
                </a:highlight>
              </a:rPr>
              <a:t>nodo principal del DOM</a:t>
            </a:r>
            <a:r>
              <a:rPr lang="es"/>
              <a:t> del cual se desprenden todos los siguientes.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975" y="1076600"/>
            <a:ext cx="3793149" cy="35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517450" y="1573875"/>
            <a:ext cx="2433000" cy="1002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53300" y="1497125"/>
            <a:ext cx="2433000" cy="1002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Nodos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3300" y="1544250"/>
            <a:ext cx="2433000" cy="955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document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nodo raíz.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161370" y="3002449"/>
            <a:ext cx="3123900" cy="1287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079000" y="2903900"/>
            <a:ext cx="3123900" cy="1287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079000" y="2964410"/>
            <a:ext cx="3123900" cy="1226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element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una etiqueta HTML y puede tener tanto nodos hijos como atributos.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220294" y="1578586"/>
            <a:ext cx="2568900" cy="10584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152550" y="1497538"/>
            <a:ext cx="2568900" cy="10584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52550" y="1531265"/>
            <a:ext cx="2568900" cy="1008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attr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atributo de un elemento.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808205" y="2997443"/>
            <a:ext cx="32568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722325" y="2901000"/>
            <a:ext cx="32568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722325" y="2915395"/>
            <a:ext cx="31005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Almacena el contenido del texto que se encuentra entre una etiqueta de apertura y una de cierre.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190312" y="1605097"/>
            <a:ext cx="2642100" cy="108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120650" y="1521750"/>
            <a:ext cx="2642100" cy="108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6120650" y="1572925"/>
            <a:ext cx="2642100" cy="1037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comment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Nodos de comentario dentro del documento.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DOM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siguiente ejemplo </a:t>
            </a:r>
            <a:r>
              <a:rPr b="1" lang="es"/>
              <a:t>podemos observar</a:t>
            </a:r>
            <a:r>
              <a:rPr lang="es"/>
              <a:t> como es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representación del DOM</a:t>
            </a:r>
            <a:r>
              <a:rPr lang="es"/>
              <a:t> para este código HTML.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50" y="1950724"/>
            <a:ext cx="2319250" cy="2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 rotWithShape="1">
          <a:blip r:embed="rId4">
            <a:alphaModFix/>
          </a:blip>
          <a:srcRect b="13218" l="7789" r="7722" t="11762"/>
          <a:stretch/>
        </p:blipFill>
        <p:spPr>
          <a:xfrm>
            <a:off x="423375" y="1950725"/>
            <a:ext cx="3964651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1386775"/>
            <a:ext cx="39396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Javascript</a:t>
            </a:r>
            <a:r>
              <a:rPr lang="es" sz="1900"/>
              <a:t> nos provee de </a:t>
            </a:r>
            <a:r>
              <a:rPr lang="es" sz="1900" u="sng"/>
              <a:t>métodos nativos</a:t>
            </a:r>
            <a:r>
              <a:rPr lang="es" sz="1900"/>
              <a:t> para </a:t>
            </a:r>
            <a:r>
              <a:rPr b="1" lang="es" sz="1900">
                <a:solidFill>
                  <a:srgbClr val="7685E6"/>
                </a:solidFill>
              </a:rPr>
              <a:t>acceder</a:t>
            </a:r>
            <a:r>
              <a:rPr lang="es" sz="1900"/>
              <a:t> a los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distintos Nodos</a:t>
            </a:r>
            <a:r>
              <a:rPr lang="es" sz="1900"/>
              <a:t> y </a:t>
            </a:r>
            <a:r>
              <a:rPr lang="es" sz="1900" u="sng"/>
              <a:t>sus propiedades</a:t>
            </a:r>
            <a:r>
              <a:rPr lang="es" sz="1900"/>
              <a:t>.</a:t>
            </a:r>
            <a:endParaRPr sz="1900"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</a:t>
            </a:r>
            <a:r>
              <a:rPr lang="es"/>
              <a:t>DOM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2990425"/>
            <a:ext cx="413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Lo primero es </a:t>
            </a:r>
            <a:r>
              <a:rPr b="1" lang="es" sz="1900"/>
              <a:t>invocar</a:t>
            </a:r>
            <a:r>
              <a:rPr lang="es" sz="1900"/>
              <a:t> al objeto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document</a:t>
            </a:r>
            <a:r>
              <a:rPr lang="es" sz="1900"/>
              <a:t> para tener </a:t>
            </a:r>
            <a:r>
              <a:rPr lang="es" sz="1900" u="sng"/>
              <a:t>acceso</a:t>
            </a:r>
            <a:r>
              <a:rPr lang="es" sz="1900"/>
              <a:t> a todo </a:t>
            </a:r>
            <a:r>
              <a:rPr lang="es" sz="1900">
                <a:solidFill>
                  <a:srgbClr val="7685E6"/>
                </a:solidFill>
              </a:rPr>
              <a:t>nuestro documento</a:t>
            </a:r>
            <a:r>
              <a:rPr lang="es" sz="1900"/>
              <a:t>.</a:t>
            </a:r>
            <a:endParaRPr sz="19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950" y="1320788"/>
            <a:ext cx="4012575" cy="28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5473400" y="2147890"/>
            <a:ext cx="2543700" cy="947700"/>
          </a:xfrm>
          <a:prstGeom prst="rect">
            <a:avLst/>
          </a:prstGeom>
          <a:noFill/>
          <a:ln cap="flat" cmpd="sng" w="19050">
            <a:solidFill>
              <a:srgbClr val="FF8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