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Montserrat SemiBold"/>
      <p:regular r:id="rId50"/>
      <p:bold r:id="rId51"/>
      <p:italic r:id="rId52"/>
      <p:boldItalic r:id="rId53"/>
    </p:embeddedFont>
    <p:embeddedFont>
      <p:font typeface="Montserrat"/>
      <p:regular r:id="rId54"/>
      <p:bold r:id="rId55"/>
      <p:italic r:id="rId56"/>
      <p:boldItalic r:id="rId57"/>
    </p:embeddedFont>
    <p:embeddedFont>
      <p:font typeface="Montserrat Medium"/>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9B06F7-BEDC-4F84-8464-C0D9F3499852}">
  <a:tblStyle styleId="{1B9B06F7-BEDC-4F84-8464-C0D9F34998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MontserratMedium-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Medium-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SemiBold-bold.fntdata"/><Relationship Id="rId50" Type="http://schemas.openxmlformats.org/officeDocument/2006/relationships/font" Target="fonts/MontserratSemiBold-regular.fntdata"/><Relationship Id="rId53" Type="http://schemas.openxmlformats.org/officeDocument/2006/relationships/font" Target="fonts/MontserratSemiBold-boldItalic.fntdata"/><Relationship Id="rId52" Type="http://schemas.openxmlformats.org/officeDocument/2006/relationships/font" Target="fonts/MontserratSemiBold-italic.fntdata"/><Relationship Id="rId11" Type="http://schemas.openxmlformats.org/officeDocument/2006/relationships/slide" Target="slides/slide5.xml"/><Relationship Id="rId55" Type="http://schemas.openxmlformats.org/officeDocument/2006/relationships/font" Target="fonts/Montserrat-bold.fntdata"/><Relationship Id="rId10" Type="http://schemas.openxmlformats.org/officeDocument/2006/relationships/slide" Target="slides/slide4.xml"/><Relationship Id="rId54" Type="http://schemas.openxmlformats.org/officeDocument/2006/relationships/font" Target="fonts/Montserrat-regular.fntdata"/><Relationship Id="rId13" Type="http://schemas.openxmlformats.org/officeDocument/2006/relationships/slide" Target="slides/slide7.xml"/><Relationship Id="rId57" Type="http://schemas.openxmlformats.org/officeDocument/2006/relationships/font" Target="fonts/Montserrat-boldItalic.fntdata"/><Relationship Id="rId12" Type="http://schemas.openxmlformats.org/officeDocument/2006/relationships/slide" Target="slides/slide6.xml"/><Relationship Id="rId56" Type="http://schemas.openxmlformats.org/officeDocument/2006/relationships/font" Target="fonts/Montserrat-italic.fntdata"/><Relationship Id="rId15" Type="http://schemas.openxmlformats.org/officeDocument/2006/relationships/slide" Target="slides/slide9.xml"/><Relationship Id="rId59" Type="http://schemas.openxmlformats.org/officeDocument/2006/relationships/font" Target="fonts/MontserratMedium-bold.fntdata"/><Relationship Id="rId14" Type="http://schemas.openxmlformats.org/officeDocument/2006/relationships/slide" Target="slides/slide8.xml"/><Relationship Id="rId58" Type="http://schemas.openxmlformats.org/officeDocument/2006/relationships/font" Target="fonts/MontserratMedium-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9592ea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9592ea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5e85e8dc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5e85e8dc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f074aec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f074aec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f074aec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f074aec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f074aec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f074aec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5e85e8dc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5e85e8dc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5e85e8dc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55e85e8dc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996ba3f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996ba3f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5e85e8d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5e85e8d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996ba3fd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996ba3f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55e85e8dc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55e85e8dc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9592eaf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9592eaf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5e85e8dc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5e85e8dc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55e85e8dc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55e85e8dc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996ba3f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996ba3f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996ba3fd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996ba3fd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55e85e8dc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55e85e8dc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5e85e8dc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5e85e8dc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f074aecd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f074aecd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f074aecd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f074aecd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f074aecd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f074aecd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f0e0518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f0e0518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9592eaf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9592eaf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5902521b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5902521b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5e85e8dc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55e85e8dc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55e85e8dc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55e85e8dc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55e85e8dc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55e85e8dc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55e85e8dc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55e85e8dc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55e85e8dc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55e85e8dc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55e85e8dc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55e85e8dc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55e85e8dc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55e85e8dc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49592eaf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49592eaf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fea8c8a2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fea8c8a2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9592eaf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9592eaf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f074aecd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f074aecd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49592eaf8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49592eaf8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49592eaf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49592eaf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49592eaf8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49592eaf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9592eaf8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9592eaf8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9592eaf8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9592eaf8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5e85e8dc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5e85e8dc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5e85e8dc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55e85e8dc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5e85e8dc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5e85e8dc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lenguajejs.com/javascript/fundamentos/objetos-basicos/" TargetMode="External"/><Relationship Id="rId4" Type="http://schemas.openxmlformats.org/officeDocument/2006/relationships/hyperlink" Target="https://developer.mozilla.org/es/docs/Web/JavaScript/Guide/Working_with_Objects" TargetMode="External"/><Relationship Id="rId9" Type="http://schemas.openxmlformats.org/officeDocument/2006/relationships/hyperlink" Target="https://www.youtube.com/watch?v=FJy8xgEdkNc" TargetMode="External"/><Relationship Id="rId5" Type="http://schemas.openxmlformats.org/officeDocument/2006/relationships/hyperlink" Target="https://www.arquitecturajava.com/javascript-for-in-vs-for-of/" TargetMode="External"/><Relationship Id="rId6" Type="http://schemas.openxmlformats.org/officeDocument/2006/relationships/hyperlink" Target="https://www.w3schools.com/jsref/jsref_forof.asp" TargetMode="External"/><Relationship Id="rId7" Type="http://schemas.openxmlformats.org/officeDocument/2006/relationships/hyperlink" Target="https://www.w3schools.com/jsref/jsref_forof.asp" TargetMode="External"/><Relationship Id="rId8" Type="http://schemas.openxmlformats.org/officeDocument/2006/relationships/hyperlink" Target="https://www.youtube.com/watch?v=rf3riernY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FULL STACK PYTHON</a:t>
            </a:r>
            <a:endParaRPr b="1" sz="3700">
              <a:solidFill>
                <a:srgbClr val="000000"/>
              </a:solidFill>
              <a:latin typeface="Montserrat"/>
              <a:ea typeface="Montserrat"/>
              <a:cs typeface="Montserrat"/>
              <a:sym typeface="Montserrat"/>
            </a:endParaRPr>
          </a:p>
          <a:p>
            <a:pPr indent="0" lvl="0" marL="0" rtl="0" algn="ctr">
              <a:spcBef>
                <a:spcPts val="0"/>
              </a:spcBef>
              <a:spcAft>
                <a:spcPts val="0"/>
              </a:spcAft>
              <a:buNone/>
            </a:pPr>
            <a:r>
              <a:rPr b="1" lang="es" sz="3700">
                <a:solidFill>
                  <a:srgbClr val="000000"/>
                </a:solidFill>
                <a:latin typeface="Montserrat"/>
                <a:ea typeface="Montserrat"/>
                <a:cs typeface="Montserrat"/>
                <a:sym typeface="Montserrat"/>
              </a:rPr>
              <a:t>Clase </a:t>
            </a:r>
            <a:r>
              <a:rPr b="1" lang="es" sz="3700">
                <a:latin typeface="Montserrat"/>
                <a:ea typeface="Montserrat"/>
                <a:cs typeface="Montserrat"/>
                <a:sym typeface="Montserrat"/>
              </a:rPr>
              <a:t>16</a:t>
            </a:r>
            <a:endParaRPr b="1" sz="3700">
              <a:solidFill>
                <a:srgbClr val="000000"/>
              </a:solidFill>
              <a:latin typeface="Montserrat"/>
              <a:ea typeface="Montserrat"/>
              <a:cs typeface="Montserrat"/>
              <a:sym typeface="Montserrat"/>
            </a:endParaRPr>
          </a:p>
        </p:txBody>
      </p:sp>
      <p:sp>
        <p:nvSpPr>
          <p:cNvPr id="144" name="Google Shape;144;p16"/>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595959"/>
                </a:solidFill>
                <a:latin typeface="Montserrat Medium"/>
                <a:ea typeface="Montserrat Medium"/>
                <a:cs typeface="Montserrat Medium"/>
                <a:sym typeface="Montserrat Medium"/>
              </a:rPr>
              <a:t>Javascript 4</a:t>
            </a:r>
            <a:endParaRPr sz="25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 | </a:t>
            </a:r>
            <a:r>
              <a:rPr lang="es"/>
              <a:t>Notación de corchetes</a:t>
            </a:r>
            <a:endParaRPr/>
          </a:p>
        </p:txBody>
      </p:sp>
      <p:sp>
        <p:nvSpPr>
          <p:cNvPr id="211" name="Google Shape;211;p2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Se puede acceder o establecer las propiedades de los objetos mediante la notación de corchetes </a:t>
            </a:r>
            <a:r>
              <a:rPr b="1" lang="es" sz="1650"/>
              <a:t>[ ]</a:t>
            </a:r>
            <a:r>
              <a:rPr lang="es" sz="1650"/>
              <a:t> . En los objetos cada propiedad está asociada con un valor tipo String que se puede utilizar para acceder a ella. Por lo tanto puedes acceder a las propiedades del objeto </a:t>
            </a:r>
            <a:r>
              <a:rPr b="1" lang="es" sz="1650"/>
              <a:t>miAuto</a:t>
            </a:r>
            <a:r>
              <a:rPr lang="es" sz="1650"/>
              <a:t> de la siguiente manera:</a:t>
            </a:r>
            <a:endParaRPr sz="1650"/>
          </a:p>
        </p:txBody>
      </p:sp>
      <p:sp>
        <p:nvSpPr>
          <p:cNvPr id="212" name="Google Shape;212;p25"/>
          <p:cNvSpPr/>
          <p:nvPr/>
        </p:nvSpPr>
        <p:spPr>
          <a:xfrm>
            <a:off x="3089575" y="2807725"/>
            <a:ext cx="2964900" cy="697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00E8C6"/>
                </a:solidFill>
                <a:latin typeface="Consolas"/>
                <a:ea typeface="Consolas"/>
                <a:cs typeface="Consolas"/>
                <a:sym typeface="Consolas"/>
              </a:rPr>
              <a:t>miAuto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'marca'</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'Ford'</a:t>
            </a:r>
            <a:endParaRPr sz="1200">
              <a:solidFill>
                <a:srgbClr val="96E07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00E8C6"/>
                </a:solidFill>
                <a:latin typeface="Consolas"/>
                <a:ea typeface="Consolas"/>
                <a:cs typeface="Consolas"/>
                <a:sym typeface="Consolas"/>
              </a:rPr>
              <a:t>miAuto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'tipo'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'Ranger'</a:t>
            </a:r>
            <a:endParaRPr sz="1200">
              <a:solidFill>
                <a:srgbClr val="96E07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00E8C6"/>
                </a:solidFill>
                <a:latin typeface="Consolas"/>
                <a:ea typeface="Consolas"/>
                <a:cs typeface="Consolas"/>
                <a:sym typeface="Consolas"/>
              </a:rPr>
              <a:t>miAuto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'modelo'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2019</a:t>
            </a:r>
            <a:endParaRPr sz="1200">
              <a:solidFill>
                <a:srgbClr val="F39C1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9CDCFE"/>
              </a:solidFill>
              <a:latin typeface="Consolas"/>
              <a:ea typeface="Consolas"/>
              <a:cs typeface="Consolas"/>
              <a:sym typeface="Consolas"/>
            </a:endParaRPr>
          </a:p>
        </p:txBody>
      </p:sp>
      <p:sp>
        <p:nvSpPr>
          <p:cNvPr id="213" name="Google Shape;213;p25"/>
          <p:cNvSpPr txBox="1"/>
          <p:nvPr/>
        </p:nvSpPr>
        <p:spPr>
          <a:xfrm>
            <a:off x="420600" y="3610325"/>
            <a:ext cx="8285400" cy="102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50">
                <a:solidFill>
                  <a:schemeClr val="dk2"/>
                </a:solidFill>
                <a:latin typeface="Montserrat"/>
                <a:ea typeface="Montserrat"/>
                <a:cs typeface="Montserrat"/>
                <a:sym typeface="Montserrat"/>
              </a:rPr>
              <a:t>El nombre de una propiedad puede ser cualquier cadena válida de JS. Pero si no es un identificador válido de JS (por ejemplo, comienza con un número) solo se puede acceder utilizando la notación de corchetes.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 | Métodos</a:t>
            </a:r>
            <a:endParaRPr/>
          </a:p>
        </p:txBody>
      </p:sp>
      <p:sp>
        <p:nvSpPr>
          <p:cNvPr id="219" name="Google Shape;219;p26"/>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t>Los </a:t>
            </a:r>
            <a:r>
              <a:rPr b="1" lang="es" sz="1650"/>
              <a:t>métodos</a:t>
            </a:r>
            <a:r>
              <a:rPr lang="es" sz="1650"/>
              <a:t> son el equivalente de las funciones, pero dentro de un objeto. Proporcionan al objeto la capacidad de interactuar con otros objetos o con el resto del programa.</a:t>
            </a:r>
            <a:endParaRPr sz="1650"/>
          </a:p>
          <a:p>
            <a:pPr indent="0" lvl="0" marL="0" rtl="0" algn="l">
              <a:spcBef>
                <a:spcPts val="1200"/>
              </a:spcBef>
              <a:spcAft>
                <a:spcPts val="0"/>
              </a:spcAft>
              <a:buNone/>
            </a:pPr>
            <a:r>
              <a:rPr lang="es" sz="1650"/>
              <a:t>Para </a:t>
            </a:r>
            <a:r>
              <a:rPr lang="es" sz="1650"/>
              <a:t>escribirlos</a:t>
            </a:r>
            <a:r>
              <a:rPr lang="es" sz="1650"/>
              <a:t>, colocamos su nombre seguido de </a:t>
            </a:r>
            <a:r>
              <a:rPr lang="es" sz="1650"/>
              <a:t>paréntesis</a:t>
            </a:r>
            <a:r>
              <a:rPr lang="es" sz="1650"/>
              <a:t> </a:t>
            </a:r>
            <a:r>
              <a:rPr b="1" lang="es" sz="1650"/>
              <a:t>( )</a:t>
            </a:r>
            <a:r>
              <a:rPr lang="es" sz="1650"/>
              <a:t>. El bloque de código que compone el método se escribe entre llaves</a:t>
            </a:r>
            <a:r>
              <a:rPr b="1" lang="es" sz="1650"/>
              <a:t> { } </a:t>
            </a:r>
            <a:r>
              <a:rPr lang="es" sz="1650"/>
              <a:t>y pueden devolver resultados mediante </a:t>
            </a:r>
            <a:r>
              <a:rPr b="1" lang="es" sz="1650"/>
              <a:t>return</a:t>
            </a:r>
            <a:r>
              <a:rPr lang="es" sz="1650"/>
              <a:t>, igual que las funciones.</a:t>
            </a:r>
            <a:endParaRPr sz="1650"/>
          </a:p>
          <a:p>
            <a:pPr indent="0" lvl="0" marL="0" rtl="0" algn="l">
              <a:spcBef>
                <a:spcPts val="1200"/>
              </a:spcBef>
              <a:spcAft>
                <a:spcPts val="1200"/>
              </a:spcAft>
              <a:buNone/>
            </a:pPr>
            <a:r>
              <a:rPr lang="es" sz="1650"/>
              <a:t>Se invocan desde el resto del programa usando la notación punto, pero usando paréntesis luego de su nombre para diferenciarlas de las propiedades.</a:t>
            </a:r>
            <a:endParaRPr sz="16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 | Métodos</a:t>
            </a:r>
            <a:endParaRPr/>
          </a:p>
        </p:txBody>
      </p:sp>
      <p:sp>
        <p:nvSpPr>
          <p:cNvPr id="225" name="Google Shape;225;p27"/>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Por ejemplo, veamos </a:t>
            </a:r>
            <a:r>
              <a:rPr lang="es" sz="1650"/>
              <a:t>cómo</a:t>
            </a:r>
            <a:r>
              <a:rPr lang="es" sz="1650"/>
              <a:t> </a:t>
            </a:r>
            <a:r>
              <a:rPr lang="es" sz="1650"/>
              <a:t>definir</a:t>
            </a:r>
            <a:r>
              <a:rPr lang="es" sz="1650"/>
              <a:t> un nuevo objeto </a:t>
            </a:r>
            <a:r>
              <a:rPr b="1" lang="es" sz="1650"/>
              <a:t>Perro</a:t>
            </a:r>
            <a:r>
              <a:rPr lang="es" sz="1650"/>
              <a:t>, con los métodos </a:t>
            </a:r>
            <a:r>
              <a:rPr b="1" lang="es" sz="1650"/>
              <a:t>quienSoy()</a:t>
            </a:r>
            <a:r>
              <a:rPr lang="es" sz="1650"/>
              <a:t> y </a:t>
            </a:r>
            <a:r>
              <a:rPr b="1" lang="es" sz="1650"/>
              <a:t>ladrar()</a:t>
            </a:r>
            <a:r>
              <a:rPr lang="es" sz="1650"/>
              <a:t>:</a:t>
            </a:r>
            <a:endParaRPr sz="1650"/>
          </a:p>
        </p:txBody>
      </p:sp>
      <p:sp>
        <p:nvSpPr>
          <p:cNvPr id="226" name="Google Shape;226;p27"/>
          <p:cNvSpPr/>
          <p:nvPr/>
        </p:nvSpPr>
        <p:spPr>
          <a:xfrm>
            <a:off x="2328900" y="2030975"/>
            <a:ext cx="4468800" cy="23163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D5CED9"/>
                </a:solidFill>
                <a:highlight>
                  <a:srgbClr val="23262E"/>
                </a:highlight>
                <a:latin typeface="Consolas"/>
                <a:ea typeface="Consolas"/>
                <a:cs typeface="Consolas"/>
                <a:sym typeface="Consolas"/>
              </a:rPr>
              <a:t>nombre: </a:t>
            </a:r>
            <a:r>
              <a:rPr lang="es" sz="1200">
                <a:solidFill>
                  <a:srgbClr val="96E072"/>
                </a:solidFill>
                <a:highlight>
                  <a:srgbClr val="23262E"/>
                </a:highlight>
                <a:latin typeface="Consolas"/>
                <a:ea typeface="Consolas"/>
                <a:cs typeface="Consolas"/>
                <a:sym typeface="Consolas"/>
              </a:rPr>
              <a:t>"Milo"</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D5CED9"/>
                </a:solidFill>
                <a:highlight>
                  <a:srgbClr val="23262E"/>
                </a:highlight>
                <a:latin typeface="Consolas"/>
                <a:ea typeface="Consolas"/>
                <a:cs typeface="Consolas"/>
                <a:sym typeface="Consolas"/>
              </a:rPr>
              <a:t>edad: </a:t>
            </a:r>
            <a:r>
              <a:rPr lang="es" sz="1200">
                <a:solidFill>
                  <a:srgbClr val="F39C12"/>
                </a:solidFill>
                <a:highlight>
                  <a:srgbClr val="23262E"/>
                </a:highlight>
                <a:latin typeface="Consolas"/>
                <a:ea typeface="Consolas"/>
                <a:cs typeface="Consolas"/>
                <a:sym typeface="Consolas"/>
              </a:rPr>
              <a:t>12</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D5CED9"/>
                </a:solidFill>
                <a:highlight>
                  <a:srgbClr val="23262E"/>
                </a:highlight>
                <a:latin typeface="Consolas"/>
                <a:ea typeface="Consolas"/>
                <a:cs typeface="Consolas"/>
                <a:sym typeface="Consolas"/>
              </a:rPr>
              <a:t>vivo: </a:t>
            </a:r>
            <a:r>
              <a:rPr lang="es" sz="1200">
                <a:solidFill>
                  <a:srgbClr val="EE5D43"/>
                </a:solidFill>
                <a:highlight>
                  <a:srgbClr val="23262E"/>
                </a:highlight>
                <a:latin typeface="Consolas"/>
                <a:ea typeface="Consolas"/>
                <a:cs typeface="Consolas"/>
                <a:sym typeface="Consolas"/>
              </a:rPr>
              <a:t>true</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quienSoy</a:t>
            </a:r>
            <a:r>
              <a:rPr lang="es" sz="1200">
                <a:solidFill>
                  <a:srgbClr val="D5CED9"/>
                </a:solidFill>
                <a:highlight>
                  <a:srgbClr val="23262E"/>
                </a:highlight>
                <a:latin typeface="Consolas"/>
                <a:ea typeface="Consolas"/>
                <a:cs typeface="Consolas"/>
                <a:sym typeface="Consolas"/>
              </a:rPr>
              <a:t>() {</a:t>
            </a:r>
            <a:r>
              <a:rPr lang="es" sz="1200">
                <a:solidFill>
                  <a:srgbClr val="C74DED"/>
                </a:solidFill>
                <a:highlight>
                  <a:srgbClr val="23262E"/>
                </a:highlight>
                <a:latin typeface="Consolas"/>
                <a:ea typeface="Consolas"/>
                <a:cs typeface="Consolas"/>
                <a:sym typeface="Consolas"/>
              </a:rPr>
              <a:t>return</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"Soy "</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ladrar</a:t>
            </a:r>
            <a:r>
              <a:rPr lang="es" sz="1200">
                <a:solidFill>
                  <a:srgbClr val="D5CED9"/>
                </a:solidFill>
                <a:highlight>
                  <a:srgbClr val="23262E"/>
                </a:highlight>
                <a:latin typeface="Consolas"/>
                <a:ea typeface="Consolas"/>
                <a:cs typeface="Consolas"/>
                <a:sym typeface="Consolas"/>
              </a:rPr>
              <a:t>() {</a:t>
            </a:r>
            <a:r>
              <a:rPr lang="es" sz="1200">
                <a:solidFill>
                  <a:srgbClr val="C74DED"/>
                </a:solidFill>
                <a:highlight>
                  <a:srgbClr val="23262E"/>
                </a:highlight>
                <a:latin typeface="Consolas"/>
                <a:ea typeface="Consolas"/>
                <a:cs typeface="Consolas"/>
                <a:sym typeface="Consolas"/>
              </a:rPr>
              <a:t>return</a:t>
            </a: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 dice guau!"</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"tiene"</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edad</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"años"</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quienSoy</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if</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vivo</a:t>
            </a: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ladrar</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SzPts val="1100"/>
              <a:buNone/>
            </a:pPr>
            <a:r>
              <a:rPr lang="es" sz="1200">
                <a:solidFill>
                  <a:srgbClr val="D5CED9"/>
                </a:solidFill>
                <a:highlight>
                  <a:srgbClr val="23262E"/>
                </a:highlight>
                <a:latin typeface="Consolas"/>
                <a:ea typeface="Consolas"/>
                <a:cs typeface="Consolas"/>
                <a:sym typeface="Consolas"/>
              </a:rPr>
              <a:t>}</a:t>
            </a:r>
            <a:endParaRPr sz="1200">
              <a:solidFill>
                <a:srgbClr val="6A9955"/>
              </a:solidFill>
              <a:latin typeface="Consolas"/>
              <a:ea typeface="Consolas"/>
              <a:cs typeface="Consolas"/>
              <a:sym typeface="Consolas"/>
            </a:endParaRPr>
          </a:p>
        </p:txBody>
      </p:sp>
      <p:pic>
        <p:nvPicPr>
          <p:cNvPr id="227" name="Google Shape;227;p27"/>
          <p:cNvPicPr preferRelativeResize="0"/>
          <p:nvPr/>
        </p:nvPicPr>
        <p:blipFill>
          <a:blip r:embed="rId3">
            <a:alphaModFix/>
          </a:blip>
          <a:stretch>
            <a:fillRect/>
          </a:stretch>
        </p:blipFill>
        <p:spPr>
          <a:xfrm>
            <a:off x="6178225" y="3582425"/>
            <a:ext cx="2533800" cy="104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 | Clases</a:t>
            </a:r>
            <a:endParaRPr/>
          </a:p>
        </p:txBody>
      </p:sp>
      <p:sp>
        <p:nvSpPr>
          <p:cNvPr id="233" name="Google Shape;233;p28"/>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Las </a:t>
            </a:r>
            <a:r>
              <a:rPr b="1" lang="es" sz="1650"/>
              <a:t>clases</a:t>
            </a:r>
            <a:r>
              <a:rPr lang="es" sz="1650"/>
              <a:t> son una suerte de “</a:t>
            </a:r>
            <a:r>
              <a:rPr i="1" lang="es" sz="1650"/>
              <a:t>molde</a:t>
            </a:r>
            <a:r>
              <a:rPr lang="es" sz="1650"/>
              <a:t>” que podemos usar para crear varios objetos del mismo tipo. Usamos un </a:t>
            </a:r>
            <a:r>
              <a:rPr b="1" lang="es" sz="1650"/>
              <a:t>constructor</a:t>
            </a:r>
            <a:r>
              <a:rPr lang="es" sz="1650"/>
              <a:t> y </a:t>
            </a:r>
            <a:r>
              <a:rPr i="1" lang="es" sz="1650"/>
              <a:t>this</a:t>
            </a:r>
            <a:r>
              <a:rPr lang="es" sz="1650"/>
              <a:t> para asignar valores a las </a:t>
            </a:r>
            <a:r>
              <a:rPr b="1" lang="es" sz="1650"/>
              <a:t>propiedades</a:t>
            </a:r>
            <a:r>
              <a:rPr lang="es" sz="1650"/>
              <a:t> de los </a:t>
            </a:r>
            <a:r>
              <a:rPr b="1" lang="es" sz="1650"/>
              <a:t>objetos instanciados</a:t>
            </a:r>
            <a:r>
              <a:rPr lang="es" sz="1650"/>
              <a:t>:</a:t>
            </a:r>
            <a:endParaRPr sz="1650"/>
          </a:p>
        </p:txBody>
      </p:sp>
      <p:sp>
        <p:nvSpPr>
          <p:cNvPr id="234" name="Google Shape;234;p28"/>
          <p:cNvSpPr/>
          <p:nvPr/>
        </p:nvSpPr>
        <p:spPr>
          <a:xfrm>
            <a:off x="514200" y="2307475"/>
            <a:ext cx="3618300" cy="15813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Clase Perro, con su constructor:</a:t>
            </a:r>
            <a:endParaRPr sz="120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class</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C74DED"/>
                </a:solidFill>
                <a:highlight>
                  <a:srgbClr val="23262E"/>
                </a:highlight>
                <a:latin typeface="Consolas"/>
                <a:ea typeface="Consolas"/>
                <a:cs typeface="Consolas"/>
                <a:sym typeface="Consolas"/>
              </a:rPr>
              <a:t>constructor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edad</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vivo</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nombre</a:t>
            </a:r>
            <a:endParaRPr sz="120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edad</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edad</a:t>
            </a:r>
            <a:endParaRPr sz="120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r>
              <a:rPr lang="es" sz="1200">
                <a:solidFill>
                  <a:srgbClr val="FF00AA"/>
                </a:solidFill>
                <a:highlight>
                  <a:srgbClr val="23262E"/>
                </a:highlight>
                <a:latin typeface="Consolas"/>
                <a:ea typeface="Consolas"/>
                <a:cs typeface="Consolas"/>
                <a:sym typeface="Consolas"/>
              </a:rPr>
              <a:t>this</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vivo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vivo</a:t>
            </a:r>
            <a:endParaRPr sz="1200">
              <a:solidFill>
                <a:srgbClr val="00E8C6"/>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highlight>
                  <a:srgbClr val="23262E"/>
                </a:highlight>
                <a:latin typeface="Consolas"/>
                <a:ea typeface="Consolas"/>
                <a:cs typeface="Consolas"/>
                <a:sym typeface="Consolas"/>
              </a:rPr>
              <a:t>     }</a:t>
            </a:r>
            <a:endParaRPr sz="1200">
              <a:solidFill>
                <a:srgbClr val="569CD6"/>
              </a:solidFill>
              <a:latin typeface="Courier New"/>
              <a:ea typeface="Courier New"/>
              <a:cs typeface="Courier New"/>
              <a:sym typeface="Courier New"/>
            </a:endParaRPr>
          </a:p>
        </p:txBody>
      </p:sp>
      <p:sp>
        <p:nvSpPr>
          <p:cNvPr id="235" name="Google Shape;235;p28"/>
          <p:cNvSpPr/>
          <p:nvPr/>
        </p:nvSpPr>
        <p:spPr>
          <a:xfrm>
            <a:off x="4376450" y="2307475"/>
            <a:ext cx="4236900" cy="1546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Instanciamos dos objetos clase Perro:</a:t>
            </a:r>
            <a:endParaRPr sz="120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perro1</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new</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"Lola"</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4</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true</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perro2</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new</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Perro</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"Lassie"</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10</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false</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Modificamos alguna de sus PROPIEDADES:</a:t>
            </a:r>
            <a:endParaRPr sz="120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perro1</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"Toby"</a:t>
            </a:r>
            <a:endParaRPr sz="1200">
              <a:solidFill>
                <a:srgbClr val="96E072"/>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SzPts val="1100"/>
              <a:buNone/>
            </a:pPr>
            <a:r>
              <a:rPr lang="es" sz="1200">
                <a:solidFill>
                  <a:srgbClr val="F39C12"/>
                </a:solidFill>
                <a:highlight>
                  <a:srgbClr val="23262E"/>
                </a:highlight>
                <a:latin typeface="Consolas"/>
                <a:ea typeface="Consolas"/>
                <a:cs typeface="Consolas"/>
                <a:sym typeface="Consolas"/>
              </a:rPr>
              <a:t>perro2</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edad</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6</a:t>
            </a:r>
            <a:endParaRPr sz="12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6A9955"/>
              </a:solidFill>
              <a:latin typeface="Courier New"/>
              <a:ea typeface="Courier New"/>
              <a:cs typeface="Courier New"/>
              <a:sym typeface="Courier New"/>
            </a:endParaRPr>
          </a:p>
        </p:txBody>
      </p:sp>
      <p:sp>
        <p:nvSpPr>
          <p:cNvPr id="236" name="Google Shape;236;p28"/>
          <p:cNvSpPr txBox="1"/>
          <p:nvPr/>
        </p:nvSpPr>
        <p:spPr>
          <a:xfrm>
            <a:off x="420600" y="3976375"/>
            <a:ext cx="82854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50">
                <a:solidFill>
                  <a:schemeClr val="dk2"/>
                </a:solidFill>
                <a:latin typeface="Montserrat"/>
                <a:ea typeface="Montserrat"/>
                <a:cs typeface="Montserrat"/>
                <a:sym typeface="Montserrat"/>
              </a:rPr>
              <a:t>U</a:t>
            </a:r>
            <a:r>
              <a:rPr lang="es" sz="1650">
                <a:solidFill>
                  <a:schemeClr val="dk2"/>
                </a:solidFill>
                <a:latin typeface="Montserrat"/>
                <a:ea typeface="Montserrat"/>
                <a:cs typeface="Montserrat"/>
                <a:sym typeface="Montserrat"/>
              </a:rPr>
              <a:t>samos </a:t>
            </a:r>
            <a:r>
              <a:rPr b="1" lang="es" sz="1650">
                <a:solidFill>
                  <a:schemeClr val="dk2"/>
                </a:solidFill>
                <a:latin typeface="Montserrat"/>
                <a:ea typeface="Montserrat"/>
                <a:cs typeface="Montserrat"/>
                <a:sym typeface="Montserrat"/>
              </a:rPr>
              <a:t>this</a:t>
            </a:r>
            <a:r>
              <a:rPr lang="es" sz="1650">
                <a:solidFill>
                  <a:schemeClr val="dk2"/>
                </a:solidFill>
                <a:latin typeface="Montserrat"/>
                <a:ea typeface="Montserrat"/>
                <a:cs typeface="Montserrat"/>
                <a:sym typeface="Montserrat"/>
              </a:rPr>
              <a:t> para asignar valores a las propiedades del objeto que estamos creando con </a:t>
            </a:r>
            <a:r>
              <a:rPr b="1" lang="es" sz="1650">
                <a:solidFill>
                  <a:schemeClr val="dk2"/>
                </a:solidFill>
                <a:latin typeface="Montserrat"/>
                <a:ea typeface="Montserrat"/>
                <a:cs typeface="Montserrat"/>
                <a:sym typeface="Montserrat"/>
              </a:rPr>
              <a:t>new Perro</a:t>
            </a:r>
            <a:r>
              <a:rPr lang="es" sz="1650">
                <a:solidFill>
                  <a:schemeClr val="dk2"/>
                </a:solidFill>
                <a:latin typeface="Montserrat"/>
                <a:ea typeface="Montserrat"/>
                <a:cs typeface="Montserrat"/>
                <a:sym typeface="Montserrat"/>
              </a:rPr>
              <a:t>.</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 | </a:t>
            </a:r>
            <a:r>
              <a:rPr lang="es"/>
              <a:t>Función constructora</a:t>
            </a:r>
            <a:endParaRPr/>
          </a:p>
        </p:txBody>
      </p:sp>
      <p:sp>
        <p:nvSpPr>
          <p:cNvPr id="242" name="Google Shape;242;p29"/>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Para definir un tipo (</a:t>
            </a:r>
            <a:r>
              <a:rPr b="1" lang="es" sz="1650"/>
              <a:t>clase</a:t>
            </a:r>
            <a:r>
              <a:rPr lang="es" sz="1650"/>
              <a:t>) de objeto, creamos una función que especifique su nombre, propiedades y métodos. Supongamos que deseas una clase llamada “Auto” para crear objetos “auto”, y deseas que tenga las siguientes propiedades: marca, tipo y modelo. Podrías escribir la siguiente función:</a:t>
            </a:r>
            <a:endParaRPr sz="1650"/>
          </a:p>
        </p:txBody>
      </p:sp>
      <p:sp>
        <p:nvSpPr>
          <p:cNvPr id="243" name="Google Shape;243;p29"/>
          <p:cNvSpPr/>
          <p:nvPr/>
        </p:nvSpPr>
        <p:spPr>
          <a:xfrm>
            <a:off x="432025" y="2663575"/>
            <a:ext cx="3600600" cy="13128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//Función constructora (clase)</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function</a:t>
            </a:r>
            <a:r>
              <a:rPr lang="es" sz="1200">
                <a:solidFill>
                  <a:srgbClr val="D5CED9"/>
                </a:solidFill>
                <a:latin typeface="Consolas"/>
                <a:ea typeface="Consolas"/>
                <a:cs typeface="Consolas"/>
                <a:sym typeface="Consolas"/>
              </a:rPr>
              <a:t> </a:t>
            </a:r>
            <a:r>
              <a:rPr lang="es" sz="1200">
                <a:solidFill>
                  <a:srgbClr val="FFE66D"/>
                </a:solidFill>
                <a:latin typeface="Consolas"/>
                <a:ea typeface="Consolas"/>
                <a:cs typeface="Consolas"/>
                <a:sym typeface="Consolas"/>
              </a:rPr>
              <a:t>Auto</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marca</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tipo</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modelo</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a:t>
            </a:r>
            <a:r>
              <a:rPr lang="es" sz="1200">
                <a:solidFill>
                  <a:srgbClr val="D5CED9"/>
                </a:solidFill>
                <a:latin typeface="Consolas"/>
                <a:ea typeface="Consolas"/>
                <a:cs typeface="Consolas"/>
                <a:sym typeface="Consolas"/>
              </a:rPr>
              <a:t> </a:t>
            </a:r>
            <a:r>
              <a:rPr lang="es" sz="1200">
                <a:solidFill>
                  <a:srgbClr val="FF00AA"/>
                </a:solidFill>
                <a:latin typeface="Consolas"/>
                <a:ea typeface="Consolas"/>
                <a:cs typeface="Consolas"/>
                <a:sym typeface="Consolas"/>
              </a:rPr>
              <a:t>this</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marca</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marca</a:t>
            </a:r>
            <a:endParaRPr sz="1200">
              <a:solidFill>
                <a:srgbClr val="00E8C6"/>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a:t>
            </a:r>
            <a:r>
              <a:rPr lang="es" sz="1200">
                <a:solidFill>
                  <a:srgbClr val="D5CED9"/>
                </a:solidFill>
                <a:latin typeface="Consolas"/>
                <a:ea typeface="Consolas"/>
                <a:cs typeface="Consolas"/>
                <a:sym typeface="Consolas"/>
              </a:rPr>
              <a:t> </a:t>
            </a:r>
            <a:r>
              <a:rPr lang="es" sz="1200">
                <a:solidFill>
                  <a:srgbClr val="FF00AA"/>
                </a:solidFill>
                <a:latin typeface="Consolas"/>
                <a:ea typeface="Consolas"/>
                <a:cs typeface="Consolas"/>
                <a:sym typeface="Consolas"/>
              </a:rPr>
              <a:t>this</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tipo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tipo</a:t>
            </a:r>
            <a:endParaRPr sz="1200">
              <a:solidFill>
                <a:srgbClr val="00E8C6"/>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a:t>
            </a:r>
            <a:r>
              <a:rPr lang="es" sz="1200">
                <a:solidFill>
                  <a:srgbClr val="D5CED9"/>
                </a:solidFill>
                <a:latin typeface="Consolas"/>
                <a:ea typeface="Consolas"/>
                <a:cs typeface="Consolas"/>
                <a:sym typeface="Consolas"/>
              </a:rPr>
              <a:t> </a:t>
            </a:r>
            <a:r>
              <a:rPr lang="es" sz="1200">
                <a:solidFill>
                  <a:srgbClr val="FF00AA"/>
                </a:solidFill>
                <a:latin typeface="Consolas"/>
                <a:ea typeface="Consolas"/>
                <a:cs typeface="Consolas"/>
                <a:sym typeface="Consolas"/>
              </a:rPr>
              <a:t>this</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modelo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modelo</a:t>
            </a:r>
            <a:endParaRPr sz="1200">
              <a:solidFill>
                <a:srgbClr val="00E8C6"/>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D5CED9"/>
                </a:solidFill>
                <a:latin typeface="Consolas"/>
                <a:ea typeface="Consolas"/>
                <a:cs typeface="Consolas"/>
                <a:sym typeface="Consolas"/>
              </a:rPr>
              <a:t>  </a:t>
            </a:r>
            <a:r>
              <a:rPr lang="es" sz="1200">
                <a:solidFill>
                  <a:srgbClr val="D5CED9"/>
                </a:solidFill>
                <a:latin typeface="Consolas"/>
                <a:ea typeface="Consolas"/>
                <a:cs typeface="Consolas"/>
                <a:sym typeface="Consolas"/>
              </a:rPr>
              <a:t> }</a:t>
            </a:r>
            <a:endParaRPr sz="1200">
              <a:solidFill>
                <a:srgbClr val="D5CED9"/>
              </a:solidFill>
              <a:latin typeface="Consolas"/>
              <a:ea typeface="Consolas"/>
              <a:cs typeface="Consolas"/>
              <a:sym typeface="Consolas"/>
            </a:endParaRPr>
          </a:p>
          <a:p>
            <a:pPr indent="0" lvl="0" marL="0" rtl="0" algn="l">
              <a:lnSpc>
                <a:spcPct val="100000"/>
              </a:lnSpc>
              <a:spcBef>
                <a:spcPts val="0"/>
              </a:spcBef>
              <a:spcAft>
                <a:spcPts val="0"/>
              </a:spcAft>
              <a:buSzPts val="1100"/>
              <a:buNone/>
            </a:pPr>
            <a:r>
              <a:t/>
            </a:r>
            <a:endParaRPr sz="1200">
              <a:solidFill>
                <a:srgbClr val="6A9955"/>
              </a:solidFill>
              <a:latin typeface="Consolas"/>
              <a:ea typeface="Consolas"/>
              <a:cs typeface="Consolas"/>
              <a:sym typeface="Consolas"/>
            </a:endParaRPr>
          </a:p>
        </p:txBody>
      </p:sp>
      <p:sp>
        <p:nvSpPr>
          <p:cNvPr id="244" name="Google Shape;244;p29"/>
          <p:cNvSpPr/>
          <p:nvPr/>
        </p:nvSpPr>
        <p:spPr>
          <a:xfrm>
            <a:off x="4088400" y="2663575"/>
            <a:ext cx="4467300" cy="13128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//Creamos el objeto miAuto</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miAuto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new</a:t>
            </a:r>
            <a:r>
              <a:rPr lang="es" sz="1200">
                <a:solidFill>
                  <a:srgbClr val="D5CED9"/>
                </a:solidFill>
                <a:latin typeface="Consolas"/>
                <a:ea typeface="Consolas"/>
                <a:cs typeface="Consolas"/>
                <a:sym typeface="Consolas"/>
              </a:rPr>
              <a:t> </a:t>
            </a:r>
            <a:r>
              <a:rPr lang="es" sz="1200">
                <a:solidFill>
                  <a:srgbClr val="FFE66D"/>
                </a:solidFill>
                <a:latin typeface="Consolas"/>
                <a:ea typeface="Consolas"/>
                <a:cs typeface="Consolas"/>
                <a:sym typeface="Consolas"/>
              </a:rPr>
              <a:t>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'Ford'</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'Focus'</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2019</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//Creamos el objeto miFurgon</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miFurgon</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new</a:t>
            </a:r>
            <a:r>
              <a:rPr lang="es" sz="1200">
                <a:solidFill>
                  <a:srgbClr val="D5CED9"/>
                </a:solidFill>
                <a:latin typeface="Consolas"/>
                <a:ea typeface="Consolas"/>
                <a:cs typeface="Consolas"/>
                <a:sym typeface="Consolas"/>
              </a:rPr>
              <a:t> </a:t>
            </a:r>
            <a:r>
              <a:rPr lang="es" sz="1200">
                <a:solidFill>
                  <a:srgbClr val="FFE66D"/>
                </a:solidFill>
                <a:latin typeface="Consolas"/>
                <a:ea typeface="Consolas"/>
                <a:cs typeface="Consolas"/>
                <a:sym typeface="Consolas"/>
              </a:rPr>
              <a:t>Auto</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'Renault'</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'Traffic'</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2010</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35714"/>
              </a:lnSpc>
              <a:spcBef>
                <a:spcPts val="0"/>
              </a:spcBef>
              <a:spcAft>
                <a:spcPts val="0"/>
              </a:spcAft>
              <a:buSzPts val="1100"/>
              <a:buNone/>
            </a:pPr>
            <a:r>
              <a:t/>
            </a:r>
            <a:endParaRPr sz="1200">
              <a:solidFill>
                <a:srgbClr val="6A9955"/>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6A9955"/>
              </a:solidFill>
              <a:highlight>
                <a:srgbClr val="1E1E1E"/>
              </a:highlight>
              <a:latin typeface="Courier New"/>
              <a:ea typeface="Courier New"/>
              <a:cs typeface="Courier New"/>
              <a:sym typeface="Courier New"/>
            </a:endParaRPr>
          </a:p>
        </p:txBody>
      </p:sp>
      <p:sp>
        <p:nvSpPr>
          <p:cNvPr id="245" name="Google Shape;245;p29"/>
          <p:cNvSpPr txBox="1"/>
          <p:nvPr/>
        </p:nvSpPr>
        <p:spPr>
          <a:xfrm>
            <a:off x="420600" y="3976375"/>
            <a:ext cx="82854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50">
                <a:solidFill>
                  <a:schemeClr val="dk2"/>
                </a:solidFill>
                <a:latin typeface="Montserrat"/>
                <a:ea typeface="Montserrat"/>
                <a:cs typeface="Montserrat"/>
                <a:sym typeface="Montserrat"/>
              </a:rPr>
              <a:t>Observa el uso de </a:t>
            </a:r>
            <a:r>
              <a:rPr b="1" lang="es" sz="1650">
                <a:solidFill>
                  <a:schemeClr val="dk2"/>
                </a:solidFill>
                <a:latin typeface="Montserrat"/>
                <a:ea typeface="Montserrat"/>
                <a:cs typeface="Montserrat"/>
                <a:sym typeface="Montserrat"/>
              </a:rPr>
              <a:t>this</a:t>
            </a:r>
            <a:r>
              <a:rPr lang="es" sz="1650">
                <a:solidFill>
                  <a:schemeClr val="dk2"/>
                </a:solidFill>
                <a:latin typeface="Montserrat"/>
                <a:ea typeface="Montserrat"/>
                <a:cs typeface="Montserrat"/>
                <a:sym typeface="Montserrat"/>
              </a:rPr>
              <a:t> para asignar valores a las propiedades del objeto en función de los valores pasados a la función.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Objeto String</a:t>
            </a:r>
            <a:endParaRPr/>
          </a:p>
        </p:txBody>
      </p:sp>
      <p:sp>
        <p:nvSpPr>
          <p:cNvPr id="251" name="Google Shape;251;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a:t>
            </a:r>
            <a:endParaRPr/>
          </a:p>
        </p:txBody>
      </p:sp>
      <p:sp>
        <p:nvSpPr>
          <p:cNvPr id="257" name="Google Shape;257;p31"/>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Cuando hablamos de una variable que posee información de </a:t>
            </a:r>
            <a:r>
              <a:rPr b="1" lang="es" sz="1650"/>
              <a:t>texto</a:t>
            </a:r>
            <a:r>
              <a:rPr lang="es" sz="1650"/>
              <a:t>, decimos que su tipo de dato es </a:t>
            </a:r>
            <a:r>
              <a:rPr b="1" lang="es" sz="1650"/>
              <a:t>String</a:t>
            </a:r>
            <a:r>
              <a:rPr lang="es" sz="1650"/>
              <a:t>. Hay dos formas de crear una variable de texto:</a:t>
            </a:r>
            <a:endParaRPr sz="1400"/>
          </a:p>
        </p:txBody>
      </p:sp>
      <p:sp>
        <p:nvSpPr>
          <p:cNvPr id="258" name="Google Shape;258;p31"/>
          <p:cNvSpPr txBox="1"/>
          <p:nvPr/>
        </p:nvSpPr>
        <p:spPr>
          <a:xfrm>
            <a:off x="515125" y="3276050"/>
            <a:ext cx="8196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600"/>
              </a:spcAft>
              <a:buNone/>
            </a:pPr>
            <a:r>
              <a:rPr lang="es" sz="1650">
                <a:solidFill>
                  <a:schemeClr val="dk2"/>
                </a:solidFill>
                <a:latin typeface="Montserrat"/>
                <a:ea typeface="Montserrat"/>
                <a:cs typeface="Montserrat"/>
                <a:sym typeface="Montserrat"/>
              </a:rPr>
              <a:t>Los String son tipos de datos primitivos, y como tal, es más sencillo crearlos de forma literal que usar el constructor </a:t>
            </a:r>
            <a:r>
              <a:rPr b="1" lang="es" sz="1650">
                <a:solidFill>
                  <a:schemeClr val="dk2"/>
                </a:solidFill>
                <a:latin typeface="Montserrat"/>
                <a:ea typeface="Montserrat"/>
                <a:cs typeface="Montserrat"/>
                <a:sym typeface="Montserrat"/>
              </a:rPr>
              <a:t>new</a:t>
            </a:r>
            <a:r>
              <a:rPr lang="es" sz="1650">
                <a:solidFill>
                  <a:schemeClr val="dk2"/>
                </a:solidFill>
                <a:latin typeface="Montserrat"/>
                <a:ea typeface="Montserrat"/>
                <a:cs typeface="Montserrat"/>
                <a:sym typeface="Montserrat"/>
              </a:rPr>
              <a:t>. Para delimitar un </a:t>
            </a:r>
            <a:r>
              <a:rPr lang="es" sz="1650">
                <a:solidFill>
                  <a:schemeClr val="dk2"/>
                </a:solidFill>
                <a:latin typeface="Montserrat"/>
                <a:ea typeface="Montserrat"/>
                <a:cs typeface="Montserrat"/>
                <a:sym typeface="Montserrat"/>
              </a:rPr>
              <a:t>texto</a:t>
            </a:r>
            <a:r>
              <a:rPr lang="es" sz="1650">
                <a:solidFill>
                  <a:schemeClr val="dk2"/>
                </a:solidFill>
                <a:latin typeface="Montserrat"/>
                <a:ea typeface="Montserrat"/>
                <a:cs typeface="Montserrat"/>
                <a:sym typeface="Montserrat"/>
              </a:rPr>
              <a:t>, se pueden utilizar comillas </a:t>
            </a:r>
            <a:r>
              <a:rPr lang="es" sz="1650">
                <a:solidFill>
                  <a:schemeClr val="dk2"/>
                </a:solidFill>
                <a:latin typeface="Montserrat"/>
                <a:ea typeface="Montserrat"/>
                <a:cs typeface="Montserrat"/>
                <a:sym typeface="Montserrat"/>
              </a:rPr>
              <a:t>simples</a:t>
            </a:r>
            <a:r>
              <a:rPr lang="es" sz="1650">
                <a:solidFill>
                  <a:schemeClr val="dk2"/>
                </a:solidFill>
                <a:latin typeface="Montserrat"/>
                <a:ea typeface="Montserrat"/>
                <a:cs typeface="Montserrat"/>
                <a:sym typeface="Montserrat"/>
              </a:rPr>
              <a:t>, comillas </a:t>
            </a:r>
            <a:r>
              <a:rPr lang="es" sz="1650">
                <a:solidFill>
                  <a:schemeClr val="dk2"/>
                </a:solidFill>
                <a:latin typeface="Montserrat"/>
                <a:ea typeface="Montserrat"/>
                <a:cs typeface="Montserrat"/>
                <a:sym typeface="Montserrat"/>
              </a:rPr>
              <a:t>dobles o</a:t>
            </a:r>
            <a:r>
              <a:rPr lang="es" sz="1650">
                <a:solidFill>
                  <a:schemeClr val="dk2"/>
                </a:solidFill>
                <a:latin typeface="Montserrat"/>
                <a:ea typeface="Montserrat"/>
                <a:cs typeface="Montserrat"/>
                <a:sym typeface="Montserrat"/>
              </a:rPr>
              <a:t> backticks (o comilla invertida o francesa). </a:t>
            </a:r>
            <a:endParaRPr sz="1650">
              <a:solidFill>
                <a:schemeClr val="dk2"/>
              </a:solidFill>
              <a:latin typeface="Montserrat"/>
              <a:ea typeface="Montserrat"/>
              <a:cs typeface="Montserrat"/>
              <a:sym typeface="Montserrat"/>
            </a:endParaRPr>
          </a:p>
        </p:txBody>
      </p:sp>
      <p:graphicFrame>
        <p:nvGraphicFramePr>
          <p:cNvPr id="259" name="Google Shape;259;p31"/>
          <p:cNvGraphicFramePr/>
          <p:nvPr/>
        </p:nvGraphicFramePr>
        <p:xfrm>
          <a:off x="798675" y="2085760"/>
          <a:ext cx="3000000" cy="3000000"/>
        </p:xfrm>
        <a:graphic>
          <a:graphicData uri="http://schemas.openxmlformats.org/drawingml/2006/table">
            <a:tbl>
              <a:tblPr>
                <a:noFill/>
                <a:tableStyleId>{1B9B06F7-BEDC-4F84-8464-C0D9F3499852}</a:tableStyleId>
              </a:tblPr>
              <a:tblGrid>
                <a:gridCol w="1746925"/>
                <a:gridCol w="5799775"/>
              </a:tblGrid>
              <a:tr h="32400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Constructor</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new String(s)</a:t>
                      </a:r>
                      <a:endParaRPr sz="1200" u="none" cap="none" strike="noStrike">
                        <a:latin typeface="Montserrat"/>
                        <a:ea typeface="Montserrat"/>
                        <a:cs typeface="Montserrat"/>
                        <a:sym typeface="Montserrat"/>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000000"/>
                          </a:solidFill>
                          <a:latin typeface="Montserrat"/>
                          <a:ea typeface="Montserrat"/>
                          <a:cs typeface="Montserrat"/>
                          <a:sym typeface="Montserrat"/>
                        </a:rPr>
                        <a:t>Crea un objeto de texto a partir del texto </a:t>
                      </a:r>
                      <a:r>
                        <a:rPr b="1" i="1" lang="es" sz="1200" u="none" cap="none" strike="noStrike">
                          <a:solidFill>
                            <a:srgbClr val="000000"/>
                          </a:solidFill>
                          <a:latin typeface="Montserrat"/>
                          <a:ea typeface="Montserrat"/>
                          <a:cs typeface="Montserrat"/>
                          <a:sym typeface="Montserrat"/>
                        </a:rPr>
                        <a:t>s</a:t>
                      </a:r>
                      <a:r>
                        <a:rPr lang="es" sz="1200" u="none" cap="none" strike="noStrike">
                          <a:solidFill>
                            <a:srgbClr val="000000"/>
                          </a:solidFill>
                          <a:latin typeface="Montserrat"/>
                          <a:ea typeface="Montserrat"/>
                          <a:cs typeface="Montserrat"/>
                          <a:sym typeface="Montserrat"/>
                        </a:rPr>
                        <a:t> pasado </a:t>
                      </a:r>
                      <a:r>
                        <a:rPr lang="es" sz="1200">
                          <a:latin typeface="Montserrat"/>
                          <a:ea typeface="Montserrat"/>
                          <a:cs typeface="Montserrat"/>
                          <a:sym typeface="Montserrat"/>
                        </a:rPr>
                        <a:t>como</a:t>
                      </a:r>
                      <a:r>
                        <a:rPr lang="es" sz="1200" u="none" cap="none" strike="noStrike">
                          <a:solidFill>
                            <a:srgbClr val="000000"/>
                          </a:solidFill>
                          <a:latin typeface="Montserrat"/>
                          <a:ea typeface="Montserrat"/>
                          <a:cs typeface="Montserrat"/>
                          <a:sym typeface="Montserrat"/>
                        </a:rPr>
                        <a:t> parámetro.</a:t>
                      </a:r>
                      <a:endParaRPr sz="1200" u="none" cap="none" strike="noStrike">
                        <a:latin typeface="Montserrat"/>
                        <a:ea typeface="Montserrat"/>
                        <a:cs typeface="Montserrat"/>
                        <a:sym typeface="Montserrat"/>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's'</a:t>
                      </a:r>
                      <a:endParaRPr sz="1200" u="none" cap="none" strike="noStrike">
                        <a:latin typeface="Montserrat"/>
                        <a:ea typeface="Montserrat"/>
                        <a:cs typeface="Montserrat"/>
                        <a:sym typeface="Montserrat"/>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rgbClr val="000000"/>
                          </a:solidFill>
                          <a:latin typeface="Montserrat"/>
                          <a:ea typeface="Montserrat"/>
                          <a:cs typeface="Montserrat"/>
                          <a:sym typeface="Montserrat"/>
                        </a:rPr>
                        <a:t>Simplemente, el texto entre comillas. Notación preferida.</a:t>
                      </a:r>
                      <a:endParaRPr sz="1200" u="none" cap="none" strike="noStrike">
                        <a:latin typeface="Montserrat"/>
                        <a:ea typeface="Montserrat"/>
                        <a:cs typeface="Montserrat"/>
                        <a:sym typeface="Montserrat"/>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a:t>
            </a:r>
            <a:endParaRPr/>
          </a:p>
        </p:txBody>
      </p:sp>
      <p:sp>
        <p:nvSpPr>
          <p:cNvPr id="265" name="Google Shape;265;p32"/>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650"/>
              <a:t>Un string puede tener cero, uno o varios caracteres.</a:t>
            </a:r>
            <a:endParaRPr sz="1650"/>
          </a:p>
          <a:p>
            <a:pPr indent="0" lvl="0" marL="0" rtl="0" algn="l">
              <a:spcBef>
                <a:spcPts val="1200"/>
              </a:spcBef>
              <a:spcAft>
                <a:spcPts val="1200"/>
              </a:spcAft>
              <a:buNone/>
            </a:pPr>
            <a:r>
              <a:t/>
            </a:r>
            <a:endParaRPr sz="1400"/>
          </a:p>
        </p:txBody>
      </p:sp>
      <p:sp>
        <p:nvSpPr>
          <p:cNvPr id="266" name="Google Shape;266;p32"/>
          <p:cNvSpPr/>
          <p:nvPr/>
        </p:nvSpPr>
        <p:spPr>
          <a:xfrm>
            <a:off x="1956750" y="1939880"/>
            <a:ext cx="5230500" cy="2266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400"/>
              <a:buFont typeface="Consolas"/>
              <a:buNone/>
            </a:pPr>
            <a:r>
              <a:rPr b="0" i="0" lang="es" sz="1400" u="none" cap="none" strike="noStrike">
                <a:solidFill>
                  <a:srgbClr val="5F6167"/>
                </a:solidFill>
                <a:latin typeface="Consolas"/>
                <a:ea typeface="Consolas"/>
                <a:cs typeface="Consolas"/>
                <a:sym typeface="Consolas"/>
              </a:rPr>
              <a:t>// Declaraci</a:t>
            </a:r>
            <a:r>
              <a:rPr lang="es">
                <a:solidFill>
                  <a:srgbClr val="5F6167"/>
                </a:solidFill>
                <a:latin typeface="Consolas"/>
                <a:ea typeface="Consolas"/>
                <a:cs typeface="Consolas"/>
                <a:sym typeface="Consolas"/>
              </a:rPr>
              <a:t>ón l</a:t>
            </a:r>
            <a:r>
              <a:rPr b="0" i="0" lang="es" sz="1400" u="none" cap="none" strike="noStrike">
                <a:solidFill>
                  <a:srgbClr val="5F6167"/>
                </a:solidFill>
                <a:latin typeface="Consolas"/>
                <a:ea typeface="Consolas"/>
                <a:cs typeface="Consolas"/>
                <a:sym typeface="Consolas"/>
              </a:rPr>
              <a:t>iteral</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texto1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"¡Hola a todos!"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lang="es">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texto2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"Otro mensaje de texto"</a:t>
            </a:r>
            <a:endParaRPr b="0" i="0" sz="1400" u="none" cap="none" strike="noStrike">
              <a:solidFill>
                <a:srgbClr val="D5CED9"/>
              </a:solidFill>
              <a:latin typeface="Consolas"/>
              <a:ea typeface="Consolas"/>
              <a:cs typeface="Consolas"/>
              <a:sym typeface="Consolas"/>
            </a:endParaRPr>
          </a:p>
          <a:p>
            <a:pPr indent="0" lvl="0" marL="0" rtl="0" algn="l">
              <a:spcBef>
                <a:spcPts val="0"/>
              </a:spcBef>
              <a:spcAft>
                <a:spcPts val="0"/>
              </a:spcAft>
              <a:buClr>
                <a:srgbClr val="C74DED"/>
              </a:buClr>
              <a:buSzPts val="1400"/>
              <a:buFont typeface="Consolas"/>
              <a:buNone/>
            </a:pPr>
            <a:r>
              <a:rPr lang="es">
                <a:solidFill>
                  <a:srgbClr val="C74DED"/>
                </a:solidFill>
                <a:latin typeface="Consolas"/>
                <a:ea typeface="Consolas"/>
                <a:cs typeface="Consolas"/>
                <a:sym typeface="Consolas"/>
              </a:rPr>
              <a:t>var</a:t>
            </a:r>
            <a:r>
              <a:rPr lang="es">
                <a:solidFill>
                  <a:srgbClr val="D5CED9"/>
                </a:solidFill>
                <a:latin typeface="Consolas"/>
                <a:ea typeface="Consolas"/>
                <a:cs typeface="Consolas"/>
                <a:sym typeface="Consolas"/>
              </a:rPr>
              <a:t> </a:t>
            </a:r>
            <a:r>
              <a:rPr lang="es">
                <a:solidFill>
                  <a:srgbClr val="00E8C6"/>
                </a:solidFill>
                <a:latin typeface="Consolas"/>
                <a:ea typeface="Consolas"/>
                <a:cs typeface="Consolas"/>
                <a:sym typeface="Consolas"/>
              </a:rPr>
              <a:t>vacio</a:t>
            </a:r>
            <a:r>
              <a:rPr lang="es">
                <a:solidFill>
                  <a:srgbClr val="D5CED9"/>
                </a:solidFill>
                <a:latin typeface="Consolas"/>
                <a:ea typeface="Consolas"/>
                <a:cs typeface="Consolas"/>
                <a:sym typeface="Consolas"/>
              </a:rPr>
              <a:t> </a:t>
            </a:r>
            <a:r>
              <a:rPr lang="es">
                <a:solidFill>
                  <a:srgbClr val="EE5D43"/>
                </a:solidFill>
                <a:latin typeface="Consolas"/>
                <a:ea typeface="Consolas"/>
                <a:cs typeface="Consolas"/>
                <a:sym typeface="Consolas"/>
              </a:rPr>
              <a:t>=</a:t>
            </a:r>
            <a:r>
              <a:rPr lang="es">
                <a:solidFill>
                  <a:srgbClr val="D5CED9"/>
                </a:solidFill>
                <a:latin typeface="Consolas"/>
                <a:ea typeface="Consolas"/>
                <a:cs typeface="Consolas"/>
                <a:sym typeface="Consolas"/>
              </a:rPr>
              <a:t> </a:t>
            </a:r>
            <a:r>
              <a:rPr lang="es">
                <a:solidFill>
                  <a:srgbClr val="96E072"/>
                </a:solidFill>
                <a:latin typeface="Consolas"/>
                <a:ea typeface="Consolas"/>
                <a:cs typeface="Consolas"/>
                <a:sym typeface="Consolas"/>
              </a:rPr>
              <a:t>""</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SzPts val="1800"/>
              <a:buFont typeface="Arial"/>
              <a:buNone/>
            </a:pPr>
            <a:r>
              <a:rPr lang="es">
                <a:solidFill>
                  <a:srgbClr val="C74DED"/>
                </a:solidFill>
                <a:latin typeface="Consolas"/>
                <a:ea typeface="Consolas"/>
                <a:cs typeface="Consolas"/>
                <a:sym typeface="Consolas"/>
              </a:rPr>
              <a:t>var</a:t>
            </a:r>
            <a:r>
              <a:rPr lang="es">
                <a:solidFill>
                  <a:srgbClr val="D5CED9"/>
                </a:solidFill>
                <a:latin typeface="Consolas"/>
                <a:ea typeface="Consolas"/>
                <a:cs typeface="Consolas"/>
                <a:sym typeface="Consolas"/>
              </a:rPr>
              <a:t> </a:t>
            </a:r>
            <a:r>
              <a:rPr lang="es">
                <a:solidFill>
                  <a:srgbClr val="00E8C6"/>
                </a:solidFill>
                <a:latin typeface="Consolas"/>
                <a:ea typeface="Consolas"/>
                <a:cs typeface="Consolas"/>
                <a:sym typeface="Consolas"/>
              </a:rPr>
              <a:t>texto3</a:t>
            </a:r>
            <a:r>
              <a:rPr lang="es">
                <a:solidFill>
                  <a:srgbClr val="D5CED9"/>
                </a:solidFill>
                <a:latin typeface="Consolas"/>
                <a:ea typeface="Consolas"/>
                <a:cs typeface="Consolas"/>
                <a:sym typeface="Consolas"/>
              </a:rPr>
              <a:t> </a:t>
            </a:r>
            <a:r>
              <a:rPr lang="es">
                <a:solidFill>
                  <a:srgbClr val="EE5D43"/>
                </a:solidFill>
                <a:latin typeface="Consolas"/>
                <a:ea typeface="Consolas"/>
                <a:cs typeface="Consolas"/>
                <a:sym typeface="Consolas"/>
              </a:rPr>
              <a:t>=</a:t>
            </a:r>
            <a:r>
              <a:rPr lang="es">
                <a:solidFill>
                  <a:srgbClr val="D5CED9"/>
                </a:solidFill>
                <a:latin typeface="Consolas"/>
                <a:ea typeface="Consolas"/>
                <a:cs typeface="Consolas"/>
                <a:sym typeface="Consolas"/>
              </a:rPr>
              <a:t> </a:t>
            </a:r>
            <a:r>
              <a:rPr lang="es">
                <a:solidFill>
                  <a:srgbClr val="96E072"/>
                </a:solidFill>
                <a:latin typeface="Consolas"/>
                <a:ea typeface="Consolas"/>
                <a:cs typeface="Consolas"/>
                <a:sym typeface="Consolas"/>
              </a:rPr>
              <a:t>"123"</a:t>
            </a:r>
            <a:r>
              <a:rPr lang="es">
                <a:solidFill>
                  <a:srgbClr val="D5CED9"/>
                </a:solidFill>
                <a:latin typeface="Consolas"/>
                <a:ea typeface="Consolas"/>
                <a:cs typeface="Consolas"/>
                <a:sym typeface="Consolas"/>
              </a:rPr>
              <a:t> </a:t>
            </a:r>
            <a:r>
              <a:rPr lang="es">
                <a:solidFill>
                  <a:srgbClr val="5F6167"/>
                </a:solidFill>
                <a:latin typeface="Consolas"/>
                <a:ea typeface="Consolas"/>
                <a:cs typeface="Consolas"/>
                <a:sym typeface="Consolas"/>
              </a:rPr>
              <a:t>// Cuidado, NO es un Number!</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SzPts val="1800"/>
              <a:buFont typeface="Arial"/>
              <a:buNone/>
            </a:pPr>
            <a:br>
              <a:rPr b="0" i="0" lang="es" sz="1800" u="none" cap="none" strike="noStrike">
                <a:latin typeface="Arial"/>
                <a:ea typeface="Arial"/>
                <a:cs typeface="Arial"/>
                <a:sym typeface="Arial"/>
              </a:rPr>
            </a:br>
            <a:r>
              <a:rPr b="0" i="0" lang="es" sz="1400" u="none" cap="none" strike="noStrike">
                <a:solidFill>
                  <a:srgbClr val="5F6167"/>
                </a:solidFill>
                <a:latin typeface="Consolas"/>
                <a:ea typeface="Consolas"/>
                <a:cs typeface="Consolas"/>
                <a:sym typeface="Consolas"/>
              </a:rPr>
              <a:t>// Declaraci</a:t>
            </a:r>
            <a:r>
              <a:rPr lang="es">
                <a:solidFill>
                  <a:srgbClr val="5F6167"/>
                </a:solidFill>
                <a:latin typeface="Consolas"/>
                <a:ea typeface="Consolas"/>
                <a:cs typeface="Consolas"/>
                <a:sym typeface="Consolas"/>
              </a:rPr>
              <a:t>ón con el constructor new String</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texto1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String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a todos!"</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lang="es">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texto2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String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"Otro mensaje de texto"</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 | Propiedades y métodos</a:t>
            </a:r>
            <a:endParaRPr/>
          </a:p>
        </p:txBody>
      </p:sp>
      <p:graphicFrame>
        <p:nvGraphicFramePr>
          <p:cNvPr id="272" name="Google Shape;272;p33"/>
          <p:cNvGraphicFramePr/>
          <p:nvPr/>
        </p:nvGraphicFramePr>
        <p:xfrm>
          <a:off x="902508" y="1322960"/>
          <a:ext cx="3000000" cy="3000000"/>
        </p:xfrm>
        <a:graphic>
          <a:graphicData uri="http://schemas.openxmlformats.org/drawingml/2006/table">
            <a:tbl>
              <a:tblPr>
                <a:noFill/>
                <a:tableStyleId>{1B9B06F7-BEDC-4F84-8464-C0D9F3499852}</a:tableStyleId>
              </a:tblPr>
              <a:tblGrid>
                <a:gridCol w="2055600"/>
                <a:gridCol w="5356425"/>
              </a:tblGrid>
              <a:tr h="32400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Propiedad</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.length</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número de caracteres de la variable de tipo string en cuestión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273" name="Google Shape;273;p33"/>
          <p:cNvGraphicFramePr/>
          <p:nvPr/>
        </p:nvGraphicFramePr>
        <p:xfrm>
          <a:off x="902508" y="2352380"/>
          <a:ext cx="3000000" cy="3000000"/>
        </p:xfrm>
        <a:graphic>
          <a:graphicData uri="http://schemas.openxmlformats.org/drawingml/2006/table">
            <a:tbl>
              <a:tblPr>
                <a:noFill/>
                <a:tableStyleId>{1B9B06F7-BEDC-4F84-8464-C0D9F3499852}</a:tableStyleId>
              </a:tblPr>
              <a:tblGrid>
                <a:gridCol w="2055600"/>
                <a:gridCol w="5356450"/>
              </a:tblGrid>
              <a:tr h="32400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Método</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8C823"/>
                    </a:solidFill>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.charAt(pos)</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carácter en la posición pos de la variable.</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.concat(str1, str2...)</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de la variable unido a str1, a str2...</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.indexOf(str)</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la primera posición del texto str.</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.indexOf(str, from)</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Idem al anterior, partiendo desde la posición from.</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.lastIndexOf(str, from)</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Idem al anterior, pero devuelve la última posición.</a:t>
                      </a:r>
                      <a:endParaRPr b="0" sz="1200" u="none" cap="none" strike="noStrike">
                        <a:latin typeface="Arial"/>
                        <a:ea typeface="Arial"/>
                        <a:cs typeface="Arial"/>
                        <a:sym typeface="Arial"/>
                      </a:endParaRPr>
                    </a:p>
                  </a:txBody>
                  <a:tcPr marT="45725" marB="45725" marR="75950" marL="759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 | .length y</a:t>
            </a:r>
            <a:r>
              <a:rPr lang="es"/>
              <a:t> .concat(str1, str2...)</a:t>
            </a:r>
            <a:endParaRPr/>
          </a:p>
        </p:txBody>
      </p:sp>
      <p:sp>
        <p:nvSpPr>
          <p:cNvPr id="279" name="Google Shape;279;p34"/>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650"/>
              <a:t>La propiedad </a:t>
            </a:r>
            <a:r>
              <a:rPr b="1" lang="es" sz="1650"/>
              <a:t>.length</a:t>
            </a:r>
            <a:r>
              <a:rPr lang="es" sz="1650"/>
              <a:t> devuelve el número de caracteres de una cadena.</a:t>
            </a:r>
            <a:endParaRPr sz="1650"/>
          </a:p>
          <a:p>
            <a:pPr indent="0" lvl="0" marL="0" rtl="0" algn="l">
              <a:spcBef>
                <a:spcPts val="1200"/>
              </a:spcBef>
              <a:spcAft>
                <a:spcPts val="1200"/>
              </a:spcAft>
              <a:buNone/>
            </a:pPr>
            <a:r>
              <a:t/>
            </a:r>
            <a:endParaRPr sz="1400"/>
          </a:p>
        </p:txBody>
      </p:sp>
      <p:sp>
        <p:nvSpPr>
          <p:cNvPr id="280" name="Google Shape;280;p34"/>
          <p:cNvSpPr/>
          <p:nvPr/>
        </p:nvSpPr>
        <p:spPr>
          <a:xfrm>
            <a:off x="1956750" y="1746700"/>
            <a:ext cx="5230500" cy="12234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Creamos una variable de texto</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texto1</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"¡Hola a todos!"</a:t>
            </a:r>
            <a:endParaRPr sz="12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00E8C6"/>
                </a:solidFill>
                <a:latin typeface="Consolas"/>
                <a:ea typeface="Consolas"/>
                <a:cs typeface="Consolas"/>
                <a:sym typeface="Consolas"/>
              </a:rPr>
              <a:t>largo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texto1</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length</a:t>
            </a:r>
            <a:endParaRPr sz="1200">
              <a:solidFill>
                <a:srgbClr val="00E8C6"/>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latin typeface="Consolas"/>
                <a:ea typeface="Consolas"/>
                <a:cs typeface="Consolas"/>
                <a:sym typeface="Consolas"/>
              </a:rPr>
              <a:t>console</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log</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largo</a:t>
            </a:r>
            <a:r>
              <a:rPr lang="es" sz="1200">
                <a:solidFill>
                  <a:srgbClr val="D5CED9"/>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//14</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Se puede usar directamente:</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latin typeface="Consolas"/>
                <a:ea typeface="Consolas"/>
                <a:cs typeface="Consolas"/>
                <a:sym typeface="Consolas"/>
              </a:rPr>
              <a:t>console</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log</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"Hola"</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length</a:t>
            </a:r>
            <a:r>
              <a:rPr lang="es" sz="1200">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//4</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200">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t/>
            </a:r>
            <a:endParaRPr>
              <a:solidFill>
                <a:srgbClr val="5F6167"/>
              </a:solidFill>
              <a:latin typeface="Consolas"/>
              <a:ea typeface="Consolas"/>
              <a:cs typeface="Consolas"/>
              <a:sym typeface="Consolas"/>
            </a:endParaRPr>
          </a:p>
        </p:txBody>
      </p:sp>
      <p:sp>
        <p:nvSpPr>
          <p:cNvPr id="281" name="Google Shape;281;p34"/>
          <p:cNvSpPr txBox="1"/>
          <p:nvPr/>
        </p:nvSpPr>
        <p:spPr>
          <a:xfrm>
            <a:off x="388400" y="3050700"/>
            <a:ext cx="82854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650">
                <a:solidFill>
                  <a:schemeClr val="dk2"/>
                </a:solidFill>
                <a:latin typeface="Montserrat"/>
                <a:ea typeface="Montserrat"/>
                <a:cs typeface="Montserrat"/>
                <a:sym typeface="Montserrat"/>
              </a:rPr>
              <a:t>.concat(str1, str2...) </a:t>
            </a:r>
            <a:r>
              <a:rPr lang="es" sz="1650">
                <a:solidFill>
                  <a:schemeClr val="dk2"/>
                </a:solidFill>
                <a:latin typeface="Montserrat"/>
                <a:ea typeface="Montserrat"/>
                <a:cs typeface="Montserrat"/>
                <a:sym typeface="Montserrat"/>
              </a:rPr>
              <a:t>concatena cadenas. Su función es similar al operador “+”:</a:t>
            </a:r>
            <a:endParaRPr sz="1650">
              <a:solidFill>
                <a:schemeClr val="dk2"/>
              </a:solidFill>
              <a:latin typeface="Montserrat"/>
              <a:ea typeface="Montserrat"/>
              <a:cs typeface="Montserrat"/>
              <a:sym typeface="Montserrat"/>
            </a:endParaRPr>
          </a:p>
        </p:txBody>
      </p:sp>
      <p:sp>
        <p:nvSpPr>
          <p:cNvPr id="282" name="Google Shape;282;p34"/>
          <p:cNvSpPr/>
          <p:nvPr/>
        </p:nvSpPr>
        <p:spPr>
          <a:xfrm>
            <a:off x="1956750" y="3437050"/>
            <a:ext cx="5230500" cy="12621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Creamos una variable de texto</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"¡Hola "</a:t>
            </a:r>
            <a:endParaRPr sz="12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Concatenamos con otra</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saludo</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cad</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concat</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"Codo a Codo!"</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5F6167"/>
                </a:solidFill>
                <a:latin typeface="Consolas"/>
                <a:ea typeface="Consolas"/>
                <a:cs typeface="Consolas"/>
                <a:sym typeface="Consolas"/>
              </a:rPr>
              <a:t>// Y en la consola vemos "¡Hola Codo a Codo!"</a:t>
            </a:r>
            <a:endParaRPr sz="12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latin typeface="Consolas"/>
                <a:ea typeface="Consolas"/>
                <a:cs typeface="Consolas"/>
                <a:sym typeface="Consolas"/>
              </a:rPr>
              <a:t>console</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log</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saludo</a:t>
            </a:r>
            <a:r>
              <a:rPr lang="es" sz="1200">
                <a:solidFill>
                  <a:srgbClr val="D5CED9"/>
                </a:solidFill>
                <a:latin typeface="Consolas"/>
                <a:ea typeface="Consolas"/>
                <a:cs typeface="Consolas"/>
                <a:sym typeface="Consolas"/>
              </a:rPr>
              <a:t>)</a:t>
            </a:r>
            <a:endParaRPr sz="1200">
              <a:solidFill>
                <a:srgbClr val="C74DED"/>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s"/>
              <a:t>Objetos</a:t>
            </a:r>
            <a:endParaRPr b="0"/>
          </a:p>
        </p:txBody>
      </p:sp>
      <p:sp>
        <p:nvSpPr>
          <p:cNvPr id="150" name="Google Shape;15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1" name="Google Shape;151;p17"/>
          <p:cNvPicPr preferRelativeResize="0"/>
          <p:nvPr/>
        </p:nvPicPr>
        <p:blipFill>
          <a:blip r:embed="rId3">
            <a:alphaModFix/>
          </a:blip>
          <a:stretch>
            <a:fillRect/>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 | </a:t>
            </a:r>
            <a:r>
              <a:rPr lang="es"/>
              <a:t>charAt(pos)</a:t>
            </a:r>
            <a:endParaRPr/>
          </a:p>
        </p:txBody>
      </p:sp>
      <p:sp>
        <p:nvSpPr>
          <p:cNvPr id="288" name="Google Shape;288;p35"/>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50"/>
              <a:t>Charat</a:t>
            </a:r>
            <a:r>
              <a:rPr lang="es" sz="1650"/>
              <a:t> devuelve el carácter ubicado una posición determinada dentro del string. Podemos guardarlo en una variable, mostrarlo en el documento o en la consola. Cada caracter está almacenado en una posición:</a:t>
            </a:r>
            <a:endParaRPr sz="1650"/>
          </a:p>
          <a:p>
            <a:pPr indent="0" lvl="0" marL="0" rtl="0" algn="l">
              <a:spcBef>
                <a:spcPts val="1200"/>
              </a:spcBef>
              <a:spcAft>
                <a:spcPts val="0"/>
              </a:spcAft>
              <a:buNone/>
            </a:pPr>
            <a:r>
              <a:t/>
            </a:r>
            <a:endParaRPr sz="1650"/>
          </a:p>
          <a:p>
            <a:pPr indent="0" lvl="0" marL="0" rtl="0" algn="l">
              <a:spcBef>
                <a:spcPts val="1200"/>
              </a:spcBef>
              <a:spcAft>
                <a:spcPts val="0"/>
              </a:spcAft>
              <a:buClr>
                <a:schemeClr val="dk1"/>
              </a:buClr>
              <a:buSzPts val="1100"/>
              <a:buFont typeface="Arial"/>
              <a:buNone/>
            </a:pPr>
            <a:r>
              <a:t/>
            </a:r>
            <a:endParaRPr sz="1650"/>
          </a:p>
          <a:p>
            <a:pPr indent="0" lvl="0" marL="0" rtl="0" algn="l">
              <a:spcBef>
                <a:spcPts val="1200"/>
              </a:spcBef>
              <a:spcAft>
                <a:spcPts val="0"/>
              </a:spcAft>
              <a:buClr>
                <a:schemeClr val="dk1"/>
              </a:buClr>
              <a:buSzPts val="1100"/>
              <a:buFont typeface="Arial"/>
              <a:buNone/>
            </a:pPr>
            <a:r>
              <a:t/>
            </a:r>
            <a:endParaRPr sz="1650"/>
          </a:p>
          <a:p>
            <a:pPr indent="0" lvl="0" marL="0" rtl="0" algn="l">
              <a:spcBef>
                <a:spcPts val="1200"/>
              </a:spcBef>
              <a:spcAft>
                <a:spcPts val="1200"/>
              </a:spcAft>
              <a:buNone/>
            </a:pPr>
            <a:r>
              <a:t/>
            </a:r>
            <a:endParaRPr sz="1650"/>
          </a:p>
        </p:txBody>
      </p:sp>
      <p:sp>
        <p:nvSpPr>
          <p:cNvPr id="289" name="Google Shape;289;p35"/>
          <p:cNvSpPr/>
          <p:nvPr/>
        </p:nvSpPr>
        <p:spPr>
          <a:xfrm>
            <a:off x="593900" y="2418000"/>
            <a:ext cx="3019500" cy="307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i="0" lang="es" sz="1200" u="none" cap="none" strike="noStrike">
                <a:solidFill>
                  <a:srgbClr val="C74DED"/>
                </a:solidFill>
                <a:latin typeface="Consolas"/>
                <a:ea typeface="Consolas"/>
                <a:cs typeface="Consolas"/>
                <a:sym typeface="Consolas"/>
              </a:rPr>
              <a:t>var</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cad</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96E072"/>
                </a:solidFill>
                <a:latin typeface="Consolas"/>
                <a:ea typeface="Consolas"/>
                <a:cs typeface="Consolas"/>
                <a:sym typeface="Consolas"/>
              </a:rPr>
              <a:t>"hola como estas"</a:t>
            </a:r>
            <a:endParaRPr i="0" sz="1200" u="none" cap="none" strike="noStrike">
              <a:latin typeface="Consolas"/>
              <a:ea typeface="Consolas"/>
              <a:cs typeface="Consolas"/>
              <a:sym typeface="Consolas"/>
            </a:endParaRPr>
          </a:p>
        </p:txBody>
      </p:sp>
      <p:pic>
        <p:nvPicPr>
          <p:cNvPr id="290" name="Google Shape;290;p35"/>
          <p:cNvPicPr preferRelativeResize="0"/>
          <p:nvPr/>
        </p:nvPicPr>
        <p:blipFill rotWithShape="1">
          <a:blip r:embed="rId3">
            <a:alphaModFix/>
          </a:blip>
          <a:srcRect b="0" l="0" r="0" t="0"/>
          <a:stretch/>
        </p:blipFill>
        <p:spPr>
          <a:xfrm>
            <a:off x="3852830" y="2376625"/>
            <a:ext cx="4581000" cy="390240"/>
          </a:xfrm>
          <a:prstGeom prst="rect">
            <a:avLst/>
          </a:prstGeom>
          <a:noFill/>
          <a:ln>
            <a:noFill/>
          </a:ln>
        </p:spPr>
      </p:pic>
      <p:sp>
        <p:nvSpPr>
          <p:cNvPr id="291" name="Google Shape;291;p35"/>
          <p:cNvSpPr/>
          <p:nvPr/>
        </p:nvSpPr>
        <p:spPr>
          <a:xfrm>
            <a:off x="1172200" y="2981875"/>
            <a:ext cx="5743500" cy="14424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"hola como estas"</a:t>
            </a:r>
            <a:endParaRPr sz="1200">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i="0" lang="es" sz="1200" u="none" cap="none" strike="noStrike">
                <a:solidFill>
                  <a:srgbClr val="F39C12"/>
                </a:solidFill>
                <a:latin typeface="Consolas"/>
                <a:ea typeface="Consolas"/>
                <a:cs typeface="Consolas"/>
                <a:sym typeface="Consolas"/>
              </a:rPr>
              <a:t>document</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write</a:t>
            </a:r>
            <a:r>
              <a:rPr i="0" lang="es" sz="1200" u="none" cap="none" strike="noStrike">
                <a:solidFill>
                  <a:srgbClr val="D5CED9"/>
                </a:solidFill>
                <a:latin typeface="Consolas"/>
                <a:ea typeface="Consolas"/>
                <a:cs typeface="Consolas"/>
                <a:sym typeface="Consolas"/>
              </a:rPr>
              <a:t>(</a:t>
            </a:r>
            <a:r>
              <a:rPr i="0" lang="es" sz="1200" u="none" cap="none" strike="noStrike">
                <a:solidFill>
                  <a:srgbClr val="96E072"/>
                </a:solidFill>
                <a:latin typeface="Consolas"/>
                <a:ea typeface="Consolas"/>
                <a:cs typeface="Consolas"/>
                <a:sym typeface="Consolas"/>
              </a:rPr>
              <a:t>"CHARAT &lt;br&gt;"</a:t>
            </a:r>
            <a:r>
              <a:rPr i="0" lang="es" sz="1200" u="none" cap="none" strike="noStrike">
                <a:solidFill>
                  <a:srgbClr val="D5CED9"/>
                </a:solidFill>
                <a:latin typeface="Consolas"/>
                <a:ea typeface="Consolas"/>
                <a:cs typeface="Consolas"/>
                <a:sym typeface="Consolas"/>
              </a:rPr>
              <a:t>)</a:t>
            </a:r>
            <a:endParaRPr i="0" sz="12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i="0" lang="es" sz="1200" u="none" cap="none" strike="noStrike">
                <a:solidFill>
                  <a:srgbClr val="F39C12"/>
                </a:solidFill>
                <a:latin typeface="Consolas"/>
                <a:ea typeface="Consolas"/>
                <a:cs typeface="Consolas"/>
                <a:sym typeface="Consolas"/>
              </a:rPr>
              <a:t>document</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write</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39C12"/>
                </a:solidFill>
                <a:latin typeface="Consolas"/>
                <a:ea typeface="Consolas"/>
                <a:cs typeface="Consolas"/>
                <a:sym typeface="Consolas"/>
              </a:rPr>
              <a:t>cad</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charAt</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39C12"/>
                </a:solidFill>
                <a:latin typeface="Consolas"/>
                <a:ea typeface="Consolas"/>
                <a:cs typeface="Consolas"/>
                <a:sym typeface="Consolas"/>
              </a:rPr>
              <a:t>0</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5F6167"/>
                </a:solidFill>
                <a:latin typeface="Consolas"/>
                <a:ea typeface="Consolas"/>
                <a:cs typeface="Consolas"/>
                <a:sym typeface="Consolas"/>
              </a:rPr>
              <a:t>// devuelve "h"</a:t>
            </a:r>
            <a:endParaRPr i="0" sz="12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i="0" lang="es" sz="1200" u="none" cap="none" strike="noStrike">
                <a:solidFill>
                  <a:srgbClr val="C74DED"/>
                </a:solidFill>
                <a:latin typeface="Consolas"/>
                <a:ea typeface="Consolas"/>
                <a:cs typeface="Consolas"/>
                <a:sym typeface="Consolas"/>
              </a:rPr>
              <a:t>var</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pos1</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cad</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39C12"/>
                </a:solidFill>
                <a:latin typeface="Consolas"/>
                <a:ea typeface="Consolas"/>
                <a:cs typeface="Consolas"/>
                <a:sym typeface="Consolas"/>
              </a:rPr>
              <a:t>1</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5F6167"/>
                </a:solidFill>
                <a:latin typeface="Consolas"/>
                <a:ea typeface="Consolas"/>
                <a:cs typeface="Consolas"/>
                <a:sym typeface="Consolas"/>
              </a:rPr>
              <a:t>//</a:t>
            </a:r>
            <a:r>
              <a:rPr lang="es" sz="1200">
                <a:solidFill>
                  <a:srgbClr val="5F6167"/>
                </a:solidFill>
                <a:latin typeface="Consolas"/>
                <a:ea typeface="Consolas"/>
                <a:cs typeface="Consolas"/>
                <a:sym typeface="Consolas"/>
              </a:rPr>
              <a:t>Almaceno en pos1 el caracter 1(“</a:t>
            </a:r>
            <a:r>
              <a:rPr i="0" lang="es" sz="1200" u="none" cap="none" strike="noStrike">
                <a:solidFill>
                  <a:srgbClr val="5F6167"/>
                </a:solidFill>
                <a:latin typeface="Consolas"/>
                <a:ea typeface="Consolas"/>
                <a:cs typeface="Consolas"/>
                <a:sym typeface="Consolas"/>
              </a:rPr>
              <a:t>o</a:t>
            </a:r>
            <a:r>
              <a:rPr lang="es" sz="1200">
                <a:solidFill>
                  <a:srgbClr val="5F6167"/>
                </a:solidFill>
                <a:latin typeface="Consolas"/>
                <a:ea typeface="Consolas"/>
                <a:cs typeface="Consolas"/>
                <a:sym typeface="Consolas"/>
              </a:rPr>
              <a:t>”)</a:t>
            </a:r>
            <a:endParaRPr i="0" sz="12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i="0" lang="es" sz="1200" u="none" cap="none" strike="noStrike">
                <a:solidFill>
                  <a:srgbClr val="C74DED"/>
                </a:solidFill>
                <a:latin typeface="Consolas"/>
                <a:ea typeface="Consolas"/>
                <a:cs typeface="Consolas"/>
                <a:sym typeface="Consolas"/>
              </a:rPr>
              <a:t>var</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pos2</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cad</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39C12"/>
                </a:solidFill>
                <a:latin typeface="Consolas"/>
                <a:ea typeface="Consolas"/>
                <a:cs typeface="Consolas"/>
                <a:sym typeface="Consolas"/>
              </a:rPr>
              <a:t>20</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5F6167"/>
                </a:solidFill>
                <a:latin typeface="Consolas"/>
                <a:ea typeface="Consolas"/>
                <a:cs typeface="Consolas"/>
                <a:sym typeface="Consolas"/>
              </a:rPr>
              <a:t>//indefinido (no hay elemento nro 20)</a:t>
            </a:r>
            <a:endParaRPr i="0" sz="12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i="0" lang="es" sz="1200" u="none" cap="none" strike="noStrike">
                <a:solidFill>
                  <a:srgbClr val="F39C12"/>
                </a:solidFill>
                <a:latin typeface="Consolas"/>
                <a:ea typeface="Consolas"/>
                <a:cs typeface="Consolas"/>
                <a:sym typeface="Consolas"/>
              </a:rPr>
              <a:t>document</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write</a:t>
            </a:r>
            <a:r>
              <a:rPr i="0" lang="es" sz="1200" u="none" cap="none" strike="noStrike">
                <a:solidFill>
                  <a:srgbClr val="D5CED9"/>
                </a:solidFill>
                <a:latin typeface="Consolas"/>
                <a:ea typeface="Consolas"/>
                <a:cs typeface="Consolas"/>
                <a:sym typeface="Consolas"/>
              </a:rPr>
              <a:t>(</a:t>
            </a:r>
            <a:r>
              <a:rPr i="0" lang="es" sz="1200" u="none" cap="none" strike="noStrike">
                <a:solidFill>
                  <a:srgbClr val="00E8C6"/>
                </a:solidFill>
                <a:latin typeface="Consolas"/>
                <a:ea typeface="Consolas"/>
                <a:cs typeface="Consolas"/>
                <a:sym typeface="Consolas"/>
              </a:rPr>
              <a:t>pos1</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5F6167"/>
                </a:solidFill>
                <a:latin typeface="Consolas"/>
                <a:ea typeface="Consolas"/>
                <a:cs typeface="Consolas"/>
                <a:sym typeface="Consolas"/>
              </a:rPr>
              <a:t>//devuelve o</a:t>
            </a:r>
            <a:endParaRPr i="0" sz="12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i="0" lang="es" sz="1200" u="none" cap="none" strike="noStrike">
                <a:solidFill>
                  <a:srgbClr val="F39C12"/>
                </a:solidFill>
                <a:latin typeface="Consolas"/>
                <a:ea typeface="Consolas"/>
                <a:cs typeface="Consolas"/>
                <a:sym typeface="Consolas"/>
              </a:rPr>
              <a:t>document</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write</a:t>
            </a:r>
            <a:r>
              <a:rPr i="0" lang="es" sz="1200" u="none" cap="none" strike="noStrike">
                <a:solidFill>
                  <a:srgbClr val="D5CED9"/>
                </a:solidFill>
                <a:latin typeface="Consolas"/>
                <a:ea typeface="Consolas"/>
                <a:cs typeface="Consolas"/>
                <a:sym typeface="Consolas"/>
              </a:rPr>
              <a:t>(</a:t>
            </a:r>
            <a:r>
              <a:rPr i="0" lang="es" sz="1200" u="none" cap="none" strike="noStrike">
                <a:solidFill>
                  <a:srgbClr val="00E8C6"/>
                </a:solidFill>
                <a:latin typeface="Consolas"/>
                <a:ea typeface="Consolas"/>
                <a:cs typeface="Consolas"/>
                <a:sym typeface="Consolas"/>
              </a:rPr>
              <a:t>pos2</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5F6167"/>
                </a:solidFill>
                <a:latin typeface="Consolas"/>
                <a:ea typeface="Consolas"/>
                <a:cs typeface="Consolas"/>
                <a:sym typeface="Consolas"/>
              </a:rPr>
              <a:t>//</a:t>
            </a:r>
            <a:r>
              <a:rPr lang="es" sz="1200">
                <a:solidFill>
                  <a:srgbClr val="5F6167"/>
                </a:solidFill>
                <a:latin typeface="Consolas"/>
                <a:ea typeface="Consolas"/>
                <a:cs typeface="Consolas"/>
                <a:sym typeface="Consolas"/>
              </a:rPr>
              <a:t>undefinded</a:t>
            </a:r>
            <a:endParaRPr i="0" sz="1200" u="none" cap="none" strike="noStrike">
              <a:latin typeface="Consolas"/>
              <a:ea typeface="Consolas"/>
              <a:cs typeface="Consolas"/>
              <a:sym typeface="Consolas"/>
            </a:endParaRPr>
          </a:p>
        </p:txBody>
      </p:sp>
      <p:pic>
        <p:nvPicPr>
          <p:cNvPr id="292" name="Google Shape;292;p35"/>
          <p:cNvPicPr preferRelativeResize="0"/>
          <p:nvPr/>
        </p:nvPicPr>
        <p:blipFill rotWithShape="1">
          <a:blip r:embed="rId4">
            <a:alphaModFix/>
          </a:blip>
          <a:srcRect b="0" l="0" r="0" t="0"/>
          <a:stretch/>
        </p:blipFill>
        <p:spPr>
          <a:xfrm>
            <a:off x="7133935" y="3335330"/>
            <a:ext cx="1004400" cy="857880"/>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 | </a:t>
            </a:r>
            <a:r>
              <a:rPr lang="es"/>
              <a:t>. indexOf() y .lastIndexOf()</a:t>
            </a:r>
            <a:endParaRPr/>
          </a:p>
        </p:txBody>
      </p:sp>
      <p:sp>
        <p:nvSpPr>
          <p:cNvPr id="298" name="Google Shape;298;p36"/>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50"/>
              <a:t>. indexOf(str)</a:t>
            </a:r>
            <a:r>
              <a:rPr lang="es" sz="1650"/>
              <a:t> devuelve la posición de la </a:t>
            </a:r>
            <a:r>
              <a:rPr lang="es" sz="1650"/>
              <a:t>primera</a:t>
            </a:r>
            <a:r>
              <a:rPr lang="es" sz="1650"/>
              <a:t> </a:t>
            </a:r>
            <a:r>
              <a:rPr lang="es" sz="1650"/>
              <a:t>aparición</a:t>
            </a:r>
            <a:r>
              <a:rPr lang="es" sz="1650"/>
              <a:t> de </a:t>
            </a:r>
            <a:r>
              <a:rPr b="1" lang="es" sz="1650"/>
              <a:t>str</a:t>
            </a:r>
            <a:r>
              <a:rPr lang="es" sz="1650"/>
              <a:t> dentro de la cadena, </a:t>
            </a:r>
            <a:r>
              <a:rPr b="1" lang="es" sz="1650"/>
              <a:t>.indexOf(str, from)</a:t>
            </a:r>
            <a:r>
              <a:rPr lang="es" sz="1650"/>
              <a:t> hace lo propio, pero a partir de la posición indicada por </a:t>
            </a:r>
            <a:r>
              <a:rPr b="1" lang="es" sz="1650"/>
              <a:t>from</a:t>
            </a:r>
            <a:r>
              <a:rPr lang="es" sz="1650"/>
              <a:t>. Y</a:t>
            </a:r>
            <a:r>
              <a:rPr b="1" lang="es" sz="1650"/>
              <a:t> .lastIndexOf(str, from)</a:t>
            </a:r>
            <a:r>
              <a:rPr lang="es" sz="1650"/>
              <a:t> devuelve el carácter ubicado </a:t>
            </a:r>
            <a:r>
              <a:rPr lang="es" sz="1650"/>
              <a:t>a partir de la posición indicada por </a:t>
            </a:r>
            <a:r>
              <a:rPr b="1" lang="es" sz="1650"/>
              <a:t>from </a:t>
            </a:r>
            <a:r>
              <a:rPr lang="es" sz="1650"/>
              <a:t>pero partiendo desde el final: </a:t>
            </a:r>
            <a:endParaRPr sz="1650"/>
          </a:p>
          <a:p>
            <a:pPr indent="0" lvl="0" marL="0" rtl="0" algn="l">
              <a:spcBef>
                <a:spcPts val="1200"/>
              </a:spcBef>
              <a:spcAft>
                <a:spcPts val="0"/>
              </a:spcAft>
              <a:buNone/>
            </a:pPr>
            <a:r>
              <a:t/>
            </a:r>
            <a:endParaRPr sz="1650"/>
          </a:p>
          <a:p>
            <a:pPr indent="0" lvl="0" marL="0" rtl="0" algn="l">
              <a:spcBef>
                <a:spcPts val="1200"/>
              </a:spcBef>
              <a:spcAft>
                <a:spcPts val="0"/>
              </a:spcAft>
              <a:buNone/>
            </a:pPr>
            <a:r>
              <a:t/>
            </a:r>
            <a:endParaRPr sz="1650"/>
          </a:p>
          <a:p>
            <a:pPr indent="0" lvl="0" marL="0" rtl="0" algn="l">
              <a:spcBef>
                <a:spcPts val="1200"/>
              </a:spcBef>
              <a:spcAft>
                <a:spcPts val="0"/>
              </a:spcAft>
              <a:buNone/>
            </a:pPr>
            <a:r>
              <a:t/>
            </a:r>
            <a:endParaRPr sz="1650"/>
          </a:p>
          <a:p>
            <a:pPr indent="0" lvl="0" marL="0" rtl="0" algn="l">
              <a:spcBef>
                <a:spcPts val="1200"/>
              </a:spcBef>
              <a:spcAft>
                <a:spcPts val="1200"/>
              </a:spcAft>
              <a:buNone/>
            </a:pPr>
            <a:r>
              <a:t/>
            </a:r>
            <a:endParaRPr sz="1650"/>
          </a:p>
        </p:txBody>
      </p:sp>
      <p:sp>
        <p:nvSpPr>
          <p:cNvPr id="299" name="Google Shape;299;p36"/>
          <p:cNvSpPr/>
          <p:nvPr/>
        </p:nvSpPr>
        <p:spPr>
          <a:xfrm>
            <a:off x="1288050" y="2676675"/>
            <a:ext cx="6550500" cy="1014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39C12"/>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"hola como estas"</a:t>
            </a:r>
            <a:endParaRPr sz="1200">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indexOf</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//Muestra “3” en el documento HTML</a:t>
            </a:r>
            <a:endParaRPr sz="1200">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indexOf</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//Muestra “13” en el documento HTML</a:t>
            </a:r>
            <a:endParaRPr sz="1200">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lastIndexOf</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//Muestra “8” en el documento HTML</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lastIndexOf</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 </a:t>
            </a:r>
            <a:r>
              <a:rPr lang="es" sz="1200">
                <a:solidFill>
                  <a:srgbClr val="5F6167"/>
                </a:solidFill>
                <a:latin typeface="Consolas"/>
                <a:ea typeface="Consolas"/>
                <a:cs typeface="Consolas"/>
                <a:sym typeface="Consolas"/>
              </a:rPr>
              <a:t>//Muestra “6” en el documento HTML</a:t>
            </a:r>
            <a:endParaRPr b="0" i="0" sz="1200" u="none" cap="none" strike="noStrike">
              <a:latin typeface="Arial"/>
              <a:ea typeface="Arial"/>
              <a:cs typeface="Arial"/>
              <a:sym typeface="Arial"/>
            </a:endParaRPr>
          </a:p>
        </p:txBody>
      </p:sp>
      <p:sp>
        <p:nvSpPr>
          <p:cNvPr id="300" name="Google Shape;300;p36"/>
          <p:cNvSpPr txBox="1"/>
          <p:nvPr/>
        </p:nvSpPr>
        <p:spPr>
          <a:xfrm>
            <a:off x="1288050" y="3700325"/>
            <a:ext cx="65505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200">
                <a:solidFill>
                  <a:schemeClr val="dk2"/>
                </a:solidFill>
                <a:latin typeface="Montserrat"/>
                <a:ea typeface="Montserrat"/>
                <a:cs typeface="Montserrat"/>
                <a:sym typeface="Montserrat"/>
              </a:rPr>
              <a:t>En este ejemplo, </a:t>
            </a:r>
            <a:r>
              <a:rPr b="1" lang="es" sz="1200">
                <a:solidFill>
                  <a:schemeClr val="dk2"/>
                </a:solidFill>
                <a:latin typeface="Montserrat"/>
                <a:ea typeface="Montserrat"/>
                <a:cs typeface="Montserrat"/>
                <a:sym typeface="Montserrat"/>
              </a:rPr>
              <a:t>IndexOf </a:t>
            </a:r>
            <a:r>
              <a:rPr lang="es" sz="1200">
                <a:solidFill>
                  <a:schemeClr val="dk2"/>
                </a:solidFill>
                <a:latin typeface="Montserrat"/>
                <a:ea typeface="Montserrat"/>
                <a:cs typeface="Montserrat"/>
                <a:sym typeface="Montserrat"/>
              </a:rPr>
              <a:t>cuenta desde el principio de la cadena, si agregamos un valor más al método </a:t>
            </a:r>
            <a:r>
              <a:rPr lang="es" sz="1200">
                <a:solidFill>
                  <a:schemeClr val="dk2"/>
                </a:solidFill>
                <a:latin typeface="Montserrat"/>
                <a:ea typeface="Montserrat"/>
                <a:cs typeface="Montserrat"/>
                <a:sym typeface="Montserrat"/>
              </a:rPr>
              <a:t>empieza</a:t>
            </a:r>
            <a:r>
              <a:rPr lang="es" sz="1200">
                <a:solidFill>
                  <a:schemeClr val="dk2"/>
                </a:solidFill>
                <a:latin typeface="Montserrat"/>
                <a:ea typeface="Montserrat"/>
                <a:cs typeface="Montserrat"/>
                <a:sym typeface="Montserrat"/>
              </a:rPr>
              <a:t> a contar desde ese valor. En cambio,</a:t>
            </a:r>
            <a:r>
              <a:rPr lang="es" sz="1200">
                <a:solidFill>
                  <a:schemeClr val="dk2"/>
                </a:solidFill>
                <a:latin typeface="Montserrat"/>
                <a:ea typeface="Montserrat"/>
                <a:cs typeface="Montserrat"/>
                <a:sym typeface="Montserrat"/>
              </a:rPr>
              <a:t> </a:t>
            </a:r>
            <a:r>
              <a:rPr b="1" lang="es" sz="1200">
                <a:solidFill>
                  <a:schemeClr val="dk2"/>
                </a:solidFill>
                <a:latin typeface="Montserrat"/>
                <a:ea typeface="Montserrat"/>
                <a:cs typeface="Montserrat"/>
                <a:sym typeface="Montserrat"/>
              </a:rPr>
              <a:t>lastIndexOf </a:t>
            </a:r>
            <a:r>
              <a:rPr lang="es" sz="1200">
                <a:solidFill>
                  <a:schemeClr val="dk2"/>
                </a:solidFill>
                <a:latin typeface="Montserrat"/>
                <a:ea typeface="Montserrat"/>
                <a:cs typeface="Montserrat"/>
                <a:sym typeface="Montserrat"/>
              </a:rPr>
              <a:t>cuenta desde el final de la cadena.</a:t>
            </a:r>
            <a:endParaRPr b="1" sz="1200">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 | Más métodos</a:t>
            </a:r>
            <a:endParaRPr/>
          </a:p>
        </p:txBody>
      </p:sp>
      <p:sp>
        <p:nvSpPr>
          <p:cNvPr id="306" name="Google Shape;306;p37"/>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50"/>
              <a:t>El objeto String posee una gran cantidad de métodos. Veamos algunos más:</a:t>
            </a:r>
            <a:endParaRPr sz="1650"/>
          </a:p>
          <a:p>
            <a:pPr indent="0" lvl="0" marL="0" rtl="0" algn="l">
              <a:spcBef>
                <a:spcPts val="1200"/>
              </a:spcBef>
              <a:spcAft>
                <a:spcPts val="1200"/>
              </a:spcAft>
              <a:buNone/>
            </a:pPr>
            <a:r>
              <a:t/>
            </a:r>
            <a:endParaRPr sz="1650"/>
          </a:p>
        </p:txBody>
      </p:sp>
      <p:graphicFrame>
        <p:nvGraphicFramePr>
          <p:cNvPr id="307" name="Google Shape;307;p37"/>
          <p:cNvGraphicFramePr/>
          <p:nvPr/>
        </p:nvGraphicFramePr>
        <p:xfrm>
          <a:off x="865970" y="1729150"/>
          <a:ext cx="3000000" cy="3000000"/>
        </p:xfrm>
        <a:graphic>
          <a:graphicData uri="http://schemas.openxmlformats.org/drawingml/2006/table">
            <a:tbl>
              <a:tblPr>
                <a:noFill/>
                <a:tableStyleId>{1B9B06F7-BEDC-4F84-8464-C0D9F3499852}</a:tableStyleId>
              </a:tblPr>
              <a:tblGrid>
                <a:gridCol w="2055600"/>
                <a:gridCol w="5356450"/>
              </a:tblGrid>
              <a:tr h="3265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Método</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solidFill>
                      <a:srgbClr val="F8C823"/>
                    </a:solidFill>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.repeat(n) </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de la variable repetido </a:t>
                      </a:r>
                      <a:r>
                        <a:rPr b="1" lang="es" sz="1200" u="none" cap="none" strike="noStrike">
                          <a:solidFill>
                            <a:srgbClr val="000000"/>
                          </a:solidFill>
                          <a:latin typeface="Montserrat"/>
                          <a:ea typeface="Montserrat"/>
                          <a:cs typeface="Montserrat"/>
                          <a:sym typeface="Montserrat"/>
                        </a:rPr>
                        <a:t>n</a:t>
                      </a:r>
                      <a:r>
                        <a:rPr b="0" lang="es" sz="1200" u="none" cap="none" strike="noStrike">
                          <a:solidFill>
                            <a:srgbClr val="000000"/>
                          </a:solidFill>
                          <a:latin typeface="Montserrat"/>
                          <a:ea typeface="Montserrat"/>
                          <a:cs typeface="Montserrat"/>
                          <a:sym typeface="Montserrat"/>
                        </a:rPr>
                        <a:t> veces.</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.toLowerCase()</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de la variable en minúsculas.</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.toUpperCase()</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de la variable en mayúsculas.</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.trim()</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texto sin espacios a la izquierda y derecha.</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.replace(str, newstr)</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Reemplaza la primera aparición del texto </a:t>
                      </a:r>
                      <a:r>
                        <a:rPr b="1" lang="es" sz="1200" u="none" cap="none" strike="noStrike">
                          <a:solidFill>
                            <a:srgbClr val="000000"/>
                          </a:solidFill>
                          <a:latin typeface="Montserrat"/>
                          <a:ea typeface="Montserrat"/>
                          <a:cs typeface="Montserrat"/>
                          <a:sym typeface="Montserrat"/>
                        </a:rPr>
                        <a:t>str</a:t>
                      </a:r>
                      <a:r>
                        <a:rPr b="0" lang="es" sz="1200" u="none" cap="none" strike="noStrike">
                          <a:solidFill>
                            <a:srgbClr val="000000"/>
                          </a:solidFill>
                          <a:latin typeface="Montserrat"/>
                          <a:ea typeface="Montserrat"/>
                          <a:cs typeface="Montserrat"/>
                          <a:sym typeface="Montserrat"/>
                        </a:rPr>
                        <a:t> por </a:t>
                      </a:r>
                      <a:r>
                        <a:rPr b="1" lang="es" sz="1200" u="none" cap="none" strike="noStrike">
                          <a:solidFill>
                            <a:srgbClr val="000000"/>
                          </a:solidFill>
                          <a:latin typeface="Montserrat"/>
                          <a:ea typeface="Montserrat"/>
                          <a:cs typeface="Montserrat"/>
                          <a:sym typeface="Montserrat"/>
                        </a:rPr>
                        <a:t>newstr</a:t>
                      </a:r>
                      <a:r>
                        <a:rPr b="0" lang="es" sz="1200" u="none" cap="none" strike="noStrike">
                          <a:solidFill>
                            <a:srgbClr val="000000"/>
                          </a:solidFill>
                          <a:latin typeface="Montserrat"/>
                          <a:ea typeface="Montserrat"/>
                          <a:cs typeface="Montserrat"/>
                          <a:sym typeface="Montserrat"/>
                        </a:rPr>
                        <a:t>.</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.substr(ini, len)</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subtexto desde la posición </a:t>
                      </a:r>
                      <a:r>
                        <a:rPr b="1" lang="es" sz="1200" u="none" cap="none" strike="noStrike">
                          <a:solidFill>
                            <a:srgbClr val="000000"/>
                          </a:solidFill>
                          <a:latin typeface="Montserrat"/>
                          <a:ea typeface="Montserrat"/>
                          <a:cs typeface="Montserrat"/>
                          <a:sym typeface="Montserrat"/>
                        </a:rPr>
                        <a:t>ini </a:t>
                      </a:r>
                      <a:r>
                        <a:rPr b="0" lang="es" sz="1200" u="none" cap="none" strike="noStrike">
                          <a:solidFill>
                            <a:srgbClr val="000000"/>
                          </a:solidFill>
                          <a:latin typeface="Montserrat"/>
                          <a:ea typeface="Montserrat"/>
                          <a:cs typeface="Montserrat"/>
                          <a:sym typeface="Montserrat"/>
                        </a:rPr>
                        <a:t>hasta </a:t>
                      </a:r>
                      <a:r>
                        <a:rPr b="1" lang="es" sz="1200" u="none" cap="none" strike="noStrike">
                          <a:solidFill>
                            <a:srgbClr val="000000"/>
                          </a:solidFill>
                          <a:latin typeface="Montserrat"/>
                          <a:ea typeface="Montserrat"/>
                          <a:cs typeface="Montserrat"/>
                          <a:sym typeface="Montserrat"/>
                        </a:rPr>
                        <a:t>ini+len</a:t>
                      </a:r>
                      <a:r>
                        <a:rPr b="0" lang="es" sz="1200" u="none" cap="none" strike="noStrike">
                          <a:solidFill>
                            <a:srgbClr val="000000"/>
                          </a:solidFill>
                          <a:latin typeface="Montserrat"/>
                          <a:ea typeface="Montserrat"/>
                          <a:cs typeface="Montserrat"/>
                          <a:sym typeface="Montserrat"/>
                        </a:rPr>
                        <a:t>.</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26525">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 .substring(ini, end)</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rgbClr val="000000"/>
                          </a:solidFill>
                          <a:latin typeface="Montserrat"/>
                          <a:ea typeface="Montserrat"/>
                          <a:cs typeface="Montserrat"/>
                          <a:sym typeface="Montserrat"/>
                        </a:rPr>
                        <a:t>Devuelve el subtexto desde la posición </a:t>
                      </a:r>
                      <a:r>
                        <a:rPr b="1" lang="es" sz="1200" u="none" cap="none" strike="noStrike">
                          <a:solidFill>
                            <a:srgbClr val="000000"/>
                          </a:solidFill>
                          <a:latin typeface="Montserrat"/>
                          <a:ea typeface="Montserrat"/>
                          <a:cs typeface="Montserrat"/>
                          <a:sym typeface="Montserrat"/>
                        </a:rPr>
                        <a:t>ini</a:t>
                      </a:r>
                      <a:r>
                        <a:rPr b="0" lang="es" sz="1200" u="none" cap="none" strike="noStrike">
                          <a:solidFill>
                            <a:srgbClr val="000000"/>
                          </a:solidFill>
                          <a:latin typeface="Montserrat"/>
                          <a:ea typeface="Montserrat"/>
                          <a:cs typeface="Montserrat"/>
                          <a:sym typeface="Montserrat"/>
                        </a:rPr>
                        <a:t> hasta </a:t>
                      </a:r>
                      <a:r>
                        <a:rPr b="1" lang="es" sz="1200" u="none" cap="none" strike="noStrike">
                          <a:solidFill>
                            <a:srgbClr val="000000"/>
                          </a:solidFill>
                          <a:latin typeface="Montserrat"/>
                          <a:ea typeface="Montserrat"/>
                          <a:cs typeface="Montserrat"/>
                          <a:sym typeface="Montserrat"/>
                        </a:rPr>
                        <a:t>end</a:t>
                      </a:r>
                      <a:r>
                        <a:rPr b="0" lang="es" sz="1200" u="none" cap="none" strike="noStrike">
                          <a:solidFill>
                            <a:srgbClr val="000000"/>
                          </a:solidFill>
                          <a:latin typeface="Montserrat"/>
                          <a:ea typeface="Montserrat"/>
                          <a:cs typeface="Montserrat"/>
                          <a:sym typeface="Montserrat"/>
                        </a:rPr>
                        <a:t>.</a:t>
                      </a:r>
                      <a:endParaRPr b="0" sz="1200" u="none" cap="none" strike="noStrike">
                        <a:latin typeface="Arial"/>
                        <a:ea typeface="Arial"/>
                        <a:cs typeface="Arial"/>
                        <a:sym typeface="Arial"/>
                      </a:endParaRPr>
                    </a:p>
                  </a:txBody>
                  <a:tcPr marT="45725" marB="45725" marR="75950" marL="75950">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 | repeat(n), toLowerCase() y toUpperCase()</a:t>
            </a:r>
            <a:endParaRPr/>
          </a:p>
        </p:txBody>
      </p:sp>
      <p:sp>
        <p:nvSpPr>
          <p:cNvPr id="313" name="Google Shape;313;p38"/>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650"/>
              <a:t>repeat(n) </a:t>
            </a:r>
            <a:r>
              <a:rPr lang="es" sz="1650"/>
              <a:t>repite n veces la cadena de texto:</a:t>
            </a:r>
            <a:endParaRPr sz="1650"/>
          </a:p>
          <a:p>
            <a:pPr indent="0" lvl="0" marL="0" rtl="0" algn="l">
              <a:spcBef>
                <a:spcPts val="1200"/>
              </a:spcBef>
              <a:spcAft>
                <a:spcPts val="0"/>
              </a:spcAft>
              <a:buClr>
                <a:schemeClr val="dk1"/>
              </a:buClr>
              <a:buSzPts val="1100"/>
              <a:buFont typeface="Arial"/>
              <a:buNone/>
            </a:pPr>
            <a:r>
              <a:t/>
            </a:r>
            <a:endParaRPr sz="1650"/>
          </a:p>
          <a:p>
            <a:pPr indent="0" lvl="0" marL="0" rtl="0" algn="l">
              <a:spcBef>
                <a:spcPts val="1200"/>
              </a:spcBef>
              <a:spcAft>
                <a:spcPts val="1200"/>
              </a:spcAft>
              <a:buNone/>
            </a:pPr>
            <a:r>
              <a:t/>
            </a:r>
            <a:endParaRPr sz="1650"/>
          </a:p>
        </p:txBody>
      </p:sp>
      <p:sp>
        <p:nvSpPr>
          <p:cNvPr id="314" name="Google Shape;314;p38"/>
          <p:cNvSpPr/>
          <p:nvPr/>
        </p:nvSpPr>
        <p:spPr>
          <a:xfrm>
            <a:off x="565275" y="1738355"/>
            <a:ext cx="3668100" cy="572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"Aprendiendo JavaScript "</a:t>
            </a:r>
            <a:endParaRPr sz="1200">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i="0" lang="es" sz="1200" u="none" cap="none" strike="noStrike">
                <a:solidFill>
                  <a:srgbClr val="F39C12"/>
                </a:solidFill>
                <a:latin typeface="Consolas"/>
                <a:ea typeface="Consolas"/>
                <a:cs typeface="Consolas"/>
                <a:sym typeface="Consolas"/>
              </a:rPr>
              <a:t>document</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write</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39C12"/>
                </a:solidFill>
                <a:latin typeface="Consolas"/>
                <a:ea typeface="Consolas"/>
                <a:cs typeface="Consolas"/>
                <a:sym typeface="Consolas"/>
              </a:rPr>
              <a:t>cad</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repeat</a:t>
            </a:r>
            <a:r>
              <a:rPr i="0" lang="es" sz="1200" u="none" cap="none" strike="noStrike">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3</a:t>
            </a:r>
            <a:r>
              <a:rPr i="0" lang="es" sz="1200" u="none" cap="none" strike="noStrike">
                <a:solidFill>
                  <a:srgbClr val="D5CED9"/>
                </a:solidFill>
                <a:latin typeface="Consolas"/>
                <a:ea typeface="Consolas"/>
                <a:cs typeface="Consolas"/>
                <a:sym typeface="Consolas"/>
              </a:rPr>
              <a:t>))</a:t>
            </a:r>
            <a:endParaRPr i="0" sz="1200" u="none" cap="none" strike="noStrike">
              <a:latin typeface="Consolas"/>
              <a:ea typeface="Consolas"/>
              <a:cs typeface="Consolas"/>
              <a:sym typeface="Consolas"/>
            </a:endParaRPr>
          </a:p>
        </p:txBody>
      </p:sp>
      <p:sp>
        <p:nvSpPr>
          <p:cNvPr id="315" name="Google Shape;315;p38"/>
          <p:cNvSpPr txBox="1"/>
          <p:nvPr/>
        </p:nvSpPr>
        <p:spPr>
          <a:xfrm>
            <a:off x="420600" y="2689700"/>
            <a:ext cx="82854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50">
                <a:solidFill>
                  <a:schemeClr val="dk2"/>
                </a:solidFill>
                <a:latin typeface="Montserrat"/>
                <a:ea typeface="Montserrat"/>
                <a:cs typeface="Montserrat"/>
                <a:sym typeface="Montserrat"/>
              </a:rPr>
              <a:t>Los otros dos métodos convierten a mayúsculas (</a:t>
            </a:r>
            <a:r>
              <a:rPr b="1" lang="es" sz="1650">
                <a:solidFill>
                  <a:schemeClr val="dk2"/>
                </a:solidFill>
                <a:latin typeface="Montserrat"/>
                <a:ea typeface="Montserrat"/>
                <a:cs typeface="Montserrat"/>
                <a:sym typeface="Montserrat"/>
              </a:rPr>
              <a:t>toUpperCase</a:t>
            </a:r>
            <a:r>
              <a:rPr lang="es" sz="1650">
                <a:solidFill>
                  <a:schemeClr val="dk2"/>
                </a:solidFill>
                <a:latin typeface="Montserrat"/>
                <a:ea typeface="Montserrat"/>
                <a:cs typeface="Montserrat"/>
                <a:sym typeface="Montserrat"/>
              </a:rPr>
              <a:t>) y minúsculas (</a:t>
            </a:r>
            <a:r>
              <a:rPr b="1" lang="es" sz="1650">
                <a:solidFill>
                  <a:schemeClr val="dk2"/>
                </a:solidFill>
                <a:latin typeface="Montserrat"/>
                <a:ea typeface="Montserrat"/>
                <a:cs typeface="Montserrat"/>
                <a:sym typeface="Montserrat"/>
              </a:rPr>
              <a:t>toLowerCase</a:t>
            </a:r>
            <a:r>
              <a:rPr lang="es" sz="1650">
                <a:solidFill>
                  <a:schemeClr val="dk2"/>
                </a:solidFill>
                <a:latin typeface="Montserrat"/>
                <a:ea typeface="Montserrat"/>
                <a:cs typeface="Montserrat"/>
                <a:sym typeface="Montserrat"/>
              </a:rPr>
              <a:t>) una cadena de texto:</a:t>
            </a:r>
            <a:endParaRPr sz="1650">
              <a:solidFill>
                <a:schemeClr val="dk2"/>
              </a:solidFill>
              <a:latin typeface="Montserrat"/>
              <a:ea typeface="Montserrat"/>
              <a:cs typeface="Montserrat"/>
              <a:sym typeface="Montserrat"/>
            </a:endParaRPr>
          </a:p>
        </p:txBody>
      </p:sp>
      <p:sp>
        <p:nvSpPr>
          <p:cNvPr id="316" name="Google Shape;316;p38"/>
          <p:cNvSpPr/>
          <p:nvPr/>
        </p:nvSpPr>
        <p:spPr>
          <a:xfrm>
            <a:off x="2042649" y="3595425"/>
            <a:ext cx="3150300" cy="7866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"Aprendiendo JavaScript "</a:t>
            </a:r>
            <a:endParaRPr sz="1200">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i="0" lang="es" sz="1200" u="none" cap="none" strike="noStrike">
                <a:solidFill>
                  <a:srgbClr val="F39C12"/>
                </a:solidFill>
                <a:latin typeface="Consolas"/>
                <a:ea typeface="Consolas"/>
                <a:cs typeface="Consolas"/>
                <a:sym typeface="Consolas"/>
              </a:rPr>
              <a:t>document</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write</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39C12"/>
                </a:solidFill>
                <a:latin typeface="Consolas"/>
                <a:ea typeface="Consolas"/>
                <a:cs typeface="Consolas"/>
                <a:sym typeface="Consolas"/>
              </a:rPr>
              <a:t>cad</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toLowerCase</a:t>
            </a:r>
            <a:r>
              <a:rPr i="0" lang="es" sz="1200" u="none" cap="none" strike="noStrike">
                <a:solidFill>
                  <a:srgbClr val="D5CED9"/>
                </a:solidFill>
                <a:latin typeface="Consolas"/>
                <a:ea typeface="Consolas"/>
                <a:cs typeface="Consolas"/>
                <a:sym typeface="Consolas"/>
              </a:rPr>
              <a:t>())</a:t>
            </a:r>
            <a:endParaRPr i="0" sz="120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i="0" lang="es" sz="1200" u="none" cap="none" strike="noStrike">
                <a:solidFill>
                  <a:srgbClr val="F39C12"/>
                </a:solidFill>
                <a:latin typeface="Consolas"/>
                <a:ea typeface="Consolas"/>
                <a:cs typeface="Consolas"/>
                <a:sym typeface="Consolas"/>
              </a:rPr>
              <a:t>document</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write</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39C12"/>
                </a:solidFill>
                <a:latin typeface="Consolas"/>
                <a:ea typeface="Consolas"/>
                <a:cs typeface="Consolas"/>
                <a:sym typeface="Consolas"/>
              </a:rPr>
              <a:t>cad</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toUpperCase</a:t>
            </a:r>
            <a:r>
              <a:rPr i="0" lang="es" sz="1200" u="none" cap="none" strike="noStrike">
                <a:solidFill>
                  <a:srgbClr val="D5CED9"/>
                </a:solidFill>
                <a:latin typeface="Consolas"/>
                <a:ea typeface="Consolas"/>
                <a:cs typeface="Consolas"/>
                <a:sym typeface="Consolas"/>
              </a:rPr>
              <a:t>())</a:t>
            </a:r>
            <a:endParaRPr i="0" sz="1200" u="none" cap="none" strike="noStrike">
              <a:latin typeface="Consolas"/>
              <a:ea typeface="Consolas"/>
              <a:cs typeface="Consolas"/>
              <a:sym typeface="Consolas"/>
            </a:endParaRPr>
          </a:p>
        </p:txBody>
      </p:sp>
      <p:pic>
        <p:nvPicPr>
          <p:cNvPr id="317" name="Google Shape;317;p38"/>
          <p:cNvPicPr preferRelativeResize="0"/>
          <p:nvPr/>
        </p:nvPicPr>
        <p:blipFill rotWithShape="1">
          <a:blip r:embed="rId3">
            <a:alphaModFix/>
          </a:blip>
          <a:srcRect b="0" l="0" r="0" t="0"/>
          <a:stretch/>
        </p:blipFill>
        <p:spPr>
          <a:xfrm>
            <a:off x="5262111" y="3600830"/>
            <a:ext cx="1839240" cy="775800"/>
          </a:xfrm>
          <a:prstGeom prst="rect">
            <a:avLst/>
          </a:prstGeom>
          <a:noFill/>
          <a:ln cap="flat" cmpd="sng" w="9525">
            <a:solidFill>
              <a:schemeClr val="lt1"/>
            </a:solidFill>
            <a:prstDash val="solid"/>
            <a:round/>
            <a:headEnd len="sm" w="sm" type="none"/>
            <a:tailEnd len="sm" w="sm" type="none"/>
          </a:ln>
        </p:spPr>
      </p:pic>
      <p:pic>
        <p:nvPicPr>
          <p:cNvPr id="318" name="Google Shape;318;p38"/>
          <p:cNvPicPr preferRelativeResize="0"/>
          <p:nvPr/>
        </p:nvPicPr>
        <p:blipFill rotWithShape="1">
          <a:blip r:embed="rId4">
            <a:alphaModFix/>
          </a:blip>
          <a:srcRect b="0" l="0" r="0" t="0"/>
          <a:stretch/>
        </p:blipFill>
        <p:spPr>
          <a:xfrm>
            <a:off x="2215385" y="2212960"/>
            <a:ext cx="6295319" cy="4010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 | </a:t>
            </a:r>
            <a:r>
              <a:rPr lang="es"/>
              <a:t>trim() y replace(str, newstr)</a:t>
            </a:r>
            <a:endParaRPr/>
          </a:p>
        </p:txBody>
      </p:sp>
      <p:sp>
        <p:nvSpPr>
          <p:cNvPr id="324" name="Google Shape;324;p39"/>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s" sz="1650"/>
              <a:t>trim</a:t>
            </a:r>
            <a:r>
              <a:rPr b="1" lang="es" sz="1650"/>
              <a:t>()</a:t>
            </a:r>
            <a:r>
              <a:rPr lang="es" sz="1650"/>
              <a:t> elimina los espacios al inicio y al final de la cadena:</a:t>
            </a:r>
            <a:endParaRPr sz="1650"/>
          </a:p>
        </p:txBody>
      </p:sp>
      <p:sp>
        <p:nvSpPr>
          <p:cNvPr id="325" name="Google Shape;325;p39"/>
          <p:cNvSpPr/>
          <p:nvPr/>
        </p:nvSpPr>
        <p:spPr>
          <a:xfrm>
            <a:off x="1072375" y="1738350"/>
            <a:ext cx="3894000" cy="572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cad2</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       Texto de ejemplo"</a:t>
            </a:r>
            <a:endParaRPr sz="1200">
              <a:solidFill>
                <a:srgbClr val="F39C12"/>
              </a:solidFill>
              <a:latin typeface="Consolas"/>
              <a:ea typeface="Consolas"/>
              <a:cs typeface="Consolas"/>
              <a:sym typeface="Consolas"/>
            </a:endParaRPr>
          </a:p>
          <a:p>
            <a:pPr indent="0" lvl="0" marL="0" rtl="0" algn="l">
              <a:spcBef>
                <a:spcPts val="0"/>
              </a:spcBef>
              <a:spcAft>
                <a:spcPts val="0"/>
              </a:spcAft>
              <a:buClr>
                <a:srgbClr val="FFE66D"/>
              </a:buClr>
              <a:buSzPts val="1400"/>
              <a:buFont typeface="Consolas"/>
              <a:buNone/>
            </a:pPr>
            <a:r>
              <a:rPr lang="es" sz="1200">
                <a:solidFill>
                  <a:srgbClr val="FFE66D"/>
                </a:solidFill>
                <a:latin typeface="Consolas"/>
                <a:ea typeface="Consolas"/>
                <a:cs typeface="Consolas"/>
                <a:sym typeface="Consolas"/>
              </a:rPr>
              <a:t>alert</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cad2</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trim</a:t>
            </a:r>
            <a:r>
              <a:rPr lang="es" sz="1200">
                <a:solidFill>
                  <a:srgbClr val="D5CED9"/>
                </a:solidFill>
                <a:latin typeface="Consolas"/>
                <a:ea typeface="Consolas"/>
                <a:cs typeface="Consolas"/>
                <a:sym typeface="Consolas"/>
              </a:rPr>
              <a:t>())</a:t>
            </a:r>
            <a:endParaRPr i="0" sz="1200" u="none" cap="none" strike="noStrike">
              <a:latin typeface="Consolas"/>
              <a:ea typeface="Consolas"/>
              <a:cs typeface="Consolas"/>
              <a:sym typeface="Consolas"/>
            </a:endParaRPr>
          </a:p>
        </p:txBody>
      </p:sp>
      <p:sp>
        <p:nvSpPr>
          <p:cNvPr id="326" name="Google Shape;326;p39"/>
          <p:cNvSpPr txBox="1"/>
          <p:nvPr/>
        </p:nvSpPr>
        <p:spPr>
          <a:xfrm>
            <a:off x="420600" y="2689700"/>
            <a:ext cx="82854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650">
                <a:solidFill>
                  <a:schemeClr val="dk2"/>
                </a:solidFill>
                <a:latin typeface="Montserrat"/>
                <a:ea typeface="Montserrat"/>
                <a:cs typeface="Montserrat"/>
                <a:sym typeface="Montserrat"/>
              </a:rPr>
              <a:t>replace(str, newstr)</a:t>
            </a:r>
            <a:r>
              <a:rPr lang="es" sz="1650">
                <a:solidFill>
                  <a:schemeClr val="dk2"/>
                </a:solidFill>
                <a:latin typeface="Montserrat"/>
                <a:ea typeface="Montserrat"/>
                <a:cs typeface="Montserrat"/>
                <a:sym typeface="Montserrat"/>
              </a:rPr>
              <a:t> sustituye las apariciones de </a:t>
            </a:r>
            <a:r>
              <a:rPr b="1" lang="es" sz="1650">
                <a:solidFill>
                  <a:schemeClr val="dk2"/>
                </a:solidFill>
                <a:latin typeface="Montserrat"/>
                <a:ea typeface="Montserrat"/>
                <a:cs typeface="Montserrat"/>
                <a:sym typeface="Montserrat"/>
              </a:rPr>
              <a:t>str</a:t>
            </a:r>
            <a:r>
              <a:rPr lang="es" sz="1650">
                <a:solidFill>
                  <a:schemeClr val="dk2"/>
                </a:solidFill>
                <a:latin typeface="Montserrat"/>
                <a:ea typeface="Montserrat"/>
                <a:cs typeface="Montserrat"/>
                <a:sym typeface="Montserrat"/>
              </a:rPr>
              <a:t> por </a:t>
            </a:r>
            <a:r>
              <a:rPr b="1" lang="es" sz="1650">
                <a:solidFill>
                  <a:schemeClr val="dk2"/>
                </a:solidFill>
                <a:latin typeface="Montserrat"/>
                <a:ea typeface="Montserrat"/>
                <a:cs typeface="Montserrat"/>
                <a:sym typeface="Montserrat"/>
              </a:rPr>
              <a:t>newstr</a:t>
            </a:r>
            <a:r>
              <a:rPr lang="es" sz="1650">
                <a:solidFill>
                  <a:schemeClr val="dk2"/>
                </a:solidFill>
                <a:latin typeface="Montserrat"/>
                <a:ea typeface="Montserrat"/>
                <a:cs typeface="Montserrat"/>
                <a:sym typeface="Montserrat"/>
              </a:rPr>
              <a:t>:</a:t>
            </a:r>
            <a:endParaRPr sz="1650">
              <a:solidFill>
                <a:schemeClr val="dk2"/>
              </a:solidFill>
              <a:latin typeface="Montserrat"/>
              <a:ea typeface="Montserrat"/>
              <a:cs typeface="Montserrat"/>
              <a:sym typeface="Montserrat"/>
            </a:endParaRPr>
          </a:p>
        </p:txBody>
      </p:sp>
      <p:sp>
        <p:nvSpPr>
          <p:cNvPr id="327" name="Google Shape;327;p39"/>
          <p:cNvSpPr/>
          <p:nvPr/>
        </p:nvSpPr>
        <p:spPr>
          <a:xfrm>
            <a:off x="1883575" y="3223200"/>
            <a:ext cx="5376900" cy="572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"Aprendiendo JavaScript"</a:t>
            </a:r>
            <a:endParaRPr sz="1200">
              <a:solidFill>
                <a:srgbClr val="F39C12"/>
              </a:solidFill>
              <a:latin typeface="Consolas"/>
              <a:ea typeface="Consolas"/>
              <a:cs typeface="Consolas"/>
              <a:sym typeface="Consolas"/>
            </a:endParaRPr>
          </a:p>
          <a:p>
            <a:pPr indent="0" lvl="0" marL="0" rtl="0" algn="l">
              <a:spcBef>
                <a:spcPts val="0"/>
              </a:spcBef>
              <a:spcAft>
                <a:spcPts val="0"/>
              </a:spcAft>
              <a:buClr>
                <a:srgbClr val="F39C12"/>
              </a:buClr>
              <a:buSzPts val="1400"/>
              <a:buFont typeface="Consolas"/>
              <a:buNone/>
            </a:pPr>
            <a:r>
              <a:rPr lang="es" sz="1200">
                <a:solidFill>
                  <a:srgbClr val="F39C12"/>
                </a:solidFill>
                <a:latin typeface="Consolas"/>
                <a:ea typeface="Consolas"/>
                <a:cs typeface="Consolas"/>
                <a:sym typeface="Consolas"/>
              </a:rPr>
              <a:t>document</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write</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cad</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replace</a:t>
            </a:r>
            <a:r>
              <a:rPr lang="es" sz="1200">
                <a:solidFill>
                  <a:srgbClr val="D5CED9"/>
                </a:solidFill>
                <a:latin typeface="Consolas"/>
                <a:ea typeface="Consolas"/>
                <a:cs typeface="Consolas"/>
                <a:sym typeface="Consolas"/>
              </a:rPr>
              <a:t>(</a:t>
            </a:r>
            <a:r>
              <a:rPr lang="es" sz="1200">
                <a:solidFill>
                  <a:srgbClr val="96E072"/>
                </a:solidFill>
                <a:latin typeface="Consolas"/>
                <a:ea typeface="Consolas"/>
                <a:cs typeface="Consolas"/>
                <a:sym typeface="Consolas"/>
              </a:rPr>
              <a:t>"JavaScript"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"Python"</a:t>
            </a:r>
            <a:r>
              <a:rPr lang="es" sz="1200">
                <a:solidFill>
                  <a:srgbClr val="D5CED9"/>
                </a:solidFill>
                <a:latin typeface="Consolas"/>
                <a:ea typeface="Consolas"/>
                <a:cs typeface="Consolas"/>
                <a:sym typeface="Consolas"/>
              </a:rPr>
              <a:t>))</a:t>
            </a:r>
            <a:endParaRPr i="0" sz="1200" u="none" cap="none" strike="noStrike">
              <a:latin typeface="Consolas"/>
              <a:ea typeface="Consolas"/>
              <a:cs typeface="Consolas"/>
              <a:sym typeface="Consolas"/>
            </a:endParaRPr>
          </a:p>
        </p:txBody>
      </p:sp>
      <p:pic>
        <p:nvPicPr>
          <p:cNvPr id="328" name="Google Shape;328;p39"/>
          <p:cNvPicPr preferRelativeResize="0"/>
          <p:nvPr/>
        </p:nvPicPr>
        <p:blipFill rotWithShape="1">
          <a:blip r:embed="rId3">
            <a:alphaModFix/>
          </a:blip>
          <a:srcRect b="0" l="0" r="0" t="0"/>
          <a:stretch/>
        </p:blipFill>
        <p:spPr>
          <a:xfrm>
            <a:off x="5117455" y="1738360"/>
            <a:ext cx="2819160" cy="856440"/>
          </a:xfrm>
          <a:prstGeom prst="rect">
            <a:avLst/>
          </a:prstGeom>
          <a:noFill/>
          <a:ln>
            <a:noFill/>
          </a:ln>
        </p:spPr>
      </p:pic>
      <p:sp>
        <p:nvSpPr>
          <p:cNvPr id="329" name="Google Shape;329;p39"/>
          <p:cNvSpPr txBox="1"/>
          <p:nvPr/>
        </p:nvSpPr>
        <p:spPr>
          <a:xfrm>
            <a:off x="491000" y="3993150"/>
            <a:ext cx="8323800" cy="102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50">
                <a:solidFill>
                  <a:schemeClr val="dk2"/>
                </a:solidFill>
                <a:latin typeface="Montserrat"/>
                <a:ea typeface="Montserrat"/>
                <a:cs typeface="Montserrat"/>
                <a:sym typeface="Montserrat"/>
              </a:rPr>
              <a:t>La cadena "Aprendiendo JavaScript" se transforma en "Aprendiendo Python																				" </a:t>
            </a:r>
            <a:endParaRPr sz="1650">
              <a:solidFill>
                <a:schemeClr val="dk2"/>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String | </a:t>
            </a:r>
            <a:r>
              <a:rPr lang="es"/>
              <a:t>substr(ini, len) y substring(ini, end)</a:t>
            </a:r>
            <a:endParaRPr/>
          </a:p>
        </p:txBody>
      </p:sp>
      <p:sp>
        <p:nvSpPr>
          <p:cNvPr id="335" name="Google Shape;335;p40"/>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s" sz="1650"/>
              <a:t>substr(ini, len)</a:t>
            </a:r>
            <a:r>
              <a:rPr lang="es" sz="1650"/>
              <a:t> devuelve una cadena de </a:t>
            </a:r>
            <a:r>
              <a:rPr b="1" lang="es" sz="1650"/>
              <a:t>len</a:t>
            </a:r>
            <a:r>
              <a:rPr lang="es" sz="1650"/>
              <a:t> caracteres tomados a </a:t>
            </a:r>
            <a:r>
              <a:rPr lang="es" sz="1650"/>
              <a:t>partir</a:t>
            </a:r>
            <a:r>
              <a:rPr lang="es" sz="1650"/>
              <a:t> de la posición </a:t>
            </a:r>
            <a:r>
              <a:rPr b="1" lang="es" sz="1650"/>
              <a:t>ini</a:t>
            </a:r>
            <a:r>
              <a:rPr lang="es" sz="1650"/>
              <a:t>:</a:t>
            </a:r>
            <a:endParaRPr sz="1650"/>
          </a:p>
        </p:txBody>
      </p:sp>
      <p:sp>
        <p:nvSpPr>
          <p:cNvPr id="336" name="Google Shape;336;p40"/>
          <p:cNvSpPr txBox="1"/>
          <p:nvPr/>
        </p:nvSpPr>
        <p:spPr>
          <a:xfrm>
            <a:off x="420600" y="2818475"/>
            <a:ext cx="82854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650">
                <a:solidFill>
                  <a:schemeClr val="dk2"/>
                </a:solidFill>
                <a:latin typeface="Montserrat"/>
                <a:ea typeface="Montserrat"/>
                <a:cs typeface="Montserrat"/>
                <a:sym typeface="Montserrat"/>
              </a:rPr>
              <a:t>substring(ini, end) </a:t>
            </a:r>
            <a:r>
              <a:rPr lang="es" sz="1650">
                <a:solidFill>
                  <a:schemeClr val="dk2"/>
                </a:solidFill>
                <a:latin typeface="Montserrat"/>
                <a:ea typeface="Montserrat"/>
                <a:cs typeface="Montserrat"/>
                <a:sym typeface="Montserrat"/>
              </a:rPr>
              <a:t>devuelve una cadena con los caracteres contenidos entre la posición </a:t>
            </a:r>
            <a:r>
              <a:rPr b="1" lang="es" sz="1650">
                <a:solidFill>
                  <a:schemeClr val="dk2"/>
                </a:solidFill>
                <a:latin typeface="Montserrat"/>
                <a:ea typeface="Montserrat"/>
                <a:cs typeface="Montserrat"/>
                <a:sym typeface="Montserrat"/>
              </a:rPr>
              <a:t>ini</a:t>
            </a:r>
            <a:r>
              <a:rPr lang="es" sz="1650">
                <a:solidFill>
                  <a:schemeClr val="dk2"/>
                </a:solidFill>
                <a:latin typeface="Montserrat"/>
                <a:ea typeface="Montserrat"/>
                <a:cs typeface="Montserrat"/>
                <a:sym typeface="Montserrat"/>
              </a:rPr>
              <a:t> y </a:t>
            </a:r>
            <a:r>
              <a:rPr b="1" lang="es" sz="1650">
                <a:solidFill>
                  <a:schemeClr val="dk2"/>
                </a:solidFill>
                <a:latin typeface="Montserrat"/>
                <a:ea typeface="Montserrat"/>
                <a:cs typeface="Montserrat"/>
                <a:sym typeface="Montserrat"/>
              </a:rPr>
              <a:t>end</a:t>
            </a:r>
            <a:r>
              <a:rPr lang="es" sz="1650">
                <a:solidFill>
                  <a:schemeClr val="dk2"/>
                </a:solidFill>
                <a:latin typeface="Montserrat"/>
                <a:ea typeface="Montserrat"/>
                <a:cs typeface="Montserrat"/>
                <a:sym typeface="Montserrat"/>
              </a:rPr>
              <a:t> (no inclusive):</a:t>
            </a:r>
            <a:endParaRPr sz="1650">
              <a:solidFill>
                <a:schemeClr val="dk2"/>
              </a:solidFill>
              <a:latin typeface="Montserrat"/>
              <a:ea typeface="Montserrat"/>
              <a:cs typeface="Montserrat"/>
              <a:sym typeface="Montserrat"/>
            </a:endParaRPr>
          </a:p>
        </p:txBody>
      </p:sp>
      <p:sp>
        <p:nvSpPr>
          <p:cNvPr id="337" name="Google Shape;337;p40"/>
          <p:cNvSpPr/>
          <p:nvPr/>
        </p:nvSpPr>
        <p:spPr>
          <a:xfrm>
            <a:off x="1874850" y="3577575"/>
            <a:ext cx="5376900" cy="8334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C74DED"/>
              </a:buClr>
              <a:buSzPts val="1400"/>
              <a:buFont typeface="Consolas"/>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"Aprendiendo JavaScript "</a:t>
            </a:r>
            <a:endParaRPr sz="1200">
              <a:solidFill>
                <a:srgbClr val="D5CED9"/>
              </a:solidFill>
              <a:latin typeface="Consolas"/>
              <a:ea typeface="Consolas"/>
              <a:cs typeface="Consolas"/>
              <a:sym typeface="Consolas"/>
            </a:endParaRPr>
          </a:p>
          <a:p>
            <a:pPr indent="0" lvl="0" marL="0" rtl="0" algn="l">
              <a:spcBef>
                <a:spcPts val="0"/>
              </a:spcBef>
              <a:spcAft>
                <a:spcPts val="0"/>
              </a:spcAft>
              <a:buClr>
                <a:srgbClr val="5F6167"/>
              </a:buClr>
              <a:buSzPts val="1400"/>
              <a:buFont typeface="Consolas"/>
              <a:buNone/>
            </a:pPr>
            <a:r>
              <a:rPr lang="es" sz="1200">
                <a:solidFill>
                  <a:srgbClr val="5F6167"/>
                </a:solidFill>
                <a:latin typeface="Consolas"/>
                <a:ea typeface="Consolas"/>
                <a:cs typeface="Consolas"/>
                <a:sym typeface="Consolas"/>
              </a:rPr>
              <a:t>//Muestra en el documento HTML la subcadena “pre”</a:t>
            </a:r>
            <a:endParaRPr sz="1200">
              <a:solidFill>
                <a:srgbClr val="D5CED9"/>
              </a:solidFill>
              <a:latin typeface="Consolas"/>
              <a:ea typeface="Consolas"/>
              <a:cs typeface="Consolas"/>
              <a:sym typeface="Consolas"/>
            </a:endParaRPr>
          </a:p>
          <a:p>
            <a:pPr indent="0" lvl="0" marL="0" rtl="0" algn="l">
              <a:spcBef>
                <a:spcPts val="0"/>
              </a:spcBef>
              <a:spcAft>
                <a:spcPts val="0"/>
              </a:spcAft>
              <a:buClr>
                <a:srgbClr val="F39C12"/>
              </a:buClr>
              <a:buSzPts val="1400"/>
              <a:buFont typeface="Consolas"/>
              <a:buNone/>
            </a:pPr>
            <a:r>
              <a:rPr lang="es" sz="1200">
                <a:solidFill>
                  <a:srgbClr val="F39C12"/>
                </a:solidFill>
                <a:latin typeface="Consolas"/>
                <a:ea typeface="Consolas"/>
                <a:cs typeface="Consolas"/>
                <a:sym typeface="Consolas"/>
              </a:rPr>
              <a:t>document</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write</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cad</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substring</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1</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4</a:t>
            </a:r>
            <a:r>
              <a:rPr lang="es" sz="1200">
                <a:solidFill>
                  <a:srgbClr val="D5CED9"/>
                </a:solidFill>
                <a:latin typeface="Consolas"/>
                <a:ea typeface="Consolas"/>
                <a:cs typeface="Consolas"/>
                <a:sym typeface="Consolas"/>
              </a:rPr>
              <a:t>))</a:t>
            </a:r>
            <a:endParaRPr i="0" sz="1200" u="none" cap="none" strike="noStrike">
              <a:latin typeface="Consolas"/>
              <a:ea typeface="Consolas"/>
              <a:cs typeface="Consolas"/>
              <a:sym typeface="Consolas"/>
            </a:endParaRPr>
          </a:p>
        </p:txBody>
      </p:sp>
      <p:sp>
        <p:nvSpPr>
          <p:cNvPr id="338" name="Google Shape;338;p40"/>
          <p:cNvSpPr/>
          <p:nvPr/>
        </p:nvSpPr>
        <p:spPr>
          <a:xfrm>
            <a:off x="1875000" y="1993600"/>
            <a:ext cx="5376900" cy="76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i="0" lang="es" sz="1200" u="none" cap="none" strike="noStrike">
                <a:solidFill>
                  <a:srgbClr val="C74DED"/>
                </a:solidFill>
                <a:latin typeface="Consolas"/>
                <a:ea typeface="Consolas"/>
                <a:cs typeface="Consolas"/>
                <a:sym typeface="Consolas"/>
              </a:rPr>
              <a:t>var</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cad</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96E072"/>
                </a:solidFill>
                <a:latin typeface="Consolas"/>
                <a:ea typeface="Consolas"/>
                <a:cs typeface="Consolas"/>
                <a:sym typeface="Consolas"/>
              </a:rPr>
              <a:t>"Aprendiendo JavaScript "</a:t>
            </a:r>
            <a:endParaRPr i="0" sz="1200" u="none" cap="none" strike="noStrike">
              <a:solidFill>
                <a:srgbClr val="D5CED9"/>
              </a:solidFill>
              <a:latin typeface="Consolas"/>
              <a:ea typeface="Consolas"/>
              <a:cs typeface="Consolas"/>
              <a:sym typeface="Consolas"/>
            </a:endParaRPr>
          </a:p>
          <a:p>
            <a:pPr indent="0" lvl="0" marL="0" rtl="0" algn="l">
              <a:spcBef>
                <a:spcPts val="0"/>
              </a:spcBef>
              <a:spcAft>
                <a:spcPts val="0"/>
              </a:spcAft>
              <a:buClr>
                <a:srgbClr val="5F6167"/>
              </a:buClr>
              <a:buSzPts val="1400"/>
              <a:buFont typeface="Consolas"/>
              <a:buNone/>
            </a:pPr>
            <a:r>
              <a:rPr lang="es" sz="1200">
                <a:solidFill>
                  <a:srgbClr val="5F6167"/>
                </a:solidFill>
                <a:latin typeface="Consolas"/>
                <a:ea typeface="Consolas"/>
                <a:cs typeface="Consolas"/>
                <a:sym typeface="Consolas"/>
              </a:rPr>
              <a:t>//Muestra en el documento HTML la subcadena “Java”</a:t>
            </a:r>
            <a:endParaRPr sz="1200">
              <a:solidFill>
                <a:srgbClr val="D5CED9"/>
              </a:solidFill>
              <a:latin typeface="Consolas"/>
              <a:ea typeface="Consolas"/>
              <a:cs typeface="Consolas"/>
              <a:sym typeface="Consolas"/>
            </a:endParaRPr>
          </a:p>
          <a:p>
            <a:pPr indent="0" lvl="0" marL="0" rtl="0" algn="l">
              <a:spcBef>
                <a:spcPts val="0"/>
              </a:spcBef>
              <a:spcAft>
                <a:spcPts val="0"/>
              </a:spcAft>
              <a:buClr>
                <a:srgbClr val="F39C12"/>
              </a:buClr>
              <a:buSzPts val="1400"/>
              <a:buFont typeface="Consolas"/>
              <a:buNone/>
            </a:pPr>
            <a:r>
              <a:rPr lang="es" sz="1200">
                <a:solidFill>
                  <a:srgbClr val="F39C12"/>
                </a:solidFill>
                <a:latin typeface="Consolas"/>
                <a:ea typeface="Consolas"/>
                <a:cs typeface="Consolas"/>
                <a:sym typeface="Consolas"/>
              </a:rPr>
              <a:t>document</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write</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cad</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substr</a:t>
            </a:r>
            <a:r>
              <a:rPr lang="es" sz="1200">
                <a:solidFill>
                  <a:srgbClr val="D5CED9"/>
                </a:solidFill>
                <a:latin typeface="Consolas"/>
                <a:ea typeface="Consolas"/>
                <a:cs typeface="Consolas"/>
                <a:sym typeface="Consolas"/>
              </a:rPr>
              <a:t>(</a:t>
            </a:r>
            <a:r>
              <a:rPr lang="es" sz="1200">
                <a:solidFill>
                  <a:srgbClr val="F39C12"/>
                </a:solidFill>
                <a:latin typeface="Consolas"/>
                <a:ea typeface="Consolas"/>
                <a:cs typeface="Consolas"/>
                <a:sym typeface="Consolas"/>
              </a:rPr>
              <a:t>12</a:t>
            </a:r>
            <a:r>
              <a:rPr lang="es" sz="1200">
                <a:solidFill>
                  <a:srgbClr val="D5CED9"/>
                </a:solidFill>
                <a:latin typeface="Consolas"/>
                <a:ea typeface="Consolas"/>
                <a:cs typeface="Consolas"/>
                <a:sym typeface="Consolas"/>
              </a:rPr>
              <a:t>, </a:t>
            </a:r>
            <a:r>
              <a:rPr lang="es" sz="1200">
                <a:solidFill>
                  <a:srgbClr val="F39C12"/>
                </a:solidFill>
                <a:latin typeface="Consolas"/>
                <a:ea typeface="Consolas"/>
                <a:cs typeface="Consolas"/>
                <a:sym typeface="Consolas"/>
              </a:rPr>
              <a:t>4</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Plantilla de cadena de caracteres (template string)</a:t>
            </a:r>
            <a:endParaRPr/>
          </a:p>
        </p:txBody>
      </p:sp>
      <p:sp>
        <p:nvSpPr>
          <p:cNvPr id="344" name="Google Shape;344;p41"/>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50"/>
              <a:t>Las </a:t>
            </a:r>
            <a:r>
              <a:rPr b="1" lang="es" sz="1650"/>
              <a:t>Template Strings </a:t>
            </a:r>
            <a:r>
              <a:rPr lang="es" sz="1650"/>
              <a:t>utilizan las comillas invertidas o backticks para delimitar sus contenidos, en vez de las tradicionales comillas simples o dobles de las cadenas de texto normales.</a:t>
            </a:r>
            <a:br>
              <a:rPr lang="es" sz="1650"/>
            </a:br>
            <a:r>
              <a:rPr lang="es" sz="1650"/>
              <a:t>Las principales funcionalidades que aportan las Template Strings son:</a:t>
            </a:r>
            <a:endParaRPr sz="1650"/>
          </a:p>
          <a:p>
            <a:pPr indent="-333375" lvl="0" marL="457200" rtl="0" algn="l">
              <a:spcBef>
                <a:spcPts val="0"/>
              </a:spcBef>
              <a:spcAft>
                <a:spcPts val="0"/>
              </a:spcAft>
              <a:buSzPts val="1650"/>
              <a:buChar char="●"/>
            </a:pPr>
            <a:r>
              <a:rPr lang="es" sz="1650"/>
              <a:t>Interpolación de cadenas.</a:t>
            </a:r>
            <a:endParaRPr sz="1650"/>
          </a:p>
          <a:p>
            <a:pPr indent="-333375" lvl="0" marL="457200" rtl="0" algn="l">
              <a:spcBef>
                <a:spcPts val="0"/>
              </a:spcBef>
              <a:spcAft>
                <a:spcPts val="0"/>
              </a:spcAft>
              <a:buSzPts val="1650"/>
              <a:buChar char="●"/>
            </a:pPr>
            <a:r>
              <a:rPr lang="es" sz="1650"/>
              <a:t>Posibilidad de incluir (y evaluar) expresiones dentro de cadenas.</a:t>
            </a:r>
            <a:endParaRPr sz="1650"/>
          </a:p>
          <a:p>
            <a:pPr indent="-333375" lvl="0" marL="457200" rtl="0" algn="l">
              <a:spcBef>
                <a:spcPts val="0"/>
              </a:spcBef>
              <a:spcAft>
                <a:spcPts val="0"/>
              </a:spcAft>
              <a:buSzPts val="1650"/>
              <a:buChar char="●"/>
            </a:pPr>
            <a:r>
              <a:rPr lang="es" sz="1650"/>
              <a:t>Definición de cadenas de texto en varias líneas sin tener que usar hacks.</a:t>
            </a:r>
            <a:endParaRPr sz="1650"/>
          </a:p>
          <a:p>
            <a:pPr indent="-333375" lvl="0" marL="457200" rtl="0" algn="l">
              <a:spcBef>
                <a:spcPts val="0"/>
              </a:spcBef>
              <a:spcAft>
                <a:spcPts val="0"/>
              </a:spcAft>
              <a:buSzPts val="1650"/>
              <a:buChar char="●"/>
            </a:pPr>
            <a:r>
              <a:rPr lang="es" sz="1650"/>
              <a:t>Formatear cadenas de manera avanzada.</a:t>
            </a:r>
            <a:endParaRPr sz="1650"/>
          </a:p>
          <a:p>
            <a:pPr indent="-333375" lvl="0" marL="457200" rtl="0" algn="l">
              <a:spcBef>
                <a:spcPts val="0"/>
              </a:spcBef>
              <a:spcAft>
                <a:spcPts val="0"/>
              </a:spcAft>
              <a:buSzPts val="1650"/>
              <a:buChar char="●"/>
            </a:pPr>
            <a:r>
              <a:rPr lang="es" sz="1650"/>
              <a:t>Cadenas etiquetadas.</a:t>
            </a:r>
            <a:endParaRPr sz="1650"/>
          </a:p>
        </p:txBody>
      </p:sp>
      <p:sp>
        <p:nvSpPr>
          <p:cNvPr id="345" name="Google Shape;345;p41"/>
          <p:cNvSpPr/>
          <p:nvPr/>
        </p:nvSpPr>
        <p:spPr>
          <a:xfrm>
            <a:off x="3059100" y="4012225"/>
            <a:ext cx="3008400" cy="467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s" sz="1200" u="none" cap="none" strike="noStrike">
                <a:solidFill>
                  <a:srgbClr val="5F6167"/>
                </a:solidFill>
                <a:latin typeface="Consolas"/>
                <a:ea typeface="Consolas"/>
                <a:cs typeface="Consolas"/>
                <a:sym typeface="Consolas"/>
              </a:rPr>
              <a:t>// esto es una Template String</a:t>
            </a:r>
            <a:endParaRPr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i="0" lang="es" sz="1200" u="none" cap="none" strike="noStrike">
                <a:solidFill>
                  <a:srgbClr val="C74DED"/>
                </a:solidFill>
                <a:latin typeface="Consolas"/>
                <a:ea typeface="Consolas"/>
                <a:cs typeface="Consolas"/>
                <a:sym typeface="Consolas"/>
              </a:rPr>
              <a:t>var</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saludo</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96E072"/>
                </a:solidFill>
                <a:latin typeface="Consolas"/>
                <a:ea typeface="Consolas"/>
                <a:cs typeface="Consolas"/>
                <a:sym typeface="Consolas"/>
              </a:rPr>
              <a:t>`¡Hola Mundo!`</a:t>
            </a:r>
            <a:endParaRPr sz="1200">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Plantilla de cadena de caracteres (template string)</a:t>
            </a:r>
            <a:endParaRPr/>
          </a:p>
          <a:p>
            <a:pPr indent="0" lvl="0" marL="0" rtl="0" algn="l">
              <a:spcBef>
                <a:spcPts val="0"/>
              </a:spcBef>
              <a:spcAft>
                <a:spcPts val="0"/>
              </a:spcAft>
              <a:buNone/>
            </a:pPr>
            <a:r>
              <a:t/>
            </a:r>
            <a:endParaRPr/>
          </a:p>
        </p:txBody>
      </p:sp>
      <p:sp>
        <p:nvSpPr>
          <p:cNvPr id="351" name="Google Shape;351;p42"/>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650"/>
              <a:t>Una de las mejores características de las </a:t>
            </a:r>
            <a:r>
              <a:rPr b="1" lang="es" sz="1650"/>
              <a:t>Template Strings </a:t>
            </a:r>
            <a:r>
              <a:rPr lang="es" sz="1650"/>
              <a:t>es la </a:t>
            </a:r>
            <a:r>
              <a:rPr b="1" lang="es" sz="1650"/>
              <a:t>interpolación de cadenas</a:t>
            </a:r>
            <a:r>
              <a:rPr lang="es" sz="1650"/>
              <a:t>. La interpolación permite utilizar cualquier expresión válida de JavaScript (como por ejemplo la suma de dos variables) dentro de una cadena y obtener como resultado la cadena completa con la expresión evaluada. </a:t>
            </a:r>
            <a:endParaRPr sz="1650"/>
          </a:p>
          <a:p>
            <a:pPr indent="0" lvl="0" marL="0" rtl="0" algn="l">
              <a:lnSpc>
                <a:spcPct val="115000"/>
              </a:lnSpc>
              <a:spcBef>
                <a:spcPts val="0"/>
              </a:spcBef>
              <a:spcAft>
                <a:spcPts val="0"/>
              </a:spcAft>
              <a:buNone/>
            </a:pPr>
            <a:r>
              <a:rPr lang="es" sz="1650"/>
              <a:t>Las partes variables de una </a:t>
            </a:r>
            <a:r>
              <a:rPr i="1" lang="es" sz="1650"/>
              <a:t>Template String</a:t>
            </a:r>
            <a:r>
              <a:rPr lang="es" sz="1650"/>
              <a:t> se denominan </a:t>
            </a:r>
            <a:r>
              <a:rPr i="1" lang="es" sz="1650"/>
              <a:t>placeholders</a:t>
            </a:r>
            <a:r>
              <a:rPr lang="es" sz="1650"/>
              <a:t> y utilizan la sintaxis </a:t>
            </a:r>
            <a:r>
              <a:rPr b="1" lang="es" sz="1650"/>
              <a:t>${ } </a:t>
            </a:r>
            <a:r>
              <a:rPr lang="es" sz="1650"/>
              <a:t>para diferenciarse del resto de la cadena. Ejemplo:</a:t>
            </a:r>
            <a:endParaRPr sz="1650"/>
          </a:p>
          <a:p>
            <a:pPr indent="0" lvl="0" marL="0" rtl="0" algn="l">
              <a:lnSpc>
                <a:spcPct val="100000"/>
              </a:lnSpc>
              <a:spcBef>
                <a:spcPts val="0"/>
              </a:spcBef>
              <a:spcAft>
                <a:spcPts val="0"/>
              </a:spcAft>
              <a:buNone/>
            </a:pPr>
            <a:r>
              <a:t/>
            </a:r>
            <a:endParaRPr sz="1650"/>
          </a:p>
        </p:txBody>
      </p:sp>
      <p:sp>
        <p:nvSpPr>
          <p:cNvPr id="352" name="Google Shape;352;p42"/>
          <p:cNvSpPr/>
          <p:nvPr/>
        </p:nvSpPr>
        <p:spPr>
          <a:xfrm>
            <a:off x="2517900" y="3582047"/>
            <a:ext cx="40908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5F6167"/>
                </a:solidFill>
                <a:latin typeface="Consolas"/>
                <a:ea typeface="Consolas"/>
                <a:cs typeface="Consolas"/>
                <a:sym typeface="Consolas"/>
              </a:rPr>
              <a:t>// Sustitución simple de cadenas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"Juan"</a:t>
            </a:r>
            <a:endParaRPr/>
          </a:p>
          <a:p>
            <a:pPr indent="0" lvl="0" marL="0" marR="0" rtl="0" algn="l">
              <a:lnSpc>
                <a:spcPct val="100000"/>
              </a:lnSpc>
              <a:spcBef>
                <a:spcPts val="0"/>
              </a:spcBef>
              <a:spcAft>
                <a:spcPts val="0"/>
              </a:spcAft>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a:t>
            </a:r>
            <a:r>
              <a:rPr b="0" i="0" lang="es" sz="1400" u="none" cap="none" strike="noStrike">
                <a:solidFill>
                  <a:srgbClr val="F92672"/>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F92672"/>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1400" u="none" cap="none" strike="noStrike">
                <a:solidFill>
                  <a:srgbClr val="5F6167"/>
                </a:solidFill>
                <a:latin typeface="Consolas"/>
                <a:ea typeface="Consolas"/>
                <a:cs typeface="Consolas"/>
                <a:sym typeface="Consolas"/>
              </a:rPr>
              <a:t>// resultado =&gt; "¡Hola Juan!"</a:t>
            </a:r>
            <a:endParaRPr b="0" i="0" sz="1400" u="none" cap="none" strike="noStrike">
              <a:solidFill>
                <a:srgbClr val="D5CED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Plantilla de cadena de caracteres (template string)</a:t>
            </a:r>
            <a:endParaRPr/>
          </a:p>
        </p:txBody>
      </p:sp>
      <p:sp>
        <p:nvSpPr>
          <p:cNvPr id="358" name="Google Shape;358;p43"/>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650"/>
              <a:t>Como dentro de las partes variables de la cadena se puede incluir cualquier expresión válida de JavaScript, en la práctica sirven para mucho más que mostrar el contenido de una variable. En los siguientes ejemplos se muestran cómo interpolar algunas operaciones matemáticas sencillas:</a:t>
            </a:r>
            <a:endParaRPr sz="1650"/>
          </a:p>
        </p:txBody>
      </p:sp>
      <p:sp>
        <p:nvSpPr>
          <p:cNvPr id="359" name="Google Shape;359;p43"/>
          <p:cNvSpPr/>
          <p:nvPr/>
        </p:nvSpPr>
        <p:spPr>
          <a:xfrm>
            <a:off x="973949" y="2763600"/>
            <a:ext cx="7178700" cy="160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s" sz="1200" u="none" cap="none" strike="noStrike">
                <a:solidFill>
                  <a:srgbClr val="C74DED"/>
                </a:solidFill>
                <a:latin typeface="Consolas"/>
                <a:ea typeface="Consolas"/>
                <a:cs typeface="Consolas"/>
                <a:sym typeface="Consolas"/>
              </a:rPr>
              <a:t>var</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a</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F39C12"/>
                </a:solidFill>
                <a:latin typeface="Consolas"/>
                <a:ea typeface="Consolas"/>
                <a:cs typeface="Consolas"/>
                <a:sym typeface="Consolas"/>
              </a:rPr>
              <a:t>10</a:t>
            </a:r>
            <a:endParaRPr sz="1200">
              <a:latin typeface="Consolas"/>
              <a:ea typeface="Consolas"/>
              <a:cs typeface="Consolas"/>
              <a:sym typeface="Consolas"/>
            </a:endParaRPr>
          </a:p>
          <a:p>
            <a:pPr indent="0" lvl="0" marL="0" marR="0" rtl="0" algn="l">
              <a:lnSpc>
                <a:spcPct val="100000"/>
              </a:lnSpc>
              <a:spcBef>
                <a:spcPts val="0"/>
              </a:spcBef>
              <a:spcAft>
                <a:spcPts val="0"/>
              </a:spcAft>
              <a:buNone/>
            </a:pPr>
            <a:r>
              <a:rPr i="0" lang="es" sz="1200" u="none" cap="none" strike="noStrike">
                <a:solidFill>
                  <a:srgbClr val="C74DED"/>
                </a:solidFill>
                <a:latin typeface="Consolas"/>
                <a:ea typeface="Consolas"/>
                <a:cs typeface="Consolas"/>
                <a:sym typeface="Consolas"/>
              </a:rPr>
              <a:t>var</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b</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F39C12"/>
                </a:solidFill>
                <a:latin typeface="Consolas"/>
                <a:ea typeface="Consolas"/>
                <a:cs typeface="Consolas"/>
                <a:sym typeface="Consolas"/>
              </a:rPr>
              <a:t>10</a:t>
            </a:r>
            <a:endParaRPr sz="1200">
              <a:latin typeface="Consolas"/>
              <a:ea typeface="Consolas"/>
              <a:cs typeface="Consolas"/>
              <a:sym typeface="Consolas"/>
            </a:endParaRPr>
          </a:p>
          <a:p>
            <a:pPr indent="0" lvl="0" marL="0" marR="0" rtl="0" algn="l">
              <a:lnSpc>
                <a:spcPct val="100000"/>
              </a:lnSpc>
              <a:spcBef>
                <a:spcPts val="0"/>
              </a:spcBef>
              <a:spcAft>
                <a:spcPts val="0"/>
              </a:spcAft>
              <a:buNone/>
            </a:pPr>
            <a:r>
              <a:rPr i="0" lang="es" sz="1200" u="none" cap="none" strike="noStrike">
                <a:solidFill>
                  <a:srgbClr val="F39C12"/>
                </a:solidFill>
                <a:latin typeface="Consolas"/>
                <a:ea typeface="Consolas"/>
                <a:cs typeface="Consolas"/>
                <a:sym typeface="Consolas"/>
              </a:rPr>
              <a:t>console</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log</a:t>
            </a:r>
            <a:r>
              <a:rPr i="0" lang="es" sz="1200" u="none" cap="none" strike="noStrike">
                <a:solidFill>
                  <a:srgbClr val="D5CED9"/>
                </a:solidFill>
                <a:latin typeface="Consolas"/>
                <a:ea typeface="Consolas"/>
                <a:cs typeface="Consolas"/>
                <a:sym typeface="Consolas"/>
              </a:rPr>
              <a:t>(</a:t>
            </a:r>
            <a:r>
              <a:rPr i="0" lang="es" sz="1200" u="none" cap="none" strike="noStrike">
                <a:solidFill>
                  <a:srgbClr val="96E072"/>
                </a:solidFill>
                <a:latin typeface="Consolas"/>
                <a:ea typeface="Consolas"/>
                <a:cs typeface="Consolas"/>
                <a:sym typeface="Consolas"/>
              </a:rPr>
              <a:t>`¡JavaScript se publicó hace </a:t>
            </a:r>
            <a:r>
              <a:rPr i="0" lang="es" sz="1200" u="none" cap="none" strike="noStrike">
                <a:solidFill>
                  <a:srgbClr val="F92672"/>
                </a:solidFill>
                <a:latin typeface="Consolas"/>
                <a:ea typeface="Consolas"/>
                <a:cs typeface="Consolas"/>
                <a:sym typeface="Consolas"/>
              </a:rPr>
              <a:t>${</a:t>
            </a:r>
            <a:r>
              <a:rPr i="0" lang="es" sz="1200" u="none" cap="none" strike="noStrike">
                <a:solidFill>
                  <a:srgbClr val="00E8C6"/>
                </a:solidFill>
                <a:latin typeface="Consolas"/>
                <a:ea typeface="Consolas"/>
                <a:cs typeface="Consolas"/>
                <a:sym typeface="Consolas"/>
              </a:rPr>
              <a:t>a</a:t>
            </a:r>
            <a:r>
              <a:rPr i="0" lang="es" sz="1200" u="none" cap="none" strike="noStrike">
                <a:solidFill>
                  <a:srgbClr val="EE5D43"/>
                </a:solidFill>
                <a:latin typeface="Consolas"/>
                <a:ea typeface="Consolas"/>
                <a:cs typeface="Consolas"/>
                <a:sym typeface="Consolas"/>
              </a:rPr>
              <a:t>+</a:t>
            </a:r>
            <a:r>
              <a:rPr i="0" lang="es" sz="1200" u="none" cap="none" strike="noStrike">
                <a:solidFill>
                  <a:srgbClr val="00E8C6"/>
                </a:solidFill>
                <a:latin typeface="Consolas"/>
                <a:ea typeface="Consolas"/>
                <a:cs typeface="Consolas"/>
                <a:sym typeface="Consolas"/>
              </a:rPr>
              <a:t>b</a:t>
            </a:r>
            <a:r>
              <a:rPr i="0" lang="es" sz="1200" u="none" cap="none" strike="noStrike">
                <a:solidFill>
                  <a:srgbClr val="F92672"/>
                </a:solidFill>
                <a:latin typeface="Consolas"/>
                <a:ea typeface="Consolas"/>
                <a:cs typeface="Consolas"/>
                <a:sym typeface="Consolas"/>
              </a:rPr>
              <a:t>}</a:t>
            </a:r>
            <a:r>
              <a:rPr i="0" lang="es" sz="1200" u="none" cap="none" strike="noStrike">
                <a:solidFill>
                  <a:srgbClr val="96E072"/>
                </a:solidFill>
                <a:latin typeface="Consolas"/>
                <a:ea typeface="Consolas"/>
                <a:cs typeface="Consolas"/>
                <a:sym typeface="Consolas"/>
              </a:rPr>
              <a:t> años!`</a:t>
            </a:r>
            <a:r>
              <a:rPr i="0" lang="es" sz="1200" u="none" cap="none" strike="noStrike">
                <a:solidFill>
                  <a:srgbClr val="D5CED9"/>
                </a:solidFill>
                <a:latin typeface="Consolas"/>
                <a:ea typeface="Consolas"/>
                <a:cs typeface="Consolas"/>
                <a:sym typeface="Consolas"/>
              </a:rPr>
              <a:t>)</a:t>
            </a:r>
            <a:endParaRPr sz="1200">
              <a:latin typeface="Consolas"/>
              <a:ea typeface="Consolas"/>
              <a:cs typeface="Consolas"/>
              <a:sym typeface="Consolas"/>
            </a:endParaRPr>
          </a:p>
          <a:p>
            <a:pPr indent="0" lvl="0" marL="0" marR="0" rtl="0" algn="l">
              <a:lnSpc>
                <a:spcPct val="100000"/>
              </a:lnSpc>
              <a:spcBef>
                <a:spcPts val="0"/>
              </a:spcBef>
              <a:spcAft>
                <a:spcPts val="0"/>
              </a:spcAft>
              <a:buNone/>
            </a:pPr>
            <a:r>
              <a:rPr i="0" lang="es" sz="1200" u="none" cap="none" strike="noStrike">
                <a:solidFill>
                  <a:srgbClr val="5F6167"/>
                </a:solidFill>
                <a:latin typeface="Consolas"/>
                <a:ea typeface="Consolas"/>
                <a:cs typeface="Consolas"/>
                <a:sym typeface="Consolas"/>
              </a:rPr>
              <a:t>// resultado =&gt; ¡JavaScript se publicó hace 20 años!</a:t>
            </a:r>
            <a:endParaRPr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br>
              <a:rPr i="0" lang="es" sz="1200" u="none" cap="none" strike="noStrike">
                <a:solidFill>
                  <a:srgbClr val="D5CED9"/>
                </a:solidFill>
                <a:latin typeface="Consolas"/>
                <a:ea typeface="Consolas"/>
                <a:cs typeface="Consolas"/>
                <a:sym typeface="Consolas"/>
              </a:rPr>
            </a:br>
            <a:r>
              <a:rPr i="0" lang="es" sz="1200" u="none" cap="none" strike="noStrike">
                <a:solidFill>
                  <a:srgbClr val="F39C12"/>
                </a:solidFill>
                <a:latin typeface="Consolas"/>
                <a:ea typeface="Consolas"/>
                <a:cs typeface="Consolas"/>
                <a:sym typeface="Consolas"/>
              </a:rPr>
              <a:t>console</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FE66D"/>
                </a:solidFill>
                <a:latin typeface="Consolas"/>
                <a:ea typeface="Consolas"/>
                <a:cs typeface="Consolas"/>
                <a:sym typeface="Consolas"/>
              </a:rPr>
              <a:t>log</a:t>
            </a:r>
            <a:r>
              <a:rPr i="0" lang="es" sz="1200" u="none" cap="none" strike="noStrike">
                <a:solidFill>
                  <a:srgbClr val="D5CED9"/>
                </a:solidFill>
                <a:latin typeface="Consolas"/>
                <a:ea typeface="Consolas"/>
                <a:cs typeface="Consolas"/>
                <a:sym typeface="Consolas"/>
              </a:rPr>
              <a:t>(</a:t>
            </a:r>
            <a:r>
              <a:rPr i="0" lang="es" sz="1200" u="none" cap="none" strike="noStrike">
                <a:solidFill>
                  <a:srgbClr val="96E072"/>
                </a:solidFill>
                <a:latin typeface="Consolas"/>
                <a:ea typeface="Consolas"/>
                <a:cs typeface="Consolas"/>
                <a:sym typeface="Consolas"/>
              </a:rPr>
              <a:t>`Existen </a:t>
            </a:r>
            <a:r>
              <a:rPr i="0" lang="es" sz="1200" u="none" cap="none" strike="noStrike">
                <a:solidFill>
                  <a:srgbClr val="F92672"/>
                </a:solidFill>
                <a:latin typeface="Consolas"/>
                <a:ea typeface="Consolas"/>
                <a:cs typeface="Consolas"/>
                <a:sym typeface="Consolas"/>
              </a:rPr>
              <a:t>${</a:t>
            </a:r>
            <a:r>
              <a:rPr i="0" lang="es" sz="1200" u="none" cap="none" strike="noStrike">
                <a:solidFill>
                  <a:srgbClr val="F39C12"/>
                </a:solidFill>
                <a:latin typeface="Consolas"/>
                <a:ea typeface="Consolas"/>
                <a:cs typeface="Consolas"/>
                <a:sym typeface="Consolas"/>
              </a:rPr>
              <a:t>2</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a</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b</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92672"/>
                </a:solidFill>
                <a:latin typeface="Consolas"/>
                <a:ea typeface="Consolas"/>
                <a:cs typeface="Consolas"/>
                <a:sym typeface="Consolas"/>
              </a:rPr>
              <a:t>}</a:t>
            </a:r>
            <a:r>
              <a:rPr i="0" lang="es" sz="1200" u="none" cap="none" strike="noStrike">
                <a:solidFill>
                  <a:srgbClr val="96E072"/>
                </a:solidFill>
                <a:latin typeface="Consolas"/>
                <a:ea typeface="Consolas"/>
                <a:cs typeface="Consolas"/>
                <a:sym typeface="Consolas"/>
              </a:rPr>
              <a:t> frameworks JavaScript y no </a:t>
            </a:r>
            <a:r>
              <a:rPr i="0" lang="es" sz="1200" u="none" cap="none" strike="noStrike">
                <a:solidFill>
                  <a:srgbClr val="F92672"/>
                </a:solidFill>
                <a:latin typeface="Consolas"/>
                <a:ea typeface="Consolas"/>
                <a:cs typeface="Consolas"/>
                <a:sym typeface="Consolas"/>
              </a:rPr>
              <a:t>${</a:t>
            </a:r>
            <a:r>
              <a:rPr i="0" lang="es" sz="1200" u="none" cap="none" strike="noStrike">
                <a:solidFill>
                  <a:srgbClr val="F39C12"/>
                </a:solidFill>
                <a:latin typeface="Consolas"/>
                <a:ea typeface="Consolas"/>
                <a:cs typeface="Consolas"/>
                <a:sym typeface="Consolas"/>
              </a:rPr>
              <a:t>10</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a</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EE5D43"/>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 </a:t>
            </a:r>
            <a:r>
              <a:rPr i="0" lang="es" sz="1200" u="none" cap="none" strike="noStrike">
                <a:solidFill>
                  <a:srgbClr val="00E8C6"/>
                </a:solidFill>
                <a:latin typeface="Consolas"/>
                <a:ea typeface="Consolas"/>
                <a:cs typeface="Consolas"/>
                <a:sym typeface="Consolas"/>
              </a:rPr>
              <a:t>b</a:t>
            </a:r>
            <a:r>
              <a:rPr i="0" lang="es" sz="1200" u="none" cap="none" strike="noStrike">
                <a:solidFill>
                  <a:srgbClr val="D5CED9"/>
                </a:solidFill>
                <a:latin typeface="Consolas"/>
                <a:ea typeface="Consolas"/>
                <a:cs typeface="Consolas"/>
                <a:sym typeface="Consolas"/>
              </a:rPr>
              <a:t>)</a:t>
            </a:r>
            <a:r>
              <a:rPr i="0" lang="es" sz="1200" u="none" cap="none" strike="noStrike">
                <a:solidFill>
                  <a:srgbClr val="F92672"/>
                </a:solidFill>
                <a:latin typeface="Consolas"/>
                <a:ea typeface="Consolas"/>
                <a:cs typeface="Consolas"/>
                <a:sym typeface="Consolas"/>
              </a:rPr>
              <a:t>}</a:t>
            </a:r>
            <a:r>
              <a:rPr i="0" lang="es" sz="1200" u="none" cap="none" strike="noStrike">
                <a:solidFill>
                  <a:srgbClr val="96E072"/>
                </a:solidFill>
                <a:latin typeface="Consolas"/>
                <a:ea typeface="Consolas"/>
                <a:cs typeface="Consolas"/>
                <a:sym typeface="Consolas"/>
              </a:rPr>
              <a:t>.`</a:t>
            </a:r>
            <a:r>
              <a:rPr i="0" lang="es" sz="1200" u="none" cap="none" strike="noStrike">
                <a:solidFill>
                  <a:srgbClr val="D5CED9"/>
                </a:solidFill>
                <a:latin typeface="Consolas"/>
                <a:ea typeface="Consolas"/>
                <a:cs typeface="Consolas"/>
                <a:sym typeface="Consolas"/>
              </a:rPr>
              <a:t>)</a:t>
            </a:r>
            <a:endParaRPr sz="1200">
              <a:latin typeface="Consolas"/>
              <a:ea typeface="Consolas"/>
              <a:cs typeface="Consolas"/>
              <a:sym typeface="Consolas"/>
            </a:endParaRPr>
          </a:p>
          <a:p>
            <a:pPr indent="0" lvl="0" marL="0" marR="0" rtl="0" algn="l">
              <a:lnSpc>
                <a:spcPct val="100000"/>
              </a:lnSpc>
              <a:spcBef>
                <a:spcPts val="0"/>
              </a:spcBef>
              <a:spcAft>
                <a:spcPts val="0"/>
              </a:spcAft>
              <a:buNone/>
            </a:pPr>
            <a:r>
              <a:rPr i="0" lang="es" sz="1200" u="none" cap="none" strike="noStrike">
                <a:solidFill>
                  <a:srgbClr val="5F6167"/>
                </a:solidFill>
                <a:latin typeface="Consolas"/>
                <a:ea typeface="Consolas"/>
                <a:cs typeface="Consolas"/>
                <a:sym typeface="Consolas"/>
              </a:rPr>
              <a:t>// resultado =&gt; Existen 40 frameworks JavaScript y no 200.</a:t>
            </a:r>
            <a:endParaRPr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Plantilla de cadena de caracteres (template string)</a:t>
            </a:r>
            <a:endParaRPr/>
          </a:p>
        </p:txBody>
      </p:sp>
      <p:sp>
        <p:nvSpPr>
          <p:cNvPr id="365" name="Google Shape;365;p44"/>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650"/>
              <a:t>Dentro de un valor interpolado también se puede utilizar cualquier función:</a:t>
            </a:r>
            <a:endParaRPr sz="1650"/>
          </a:p>
        </p:txBody>
      </p:sp>
      <p:sp>
        <p:nvSpPr>
          <p:cNvPr id="366" name="Google Shape;366;p44"/>
          <p:cNvSpPr txBox="1"/>
          <p:nvPr/>
        </p:nvSpPr>
        <p:spPr>
          <a:xfrm>
            <a:off x="420600" y="2458738"/>
            <a:ext cx="82854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50">
                <a:solidFill>
                  <a:schemeClr val="dk2"/>
                </a:solidFill>
                <a:latin typeface="Montserrat"/>
                <a:ea typeface="Montserrat"/>
                <a:cs typeface="Montserrat"/>
                <a:sym typeface="Montserrat"/>
              </a:rPr>
              <a:t>La sintaxis ${} también funciona con expresiones que invocan métodos y acceden a propiedades:</a:t>
            </a:r>
            <a:endParaRPr sz="1650">
              <a:solidFill>
                <a:schemeClr val="dk2"/>
              </a:solidFill>
              <a:latin typeface="Montserrat"/>
              <a:ea typeface="Montserrat"/>
              <a:cs typeface="Montserrat"/>
              <a:sym typeface="Montserrat"/>
            </a:endParaRPr>
          </a:p>
        </p:txBody>
      </p:sp>
      <p:sp>
        <p:nvSpPr>
          <p:cNvPr id="367" name="Google Shape;367;p44"/>
          <p:cNvSpPr/>
          <p:nvPr/>
        </p:nvSpPr>
        <p:spPr>
          <a:xfrm>
            <a:off x="1800150" y="1721275"/>
            <a:ext cx="5526300" cy="7308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sz="1200">
                <a:solidFill>
                  <a:srgbClr val="C74DED"/>
                </a:solidFill>
                <a:highlight>
                  <a:srgbClr val="23262E"/>
                </a:highlight>
                <a:latin typeface="Consolas"/>
                <a:ea typeface="Consolas"/>
                <a:cs typeface="Consolas"/>
                <a:sym typeface="Consolas"/>
              </a:rPr>
              <a:t>function</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fn</a:t>
            </a:r>
            <a:r>
              <a:rPr lang="es" sz="1200">
                <a:solidFill>
                  <a:srgbClr val="D5CED9"/>
                </a:solidFill>
                <a:highlight>
                  <a:srgbClr val="23262E"/>
                </a:highlight>
                <a:latin typeface="Consolas"/>
                <a:ea typeface="Consolas"/>
                <a:cs typeface="Consolas"/>
                <a:sym typeface="Consolas"/>
              </a:rPr>
              <a:t>() { </a:t>
            </a:r>
            <a:r>
              <a:rPr lang="es" sz="1200">
                <a:solidFill>
                  <a:srgbClr val="C74DED"/>
                </a:solidFill>
                <a:highlight>
                  <a:srgbClr val="23262E"/>
                </a:highlight>
                <a:latin typeface="Consolas"/>
                <a:ea typeface="Consolas"/>
                <a:cs typeface="Consolas"/>
                <a:sym typeface="Consolas"/>
              </a:rPr>
              <a:t>return</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"Este es el resultado de la función"</a:t>
            </a:r>
            <a:r>
              <a:rPr lang="es" sz="1200">
                <a:solidFill>
                  <a:srgbClr val="D5CED9"/>
                </a:solidFill>
                <a:highlight>
                  <a:srgbClr val="23262E"/>
                </a:highlight>
                <a:latin typeface="Consolas"/>
                <a:ea typeface="Consolas"/>
                <a:cs typeface="Consolas"/>
                <a:sym typeface="Consolas"/>
              </a:rPr>
              <a:t> }</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SzPts val="1100"/>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`Hola Mundo: </a:t>
            </a:r>
            <a:r>
              <a:rPr lang="es" sz="1200">
                <a:solidFill>
                  <a:srgbClr val="F92672"/>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fn</a:t>
            </a:r>
            <a:r>
              <a:rPr lang="es" sz="1200">
                <a:solidFill>
                  <a:srgbClr val="D5CED9"/>
                </a:solidFill>
                <a:highlight>
                  <a:srgbClr val="23262E"/>
                </a:highlight>
                <a:latin typeface="Consolas"/>
                <a:ea typeface="Consolas"/>
                <a:cs typeface="Consolas"/>
                <a:sym typeface="Consolas"/>
              </a:rPr>
              <a:t>()</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SzPts val="1100"/>
              <a:buNone/>
            </a:pPr>
            <a:r>
              <a:rPr lang="es" sz="1200">
                <a:solidFill>
                  <a:srgbClr val="5F6167"/>
                </a:solidFill>
                <a:highlight>
                  <a:srgbClr val="23262E"/>
                </a:highlight>
                <a:latin typeface="Consolas"/>
                <a:ea typeface="Consolas"/>
                <a:cs typeface="Consolas"/>
                <a:sym typeface="Consolas"/>
              </a:rPr>
              <a:t>//Hola Mundo: Este es el resultado de la función</a:t>
            </a:r>
            <a:endParaRPr sz="1200">
              <a:solidFill>
                <a:srgbClr val="C74DED"/>
              </a:solidFill>
              <a:latin typeface="Consolas"/>
              <a:ea typeface="Consolas"/>
              <a:cs typeface="Consolas"/>
              <a:sym typeface="Consolas"/>
            </a:endParaRPr>
          </a:p>
        </p:txBody>
      </p:sp>
      <p:sp>
        <p:nvSpPr>
          <p:cNvPr id="368" name="Google Shape;368;p44"/>
          <p:cNvSpPr/>
          <p:nvPr/>
        </p:nvSpPr>
        <p:spPr>
          <a:xfrm>
            <a:off x="630175" y="3280350"/>
            <a:ext cx="7883700" cy="13032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usuario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{nombre: </a:t>
            </a:r>
            <a:r>
              <a:rPr lang="es" sz="1200">
                <a:solidFill>
                  <a:srgbClr val="96E072"/>
                </a:solidFill>
                <a:highlight>
                  <a:srgbClr val="23262E"/>
                </a:highlight>
                <a:latin typeface="Consolas"/>
                <a:ea typeface="Consolas"/>
                <a:cs typeface="Consolas"/>
                <a:sym typeface="Consolas"/>
              </a:rPr>
              <a:t>'Juan Perez'</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`Estás conectado como </a:t>
            </a:r>
            <a:r>
              <a:rPr lang="es" sz="1200">
                <a:solidFill>
                  <a:srgbClr val="F92672"/>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usuario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nombre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toUpperCase</a:t>
            </a:r>
            <a:r>
              <a:rPr lang="es" sz="1200">
                <a:solidFill>
                  <a:srgbClr val="D5CED9"/>
                </a:solidFill>
                <a:highlight>
                  <a:srgbClr val="23262E"/>
                </a:highlight>
                <a:latin typeface="Consolas"/>
                <a:ea typeface="Consolas"/>
                <a:cs typeface="Consolas"/>
                <a:sym typeface="Consolas"/>
              </a:rPr>
              <a:t>()</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Estás conectado como JUAN PEREZ.</a:t>
            </a:r>
            <a:endParaRPr sz="120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divisa</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'Pesos'</a:t>
            </a:r>
            <a:endParaRPr sz="1200">
              <a:solidFill>
                <a:srgbClr val="96E072"/>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`Los precios se indican en </a:t>
            </a:r>
            <a:r>
              <a:rPr lang="es" sz="1200">
                <a:solidFill>
                  <a:srgbClr val="F92672"/>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divisa</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 Convierte </a:t>
            </a:r>
            <a:r>
              <a:rPr lang="es" sz="1200">
                <a:solidFill>
                  <a:srgbClr val="F92672"/>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divisa</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 en tu moneda local.`</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//Los precios se indican en Pesos. Convierte Pesos en tu moneda local.</a:t>
            </a:r>
            <a:endParaRPr sz="1200">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7" name="Google Shape;157;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Plantilla de cadena de caracteres (template string)</a:t>
            </a:r>
            <a:endParaRPr/>
          </a:p>
        </p:txBody>
      </p:sp>
      <p:sp>
        <p:nvSpPr>
          <p:cNvPr id="374" name="Google Shape;374;p45"/>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650"/>
              <a:t>La ventaja de usar </a:t>
            </a:r>
            <a:r>
              <a:rPr b="1" lang="es" sz="1650"/>
              <a:t>template strings</a:t>
            </a:r>
            <a:r>
              <a:rPr lang="es" sz="1650"/>
              <a:t> es el uso de expresiones incrustadas y la posibilidad de interpolación de cadenas de texto con ellas, facilitando la concatenación de valores. Ejemplo:</a:t>
            </a:r>
            <a:endParaRPr sz="1650"/>
          </a:p>
        </p:txBody>
      </p:sp>
      <p:sp>
        <p:nvSpPr>
          <p:cNvPr id="375" name="Google Shape;375;p45"/>
          <p:cNvSpPr txBox="1"/>
          <p:nvPr/>
        </p:nvSpPr>
        <p:spPr>
          <a:xfrm>
            <a:off x="489575" y="3302263"/>
            <a:ext cx="82854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50">
                <a:solidFill>
                  <a:schemeClr val="dk2"/>
                </a:solidFill>
                <a:latin typeface="Montserrat"/>
                <a:ea typeface="Montserrat"/>
                <a:cs typeface="Montserrat"/>
                <a:sym typeface="Montserrat"/>
              </a:rPr>
              <a:t>Podremos escribir una cadena en varias líneas, sin necesidad de concatenar:</a:t>
            </a:r>
            <a:endParaRPr sz="1650">
              <a:solidFill>
                <a:schemeClr val="dk2"/>
              </a:solidFill>
              <a:latin typeface="Montserrat"/>
              <a:ea typeface="Montserrat"/>
              <a:cs typeface="Montserrat"/>
              <a:sym typeface="Montserrat"/>
            </a:endParaRPr>
          </a:p>
        </p:txBody>
      </p:sp>
      <p:sp>
        <p:nvSpPr>
          <p:cNvPr id="376" name="Google Shape;376;p45"/>
          <p:cNvSpPr/>
          <p:nvPr/>
        </p:nvSpPr>
        <p:spPr>
          <a:xfrm>
            <a:off x="1146550" y="3805375"/>
            <a:ext cx="4082400" cy="6471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C74DED"/>
                </a:solidFill>
                <a:latin typeface="Consolas"/>
                <a:ea typeface="Consolas"/>
                <a:cs typeface="Consolas"/>
                <a:sym typeface="Consolas"/>
              </a:rPr>
              <a:t>var</a:t>
            </a:r>
            <a:r>
              <a:rPr lang="es" sz="1200">
                <a:solidFill>
                  <a:srgbClr val="D5CED9"/>
                </a:solidFill>
                <a:latin typeface="Consolas"/>
                <a:ea typeface="Consolas"/>
                <a:cs typeface="Consolas"/>
                <a:sym typeface="Consolas"/>
              </a:rPr>
              <a:t> </a:t>
            </a:r>
            <a:r>
              <a:rPr lang="es" sz="1200">
                <a:solidFill>
                  <a:srgbClr val="00E8C6"/>
                </a:solidFill>
                <a:latin typeface="Consolas"/>
                <a:ea typeface="Consolas"/>
                <a:cs typeface="Consolas"/>
                <a:sym typeface="Consolas"/>
              </a:rPr>
              <a:t>cadena</a:t>
            </a:r>
            <a:r>
              <a:rPr lang="es" sz="1200">
                <a:solidFill>
                  <a:srgbClr val="D5CED9"/>
                </a:solidFill>
                <a:latin typeface="Consolas"/>
                <a:ea typeface="Consolas"/>
                <a:cs typeface="Consolas"/>
                <a:sym typeface="Consolas"/>
              </a:rPr>
              <a:t> </a:t>
            </a:r>
            <a:r>
              <a:rPr lang="es" sz="1200">
                <a:solidFill>
                  <a:srgbClr val="EE5D43"/>
                </a:solidFill>
                <a:latin typeface="Consolas"/>
                <a:ea typeface="Consolas"/>
                <a:cs typeface="Consolas"/>
                <a:sym typeface="Consolas"/>
              </a:rPr>
              <a:t>=</a:t>
            </a:r>
            <a:r>
              <a:rPr lang="es" sz="1200">
                <a:solidFill>
                  <a:srgbClr val="D5CED9"/>
                </a:solidFill>
                <a:latin typeface="Consolas"/>
                <a:ea typeface="Consolas"/>
                <a:cs typeface="Consolas"/>
                <a:sym typeface="Consolas"/>
              </a:rPr>
              <a:t> </a:t>
            </a:r>
            <a:r>
              <a:rPr lang="es" sz="1200">
                <a:solidFill>
                  <a:srgbClr val="96E072"/>
                </a:solidFill>
                <a:latin typeface="Consolas"/>
                <a:ea typeface="Consolas"/>
                <a:cs typeface="Consolas"/>
                <a:sym typeface="Consolas"/>
              </a:rPr>
              <a:t>`Línea número 1 de la cadena</a:t>
            </a:r>
            <a:endParaRPr sz="1200">
              <a:solidFill>
                <a:srgbClr val="96E07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96E072"/>
                </a:solidFill>
                <a:latin typeface="Consolas"/>
                <a:ea typeface="Consolas"/>
                <a:cs typeface="Consolas"/>
                <a:sym typeface="Consolas"/>
              </a:rPr>
              <a:t>Línea número 2 de la cadena`</a:t>
            </a:r>
            <a:endParaRPr sz="1200">
              <a:solidFill>
                <a:srgbClr val="96E07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latin typeface="Consolas"/>
                <a:ea typeface="Consolas"/>
                <a:cs typeface="Consolas"/>
                <a:sym typeface="Consolas"/>
              </a:rPr>
              <a:t>console</a:t>
            </a:r>
            <a:r>
              <a:rPr lang="es" sz="1200">
                <a:solidFill>
                  <a:srgbClr val="D5CED9"/>
                </a:solidFill>
                <a:latin typeface="Consolas"/>
                <a:ea typeface="Consolas"/>
                <a:cs typeface="Consolas"/>
                <a:sym typeface="Consolas"/>
              </a:rPr>
              <a:t>.</a:t>
            </a:r>
            <a:r>
              <a:rPr lang="es" sz="1200">
                <a:solidFill>
                  <a:srgbClr val="FFE66D"/>
                </a:solidFill>
                <a:latin typeface="Consolas"/>
                <a:ea typeface="Consolas"/>
                <a:cs typeface="Consolas"/>
                <a:sym typeface="Consolas"/>
              </a:rPr>
              <a:t>log</a:t>
            </a:r>
            <a:r>
              <a:rPr lang="es" sz="1200">
                <a:solidFill>
                  <a:srgbClr val="D5CED9"/>
                </a:solidFill>
                <a:latin typeface="Consolas"/>
                <a:ea typeface="Consolas"/>
                <a:cs typeface="Consolas"/>
                <a:sym typeface="Consolas"/>
              </a:rPr>
              <a:t>(</a:t>
            </a:r>
            <a:r>
              <a:rPr lang="es" sz="1200">
                <a:solidFill>
                  <a:srgbClr val="00E8C6"/>
                </a:solidFill>
                <a:latin typeface="Consolas"/>
                <a:ea typeface="Consolas"/>
                <a:cs typeface="Consolas"/>
                <a:sym typeface="Consolas"/>
              </a:rPr>
              <a:t>cadena</a:t>
            </a:r>
            <a:r>
              <a:rPr lang="es" sz="1200">
                <a:solidFill>
                  <a:srgbClr val="D5CED9"/>
                </a:solidFill>
                <a:latin typeface="Consolas"/>
                <a:ea typeface="Consolas"/>
                <a:cs typeface="Consolas"/>
                <a:sym typeface="Consolas"/>
              </a:rPr>
              <a:t>)</a:t>
            </a:r>
            <a:endParaRPr sz="1200">
              <a:solidFill>
                <a:srgbClr val="D5CED9"/>
              </a:solidFill>
              <a:latin typeface="Consolas"/>
              <a:ea typeface="Consolas"/>
              <a:cs typeface="Consolas"/>
              <a:sym typeface="Consolas"/>
            </a:endParaRPr>
          </a:p>
          <a:p>
            <a:pPr indent="0" lvl="0" marL="0" rtl="0" algn="l">
              <a:lnSpc>
                <a:spcPct val="100000"/>
              </a:lnSpc>
              <a:spcBef>
                <a:spcPts val="0"/>
              </a:spcBef>
              <a:spcAft>
                <a:spcPts val="0"/>
              </a:spcAft>
              <a:buSzPts val="1100"/>
              <a:buNone/>
            </a:pPr>
            <a:r>
              <a:t/>
            </a:r>
            <a:endParaRPr sz="1200">
              <a:solidFill>
                <a:srgbClr val="C74DED"/>
              </a:solidFill>
              <a:highlight>
                <a:srgbClr val="23262E"/>
              </a:highlight>
              <a:latin typeface="Consolas"/>
              <a:ea typeface="Consolas"/>
              <a:cs typeface="Consolas"/>
              <a:sym typeface="Consolas"/>
            </a:endParaRPr>
          </a:p>
        </p:txBody>
      </p:sp>
      <p:sp>
        <p:nvSpPr>
          <p:cNvPr id="377" name="Google Shape;377;p45"/>
          <p:cNvSpPr/>
          <p:nvPr/>
        </p:nvSpPr>
        <p:spPr>
          <a:xfrm>
            <a:off x="1815425" y="2323975"/>
            <a:ext cx="5633700" cy="9900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function</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suma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a:t>
            </a:r>
            <a:r>
              <a:rPr lang="es" sz="1200">
                <a:solidFill>
                  <a:srgbClr val="C74DED"/>
                </a:solidFill>
                <a:highlight>
                  <a:srgbClr val="23262E"/>
                </a:highlight>
                <a:latin typeface="Consolas"/>
                <a:ea typeface="Consolas"/>
                <a:cs typeface="Consolas"/>
                <a:sym typeface="Consolas"/>
              </a:rPr>
              <a:t>return</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a</a:t>
            </a:r>
            <a:r>
              <a:rPr lang="es" sz="1200">
                <a:solidFill>
                  <a:srgbClr val="EE5D43"/>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a</a:t>
            </a:r>
            <a:r>
              <a:rPr lang="es" sz="1200">
                <a:solidFill>
                  <a:srgbClr val="EE5D43"/>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Number</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prompt</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"Ingrese un numero a:"</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b</a:t>
            </a:r>
            <a:r>
              <a:rPr lang="es" sz="1200">
                <a:solidFill>
                  <a:srgbClr val="EE5D43"/>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Number</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prompt</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"Ingrese un numero b:"</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 + "</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 es "</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suma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 </a:t>
            </a:r>
            <a:r>
              <a:rPr lang="es" sz="1200">
                <a:solidFill>
                  <a:srgbClr val="5F6167"/>
                </a:solidFill>
                <a:highlight>
                  <a:srgbClr val="23262E"/>
                </a:highlight>
                <a:latin typeface="Consolas"/>
                <a:ea typeface="Consolas"/>
                <a:cs typeface="Consolas"/>
                <a:sym typeface="Consolas"/>
              </a:rPr>
              <a:t>// 12 + 21 es 33</a:t>
            </a:r>
            <a:endParaRPr sz="120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t>
            </a:r>
            <a:r>
              <a:rPr lang="es" sz="1200">
                <a:solidFill>
                  <a:srgbClr val="F92672"/>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 + </a:t>
            </a:r>
            <a:r>
              <a:rPr lang="es" sz="1200">
                <a:solidFill>
                  <a:srgbClr val="F92672"/>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 es </a:t>
            </a:r>
            <a:r>
              <a:rPr lang="es" sz="1200">
                <a:solidFill>
                  <a:srgbClr val="F92672"/>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suma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a</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b</a:t>
            </a:r>
            <a:r>
              <a:rPr lang="es" sz="1200">
                <a:solidFill>
                  <a:srgbClr val="D5CED9"/>
                </a:solidFill>
                <a:highlight>
                  <a:srgbClr val="23262E"/>
                </a:highlight>
                <a:latin typeface="Consolas"/>
                <a:ea typeface="Consolas"/>
                <a:cs typeface="Consolas"/>
                <a:sym typeface="Consolas"/>
              </a:rPr>
              <a:t>)</a:t>
            </a:r>
            <a:r>
              <a:rPr lang="es" sz="1200">
                <a:solidFill>
                  <a:srgbClr val="F92672"/>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5F6167"/>
                </a:solidFill>
                <a:highlight>
                  <a:srgbClr val="23262E"/>
                </a:highlight>
                <a:latin typeface="Consolas"/>
                <a:ea typeface="Consolas"/>
                <a:cs typeface="Consolas"/>
                <a:sym typeface="Consolas"/>
              </a:rPr>
              <a:t>// 12 + 21 es 33</a:t>
            </a:r>
            <a:endParaRPr sz="1200">
              <a:solidFill>
                <a:srgbClr val="5F6167"/>
              </a:solidFill>
              <a:highlight>
                <a:srgbClr val="23262E"/>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200">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i="0" sz="1200" u="none" cap="none" strike="noStrike">
              <a:solidFill>
                <a:srgbClr val="D5CED9"/>
              </a:solidFill>
              <a:latin typeface="Consolas"/>
              <a:ea typeface="Consolas"/>
              <a:cs typeface="Consolas"/>
              <a:sym typeface="Consolas"/>
            </a:endParaRPr>
          </a:p>
        </p:txBody>
      </p:sp>
      <p:pic>
        <p:nvPicPr>
          <p:cNvPr id="378" name="Google Shape;378;p45"/>
          <p:cNvPicPr preferRelativeResize="0"/>
          <p:nvPr/>
        </p:nvPicPr>
        <p:blipFill>
          <a:blip r:embed="rId3">
            <a:alphaModFix/>
          </a:blip>
          <a:stretch>
            <a:fillRect/>
          </a:stretch>
        </p:blipFill>
        <p:spPr>
          <a:xfrm>
            <a:off x="5543150" y="3909620"/>
            <a:ext cx="2257328" cy="438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Objeto Math</a:t>
            </a:r>
            <a:endParaRPr/>
          </a:p>
        </p:txBody>
      </p:sp>
      <p:sp>
        <p:nvSpPr>
          <p:cNvPr id="384" name="Google Shape;384;p4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 Math</a:t>
            </a:r>
            <a:endParaRPr/>
          </a:p>
        </p:txBody>
      </p:sp>
      <p:sp>
        <p:nvSpPr>
          <p:cNvPr id="390" name="Google Shape;390;p47"/>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s" sz="1650"/>
              <a:t>Math</a:t>
            </a:r>
            <a:r>
              <a:rPr lang="es" sz="1650"/>
              <a:t> es un objeto que tiene propiedades y métodos para constantes y funciones matemáticas. Todas las propiedades y métodos de Math son estáticos (no es necesario llamar al constructor). Estas son las </a:t>
            </a:r>
            <a:r>
              <a:rPr b="1" lang="es" sz="1650"/>
              <a:t>constantes </a:t>
            </a:r>
            <a:r>
              <a:rPr lang="es" sz="1650"/>
              <a:t>disponibles:</a:t>
            </a:r>
            <a:endParaRPr sz="1650"/>
          </a:p>
        </p:txBody>
      </p:sp>
      <p:pic>
        <p:nvPicPr>
          <p:cNvPr id="391" name="Google Shape;391;p47"/>
          <p:cNvPicPr preferRelativeResize="0"/>
          <p:nvPr/>
        </p:nvPicPr>
        <p:blipFill rotWithShape="1">
          <a:blip r:embed="rId3">
            <a:alphaModFix/>
          </a:blip>
          <a:srcRect b="0" l="0" r="0" t="0"/>
          <a:stretch/>
        </p:blipFill>
        <p:spPr>
          <a:xfrm>
            <a:off x="2250159" y="2522864"/>
            <a:ext cx="4643745" cy="21000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700"/>
              <a:t>Objeto Math | Métodos matemáticos</a:t>
            </a:r>
            <a:endParaRPr sz="2700"/>
          </a:p>
        </p:txBody>
      </p:sp>
      <p:sp>
        <p:nvSpPr>
          <p:cNvPr id="397" name="Google Shape;397;p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650"/>
              <a:t>Los siguientes métodos matemáticos están disponibles en JS a través del objeto Math. </a:t>
            </a:r>
            <a:endParaRPr sz="1650"/>
          </a:p>
          <a:p>
            <a:pPr indent="0" lvl="0" marL="0" rtl="0" algn="l">
              <a:spcBef>
                <a:spcPts val="1200"/>
              </a:spcBef>
              <a:spcAft>
                <a:spcPts val="0"/>
              </a:spcAft>
              <a:buClr>
                <a:schemeClr val="dk1"/>
              </a:buClr>
              <a:buSzPts val="1100"/>
              <a:buFont typeface="Arial"/>
              <a:buNone/>
            </a:pPr>
            <a:r>
              <a:rPr lang="es" sz="1650"/>
              <a:t>Algunos de ellos sólo están disponibles en ECMAScript 6:</a:t>
            </a:r>
            <a:endParaRPr sz="1650"/>
          </a:p>
          <a:p>
            <a:pPr indent="0" lvl="0" marL="0" rtl="0" algn="l">
              <a:spcBef>
                <a:spcPts val="1200"/>
              </a:spcBef>
              <a:spcAft>
                <a:spcPts val="0"/>
              </a:spcAft>
              <a:buClr>
                <a:schemeClr val="dk1"/>
              </a:buClr>
              <a:buSzPts val="1100"/>
              <a:buFont typeface="Arial"/>
              <a:buNone/>
            </a:pPr>
            <a:r>
              <a:t/>
            </a:r>
            <a:endParaRPr sz="1650"/>
          </a:p>
          <a:p>
            <a:pPr indent="0" lvl="0" marL="0" rtl="0" algn="l">
              <a:spcBef>
                <a:spcPts val="1200"/>
              </a:spcBef>
              <a:spcAft>
                <a:spcPts val="1200"/>
              </a:spcAft>
              <a:buClr>
                <a:schemeClr val="dk1"/>
              </a:buClr>
              <a:buSzPts val="1100"/>
              <a:buFont typeface="Arial"/>
              <a:buNone/>
            </a:pPr>
            <a:r>
              <a:t/>
            </a:r>
            <a:endParaRPr sz="1650"/>
          </a:p>
        </p:txBody>
      </p:sp>
      <p:pic>
        <p:nvPicPr>
          <p:cNvPr id="398" name="Google Shape;398;p48"/>
          <p:cNvPicPr preferRelativeResize="0"/>
          <p:nvPr/>
        </p:nvPicPr>
        <p:blipFill rotWithShape="1">
          <a:blip r:embed="rId3">
            <a:alphaModFix/>
          </a:blip>
          <a:srcRect b="2638" l="0" r="0" t="0"/>
          <a:stretch/>
        </p:blipFill>
        <p:spPr>
          <a:xfrm>
            <a:off x="4455750" y="1207724"/>
            <a:ext cx="4376549" cy="3029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9"/>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 Math | Métodos matemáticos</a:t>
            </a:r>
            <a:endParaRPr/>
          </a:p>
        </p:txBody>
      </p:sp>
      <p:sp>
        <p:nvSpPr>
          <p:cNvPr id="404" name="Google Shape;404;p49"/>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650"/>
              <a:t>Veamos algunos ejemplos de las funciones mencionadas anteriormente:</a:t>
            </a:r>
            <a:endParaRPr sz="1650"/>
          </a:p>
        </p:txBody>
      </p:sp>
      <p:sp>
        <p:nvSpPr>
          <p:cNvPr id="405" name="Google Shape;405;p49"/>
          <p:cNvSpPr/>
          <p:nvPr/>
        </p:nvSpPr>
        <p:spPr>
          <a:xfrm>
            <a:off x="466900" y="1758475"/>
            <a:ext cx="8163900" cy="2864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abs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5</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sign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exp</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e, o sea, 2.718281828459045</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expm1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1.718281828459045</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max</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40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min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pow</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1024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sqrt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1.4142135623730951</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cbrt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1.2599210498948732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imul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0xffffffff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-7</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Ejemplo de clz32 (count leading zeros)</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96E07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repeat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clz32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x</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toString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Devuelve "00000000000000000000000000000001"</a:t>
            </a:r>
            <a:endParaRPr b="0" i="0" sz="1200" u="none" cap="none" strike="noStrike">
              <a:solidFill>
                <a:srgbClr val="D5CED9"/>
              </a:solidFill>
              <a:latin typeface="Consolas"/>
              <a:ea typeface="Consolas"/>
              <a:cs typeface="Consolas"/>
              <a:sym typeface="Consolas"/>
            </a:endParaRPr>
          </a:p>
        </p:txBody>
      </p:sp>
      <p:pic>
        <p:nvPicPr>
          <p:cNvPr id="406" name="Google Shape;406;p49"/>
          <p:cNvPicPr preferRelativeResize="0"/>
          <p:nvPr/>
        </p:nvPicPr>
        <p:blipFill rotWithShape="1">
          <a:blip r:embed="rId3">
            <a:alphaModFix/>
          </a:blip>
          <a:srcRect b="0" l="0" r="0" t="0"/>
          <a:stretch/>
        </p:blipFill>
        <p:spPr>
          <a:xfrm>
            <a:off x="5606824" y="2438451"/>
            <a:ext cx="3023975" cy="2184425"/>
          </a:xfrm>
          <a:prstGeom prst="rect">
            <a:avLst/>
          </a:prstGeom>
          <a:solidFill>
            <a:srgbClr val="23262E"/>
          </a:solid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 Math | Método random()</a:t>
            </a:r>
            <a:endParaRPr/>
          </a:p>
        </p:txBody>
      </p:sp>
      <p:sp>
        <p:nvSpPr>
          <p:cNvPr id="412" name="Google Shape;412;p50"/>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s" sz="1650"/>
              <a:t>Math.random()</a:t>
            </a:r>
            <a:r>
              <a:rPr lang="es" sz="1650"/>
              <a:t> retorna un número al azar entre los valores 0 y 1, con 16 decimales. Si queremos obtener un número entero al azar entre los límites a y b, se puede hacer lo siguiente:</a:t>
            </a:r>
            <a:endParaRPr sz="1650"/>
          </a:p>
        </p:txBody>
      </p:sp>
      <p:sp>
        <p:nvSpPr>
          <p:cNvPr id="413" name="Google Shape;413;p50"/>
          <p:cNvSpPr/>
          <p:nvPr/>
        </p:nvSpPr>
        <p:spPr>
          <a:xfrm>
            <a:off x="496651" y="2333975"/>
            <a:ext cx="8215200" cy="138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Obtenemos un número al azar entre [0, 1) con 16 decimales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let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Math</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random</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Multiplicamos </a:t>
            </a:r>
            <a:r>
              <a:rPr lang="es">
                <a:solidFill>
                  <a:srgbClr val="5F6167"/>
                </a:solidFill>
                <a:latin typeface="Consolas"/>
                <a:ea typeface="Consolas"/>
                <a:cs typeface="Consolas"/>
                <a:sym typeface="Consolas"/>
              </a:rPr>
              <a:t>x</a:t>
            </a:r>
            <a:r>
              <a:rPr b="0" i="0" lang="es" sz="1400" u="none" cap="none" strike="noStrike">
                <a:solidFill>
                  <a:srgbClr val="5F6167"/>
                </a:solidFill>
                <a:latin typeface="Consolas"/>
                <a:ea typeface="Consolas"/>
                <a:cs typeface="Consolas"/>
                <a:sym typeface="Consolas"/>
              </a:rPr>
              <a:t> por el valor máximo que buscamos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Redondeamos </a:t>
            </a:r>
            <a:r>
              <a:rPr lang="es">
                <a:solidFill>
                  <a:srgbClr val="5F6167"/>
                </a:solidFill>
                <a:latin typeface="Consolas"/>
                <a:ea typeface="Consolas"/>
                <a:cs typeface="Consolas"/>
                <a:sym typeface="Consolas"/>
              </a:rPr>
              <a:t>hacia abajo</a:t>
            </a:r>
            <a:r>
              <a:rPr b="0" i="0" lang="es" sz="1400" u="none" cap="none" strike="noStrike">
                <a:solidFill>
                  <a:srgbClr val="5F6167"/>
                </a:solidFill>
                <a:latin typeface="Consolas"/>
                <a:ea typeface="Consolas"/>
                <a:cs typeface="Consolas"/>
                <a:sym typeface="Consolas"/>
              </a:rPr>
              <a:t>, </a:t>
            </a:r>
            <a:r>
              <a:rPr lang="es">
                <a:solidFill>
                  <a:srgbClr val="5F6167"/>
                </a:solidFill>
                <a:latin typeface="Consolas"/>
                <a:ea typeface="Consolas"/>
                <a:cs typeface="Consolas"/>
                <a:sym typeface="Consolas"/>
              </a:rPr>
              <a:t>obtenemos un entero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Math</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floor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414" name="Google Shape;414;p50"/>
          <p:cNvPicPr preferRelativeResize="0"/>
          <p:nvPr/>
        </p:nvPicPr>
        <p:blipFill rotWithShape="1">
          <a:blip r:embed="rId3">
            <a:alphaModFix/>
          </a:blip>
          <a:srcRect b="0" l="6031" r="36579" t="0"/>
          <a:stretch/>
        </p:blipFill>
        <p:spPr>
          <a:xfrm>
            <a:off x="7148725" y="2918975"/>
            <a:ext cx="1563300" cy="800100"/>
          </a:xfrm>
          <a:prstGeom prst="rect">
            <a:avLst/>
          </a:prstGeom>
          <a:solidFill>
            <a:srgbClr val="23262E"/>
          </a:solidFill>
          <a:ln>
            <a:noFill/>
          </a:ln>
        </p:spPr>
      </p:pic>
      <p:sp>
        <p:nvSpPr>
          <p:cNvPr id="415" name="Google Shape;415;p50"/>
          <p:cNvSpPr txBox="1"/>
          <p:nvPr>
            <p:ph idx="1" type="body"/>
          </p:nvPr>
        </p:nvSpPr>
        <p:spPr>
          <a:xfrm>
            <a:off x="432025" y="3880000"/>
            <a:ext cx="82800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50"/>
              <a:t>Este ejemplo almacena en x un valor al azar entre 0 y 5 (5 no incluido). Si presionamos F5 veremos el cambio en la consola.</a:t>
            </a:r>
            <a:endParaRPr sz="1650"/>
          </a:p>
          <a:p>
            <a:pPr indent="0" lvl="0" marL="0" rtl="0" algn="l">
              <a:spcBef>
                <a:spcPts val="1200"/>
              </a:spcBef>
              <a:spcAft>
                <a:spcPts val="0"/>
              </a:spcAft>
              <a:buNone/>
            </a:pPr>
            <a:r>
              <a:t/>
            </a:r>
            <a:endParaRPr sz="1650"/>
          </a:p>
          <a:p>
            <a:pPr indent="0" lvl="0" marL="0" rtl="0" algn="l">
              <a:spcBef>
                <a:spcPts val="1200"/>
              </a:spcBef>
              <a:spcAft>
                <a:spcPts val="0"/>
              </a:spcAft>
              <a:buNone/>
            </a:pPr>
            <a:r>
              <a:t/>
            </a:r>
            <a:endParaRPr sz="1650"/>
          </a:p>
          <a:p>
            <a:pPr indent="0" lvl="0" marL="0" rtl="0" algn="l">
              <a:spcBef>
                <a:spcPts val="1200"/>
              </a:spcBef>
              <a:spcAft>
                <a:spcPts val="0"/>
              </a:spcAft>
              <a:buNone/>
            </a:pPr>
            <a:r>
              <a:t/>
            </a:r>
            <a:endParaRPr sz="1650"/>
          </a:p>
          <a:p>
            <a:pPr indent="0" lvl="0" marL="0" rtl="0" algn="l">
              <a:spcBef>
                <a:spcPts val="1200"/>
              </a:spcBef>
              <a:spcAft>
                <a:spcPts val="1200"/>
              </a:spcAft>
              <a:buNone/>
            </a:pPr>
            <a:r>
              <a:t/>
            </a:r>
            <a:endParaRPr sz="165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 Math | Métodos de redondeo</a:t>
            </a:r>
            <a:endParaRPr/>
          </a:p>
        </p:txBody>
      </p:sp>
      <p:sp>
        <p:nvSpPr>
          <p:cNvPr id="421" name="Google Shape;421;p51"/>
          <p:cNvSpPr txBox="1"/>
          <p:nvPr>
            <p:ph idx="1" type="body"/>
          </p:nvPr>
        </p:nvSpPr>
        <p:spPr>
          <a:xfrm>
            <a:off x="432025" y="13048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650"/>
              <a:t>Es muy común necesitar métodos para redondear números y reducir el número de decimales o aproximarse a una cifra concreta. Para ello, de forma nativa, Javascript proporciona los siguientes métodos de redondeo:</a:t>
            </a:r>
            <a:endParaRPr sz="1650"/>
          </a:p>
        </p:txBody>
      </p:sp>
      <p:pic>
        <p:nvPicPr>
          <p:cNvPr id="422" name="Google Shape;422;p51"/>
          <p:cNvPicPr preferRelativeResize="0"/>
          <p:nvPr/>
        </p:nvPicPr>
        <p:blipFill rotWithShape="1">
          <a:blip r:embed="rId3">
            <a:alphaModFix/>
          </a:blip>
          <a:srcRect b="0" l="0" r="0" t="0"/>
          <a:stretch/>
        </p:blipFill>
        <p:spPr>
          <a:xfrm>
            <a:off x="1242123" y="2403517"/>
            <a:ext cx="6659807" cy="21736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 Math | Métodos de redondeo</a:t>
            </a:r>
            <a:endParaRPr/>
          </a:p>
        </p:txBody>
      </p:sp>
      <p:sp>
        <p:nvSpPr>
          <p:cNvPr id="428" name="Google Shape;428;p52"/>
          <p:cNvSpPr txBox="1"/>
          <p:nvPr>
            <p:ph idx="1" type="body"/>
          </p:nvPr>
        </p:nvSpPr>
        <p:spPr>
          <a:xfrm>
            <a:off x="432025" y="1152475"/>
            <a:ext cx="82800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50"/>
              <a:t>Ejemplos de los diferentes métodos de redondeo:</a:t>
            </a:r>
            <a:endParaRPr sz="1650"/>
          </a:p>
          <a:p>
            <a:pPr indent="0" lvl="0" marL="0" rtl="0" algn="l">
              <a:spcBef>
                <a:spcPts val="1200"/>
              </a:spcBef>
              <a:spcAft>
                <a:spcPts val="0"/>
              </a:spcAft>
              <a:buNone/>
            </a:pPr>
            <a:r>
              <a:t/>
            </a:r>
            <a:endParaRPr sz="1650"/>
          </a:p>
          <a:p>
            <a:pPr indent="0" lvl="0" marL="0" rtl="0" algn="l">
              <a:spcBef>
                <a:spcPts val="1200"/>
              </a:spcBef>
              <a:spcAft>
                <a:spcPts val="1200"/>
              </a:spcAft>
              <a:buNone/>
            </a:pPr>
            <a:r>
              <a:t/>
            </a:r>
            <a:endParaRPr sz="1650"/>
          </a:p>
        </p:txBody>
      </p:sp>
      <p:sp>
        <p:nvSpPr>
          <p:cNvPr id="429" name="Google Shape;429;p52"/>
          <p:cNvSpPr/>
          <p:nvPr/>
        </p:nvSpPr>
        <p:spPr>
          <a:xfrm>
            <a:off x="501750" y="1580600"/>
            <a:ext cx="8210400" cy="3042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Redondeo natural, el más cercano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3.25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Redondeo superior (el más alto)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ceil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ceil</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3.25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Redondeo inferior (el más bajo)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floor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floor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3.25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Redondeo con precisión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3.123456789</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fround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3.123456789</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3.1234567165374756</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Truncado (sólo parte entera)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trunc</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round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EE5D43"/>
                </a:solidFill>
                <a:latin typeface="Consolas"/>
                <a:ea typeface="Consolas"/>
                <a:cs typeface="Consolas"/>
                <a:sym typeface="Consolas"/>
              </a:rPr>
              <a:t>Math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trunc</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3.75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D5CED9"/>
              </a:solidFill>
              <a:latin typeface="Consolas"/>
              <a:ea typeface="Consolas"/>
              <a:cs typeface="Consolas"/>
              <a:sym typeface="Consolas"/>
            </a:endParaRPr>
          </a:p>
        </p:txBody>
      </p:sp>
      <p:pic>
        <p:nvPicPr>
          <p:cNvPr id="430" name="Google Shape;430;p52"/>
          <p:cNvPicPr preferRelativeResize="0"/>
          <p:nvPr/>
        </p:nvPicPr>
        <p:blipFill rotWithShape="1">
          <a:blip r:embed="rId3">
            <a:alphaModFix/>
          </a:blip>
          <a:srcRect b="0" l="0" r="0" t="0"/>
          <a:stretch/>
        </p:blipFill>
        <p:spPr>
          <a:xfrm>
            <a:off x="5493403" y="2357085"/>
            <a:ext cx="3218575" cy="2265825"/>
          </a:xfrm>
          <a:prstGeom prst="rect">
            <a:avLst/>
          </a:prstGeom>
          <a:solidFill>
            <a:srgbClr val="23262E"/>
          </a:solid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3"/>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Material extra</a:t>
            </a:r>
            <a:endParaRPr/>
          </a:p>
        </p:txBody>
      </p:sp>
      <p:sp>
        <p:nvSpPr>
          <p:cNvPr id="436" name="Google Shape;436;p5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4"/>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700">
                <a:solidFill>
                  <a:srgbClr val="000000"/>
                </a:solidFill>
                <a:latin typeface="Montserrat Medium"/>
                <a:ea typeface="Montserrat Medium"/>
                <a:cs typeface="Montserrat Medium"/>
                <a:sym typeface="Montserrat Medium"/>
              </a:rPr>
              <a:t>Artículos de interés</a:t>
            </a:r>
            <a:endParaRPr sz="2700">
              <a:solidFill>
                <a:srgbClr val="000000"/>
              </a:solidFill>
              <a:latin typeface="Montserrat Medium"/>
              <a:ea typeface="Montserrat Medium"/>
              <a:cs typeface="Montserrat Medium"/>
              <a:sym typeface="Montserrat Medium"/>
            </a:endParaRPr>
          </a:p>
        </p:txBody>
      </p:sp>
      <p:sp>
        <p:nvSpPr>
          <p:cNvPr id="442" name="Google Shape;442;p54"/>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sz="1650">
                <a:solidFill>
                  <a:srgbClr val="595959"/>
                </a:solidFill>
                <a:latin typeface="Montserrat"/>
                <a:ea typeface="Montserrat"/>
                <a:cs typeface="Montserrat"/>
                <a:sym typeface="Montserrat"/>
              </a:rPr>
              <a:t>Material de lectura:</a:t>
            </a:r>
            <a:endParaRPr sz="1650">
              <a:solidFill>
                <a:srgbClr val="595959"/>
              </a:solidFill>
              <a:latin typeface="Montserrat"/>
              <a:ea typeface="Montserrat"/>
              <a:cs typeface="Montserrat"/>
              <a:sym typeface="Montserrat"/>
            </a:endParaRPr>
          </a:p>
          <a:p>
            <a:pPr indent="-311150" lvl="0" marL="457200" rtl="0" algn="l">
              <a:spcBef>
                <a:spcPts val="120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3"/>
              </a:rPr>
              <a:t>¿Qué son los objetos?</a:t>
            </a:r>
            <a:endParaRPr sz="1300">
              <a:solidFill>
                <a:schemeClr val="dk2"/>
              </a:solidFill>
              <a:latin typeface="Montserrat"/>
              <a:ea typeface="Montserrat"/>
              <a:cs typeface="Montserrat"/>
              <a:sym typeface="Montserrat"/>
            </a:endParaRPr>
          </a:p>
          <a:p>
            <a:pPr indent="-311150" lvl="0" marL="457200" rtl="0" algn="l">
              <a:spcBef>
                <a:spcPts val="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4"/>
              </a:rPr>
              <a:t>Trabajando con objetos</a:t>
            </a:r>
            <a:endParaRPr sz="1300">
              <a:solidFill>
                <a:schemeClr val="dk2"/>
              </a:solidFill>
              <a:latin typeface="Montserrat"/>
              <a:ea typeface="Montserrat"/>
              <a:cs typeface="Montserrat"/>
              <a:sym typeface="Montserrat"/>
            </a:endParaRPr>
          </a:p>
          <a:p>
            <a:pPr indent="-311150" lvl="0" marL="457200" rtl="0" algn="l">
              <a:spcBef>
                <a:spcPts val="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5"/>
              </a:rPr>
              <a:t>Uso de For In y For Of</a:t>
            </a:r>
            <a:endParaRPr sz="1300">
              <a:solidFill>
                <a:schemeClr val="dk2"/>
              </a:solidFill>
              <a:latin typeface="Montserrat"/>
              <a:ea typeface="Montserrat"/>
              <a:cs typeface="Montserrat"/>
              <a:sym typeface="Montserrat"/>
            </a:endParaRPr>
          </a:p>
          <a:p>
            <a:pPr indent="-311150" lvl="0" marL="457200" rtl="0" algn="l">
              <a:spcBef>
                <a:spcPts val="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6"/>
              </a:rPr>
              <a:t>For In en W3Schools</a:t>
            </a:r>
            <a:endParaRPr sz="1300">
              <a:solidFill>
                <a:schemeClr val="dk2"/>
              </a:solidFill>
              <a:latin typeface="Montserrat"/>
              <a:ea typeface="Montserrat"/>
              <a:cs typeface="Montserrat"/>
              <a:sym typeface="Montserrat"/>
            </a:endParaRPr>
          </a:p>
          <a:p>
            <a:pPr indent="-311150" lvl="0" marL="457200" rtl="0" algn="l">
              <a:spcBef>
                <a:spcPts val="0"/>
              </a:spcBef>
              <a:spcAft>
                <a:spcPts val="0"/>
              </a:spcAft>
              <a:buClr>
                <a:schemeClr val="dk2"/>
              </a:buClr>
              <a:buSzPts val="1300"/>
              <a:buFont typeface="Montserrat"/>
              <a:buChar char="●"/>
            </a:pPr>
            <a:r>
              <a:rPr lang="es" sz="1300" u="sng">
                <a:solidFill>
                  <a:schemeClr val="hlink"/>
                </a:solidFill>
                <a:latin typeface="Montserrat"/>
                <a:ea typeface="Montserrat"/>
                <a:cs typeface="Montserrat"/>
                <a:sym typeface="Montserrat"/>
                <a:hlinkClick r:id="rId7"/>
              </a:rPr>
              <a:t>For Of en W3Schools</a:t>
            </a:r>
            <a:endParaRPr sz="13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s" sz="1650">
                <a:solidFill>
                  <a:srgbClr val="595959"/>
                </a:solidFill>
                <a:latin typeface="Montserrat"/>
                <a:ea typeface="Montserrat"/>
                <a:cs typeface="Montserrat"/>
                <a:sym typeface="Montserrat"/>
              </a:rPr>
              <a:t>Videos:</a:t>
            </a:r>
            <a:endParaRPr sz="1650">
              <a:solidFill>
                <a:srgbClr val="595959"/>
              </a:solidFill>
              <a:latin typeface="Montserrat"/>
              <a:ea typeface="Montserrat"/>
              <a:cs typeface="Montserrat"/>
              <a:sym typeface="Montserrat"/>
            </a:endParaRPr>
          </a:p>
          <a:p>
            <a:pPr indent="-313295" lvl="0" marL="457200" rtl="0" algn="l">
              <a:spcBef>
                <a:spcPts val="1200"/>
              </a:spcBef>
              <a:spcAft>
                <a:spcPts val="0"/>
              </a:spcAft>
              <a:buClr>
                <a:srgbClr val="595959"/>
              </a:buClr>
              <a:buSzPts val="1334"/>
              <a:buFont typeface="Montserrat"/>
              <a:buChar char="●"/>
            </a:pPr>
            <a:r>
              <a:rPr lang="es" sz="1300" u="sng">
                <a:solidFill>
                  <a:schemeClr val="hlink"/>
                </a:solidFill>
                <a:latin typeface="Montserrat"/>
                <a:ea typeface="Montserrat"/>
                <a:cs typeface="Montserrat"/>
                <a:sym typeface="Montserrat"/>
                <a:hlinkClick r:id="rId8"/>
              </a:rPr>
              <a:t>¿Qué son y cómo crear objetos?</a:t>
            </a:r>
            <a:endParaRPr sz="1333">
              <a:solidFill>
                <a:srgbClr val="595959"/>
              </a:solidFill>
              <a:latin typeface="Montserrat"/>
              <a:ea typeface="Montserrat"/>
              <a:cs typeface="Montserrat"/>
              <a:sym typeface="Montserrat"/>
            </a:endParaRPr>
          </a:p>
          <a:p>
            <a:pPr indent="-313295" lvl="0" marL="457200" rtl="0" algn="l">
              <a:spcBef>
                <a:spcPts val="0"/>
              </a:spcBef>
              <a:spcAft>
                <a:spcPts val="0"/>
              </a:spcAft>
              <a:buClr>
                <a:srgbClr val="595959"/>
              </a:buClr>
              <a:buSzPts val="1334"/>
              <a:buFont typeface="Montserrat"/>
              <a:buChar char="●"/>
            </a:pPr>
            <a:r>
              <a:rPr lang="es" sz="1333" u="sng">
                <a:solidFill>
                  <a:schemeClr val="hlink"/>
                </a:solidFill>
                <a:latin typeface="Montserrat"/>
                <a:ea typeface="Montserrat"/>
                <a:cs typeface="Montserrat"/>
                <a:sym typeface="Montserrat"/>
                <a:hlinkClick r:id="rId9"/>
              </a:rPr>
              <a:t>For, For In y For Of, buenas prácticas</a:t>
            </a:r>
            <a:endParaRPr sz="1333">
              <a:solidFill>
                <a:srgbClr val="59595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16</a:t>
            </a:r>
            <a:endParaRPr/>
          </a:p>
        </p:txBody>
      </p:sp>
      <p:sp>
        <p:nvSpPr>
          <p:cNvPr id="163" name="Google Shape;163;p19"/>
          <p:cNvSpPr txBox="1"/>
          <p:nvPr>
            <p:ph type="title"/>
          </p:nvPr>
        </p:nvSpPr>
        <p:spPr>
          <a:xfrm>
            <a:off x="1275675" y="1159375"/>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Clase 15</a:t>
            </a:r>
            <a:endParaRPr/>
          </a:p>
        </p:txBody>
      </p:sp>
      <p:sp>
        <p:nvSpPr>
          <p:cNvPr id="164" name="Google Shape;164;p19"/>
          <p:cNvSpPr txBox="1"/>
          <p:nvPr>
            <p:ph idx="3" type="title"/>
          </p:nvPr>
        </p:nvSpPr>
        <p:spPr>
          <a:xfrm>
            <a:off x="6877450" y="1159388"/>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8571"/>
              <a:buFont typeface="Arial"/>
              <a:buNone/>
            </a:pPr>
            <a:r>
              <a:rPr lang="es"/>
              <a:t>Clase 17</a:t>
            </a:r>
            <a:endParaRPr/>
          </a:p>
        </p:txBody>
      </p:sp>
      <p:sp>
        <p:nvSpPr>
          <p:cNvPr id="165" name="Google Shape;165;p19"/>
          <p:cNvSpPr txBox="1"/>
          <p:nvPr>
            <p:ph idx="4" type="title"/>
          </p:nvPr>
        </p:nvSpPr>
        <p:spPr>
          <a:xfrm>
            <a:off x="532575" y="2150850"/>
            <a:ext cx="2397900" cy="21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Programación modular con funciones</a:t>
            </a:r>
            <a:endParaRPr b="1"/>
          </a:p>
          <a:p>
            <a:pPr indent="0" lvl="0" marL="0" rtl="0" algn="l">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Funciones. ¿Qué son? Scope global y local.</a:t>
            </a:r>
            <a:endParaRPr/>
          </a:p>
          <a:p>
            <a:pPr indent="-292100" lvl="0" marL="457200" rtl="0" algn="l">
              <a:lnSpc>
                <a:spcPct val="115000"/>
              </a:lnSpc>
              <a:spcBef>
                <a:spcPts val="0"/>
              </a:spcBef>
              <a:spcAft>
                <a:spcPts val="0"/>
              </a:spcAft>
              <a:buSzPts val="1000"/>
              <a:buChar char="●"/>
            </a:pPr>
            <a:r>
              <a:rPr lang="es"/>
              <a:t>Programación modular vs. Funciones.</a:t>
            </a:r>
            <a:endParaRPr/>
          </a:p>
          <a:p>
            <a:pPr indent="-292100" lvl="0" marL="457200" rtl="0" algn="l">
              <a:lnSpc>
                <a:spcPct val="115000"/>
              </a:lnSpc>
              <a:spcBef>
                <a:spcPts val="0"/>
              </a:spcBef>
              <a:spcAft>
                <a:spcPts val="0"/>
              </a:spcAft>
              <a:buSzPts val="1000"/>
              <a:buChar char="●"/>
            </a:pPr>
            <a:r>
              <a:rPr lang="es"/>
              <a:t>Función anónima y función flecha.</a:t>
            </a:r>
            <a:endParaRPr/>
          </a:p>
          <a:p>
            <a:pPr indent="-292100" lvl="0" marL="457200" rtl="0" algn="l">
              <a:lnSpc>
                <a:spcPct val="115000"/>
              </a:lnSpc>
              <a:spcBef>
                <a:spcPts val="0"/>
              </a:spcBef>
              <a:spcAft>
                <a:spcPts val="0"/>
              </a:spcAft>
              <a:buSzPts val="1000"/>
              <a:buChar char="●"/>
            </a:pPr>
            <a:r>
              <a:rPr lang="es"/>
              <a:t>Callbacks y clausuras.</a:t>
            </a:r>
            <a:endParaRPr/>
          </a:p>
          <a:p>
            <a:pPr indent="0" lvl="0" marL="0" rtl="0" algn="l">
              <a:lnSpc>
                <a:spcPct val="115000"/>
              </a:lnSpc>
              <a:spcBef>
                <a:spcPts val="0"/>
              </a:spcBef>
              <a:spcAft>
                <a:spcPts val="0"/>
              </a:spcAft>
              <a:buNone/>
            </a:pPr>
            <a:r>
              <a:t/>
            </a:r>
            <a:endParaRPr b="1"/>
          </a:p>
        </p:txBody>
      </p:sp>
      <p:sp>
        <p:nvSpPr>
          <p:cNvPr id="166" name="Google Shape;166;p19"/>
          <p:cNvSpPr txBox="1"/>
          <p:nvPr>
            <p:ph idx="5" type="title"/>
          </p:nvPr>
        </p:nvSpPr>
        <p:spPr>
          <a:xfrm>
            <a:off x="6130475" y="2159925"/>
            <a:ext cx="2397900" cy="21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Arrays, Storage y JSON</a:t>
            </a:r>
            <a:endParaRPr b="1"/>
          </a:p>
          <a:p>
            <a:pPr indent="0" lvl="0" marL="0" rtl="0" algn="l">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Arrays.</a:t>
            </a:r>
            <a:endParaRPr/>
          </a:p>
          <a:p>
            <a:pPr indent="-292100" lvl="0" marL="457200" rtl="0" algn="l">
              <a:lnSpc>
                <a:spcPct val="115000"/>
              </a:lnSpc>
              <a:spcBef>
                <a:spcPts val="0"/>
              </a:spcBef>
              <a:spcAft>
                <a:spcPts val="0"/>
              </a:spcAft>
              <a:buSzPts val="1000"/>
              <a:buChar char="●"/>
            </a:pPr>
            <a:r>
              <a:rPr lang="es"/>
              <a:t>Funciones para operar arrays.</a:t>
            </a:r>
            <a:endParaRPr/>
          </a:p>
          <a:p>
            <a:pPr indent="-292100" lvl="0" marL="457200" rtl="0" algn="l">
              <a:lnSpc>
                <a:spcPct val="115000"/>
              </a:lnSpc>
              <a:spcBef>
                <a:spcPts val="0"/>
              </a:spcBef>
              <a:spcAft>
                <a:spcPts val="0"/>
              </a:spcAft>
              <a:buSzPts val="1000"/>
              <a:buChar char="●"/>
            </a:pPr>
            <a:r>
              <a:rPr lang="es"/>
              <a:t>Trabajar con array de objetos.</a:t>
            </a:r>
            <a:endParaRPr/>
          </a:p>
          <a:p>
            <a:pPr indent="-292100" lvl="0" marL="457200" rtl="0" algn="l">
              <a:lnSpc>
                <a:spcPct val="115000"/>
              </a:lnSpc>
              <a:spcBef>
                <a:spcPts val="0"/>
              </a:spcBef>
              <a:spcAft>
                <a:spcPts val="0"/>
              </a:spcAft>
              <a:buSzPts val="1000"/>
              <a:buChar char="●"/>
            </a:pPr>
            <a:r>
              <a:rPr lang="es"/>
              <a:t>Web Storage.</a:t>
            </a:r>
            <a:endParaRPr/>
          </a:p>
          <a:p>
            <a:pPr indent="-292100" lvl="0" marL="457200" rtl="0" algn="l">
              <a:lnSpc>
                <a:spcPct val="115000"/>
              </a:lnSpc>
              <a:spcBef>
                <a:spcPts val="0"/>
              </a:spcBef>
              <a:spcAft>
                <a:spcPts val="0"/>
              </a:spcAft>
              <a:buSzPts val="1000"/>
              <a:buChar char="●"/>
            </a:pPr>
            <a:r>
              <a:rPr lang="es"/>
              <a:t>JSON. Formato y ejemplos de uso.</a:t>
            </a:r>
            <a:endParaRPr/>
          </a:p>
        </p:txBody>
      </p:sp>
      <p:sp>
        <p:nvSpPr>
          <p:cNvPr id="167" name="Google Shape;167;p19"/>
          <p:cNvSpPr txBox="1"/>
          <p:nvPr>
            <p:ph idx="6" type="title"/>
          </p:nvPr>
        </p:nvSpPr>
        <p:spPr>
          <a:xfrm>
            <a:off x="3331525" y="2155125"/>
            <a:ext cx="2397900" cy="21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Objetos</a:t>
            </a:r>
            <a:endParaRPr b="1"/>
          </a:p>
          <a:p>
            <a:pPr indent="0" lvl="0" marL="0" rtl="0" algn="l">
              <a:spcBef>
                <a:spcPts val="0"/>
              </a:spcBef>
              <a:spcAft>
                <a:spcPts val="0"/>
              </a:spcAft>
              <a:buNone/>
            </a:pPr>
            <a:r>
              <a:t/>
            </a:r>
            <a:endParaRPr b="1"/>
          </a:p>
          <a:p>
            <a:pPr indent="-292100" lvl="0" marL="457200" rtl="0" algn="l">
              <a:lnSpc>
                <a:spcPct val="115000"/>
              </a:lnSpc>
              <a:spcBef>
                <a:spcPts val="0"/>
              </a:spcBef>
              <a:spcAft>
                <a:spcPts val="0"/>
              </a:spcAft>
              <a:buSzPts val="1000"/>
              <a:buChar char="●"/>
            </a:pPr>
            <a:r>
              <a:rPr lang="es"/>
              <a:t>Objetos. ¿Qué son y cómo se usan?</a:t>
            </a:r>
            <a:endParaRPr/>
          </a:p>
          <a:p>
            <a:pPr indent="-292100" lvl="0" marL="457200" rtl="0" algn="l">
              <a:lnSpc>
                <a:spcPct val="115000"/>
              </a:lnSpc>
              <a:spcBef>
                <a:spcPts val="0"/>
              </a:spcBef>
              <a:spcAft>
                <a:spcPts val="0"/>
              </a:spcAft>
              <a:buSzPts val="1000"/>
              <a:buChar char="●"/>
            </a:pPr>
            <a:r>
              <a:rPr lang="es"/>
              <a:t>Propiedades y métodos.</a:t>
            </a:r>
            <a:endParaRPr/>
          </a:p>
          <a:p>
            <a:pPr indent="-292100" lvl="0" marL="457200" rtl="0" algn="l">
              <a:lnSpc>
                <a:spcPct val="115000"/>
              </a:lnSpc>
              <a:spcBef>
                <a:spcPts val="0"/>
              </a:spcBef>
              <a:spcAft>
                <a:spcPts val="0"/>
              </a:spcAft>
              <a:buSzPts val="1000"/>
              <a:buChar char="●"/>
            </a:pPr>
            <a:r>
              <a:rPr lang="es"/>
              <a:t>Función constructora.</a:t>
            </a:r>
            <a:endParaRPr/>
          </a:p>
          <a:p>
            <a:pPr indent="-292100" lvl="0" marL="457200" rtl="0" algn="l">
              <a:lnSpc>
                <a:spcPct val="115000"/>
              </a:lnSpc>
              <a:spcBef>
                <a:spcPts val="0"/>
              </a:spcBef>
              <a:spcAft>
                <a:spcPts val="0"/>
              </a:spcAft>
              <a:buSzPts val="1000"/>
              <a:buChar char="●"/>
            </a:pPr>
            <a:r>
              <a:rPr lang="es"/>
              <a:t>El objeto String y sus métodos.</a:t>
            </a:r>
            <a:endParaRPr/>
          </a:p>
          <a:p>
            <a:pPr indent="-292100" lvl="0" marL="457200" rtl="0" algn="l">
              <a:lnSpc>
                <a:spcPct val="115000"/>
              </a:lnSpc>
              <a:spcBef>
                <a:spcPts val="0"/>
              </a:spcBef>
              <a:spcAft>
                <a:spcPts val="0"/>
              </a:spcAft>
              <a:buSzPts val="1000"/>
              <a:buChar char="●"/>
            </a:pPr>
            <a:r>
              <a:rPr lang="es"/>
              <a:t>El objeto Math, sus propiedades y métodos.</a:t>
            </a:r>
            <a:endParaRPr/>
          </a:p>
          <a:p>
            <a:pPr indent="0" lvl="0" marL="457200" rtl="0" algn="l">
              <a:lnSpc>
                <a:spcPct val="115000"/>
              </a:lnSpc>
              <a:spcBef>
                <a:spcPts val="0"/>
              </a:spcBef>
              <a:spcAft>
                <a:spcPts val="0"/>
              </a:spcAft>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5"/>
          <p:cNvSpPr txBox="1"/>
          <p:nvPr>
            <p:ph type="title"/>
          </p:nvPr>
        </p:nvSpPr>
        <p:spPr>
          <a:xfrm>
            <a:off x="432025" y="187325"/>
            <a:ext cx="7982100" cy="49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Actividades </a:t>
            </a:r>
            <a:r>
              <a:rPr lang="es"/>
              <a:t>prácticas</a:t>
            </a:r>
            <a:r>
              <a:rPr lang="es"/>
              <a:t>:</a:t>
            </a:r>
            <a:endParaRPr/>
          </a:p>
        </p:txBody>
      </p:sp>
      <p:sp>
        <p:nvSpPr>
          <p:cNvPr id="448" name="Google Shape;448;p55"/>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Del archivo “</a:t>
            </a:r>
            <a:r>
              <a:rPr b="1" lang="es"/>
              <a:t>Actividad Práctica - JavaScript Unidad 2</a:t>
            </a:r>
            <a:r>
              <a:rPr lang="es"/>
              <a:t>” están en condiciones de hacer los ejercicios: 26 a 29.</a:t>
            </a:r>
            <a:endParaRPr/>
          </a:p>
          <a:p>
            <a:pPr indent="-342900" lvl="0" marL="457200" rtl="0" algn="l">
              <a:spcBef>
                <a:spcPts val="0"/>
              </a:spcBef>
              <a:spcAft>
                <a:spcPts val="0"/>
              </a:spcAft>
              <a:buSzPts val="1800"/>
              <a:buChar char="●"/>
            </a:pPr>
            <a:r>
              <a:rPr lang="es"/>
              <a:t>Agregar JavaScript a un sitio, y con </a:t>
            </a:r>
            <a:r>
              <a:rPr b="1" lang="es"/>
              <a:t>template string </a:t>
            </a:r>
            <a:r>
              <a:rPr lang="es"/>
              <a:t>modificar el header y footer del HTML por Javascript.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6"/>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7"/>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8"/>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s"/>
              <a:t>Muchas gracias por tu atención.</a:t>
            </a:r>
            <a:endParaRPr/>
          </a:p>
          <a:p>
            <a:pPr indent="0" lvl="0" marL="0" rtl="0" algn="l">
              <a:lnSpc>
                <a:spcPct val="115000"/>
              </a:lnSpc>
              <a:spcBef>
                <a:spcPts val="1200"/>
              </a:spcBef>
              <a:spcAft>
                <a:spcPts val="1200"/>
              </a:spcAft>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Objetos</a:t>
            </a:r>
            <a:endParaRPr/>
          </a:p>
        </p:txBody>
      </p:sp>
      <p:sp>
        <p:nvSpPr>
          <p:cNvPr id="173" name="Google Shape;173;p20"/>
          <p:cNvSpPr txBox="1"/>
          <p:nvPr>
            <p:ph idx="1" type="subTitle"/>
          </p:nvPr>
        </p:nvSpPr>
        <p:spPr>
          <a:xfrm>
            <a:off x="550350" y="1623650"/>
            <a:ext cx="8043300" cy="264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50"/>
              <a:t>Prácticamente todo lo que utilizamos en Javascript son objetos</a:t>
            </a:r>
            <a:r>
              <a:rPr lang="es" sz="1550">
                <a:latin typeface="Montserrat"/>
                <a:ea typeface="Montserrat"/>
                <a:cs typeface="Montserrat"/>
                <a:sym typeface="Montserrat"/>
              </a:rPr>
              <a:t>. </a:t>
            </a:r>
            <a:r>
              <a:rPr lang="es" sz="1550"/>
              <a:t>Los </a:t>
            </a:r>
            <a:r>
              <a:rPr b="1" lang="es" sz="1550">
                <a:latin typeface="Montserrat"/>
                <a:ea typeface="Montserrat"/>
                <a:cs typeface="Montserrat"/>
                <a:sym typeface="Montserrat"/>
              </a:rPr>
              <a:t>objetos</a:t>
            </a:r>
            <a:r>
              <a:rPr lang="es" sz="1550"/>
              <a:t> en </a:t>
            </a:r>
            <a:r>
              <a:rPr b="1" lang="es" sz="1550">
                <a:latin typeface="Montserrat"/>
                <a:ea typeface="Montserrat"/>
                <a:cs typeface="Montserrat"/>
                <a:sym typeface="Montserrat"/>
              </a:rPr>
              <a:t>JavaScript</a:t>
            </a:r>
            <a:r>
              <a:rPr lang="es" sz="1550"/>
              <a:t>, como en tantos otros lenguajes de programación, se pueden comparar con objetos de la vida real. Las variables, por ejemplo, son objetos de diferentes tipos.</a:t>
            </a:r>
            <a:endParaRPr sz="1550">
              <a:latin typeface="Montserrat"/>
              <a:ea typeface="Montserrat"/>
              <a:cs typeface="Montserrat"/>
              <a:sym typeface="Montserrat"/>
            </a:endParaRPr>
          </a:p>
          <a:p>
            <a:pPr indent="0" lvl="0" marL="0" rtl="0" algn="l">
              <a:lnSpc>
                <a:spcPct val="100000"/>
              </a:lnSpc>
              <a:spcBef>
                <a:spcPts val="0"/>
              </a:spcBef>
              <a:spcAft>
                <a:spcPts val="600"/>
              </a:spcAft>
              <a:buClr>
                <a:schemeClr val="dk1"/>
              </a:buClr>
              <a:buSzPts val="1100"/>
              <a:buFont typeface="Arial"/>
              <a:buNone/>
            </a:pPr>
            <a:r>
              <a:rPr lang="es" sz="1550"/>
              <a:t>El paradigma orientado a objetos habla de objetos porque nosotros estamos más familiarizados en la vida real a interactuar con cosas y las cosas no son más que objetos. Una persona puede ser considerada como objeto en términos de programación porque va a tener propiedades y comportamiento asociado. Al comportamiento nosotros lo vemos a través de los métodos: le solicitamos al objeto información sobre un elemento mediante un botón y el objeto la devuelve.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 | </a:t>
            </a:r>
            <a:r>
              <a:rPr lang="es"/>
              <a:t>¿Qué son?</a:t>
            </a:r>
            <a:endParaRPr/>
          </a:p>
        </p:txBody>
      </p:sp>
      <p:sp>
        <p:nvSpPr>
          <p:cNvPr id="179" name="Google Shape;179;p21"/>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t>Un </a:t>
            </a:r>
            <a:r>
              <a:rPr b="1" lang="es" sz="1650"/>
              <a:t>objeto de JavaScript </a:t>
            </a:r>
            <a:r>
              <a:rPr lang="es" sz="1650"/>
              <a:t>tiene </a:t>
            </a:r>
            <a:r>
              <a:rPr b="1" lang="es" sz="1650"/>
              <a:t>propiedades</a:t>
            </a:r>
            <a:r>
              <a:rPr lang="es" sz="1650"/>
              <a:t> asociadas a él. Una propiedad de un objeto se puede explicar como una variable asociada al objeto. Las propiedades de un objeto básicamente son lo mismo que las variables comunes de JavaScript, excepto por el nexo con el objeto. Las propiedades de un objeto definen las características del mismo. Se accede a las propiedades de un objeto con la </a:t>
            </a:r>
            <a:r>
              <a:rPr b="1" lang="es" sz="1650"/>
              <a:t>notación punto</a:t>
            </a:r>
            <a:r>
              <a:rPr lang="es" sz="1650"/>
              <a:t>:</a:t>
            </a:r>
            <a:endParaRPr sz="1650"/>
          </a:p>
          <a:p>
            <a:pPr indent="0" lvl="0" marL="0" rtl="0" algn="l">
              <a:spcBef>
                <a:spcPts val="1200"/>
              </a:spcBef>
              <a:spcAft>
                <a:spcPts val="0"/>
              </a:spcAft>
              <a:buNone/>
            </a:pPr>
            <a:r>
              <a:t/>
            </a:r>
            <a:endParaRPr sz="1650"/>
          </a:p>
          <a:p>
            <a:pPr indent="0" lvl="0" marL="0" rtl="0" algn="l">
              <a:spcBef>
                <a:spcPts val="1200"/>
              </a:spcBef>
              <a:spcAft>
                <a:spcPts val="1200"/>
              </a:spcAft>
              <a:buNone/>
            </a:pPr>
            <a:r>
              <a:t/>
            </a:r>
            <a:endParaRPr sz="1650"/>
          </a:p>
        </p:txBody>
      </p:sp>
      <p:sp>
        <p:nvSpPr>
          <p:cNvPr id="180" name="Google Shape;180;p21"/>
          <p:cNvSpPr/>
          <p:nvPr/>
        </p:nvSpPr>
        <p:spPr>
          <a:xfrm>
            <a:off x="2603700" y="3222800"/>
            <a:ext cx="3919200" cy="57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400"/>
              <a:buFont typeface="Consolas"/>
              <a:buNone/>
            </a:pPr>
            <a:r>
              <a:rPr i="0" lang="es" u="none" cap="none" strike="noStrike">
                <a:solidFill>
                  <a:srgbClr val="5F6167"/>
                </a:solidFill>
                <a:latin typeface="Consolas"/>
                <a:ea typeface="Consolas"/>
                <a:cs typeface="Consolas"/>
                <a:sym typeface="Consolas"/>
              </a:rPr>
              <a:t>//</a:t>
            </a:r>
            <a:r>
              <a:rPr lang="es">
                <a:solidFill>
                  <a:srgbClr val="5F6167"/>
                </a:solidFill>
                <a:latin typeface="Consolas"/>
                <a:ea typeface="Consolas"/>
                <a:cs typeface="Consolas"/>
                <a:sym typeface="Consolas"/>
              </a:rPr>
              <a:t>nombreDelObjeto.propiedadDelObjeto</a:t>
            </a:r>
            <a:endParaRPr i="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i="0" lang="es" u="none" cap="none" strike="noStrike">
                <a:solidFill>
                  <a:srgbClr val="00E8C6"/>
                </a:solidFill>
                <a:latin typeface="Consolas"/>
                <a:ea typeface="Consolas"/>
                <a:cs typeface="Consolas"/>
                <a:sym typeface="Consolas"/>
              </a:rPr>
              <a:t>texto1</a:t>
            </a:r>
            <a:r>
              <a:rPr i="0" lang="es" u="none" cap="none" strike="noStrike">
                <a:solidFill>
                  <a:srgbClr val="D5CED9"/>
                </a:solidFill>
                <a:latin typeface="Consolas"/>
                <a:ea typeface="Consolas"/>
                <a:cs typeface="Consolas"/>
                <a:sym typeface="Consolas"/>
              </a:rPr>
              <a:t> </a:t>
            </a:r>
            <a:r>
              <a:rPr i="0" lang="es" u="none" cap="none" strike="noStrike">
                <a:solidFill>
                  <a:srgbClr val="EE5D43"/>
                </a:solidFill>
                <a:latin typeface="Consolas"/>
                <a:ea typeface="Consolas"/>
                <a:cs typeface="Consolas"/>
                <a:sym typeface="Consolas"/>
              </a:rPr>
              <a:t>=</a:t>
            </a:r>
            <a:r>
              <a:rPr i="0" lang="es" u="none" cap="none" strike="noStrike">
                <a:solidFill>
                  <a:srgbClr val="D5CED9"/>
                </a:solidFill>
                <a:latin typeface="Consolas"/>
                <a:ea typeface="Consolas"/>
                <a:cs typeface="Consolas"/>
                <a:sym typeface="Consolas"/>
              </a:rPr>
              <a:t> </a:t>
            </a:r>
            <a:r>
              <a:rPr lang="es">
                <a:solidFill>
                  <a:srgbClr val="96E072"/>
                </a:solidFill>
                <a:latin typeface="Consolas"/>
                <a:ea typeface="Consolas"/>
                <a:cs typeface="Consolas"/>
                <a:sym typeface="Consolas"/>
              </a:rPr>
              <a:t>objectName.propertyName</a:t>
            </a:r>
            <a:endParaRPr i="0" u="none" cap="none" strike="noStrike">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t/>
            </a:r>
            <a:endParaRPr i="0" sz="1600" u="none" cap="none" strike="noStrike">
              <a:latin typeface="Consolas"/>
              <a:ea typeface="Consolas"/>
              <a:cs typeface="Consolas"/>
              <a:sym typeface="Consolas"/>
            </a:endParaRPr>
          </a:p>
        </p:txBody>
      </p:sp>
      <p:sp>
        <p:nvSpPr>
          <p:cNvPr id="181" name="Google Shape;181;p21"/>
          <p:cNvSpPr txBox="1"/>
          <p:nvPr/>
        </p:nvSpPr>
        <p:spPr>
          <a:xfrm>
            <a:off x="426625" y="3871700"/>
            <a:ext cx="82854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50">
                <a:solidFill>
                  <a:schemeClr val="dk2"/>
                </a:solidFill>
                <a:latin typeface="Montserrat"/>
                <a:ea typeface="Montserrat"/>
                <a:cs typeface="Montserrat"/>
                <a:sym typeface="Montserrat"/>
              </a:rPr>
              <a:t>Tanto el nombre del objeto como el nombre de la propiedad son sensibles a mayúsculas y minúsculas.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 | </a:t>
            </a:r>
            <a:r>
              <a:rPr lang="es"/>
              <a:t>¿Cómo se crean?</a:t>
            </a:r>
            <a:endParaRPr/>
          </a:p>
        </p:txBody>
      </p:sp>
      <p:sp>
        <p:nvSpPr>
          <p:cNvPr id="187" name="Google Shape;187;p22"/>
          <p:cNvSpPr txBox="1"/>
          <p:nvPr>
            <p:ph idx="1" type="body"/>
          </p:nvPr>
        </p:nvSpPr>
        <p:spPr>
          <a:xfrm>
            <a:off x="423300" y="1284500"/>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Un objeto se puede crear usando el operador de asignación. Y puedes definir propiedades simplemente asignándoles un valor. Por ejemplo, vamos a crear un </a:t>
            </a:r>
            <a:r>
              <a:rPr b="1" lang="es" sz="1650"/>
              <a:t>objeto</a:t>
            </a:r>
            <a:r>
              <a:rPr lang="es" sz="1650"/>
              <a:t> llamado </a:t>
            </a:r>
            <a:r>
              <a:rPr b="1" lang="es" sz="1650"/>
              <a:t>miAuto</a:t>
            </a:r>
            <a:r>
              <a:rPr lang="es" sz="1650"/>
              <a:t> y le vamos a asignar </a:t>
            </a:r>
            <a:r>
              <a:rPr b="1" lang="es" sz="1650"/>
              <a:t>propiedades</a:t>
            </a:r>
            <a:r>
              <a:rPr lang="es" sz="1650"/>
              <a:t> denominadas </a:t>
            </a:r>
            <a:r>
              <a:rPr b="1" lang="es" sz="1650"/>
              <a:t>marca</a:t>
            </a:r>
            <a:r>
              <a:rPr lang="es" sz="1650"/>
              <a:t>, </a:t>
            </a:r>
            <a:r>
              <a:rPr b="1" lang="es" sz="1650"/>
              <a:t>tipo</a:t>
            </a:r>
            <a:r>
              <a:rPr lang="es" sz="1650"/>
              <a:t>, y </a:t>
            </a:r>
            <a:r>
              <a:rPr b="1" lang="es" sz="1650"/>
              <a:t>modelo</a:t>
            </a:r>
            <a:r>
              <a:rPr lang="es" sz="1650"/>
              <a:t> de la siguiente manera:</a:t>
            </a:r>
            <a:endParaRPr sz="1650"/>
          </a:p>
        </p:txBody>
      </p:sp>
      <p:sp>
        <p:nvSpPr>
          <p:cNvPr id="188" name="Google Shape;188;p22"/>
          <p:cNvSpPr/>
          <p:nvPr/>
        </p:nvSpPr>
        <p:spPr>
          <a:xfrm>
            <a:off x="540500" y="2645300"/>
            <a:ext cx="5893200" cy="15666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Creamos el objeto</a:t>
            </a:r>
            <a:endParaRPr sz="1200">
              <a:solidFill>
                <a:srgbClr val="5F6167"/>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C74DED"/>
                </a:solidFill>
                <a:highlight>
                  <a:srgbClr val="23262E"/>
                </a:highlight>
                <a:latin typeface="Consolas"/>
                <a:ea typeface="Consolas"/>
                <a:cs typeface="Consolas"/>
                <a:sym typeface="Consolas"/>
              </a:rPr>
              <a:t>var</a:t>
            </a:r>
            <a:r>
              <a:rPr lang="es" sz="1200">
                <a:solidFill>
                  <a:srgbClr val="D5CED9"/>
                </a:solidFill>
                <a:highlight>
                  <a:srgbClr val="23262E"/>
                </a:highlight>
                <a:latin typeface="Consolas"/>
                <a:ea typeface="Consolas"/>
                <a:cs typeface="Consolas"/>
                <a:sym typeface="Consolas"/>
              </a:rPr>
              <a:t> </a:t>
            </a:r>
            <a:r>
              <a:rPr lang="es" sz="1200">
                <a:solidFill>
                  <a:srgbClr val="00E8C6"/>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new</a:t>
            </a:r>
            <a:r>
              <a:rPr lang="es" sz="1200">
                <a:solidFill>
                  <a:srgbClr val="D5CED9"/>
                </a:solidFill>
                <a:highlight>
                  <a:srgbClr val="23262E"/>
                </a:highlight>
                <a:latin typeface="Consolas"/>
                <a:ea typeface="Consolas"/>
                <a:cs typeface="Consolas"/>
                <a:sym typeface="Consolas"/>
              </a:rPr>
              <a:t> </a:t>
            </a:r>
            <a:r>
              <a:rPr lang="es" sz="1200">
                <a:solidFill>
                  <a:srgbClr val="FFE66D"/>
                </a:solidFill>
                <a:highlight>
                  <a:srgbClr val="23262E"/>
                </a:highlight>
                <a:latin typeface="Consolas"/>
                <a:ea typeface="Consolas"/>
                <a:cs typeface="Consolas"/>
                <a:sym typeface="Consolas"/>
              </a:rPr>
              <a:t>Object</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5F6167"/>
                </a:solidFill>
                <a:highlight>
                  <a:srgbClr val="23262E"/>
                </a:highlight>
                <a:latin typeface="Consolas"/>
                <a:ea typeface="Consolas"/>
                <a:cs typeface="Consolas"/>
                <a:sym typeface="Consolas"/>
              </a:rPr>
              <a:t>// Creamos las propiedades</a:t>
            </a:r>
            <a:endParaRPr sz="1200">
              <a:solidFill>
                <a:srgbClr val="5F6167"/>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marca</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'Ford'</a:t>
            </a:r>
            <a:endParaRPr sz="1200">
              <a:solidFill>
                <a:srgbClr val="96E072"/>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tipo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96E072"/>
                </a:solidFill>
                <a:highlight>
                  <a:srgbClr val="23262E"/>
                </a:highlight>
                <a:latin typeface="Consolas"/>
                <a:ea typeface="Consolas"/>
                <a:cs typeface="Consolas"/>
                <a:sym typeface="Consolas"/>
              </a:rPr>
              <a:t>'Ranger'</a:t>
            </a:r>
            <a:endParaRPr sz="1200">
              <a:solidFill>
                <a:srgbClr val="96E072"/>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modelo</a:t>
            </a:r>
            <a:r>
              <a:rPr lang="es" sz="1200">
                <a:solidFill>
                  <a:srgbClr val="D5CED9"/>
                </a:solidFill>
                <a:highlight>
                  <a:srgbClr val="23262E"/>
                </a:highlight>
                <a:latin typeface="Consolas"/>
                <a:ea typeface="Consolas"/>
                <a:cs typeface="Consolas"/>
                <a:sym typeface="Consolas"/>
              </a:rPr>
              <a:t> </a:t>
            </a:r>
            <a:r>
              <a:rPr lang="es" sz="1200">
                <a:solidFill>
                  <a:srgbClr val="EE5D43"/>
                </a:solidFill>
                <a:highlight>
                  <a:srgbClr val="23262E"/>
                </a:highlight>
                <a:latin typeface="Consolas"/>
                <a:ea typeface="Consolas"/>
                <a:cs typeface="Consolas"/>
                <a:sym typeface="Consolas"/>
              </a:rPr>
              <a:t>=</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2019</a:t>
            </a:r>
            <a:endParaRPr sz="1200">
              <a:solidFill>
                <a:srgbClr val="F39C12"/>
              </a:solidFill>
              <a:highlight>
                <a:srgbClr val="23262E"/>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F39C12"/>
                </a:solidFill>
                <a:highlight>
                  <a:srgbClr val="23262E"/>
                </a:highlight>
                <a:latin typeface="Consolas"/>
                <a:ea typeface="Consolas"/>
                <a:cs typeface="Consolas"/>
                <a:sym typeface="Consolas"/>
              </a:rPr>
              <a:t>console</a:t>
            </a:r>
            <a:r>
              <a:rPr lang="es" sz="1200">
                <a:solidFill>
                  <a:srgbClr val="D5CED9"/>
                </a:solidFill>
                <a:highlight>
                  <a:srgbClr val="23262E"/>
                </a:highlight>
                <a:latin typeface="Consolas"/>
                <a:ea typeface="Consolas"/>
                <a:cs typeface="Consolas"/>
                <a:sym typeface="Consolas"/>
              </a:rPr>
              <a:t>.</a:t>
            </a:r>
            <a:r>
              <a:rPr lang="es" sz="1200">
                <a:solidFill>
                  <a:srgbClr val="FFE66D"/>
                </a:solidFill>
                <a:highlight>
                  <a:srgbClr val="23262E"/>
                </a:highlight>
                <a:latin typeface="Consolas"/>
                <a:ea typeface="Consolas"/>
                <a:cs typeface="Consolas"/>
                <a:sym typeface="Consolas"/>
              </a:rPr>
              <a:t>log</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"El auto es:"</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marca</a:t>
            </a:r>
            <a:r>
              <a:rPr lang="es" sz="1200">
                <a:solidFill>
                  <a:srgbClr val="D5CED9"/>
                </a:solidFill>
                <a:highlight>
                  <a:srgbClr val="23262E"/>
                </a:highlight>
                <a:latin typeface="Consolas"/>
                <a:ea typeface="Consolas"/>
                <a:cs typeface="Consolas"/>
                <a:sym typeface="Consolas"/>
              </a:rPr>
              <a:t>, </a:t>
            </a: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tipo</a:t>
            </a:r>
            <a:r>
              <a:rPr lang="es" sz="1200">
                <a:solidFill>
                  <a:srgbClr val="D5CED9"/>
                </a:solidFill>
                <a:highlight>
                  <a:srgbClr val="23262E"/>
                </a:highlight>
                <a:latin typeface="Consolas"/>
                <a:ea typeface="Consolas"/>
                <a:cs typeface="Consolas"/>
                <a:sym typeface="Consolas"/>
              </a:rPr>
              <a:t>,</a:t>
            </a:r>
            <a:r>
              <a:rPr lang="es" sz="1200">
                <a:solidFill>
                  <a:srgbClr val="96E072"/>
                </a:solidFill>
                <a:highlight>
                  <a:srgbClr val="23262E"/>
                </a:highlight>
                <a:latin typeface="Consolas"/>
                <a:ea typeface="Consolas"/>
                <a:cs typeface="Consolas"/>
                <a:sym typeface="Consolas"/>
              </a:rPr>
              <a:t>"y el modelo es"</a:t>
            </a:r>
            <a:r>
              <a:rPr lang="es" sz="1200">
                <a:solidFill>
                  <a:srgbClr val="D5CED9"/>
                </a:solidFill>
                <a:highlight>
                  <a:srgbClr val="23262E"/>
                </a:highlight>
                <a:latin typeface="Consolas"/>
                <a:ea typeface="Consolas"/>
                <a:cs typeface="Consolas"/>
                <a:sym typeface="Consolas"/>
              </a:rPr>
              <a:t>,</a:t>
            </a:r>
            <a:r>
              <a:rPr lang="es" sz="1200">
                <a:solidFill>
                  <a:srgbClr val="F39C12"/>
                </a:solidFill>
                <a:highlight>
                  <a:srgbClr val="23262E"/>
                </a:highlight>
                <a:latin typeface="Consolas"/>
                <a:ea typeface="Consolas"/>
                <a:cs typeface="Consolas"/>
                <a:sym typeface="Consolas"/>
              </a:rPr>
              <a:t>miAuto</a:t>
            </a:r>
            <a:r>
              <a:rPr lang="es" sz="1200">
                <a:solidFill>
                  <a:srgbClr val="D5CED9"/>
                </a:solidFill>
                <a:highlight>
                  <a:srgbClr val="23262E"/>
                </a:highlight>
                <a:latin typeface="Consolas"/>
                <a:ea typeface="Consolas"/>
                <a:cs typeface="Consolas"/>
                <a:sym typeface="Consolas"/>
              </a:rPr>
              <a:t>.</a:t>
            </a:r>
            <a:r>
              <a:rPr lang="es" sz="1200">
                <a:solidFill>
                  <a:srgbClr val="00E8C6"/>
                </a:solidFill>
                <a:highlight>
                  <a:srgbClr val="23262E"/>
                </a:highlight>
                <a:latin typeface="Consolas"/>
                <a:ea typeface="Consolas"/>
                <a:cs typeface="Consolas"/>
                <a:sym typeface="Consolas"/>
              </a:rPr>
              <a:t>modelo</a:t>
            </a:r>
            <a:r>
              <a:rPr lang="es" sz="1200">
                <a:solidFill>
                  <a:srgbClr val="D5CED9"/>
                </a:solidFill>
                <a:highlight>
                  <a:srgbClr val="23262E"/>
                </a:highlight>
                <a:latin typeface="Consolas"/>
                <a:ea typeface="Consolas"/>
                <a:cs typeface="Consolas"/>
                <a:sym typeface="Consolas"/>
              </a:rPr>
              <a:t>)</a:t>
            </a:r>
            <a:endParaRPr sz="1200">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t/>
            </a:r>
            <a:endParaRPr>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t/>
            </a:r>
            <a:endParaRPr i="0" sz="1400" u="none" cap="none" strike="noStrike">
              <a:latin typeface="Consolas"/>
              <a:ea typeface="Consolas"/>
              <a:cs typeface="Consolas"/>
              <a:sym typeface="Consolas"/>
            </a:endParaRPr>
          </a:p>
        </p:txBody>
      </p:sp>
      <p:pic>
        <p:nvPicPr>
          <p:cNvPr id="189" name="Google Shape;189;p22"/>
          <p:cNvPicPr preferRelativeResize="0"/>
          <p:nvPr/>
        </p:nvPicPr>
        <p:blipFill>
          <a:blip r:embed="rId3">
            <a:alphaModFix/>
          </a:blip>
          <a:stretch>
            <a:fillRect/>
          </a:stretch>
        </p:blipFill>
        <p:spPr>
          <a:xfrm>
            <a:off x="6055575" y="3955050"/>
            <a:ext cx="2647725" cy="64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 | </a:t>
            </a:r>
            <a:r>
              <a:rPr lang="es"/>
              <a:t>¿Cómo se crean?</a:t>
            </a:r>
            <a:endParaRPr/>
          </a:p>
        </p:txBody>
      </p:sp>
      <p:sp>
        <p:nvSpPr>
          <p:cNvPr id="195" name="Google Shape;195;p23"/>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Se pueden crear </a:t>
            </a:r>
            <a:r>
              <a:rPr lang="es" sz="1650"/>
              <a:t>también</a:t>
            </a:r>
            <a:r>
              <a:rPr lang="es" sz="1650"/>
              <a:t> mediante un </a:t>
            </a:r>
            <a:r>
              <a:rPr b="1" lang="es" sz="1650"/>
              <a:t>iniciador de objeto </a:t>
            </a:r>
            <a:r>
              <a:rPr lang="es" sz="1650"/>
              <a:t>(o</a:t>
            </a:r>
            <a:r>
              <a:rPr b="1" lang="es" sz="1650"/>
              <a:t> literal</a:t>
            </a:r>
            <a:r>
              <a:rPr lang="es" sz="1650"/>
              <a:t>), que es una lista delimitada por comas de cero o más pares de nombres de propiedad y valores asociados al objeto, encerrados entre llaves (</a:t>
            </a:r>
            <a:r>
              <a:rPr b="1" lang="es" sz="1650"/>
              <a:t>{}</a:t>
            </a:r>
            <a:r>
              <a:rPr lang="es" sz="1650"/>
              <a:t>):</a:t>
            </a:r>
            <a:endParaRPr sz="1650"/>
          </a:p>
        </p:txBody>
      </p:sp>
      <p:sp>
        <p:nvSpPr>
          <p:cNvPr id="196" name="Google Shape;196;p23"/>
          <p:cNvSpPr/>
          <p:nvPr/>
        </p:nvSpPr>
        <p:spPr>
          <a:xfrm>
            <a:off x="2985750" y="2418450"/>
            <a:ext cx="2512200" cy="12729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s" sz="1300">
                <a:solidFill>
                  <a:srgbClr val="5F6167"/>
                </a:solidFill>
                <a:latin typeface="Consolas"/>
                <a:ea typeface="Consolas"/>
                <a:cs typeface="Consolas"/>
                <a:sym typeface="Consolas"/>
              </a:rPr>
              <a:t>// Creamos el objeto</a:t>
            </a:r>
            <a:endParaRPr sz="1300">
              <a:solidFill>
                <a:srgbClr val="5F6167"/>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300">
                <a:solidFill>
                  <a:srgbClr val="C74DED"/>
                </a:solidFill>
                <a:latin typeface="Consolas"/>
                <a:ea typeface="Consolas"/>
                <a:cs typeface="Consolas"/>
                <a:sym typeface="Consolas"/>
              </a:rPr>
              <a:t>var</a:t>
            </a:r>
            <a:r>
              <a:rPr lang="es" sz="1300">
                <a:solidFill>
                  <a:srgbClr val="D5CED9"/>
                </a:solidFill>
                <a:latin typeface="Consolas"/>
                <a:ea typeface="Consolas"/>
                <a:cs typeface="Consolas"/>
                <a:sym typeface="Consolas"/>
              </a:rPr>
              <a:t> </a:t>
            </a:r>
            <a:r>
              <a:rPr lang="es" sz="1300">
                <a:solidFill>
                  <a:srgbClr val="00E8C6"/>
                </a:solidFill>
                <a:latin typeface="Consolas"/>
                <a:ea typeface="Consolas"/>
                <a:cs typeface="Consolas"/>
                <a:sym typeface="Consolas"/>
              </a:rPr>
              <a:t>miAuto</a:t>
            </a:r>
            <a:r>
              <a:rPr lang="es" sz="1300">
                <a:solidFill>
                  <a:srgbClr val="D5CED9"/>
                </a:solidFill>
                <a:latin typeface="Consolas"/>
                <a:ea typeface="Consolas"/>
                <a:cs typeface="Consolas"/>
                <a:sym typeface="Consolas"/>
              </a:rPr>
              <a:t> </a:t>
            </a:r>
            <a:r>
              <a:rPr lang="es" sz="1300">
                <a:solidFill>
                  <a:srgbClr val="EE5D43"/>
                </a:solidFill>
                <a:latin typeface="Consolas"/>
                <a:ea typeface="Consolas"/>
                <a:cs typeface="Consolas"/>
                <a:sym typeface="Consolas"/>
              </a:rPr>
              <a:t>=</a:t>
            </a:r>
            <a:r>
              <a:rPr lang="es" sz="1300">
                <a:solidFill>
                  <a:srgbClr val="D5CED9"/>
                </a:solidFill>
                <a:latin typeface="Consolas"/>
                <a:ea typeface="Consolas"/>
                <a:cs typeface="Consolas"/>
                <a:sym typeface="Consolas"/>
              </a:rPr>
              <a:t> {</a:t>
            </a:r>
            <a:endParaRPr sz="13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300">
                <a:solidFill>
                  <a:srgbClr val="D5CED9"/>
                </a:solidFill>
                <a:latin typeface="Consolas"/>
                <a:ea typeface="Consolas"/>
                <a:cs typeface="Consolas"/>
                <a:sym typeface="Consolas"/>
              </a:rPr>
              <a:t>    </a:t>
            </a:r>
            <a:r>
              <a:rPr lang="es" sz="1300">
                <a:solidFill>
                  <a:srgbClr val="D5CED9"/>
                </a:solidFill>
                <a:latin typeface="Consolas"/>
                <a:ea typeface="Consolas"/>
                <a:cs typeface="Consolas"/>
                <a:sym typeface="Consolas"/>
              </a:rPr>
              <a:t> marca: </a:t>
            </a:r>
            <a:r>
              <a:rPr lang="es" sz="1300">
                <a:solidFill>
                  <a:srgbClr val="96E072"/>
                </a:solidFill>
                <a:latin typeface="Consolas"/>
                <a:ea typeface="Consolas"/>
                <a:cs typeface="Consolas"/>
                <a:sym typeface="Consolas"/>
              </a:rPr>
              <a:t>'Ford'</a:t>
            </a:r>
            <a:r>
              <a:rPr lang="es" sz="1300">
                <a:solidFill>
                  <a:srgbClr val="D5CED9"/>
                </a:solidFill>
                <a:latin typeface="Consolas"/>
                <a:ea typeface="Consolas"/>
                <a:cs typeface="Consolas"/>
                <a:sym typeface="Consolas"/>
              </a:rPr>
              <a:t>,</a:t>
            </a:r>
            <a:endParaRPr sz="13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300">
                <a:solidFill>
                  <a:srgbClr val="D5CED9"/>
                </a:solidFill>
                <a:latin typeface="Consolas"/>
                <a:ea typeface="Consolas"/>
                <a:cs typeface="Consolas"/>
                <a:sym typeface="Consolas"/>
              </a:rPr>
              <a:t>    </a:t>
            </a:r>
            <a:r>
              <a:rPr lang="es" sz="1300">
                <a:solidFill>
                  <a:srgbClr val="D5CED9"/>
                </a:solidFill>
                <a:latin typeface="Consolas"/>
                <a:ea typeface="Consolas"/>
                <a:cs typeface="Consolas"/>
                <a:sym typeface="Consolas"/>
              </a:rPr>
              <a:t> tipo: </a:t>
            </a:r>
            <a:r>
              <a:rPr lang="es" sz="1300">
                <a:solidFill>
                  <a:srgbClr val="96E072"/>
                </a:solidFill>
                <a:latin typeface="Consolas"/>
                <a:ea typeface="Consolas"/>
                <a:cs typeface="Consolas"/>
                <a:sym typeface="Consolas"/>
              </a:rPr>
              <a:t>'Ranger'</a:t>
            </a:r>
            <a:r>
              <a:rPr lang="es" sz="1300">
                <a:solidFill>
                  <a:srgbClr val="D5CED9"/>
                </a:solidFill>
                <a:latin typeface="Consolas"/>
                <a:ea typeface="Consolas"/>
                <a:cs typeface="Consolas"/>
                <a:sym typeface="Consolas"/>
              </a:rPr>
              <a:t>,</a:t>
            </a:r>
            <a:endParaRPr sz="1300">
              <a:solidFill>
                <a:srgbClr val="D5CED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300">
                <a:solidFill>
                  <a:srgbClr val="D5CED9"/>
                </a:solidFill>
                <a:latin typeface="Consolas"/>
                <a:ea typeface="Consolas"/>
                <a:cs typeface="Consolas"/>
                <a:sym typeface="Consolas"/>
              </a:rPr>
              <a:t>    </a:t>
            </a:r>
            <a:r>
              <a:rPr lang="es" sz="1300">
                <a:solidFill>
                  <a:srgbClr val="D5CED9"/>
                </a:solidFill>
                <a:latin typeface="Consolas"/>
                <a:ea typeface="Consolas"/>
                <a:cs typeface="Consolas"/>
                <a:sym typeface="Consolas"/>
              </a:rPr>
              <a:t> modelo: </a:t>
            </a:r>
            <a:r>
              <a:rPr lang="es" sz="1300">
                <a:solidFill>
                  <a:srgbClr val="F39C12"/>
                </a:solidFill>
                <a:latin typeface="Consolas"/>
                <a:ea typeface="Consolas"/>
                <a:cs typeface="Consolas"/>
                <a:sym typeface="Consolas"/>
              </a:rPr>
              <a:t>2019</a:t>
            </a:r>
            <a:endParaRPr sz="1300">
              <a:solidFill>
                <a:srgbClr val="F39C1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300">
                <a:solidFill>
                  <a:srgbClr val="D5CED9"/>
                </a:solidFill>
                <a:latin typeface="Consolas"/>
                <a:ea typeface="Consolas"/>
                <a:cs typeface="Consolas"/>
                <a:sym typeface="Consolas"/>
              </a:rPr>
              <a:t>}</a:t>
            </a:r>
            <a:endParaRPr sz="1200">
              <a:solidFill>
                <a:srgbClr val="569CD6"/>
              </a:solidFill>
              <a:latin typeface="Courier New"/>
              <a:ea typeface="Courier New"/>
              <a:cs typeface="Courier New"/>
              <a:sym typeface="Courier New"/>
            </a:endParaRPr>
          </a:p>
        </p:txBody>
      </p:sp>
      <p:sp>
        <p:nvSpPr>
          <p:cNvPr id="197" name="Google Shape;197;p23"/>
          <p:cNvSpPr txBox="1"/>
          <p:nvPr/>
        </p:nvSpPr>
        <p:spPr>
          <a:xfrm>
            <a:off x="426625" y="3795500"/>
            <a:ext cx="82854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50">
                <a:solidFill>
                  <a:schemeClr val="dk2"/>
                </a:solidFill>
                <a:latin typeface="Montserrat"/>
                <a:ea typeface="Montserrat"/>
                <a:cs typeface="Montserrat"/>
                <a:sym typeface="Montserrat"/>
              </a:rPr>
              <a:t>Las propiedades de un objeto que no han sido asociadas a un valor en el momento de la creación del mismo </a:t>
            </a:r>
            <a:r>
              <a:rPr b="1" lang="es" sz="1650">
                <a:solidFill>
                  <a:schemeClr val="dk2"/>
                </a:solidFill>
                <a:latin typeface="Montserrat"/>
                <a:ea typeface="Montserrat"/>
                <a:cs typeface="Montserrat"/>
                <a:sym typeface="Montserrat"/>
              </a:rPr>
              <a:t>undefined</a:t>
            </a:r>
            <a:r>
              <a:rPr lang="es" sz="1650">
                <a:solidFill>
                  <a:schemeClr val="dk2"/>
                </a:solidFill>
                <a:latin typeface="Montserrat"/>
                <a:ea typeface="Montserrat"/>
                <a:cs typeface="Montserrat"/>
                <a:sym typeface="Montserrat"/>
              </a:rPr>
              <a: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Objetos</a:t>
            </a:r>
            <a:endParaRPr/>
          </a:p>
        </p:txBody>
      </p:sp>
      <p:sp>
        <p:nvSpPr>
          <p:cNvPr id="203" name="Google Shape;203;p24"/>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50"/>
              <a:t>Ejemplo</a:t>
            </a:r>
            <a:r>
              <a:rPr lang="es" sz="1650"/>
              <a:t>: Creamos y usamos un objeto, con propiedades y métodos.</a:t>
            </a:r>
            <a:endParaRPr sz="1650"/>
          </a:p>
        </p:txBody>
      </p:sp>
      <p:sp>
        <p:nvSpPr>
          <p:cNvPr id="204" name="Google Shape;204;p24"/>
          <p:cNvSpPr/>
          <p:nvPr/>
        </p:nvSpPr>
        <p:spPr>
          <a:xfrm>
            <a:off x="443875" y="1687375"/>
            <a:ext cx="8256300" cy="2804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persona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D5CED9"/>
                </a:solidFill>
                <a:latin typeface="Consolas"/>
                <a:ea typeface="Consolas"/>
                <a:cs typeface="Consolas"/>
                <a:sym typeface="Consolas"/>
              </a:rPr>
              <a:t>    nombre: </a:t>
            </a:r>
            <a:r>
              <a:rPr b="0" i="0" lang="es" sz="1200" u="none" cap="none" strike="noStrike">
                <a:solidFill>
                  <a:srgbClr val="96E072"/>
                </a:solidFill>
                <a:latin typeface="Consolas"/>
                <a:ea typeface="Consolas"/>
                <a:cs typeface="Consolas"/>
                <a:sym typeface="Consolas"/>
              </a:rPr>
              <a:t>"Juan"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//variable del objeto. Par variable: valor,</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D5CED9"/>
                </a:solidFill>
                <a:latin typeface="Consolas"/>
                <a:ea typeface="Consolas"/>
                <a:cs typeface="Consolas"/>
                <a:sym typeface="Consolas"/>
              </a:rPr>
              <a:t>    apellido: </a:t>
            </a:r>
            <a:r>
              <a:rPr b="0" i="0" lang="es" sz="1200" u="none" cap="none" strike="noStrike">
                <a:solidFill>
                  <a:srgbClr val="96E072"/>
                </a:solidFill>
                <a:latin typeface="Consolas"/>
                <a:ea typeface="Consolas"/>
                <a:cs typeface="Consolas"/>
                <a:sym typeface="Consolas"/>
              </a:rPr>
              <a:t>"Paz"</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D5CED9"/>
                </a:solidFill>
                <a:latin typeface="Consolas"/>
                <a:ea typeface="Consolas"/>
                <a:cs typeface="Consolas"/>
                <a:sym typeface="Consolas"/>
              </a:rPr>
              <a:t>    dni: </a:t>
            </a:r>
            <a:r>
              <a:rPr b="0" i="0" lang="es" sz="1200" u="none" cap="none" strike="noStrike">
                <a:solidFill>
                  <a:srgbClr val="F39C12"/>
                </a:solidFill>
                <a:latin typeface="Consolas"/>
                <a:ea typeface="Consolas"/>
                <a:cs typeface="Consolas"/>
                <a:sym typeface="Consolas"/>
              </a:rPr>
              <a:t>11223344</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//Método: es una propiedad más</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nombreCompleto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00AA"/>
                </a:solidFill>
                <a:latin typeface="Consolas"/>
                <a:ea typeface="Consolas"/>
                <a:cs typeface="Consolas"/>
                <a:sym typeface="Consolas"/>
              </a:rPr>
              <a:t>this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00AA"/>
                </a:solidFill>
                <a:latin typeface="Consolas"/>
                <a:ea typeface="Consolas"/>
                <a:cs typeface="Consolas"/>
                <a:sym typeface="Consolas"/>
              </a:rPr>
              <a:t>this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endParaRPr sz="1200">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//El string que devuelve tiene información del propio objeto, por eso usamos </a:t>
            </a:r>
            <a:r>
              <a:rPr lang="es" sz="1200">
                <a:solidFill>
                  <a:srgbClr val="5F6167"/>
                </a:solidFill>
                <a:latin typeface="Consolas"/>
                <a:ea typeface="Consolas"/>
                <a:cs typeface="Consolas"/>
                <a:sym typeface="Consolas"/>
              </a:rPr>
              <a:t>“this”</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persona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Imprimo el objeto</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persona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Imprimo una propiedad del objeto: Juan</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persona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nombreCompleto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Imprimo el resultado de</a:t>
            </a:r>
            <a:r>
              <a:rPr lang="es" sz="1200">
                <a:solidFill>
                  <a:srgbClr val="5F6167"/>
                </a:solidFill>
                <a:latin typeface="Consolas"/>
                <a:ea typeface="Consolas"/>
                <a:cs typeface="Consolas"/>
                <a:sym typeface="Consolas"/>
              </a:rPr>
              <a:t>l método: </a:t>
            </a:r>
            <a:r>
              <a:rPr b="0" i="0" lang="es" sz="1200" u="none" cap="none" strike="noStrike">
                <a:solidFill>
                  <a:srgbClr val="5F6167"/>
                </a:solidFill>
                <a:latin typeface="Consolas"/>
                <a:ea typeface="Consolas"/>
                <a:cs typeface="Consolas"/>
                <a:sym typeface="Consolas"/>
              </a:rPr>
              <a:t>Juan Paz</a:t>
            </a:r>
            <a:endParaRPr b="0" i="0" sz="1200" u="none" cap="none" strike="noStrike">
              <a:solidFill>
                <a:srgbClr val="000000"/>
              </a:solidFill>
              <a:latin typeface="Consolas"/>
              <a:ea typeface="Consolas"/>
              <a:cs typeface="Consolas"/>
              <a:sym typeface="Consolas"/>
            </a:endParaRPr>
          </a:p>
        </p:txBody>
      </p:sp>
      <p:pic>
        <p:nvPicPr>
          <p:cNvPr id="205" name="Google Shape;205;p24"/>
          <p:cNvPicPr preferRelativeResize="0"/>
          <p:nvPr/>
        </p:nvPicPr>
        <p:blipFill rotWithShape="1">
          <a:blip r:embed="rId3">
            <a:alphaModFix/>
          </a:blip>
          <a:srcRect b="0" l="0" r="21813" t="0"/>
          <a:stretch/>
        </p:blipFill>
        <p:spPr>
          <a:xfrm>
            <a:off x="7076702" y="1687377"/>
            <a:ext cx="1623475" cy="122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