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Montserrat Medium" panose="00000600000000000000" pitchFamily="2" charset="0"/>
      <p:regular r:id="rId37"/>
      <p:bold r:id="rId38"/>
      <p:italic r:id="rId39"/>
      <p:boldItalic r:id="rId40"/>
    </p:embeddedFont>
    <p:embeddedFont>
      <p:font typeface="Montserrat SemiBold" panose="000007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MAnLAXjSWtfVtq03mDy3MZ7Um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D3A36-8526-4250-8CA4-ABEEB60967A3}">
  <a:tblStyle styleId="{F36D3A36-8526-4250-8CA4-ABEEB60967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108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erbarrena.com/atributo-download-html5-5691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room.hostalia.com/contents/ui/theme/images/wp-hostalia-enlaces-absolutos-y-relativos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u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Más info: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https://www.anerbarrena.com/atributo-download-html5-5691/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Más info: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https://pressroom.hostalia.com/contents/ui/theme/images/wp-hostalia-enlaces-absolutos-y-relativos.pdf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Más info: Listas con formato: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https://developer.mozilla.org/en-US/docs/Web/HTML/Element/ul</a:t>
            </a:r>
            <a:r>
              <a:rPr lang="es"/>
              <a:t> (de igual forma, lo vemos en CSS)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2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32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8" name="Google Shape;8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6" name="Google Shape;96;p4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3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3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3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3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43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4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4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4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4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5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45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45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5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4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3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3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6" name="Google Shape;4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66" name="Google Shape;66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9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81" name="Google Shape;8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?html,outpu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odepen.io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3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STACK </a:t>
            </a:r>
            <a:r>
              <a:rPr lang="es" sz="3700" b="1"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 sz="3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3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2</a:t>
            </a:r>
            <a:endParaRPr sz="3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0" i="0" u="none" strike="noStrike" cap="non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 2</a:t>
            </a:r>
            <a:endParaRPr sz="2500" b="0" i="0" u="none" strike="noStrike" cap="non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Enlaces absolutos y relativos</a:t>
            </a:r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type="body" idx="1"/>
          </p:nvPr>
        </p:nvSpPr>
        <p:spPr>
          <a:xfrm>
            <a:off x="357750" y="1095600"/>
            <a:ext cx="82791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Permiten vincular unas páginas con otras. Para hacer esto utilizamos el elemento </a:t>
            </a:r>
            <a:r>
              <a:rPr lang="es" sz="1400" b="1"/>
              <a:t>&lt;a&gt;</a:t>
            </a:r>
            <a:r>
              <a:rPr lang="es" sz="1400"/>
              <a:t> con el atributo </a:t>
            </a:r>
            <a:r>
              <a:rPr lang="es" sz="1400" b="1"/>
              <a:t>href</a:t>
            </a:r>
            <a:r>
              <a:rPr lang="es" sz="1400"/>
              <a:t> (Hypertext Reference). Hay 3 tipos de enlaces: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 b="1"/>
              <a:t>Absoluto</a:t>
            </a:r>
            <a:r>
              <a:rPr lang="es" sz="1400"/>
              <a:t>: es un enlace que incluye todas las partes de una URL.</a:t>
            </a:r>
            <a:endParaRPr sz="1400"/>
          </a:p>
        </p:txBody>
      </p:sp>
      <p:sp>
        <p:nvSpPr>
          <p:cNvPr id="210" name="Google Shape;210;p10"/>
          <p:cNvSpPr txBox="1">
            <a:spLocks noGrp="1"/>
          </p:cNvSpPr>
          <p:nvPr>
            <p:ph type="body" idx="1"/>
          </p:nvPr>
        </p:nvSpPr>
        <p:spPr>
          <a:xfrm>
            <a:off x="357750" y="2875300"/>
            <a:ext cx="84285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425" b="1"/>
              <a:t>Relativo: </a:t>
            </a:r>
            <a:r>
              <a:rPr lang="es" sz="1425"/>
              <a:t>hace referencia a un recurso que se encuentra en una posición relativa a nuestra URL.</a:t>
            </a:r>
            <a:endParaRPr sz="1425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425"/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175" y="2314650"/>
            <a:ext cx="518024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175" y="3579075"/>
            <a:ext cx="5787976" cy="4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9875" y="2342225"/>
            <a:ext cx="11144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>
            <a:spLocks noGrp="1"/>
          </p:cNvSpPr>
          <p:nvPr>
            <p:ph type="body" idx="1"/>
          </p:nvPr>
        </p:nvSpPr>
        <p:spPr>
          <a:xfrm>
            <a:off x="5481150" y="4215000"/>
            <a:ext cx="3305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425"/>
              <a:t>(Sigue en la diapositiva siguiente)</a:t>
            </a:r>
            <a:endParaRPr sz="1425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4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Enlaces internos</a:t>
            </a: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1"/>
          </p:nvPr>
        </p:nvSpPr>
        <p:spPr>
          <a:xfrm>
            <a:off x="357750" y="1086525"/>
            <a:ext cx="84285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425" b="1"/>
              <a:t>Enlaces internos (anclas): </a:t>
            </a:r>
            <a:r>
              <a:rPr lang="es" sz="1425"/>
              <a:t>Se utiliza para indicar un elemento dentro de la misma página, dirigiéndose a un sector específico. Para utilizarlo necesitamos el enlace propiamente dicho y el nombre (name) del ancla al cual debemos dirigirlo.</a:t>
            </a:r>
            <a:endParaRPr sz="1425"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375" y="2040025"/>
            <a:ext cx="4968575" cy="5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>
            <a:spLocks noGrp="1"/>
          </p:cNvSpPr>
          <p:nvPr>
            <p:ph type="body" idx="1"/>
          </p:nvPr>
        </p:nvSpPr>
        <p:spPr>
          <a:xfrm>
            <a:off x="357750" y="2701075"/>
            <a:ext cx="6476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425"/>
              <a:t>Se pueden vincular a anclas dentro de la página de destino:</a:t>
            </a:r>
            <a:endParaRPr sz="1425"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375" y="3074875"/>
            <a:ext cx="5328291" cy="4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 txBox="1">
            <a:spLocks noGrp="1"/>
          </p:cNvSpPr>
          <p:nvPr>
            <p:ph type="body" idx="1"/>
          </p:nvPr>
        </p:nvSpPr>
        <p:spPr>
          <a:xfrm>
            <a:off x="432025" y="3587170"/>
            <a:ext cx="707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425"/>
              <a:t>Al igual que en los enlaces internos marcamos la sección con un ancla:</a:t>
            </a:r>
            <a:endParaRPr sz="1425"/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375" y="4031599"/>
            <a:ext cx="2774019" cy="4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Enlaces (Atributos)</a:t>
            </a:r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1"/>
          </p:nvPr>
        </p:nvSpPr>
        <p:spPr>
          <a:xfrm>
            <a:off x="357750" y="1095600"/>
            <a:ext cx="8280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Dentro de los atributos principales de los enlaces podemos encontrar:</a:t>
            </a:r>
            <a:endParaRPr sz="1400"/>
          </a:p>
        </p:txBody>
      </p:sp>
      <p:graphicFrame>
        <p:nvGraphicFramePr>
          <p:cNvPr id="232" name="Google Shape;232;p12"/>
          <p:cNvGraphicFramePr/>
          <p:nvPr/>
        </p:nvGraphicFramePr>
        <p:xfrm>
          <a:off x="432000" y="1549400"/>
          <a:ext cx="8381900" cy="2427270"/>
        </p:xfrm>
        <a:graphic>
          <a:graphicData uri="http://schemas.openxmlformats.org/drawingml/2006/table">
            <a:tbl>
              <a:tblPr>
                <a:noFill/>
                <a:tableStyleId>{F36D3A36-8526-4250-8CA4-ABEEB60967A3}</a:tableStyleId>
              </a:tblPr>
              <a:tblGrid>
                <a:gridCol w="98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Atributo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Características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download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cuál es el objetivo que se descargará cuando un usuario haga clic en el hipervínculo.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href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la URL de la página a la que se dirige el enlace.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5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target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abrir el documento vinculado. Algunas de las opciones son: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_blank: Abre el documento vinculado en una nueva ventana o pestaña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_self: Abre el documento vinculado en el mismo marco en el que se hizo clic (predeterminado).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3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title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información adicional sobre un elemento. La información generalmente se muestra como un texto de información sobre herramientas cuando el mouse se mueve sobre el elemento.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3" name="Google Shape;233;p12"/>
          <p:cNvSpPr txBox="1">
            <a:spLocks noGrp="1"/>
          </p:cNvSpPr>
          <p:nvPr>
            <p:ph type="body" idx="1"/>
          </p:nvPr>
        </p:nvSpPr>
        <p:spPr>
          <a:xfrm>
            <a:off x="432000" y="3976675"/>
            <a:ext cx="8280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Si aún no tenemos definido a dónde queremos hacer un hipervínculo podemos colocar dentro del atributo href el valor #.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Enlaces locales</a:t>
            </a:r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body" idx="1"/>
          </p:nvPr>
        </p:nvSpPr>
        <p:spPr>
          <a:xfrm>
            <a:off x="357750" y="1095600"/>
            <a:ext cx="68706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Permiten vincular nuestra página con otra página del mismo Sitio Web.</a:t>
            </a:r>
            <a:endParaRPr sz="1400"/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400" y="1528950"/>
            <a:ext cx="7664501" cy="2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5863" y="1911400"/>
            <a:ext cx="5047399" cy="9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178050" y="2899150"/>
            <a:ext cx="66030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Para agregar un enlace para regresar podemos colocar lo siguiente:</a:t>
            </a:r>
            <a:endParaRPr sz="1400"/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8923" y="3654837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7750" y="3280450"/>
            <a:ext cx="4751401" cy="3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0447" y="3682712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 txBox="1">
            <a:spLocks noGrp="1"/>
          </p:cNvSpPr>
          <p:nvPr>
            <p:ph type="body" idx="1"/>
          </p:nvPr>
        </p:nvSpPr>
        <p:spPr>
          <a:xfrm>
            <a:off x="2717213" y="3682700"/>
            <a:ext cx="553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900" b="1"/>
              <a:t>Link</a:t>
            </a:r>
            <a:endParaRPr sz="900" b="1"/>
          </a:p>
        </p:txBody>
      </p:sp>
      <p:cxnSp>
        <p:nvCxnSpPr>
          <p:cNvPr id="247" name="Google Shape;247;p13"/>
          <p:cNvCxnSpPr/>
          <p:nvPr/>
        </p:nvCxnSpPr>
        <p:spPr>
          <a:xfrm>
            <a:off x="3200688" y="3914025"/>
            <a:ext cx="1184700" cy="153000"/>
          </a:xfrm>
          <a:prstGeom prst="straightConnector1">
            <a:avLst/>
          </a:prstGeom>
          <a:noFill/>
          <a:ln w="28575" cap="flat" cmpd="sng">
            <a:solidFill>
              <a:srgbClr val="F8C823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Enlaces a direcciones de correo y archivos</a:t>
            </a:r>
            <a:endParaRPr/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320400" y="1095600"/>
            <a:ext cx="85032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Permiten vincular nuestra página con el cliente de correo predeterminado en la computadora:</a:t>
            </a:r>
            <a:endParaRPr sz="1400"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1"/>
          </p:nvPr>
        </p:nvSpPr>
        <p:spPr>
          <a:xfrm>
            <a:off x="393900" y="2089900"/>
            <a:ext cx="66030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Se pueden agregar un “asunto”:</a:t>
            </a:r>
            <a:endParaRPr sz="1400"/>
          </a:p>
        </p:txBody>
      </p:sp>
      <p:pic>
        <p:nvPicPr>
          <p:cNvPr id="255" name="Google Shape;2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25" y="1673800"/>
            <a:ext cx="5639550" cy="3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025" y="2406700"/>
            <a:ext cx="7361724" cy="3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4"/>
          <p:cNvSpPr txBox="1">
            <a:spLocks noGrp="1"/>
          </p:cNvSpPr>
          <p:nvPr>
            <p:ph type="body" idx="1"/>
          </p:nvPr>
        </p:nvSpPr>
        <p:spPr>
          <a:xfrm>
            <a:off x="393900" y="2849250"/>
            <a:ext cx="7649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Los enlaces también permiten vincular nuestro documento HTML con archivos:</a:t>
            </a:r>
            <a:endParaRPr sz="1400"/>
          </a:p>
        </p:txBody>
      </p:sp>
      <p:pic>
        <p:nvPicPr>
          <p:cNvPr id="258" name="Google Shape;25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3272575"/>
            <a:ext cx="4964869" cy="10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29325" y="3327225"/>
            <a:ext cx="22002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Rutas</a:t>
            </a:r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Rutas absolutas y relativas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Rutas absolutas y relativas</a:t>
            </a:r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Cuando hablamos de ruta (o path) nos referimos a la dirección de destino al hacer clic en el link. Esta ruta puede ser: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b="1"/>
              <a:t>Absoluta: </a:t>
            </a:r>
            <a:r>
              <a:rPr lang="es"/>
              <a:t>Nombre de dominio (externa): http://www.manualweb.net/img/logos/html.png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/>
              <a:t>Relativa: </a:t>
            </a:r>
            <a:r>
              <a:rPr lang="es"/>
              <a:t>Directorios desde donde estoy (interna): /img/casa.png</a:t>
            </a:r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endParaRPr/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400" y="1152475"/>
            <a:ext cx="3999901" cy="162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Rutas absolutas y relativas</a:t>
            </a:r>
            <a:endParaRPr/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Mientras desarrollamos el sitio en forma local (desde nuestra computadora), nos conviene tener la información dividida en carpetas.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En general nuestro </a:t>
            </a:r>
            <a:r>
              <a:rPr lang="es" b="1"/>
              <a:t>index.html </a:t>
            </a:r>
            <a:r>
              <a:rPr lang="es"/>
              <a:t>será la página principal y las demás páginas estarán en el directorio raíz, pero para colocar imágenes, hojas de estilo, archivos de JavaScript nos conviene ponerlos en carpetas separadas.</a:t>
            </a:r>
            <a:endParaRPr/>
          </a:p>
        </p:txBody>
      </p:sp>
      <p:sp>
        <p:nvSpPr>
          <p:cNvPr id="280" name="Google Shape;28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endParaRPr/>
          </a:p>
        </p:txBody>
      </p:sp>
      <p:pic>
        <p:nvPicPr>
          <p:cNvPr id="281" name="Google Shape;2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400" y="1152475"/>
            <a:ext cx="3551604" cy="34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Tipos de elemento</a:t>
            </a:r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Elementos en bloque y en línea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Elementos block (en bloque) e inline (en línea)</a:t>
            </a: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body" idx="1"/>
          </p:nvPr>
        </p:nvSpPr>
        <p:spPr>
          <a:xfrm>
            <a:off x="432025" y="1243450"/>
            <a:ext cx="8038800" cy="1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HTML clasifica a todos los elementos en dos grupos: </a:t>
            </a:r>
            <a:r>
              <a:rPr lang="es" sz="1400" b="1"/>
              <a:t>inline</a:t>
            </a:r>
            <a:r>
              <a:rPr lang="es" sz="1400"/>
              <a:t> y </a:t>
            </a:r>
            <a:r>
              <a:rPr lang="es" sz="1400" b="1"/>
              <a:t>block</a:t>
            </a:r>
            <a:r>
              <a:rPr lang="es" sz="1400"/>
              <a:t>. De por defecto, los elementos </a:t>
            </a:r>
            <a:r>
              <a:rPr lang="es" sz="1400" b="1"/>
              <a:t>en bloque</a:t>
            </a:r>
            <a:r>
              <a:rPr lang="es" sz="1400"/>
              <a:t> </a:t>
            </a:r>
            <a:r>
              <a:rPr lang="es" sz="1400" i="1"/>
              <a:t>comienzan en una nueva línea </a:t>
            </a:r>
            <a:r>
              <a:rPr lang="es" sz="1400"/>
              <a:t>y los elementos </a:t>
            </a:r>
            <a:r>
              <a:rPr lang="es" sz="1400" b="1"/>
              <a:t>en línea</a:t>
            </a:r>
            <a:r>
              <a:rPr lang="es" sz="1400"/>
              <a:t> pueden comenzar </a:t>
            </a:r>
            <a:r>
              <a:rPr lang="es" sz="1400" i="1"/>
              <a:t>en cualquier parte de una línea</a:t>
            </a:r>
            <a:r>
              <a:rPr lang="es" sz="1400"/>
              <a:t>.</a:t>
            </a:r>
            <a:endParaRPr sz="1400"/>
          </a:p>
        </p:txBody>
      </p:sp>
      <p:graphicFrame>
        <p:nvGraphicFramePr>
          <p:cNvPr id="294" name="Google Shape;294;p19"/>
          <p:cNvGraphicFramePr/>
          <p:nvPr/>
        </p:nvGraphicFramePr>
        <p:xfrm>
          <a:off x="910300" y="2425750"/>
          <a:ext cx="7323400" cy="1687800"/>
        </p:xfrm>
        <a:graphic>
          <a:graphicData uri="http://schemas.openxmlformats.org/drawingml/2006/table">
            <a:tbl>
              <a:tblPr>
                <a:noFill/>
                <a:tableStyleId>{F36D3A36-8526-4250-8CA4-ABEEB60967A3}</a:tableStyleId>
              </a:tblPr>
              <a:tblGrid>
                <a:gridCol w="373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INLINE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BLOCK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" sz="15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&lt;br&gt;, &lt;a&gt;, &lt;img&gt;, &lt;span&gt;, &lt;b&gt;, &lt;strong&gt;, &lt;mark&gt;, &lt;sub&gt;, etc.</a:t>
                      </a:r>
                      <a:endParaRPr sz="15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" sz="15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&lt;div&gt;, &lt;p&gt;, &lt;h1&gt;..&lt;h6&gt;, &lt;ul&gt;, &lt;ol&gt;, &lt;li&gt;, &lt;table&gt;, &lt;form&gt;, etc.</a:t>
                      </a:r>
                      <a:endParaRPr sz="15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85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" b="0"/>
              <a:t>Continuando con HTML</a:t>
            </a:r>
            <a:endParaRPr b="0"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4813" y="2868475"/>
            <a:ext cx="7143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75" y="2232275"/>
            <a:ext cx="7161449" cy="21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Elementos block (en bloque) e inline (en línea)</a:t>
            </a:r>
            <a:endParaRPr/>
          </a:p>
        </p:txBody>
      </p:sp>
      <p:pic>
        <p:nvPicPr>
          <p:cNvPr id="301" name="Google Shape;30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8725" y="1357850"/>
            <a:ext cx="4163376" cy="22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Material extra</a:t>
            </a:r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Formatos de texto</a:t>
            </a:r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body" idx="1"/>
          </p:nvPr>
        </p:nvSpPr>
        <p:spPr>
          <a:xfrm>
            <a:off x="432025" y="1152475"/>
            <a:ext cx="8280000" cy="26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Afectan al texto que se muestra en el documento.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Han sido </a:t>
            </a:r>
            <a:r>
              <a:rPr lang="es" b="1"/>
              <a:t>sustituidos en buena parte por CSS</a:t>
            </a:r>
            <a:r>
              <a:rPr lang="es"/>
              <a:t>, pero su conocimiento nos permite modificar aspectos concretos de la fuente (estilo, índices y subíndices) sin tener la necesidad de definir un estilo específicamente para modificar solo un atributo (ejemplo: texto en negrita).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s" b="1"/>
              <a:t>&lt;b&gt; vs &lt;strong&gt;</a:t>
            </a:r>
            <a:endParaRPr b="1"/>
          </a:p>
          <a:p>
            <a:pPr marL="457200" lvl="0" indent="-30861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Mismo efecto visual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/>
              <a:t>&lt;b&gt; </a:t>
            </a:r>
            <a:r>
              <a:rPr lang="es"/>
              <a:t>indica negrita y </a:t>
            </a:r>
            <a:r>
              <a:rPr lang="es" b="1"/>
              <a:t>&lt;strong&gt;</a:t>
            </a:r>
            <a:r>
              <a:rPr lang="es"/>
              <a:t> indica que se debe resaltar fuertemente el texto (cada navegador lo resalta como desea).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es">
                <a:solidFill>
                  <a:schemeClr val="accent5"/>
                </a:solidFill>
              </a:rPr>
              <a:t>El formato lo define el navegador a su criterio, por eso podemos encontrarnos con presentaciones levemente diferentes entre navegadores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14" name="Google Shape;31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275" y="3928075"/>
            <a:ext cx="6205950" cy="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2"/>
          <p:cNvSpPr txBox="1"/>
          <p:nvPr/>
        </p:nvSpPr>
        <p:spPr>
          <a:xfrm>
            <a:off x="474900" y="4059825"/>
            <a:ext cx="202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Etiquetas anidadas</a:t>
            </a:r>
            <a:r>
              <a:rPr lang="es" sz="1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0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básicas (formatos de texto)</a:t>
            </a:r>
            <a:endParaRPr/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6922" y="1312288"/>
            <a:ext cx="2620153" cy="27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000" y="1348313"/>
            <a:ext cx="5000650" cy="26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Jsbin y Codepen</a:t>
            </a:r>
            <a:endParaRPr/>
          </a:p>
        </p:txBody>
      </p:sp>
      <p:sp>
        <p:nvSpPr>
          <p:cNvPr id="329" name="Google Shape;3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Son herramientas para probar HTML, CSS y JS.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https://jsbin.com/?html,output</a:t>
            </a:r>
            <a:r>
              <a:rPr lang="es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https://codepen.io/</a:t>
            </a:r>
            <a:r>
              <a:rPr lang="es"/>
              <a:t> </a:t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8664" y="1170000"/>
            <a:ext cx="3827368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7950" y="2211742"/>
            <a:ext cx="5088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w3schools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un sitio web para aprender tecnologías web en línea. Contiene tutoriales de HTML, CSS, JavaScript, SQL, PHP, XML y otras tecnologías.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https://www.w3schools.com/</a:t>
            </a:r>
            <a:r>
              <a:rPr lang="es"/>
              <a:t> </a:t>
            </a:r>
            <a:endParaRPr/>
          </a:p>
        </p:txBody>
      </p:sp>
      <p:pic>
        <p:nvPicPr>
          <p:cNvPr id="339" name="Google Shape;33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2401" y="1152476"/>
            <a:ext cx="3999899" cy="612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Mozilla Developer Network (MDN)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Si eres desarrollador, encontrarás todo lo que necesitas en Mozilla Developer Network (MDN). MDN ofrece documentación, demos y un foro de preguntas y respuestas donde puedes hacer preguntas e interactuar con otros desarrolladores.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https://developer.mozilla.org/en-US/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Estos son algunos de los temas que encontrarás en MDN:</a:t>
            </a:r>
            <a:endParaRPr/>
          </a:p>
          <a:p>
            <a:pPr marL="457200" lvl="0" indent="-310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HTML</a:t>
            </a:r>
            <a:endParaRPr/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CSS</a:t>
            </a:r>
            <a:endParaRPr/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JavaScript</a:t>
            </a:r>
            <a:endParaRPr/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APIs orientadas a la web</a:t>
            </a:r>
            <a:endParaRPr/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APIs / DOM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endParaRPr/>
          </a:p>
        </p:txBody>
      </p:sp>
      <p:pic>
        <p:nvPicPr>
          <p:cNvPr id="347" name="Google Shape;34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2400" y="1152476"/>
            <a:ext cx="3999902" cy="198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Tarea para el Proyecto:</a:t>
            </a: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Continuar con la formación de los grupos/equipos de 4 personas.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estudiantes deberán armar una única planilla por comisión para comenzar a anotarse. Luego lo informarán a través de un formulario de Google.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Comenzar a diagramar los layouts/estructura de cada página del sitio web.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obligatorios.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Muchas gracias por tu atención.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02</a:t>
            </a:r>
            <a:endParaRPr/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01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03</a:t>
            </a: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HTML 1 - Conceptos básicos de HTML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de la web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Proyecto web: ¿qué es?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 Cliente/Servidor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Introducción a HTML. Etiquetas básicas y atributos.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HTML 3 - Multimedia y Tablas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Multimedia con HTML: imágenes, video, audio, iframes.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Tablas.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 de inspección.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Validación de nuestro HTML.</a:t>
            </a: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HTML 2 - Continuando con HTML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b="1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Listas y enlaces.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Rutas absolutas y relativas.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Elementos en bloque y en línea.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Tipos de listas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body" idx="1"/>
          </p:nvPr>
        </p:nvSpPr>
        <p:spPr>
          <a:xfrm>
            <a:off x="466875" y="1170000"/>
            <a:ext cx="39684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Utilizan las etiquetas </a:t>
            </a:r>
            <a:r>
              <a:rPr lang="es" sz="1400" b="1"/>
              <a:t>&lt;ul&gt;</a:t>
            </a:r>
            <a:r>
              <a:rPr lang="es" sz="1400"/>
              <a:t>: lista desordenada (</a:t>
            </a:r>
            <a:r>
              <a:rPr lang="es" sz="1400" i="1"/>
              <a:t>unordered list</a:t>
            </a:r>
            <a:r>
              <a:rPr lang="es" sz="1400"/>
              <a:t>) u </a:t>
            </a:r>
            <a:r>
              <a:rPr lang="es" sz="1400" b="1"/>
              <a:t>&lt;ol&gt;</a:t>
            </a:r>
            <a:r>
              <a:rPr lang="es" sz="1400"/>
              <a:t>: lista ordenada (</a:t>
            </a:r>
            <a:r>
              <a:rPr lang="es" sz="1400" i="1"/>
              <a:t>ordered list</a:t>
            </a:r>
            <a:r>
              <a:rPr lang="es" sz="1400"/>
              <a:t>).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1400"/>
              <a:t>Cada elemento de la lista se representa con </a:t>
            </a:r>
            <a:r>
              <a:rPr lang="es" sz="1400" b="1"/>
              <a:t>&lt;li&gt;</a:t>
            </a:r>
            <a:r>
              <a:rPr lang="es" sz="1400"/>
              <a:t> y su padre siempre tiene que ser una etiqueta </a:t>
            </a:r>
            <a:r>
              <a:rPr lang="es" sz="1400" b="1"/>
              <a:t>&lt;ol&gt; </a:t>
            </a:r>
            <a:r>
              <a:rPr lang="es" sz="1400"/>
              <a:t>o </a:t>
            </a:r>
            <a:r>
              <a:rPr lang="es" sz="1400" b="1"/>
              <a:t>&lt;ul&gt;</a:t>
            </a:r>
            <a:r>
              <a:rPr lang="es" sz="1400" i="1"/>
              <a:t>.</a:t>
            </a:r>
            <a:endParaRPr sz="1400"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788" y="1170000"/>
            <a:ext cx="2266418" cy="23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539" y="1170000"/>
            <a:ext cx="1564436" cy="2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Listas dependientes</a:t>
            </a:r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466875" y="1170000"/>
            <a:ext cx="39684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También podemos crear listas dependientes, simplemente agregando más elementos &lt;ul&gt; u &lt;ol&gt; según corresponda.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1400"/>
              <a:t>Nada impide utilizar una lista dentro de otra lista. Este concepto se conoce como “</a:t>
            </a:r>
            <a:r>
              <a:rPr lang="es" sz="1400" i="1"/>
              <a:t>listas anidadas</a:t>
            </a:r>
            <a:r>
              <a:rPr lang="es" sz="1400"/>
              <a:t>” o listas dependientes y puede ser útil cuando enumeramos ítems que contienen sub-items.</a:t>
            </a:r>
            <a:endParaRPr sz="1400"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7425" y="1170000"/>
            <a:ext cx="2041300" cy="334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7000" y="1170000"/>
            <a:ext cx="2218476" cy="26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Listas de definición</a:t>
            </a:r>
            <a:endParaRPr/>
          </a:p>
        </p:txBody>
      </p:sp>
      <p:sp>
        <p:nvSpPr>
          <p:cNvPr id="195" name="Google Shape;195;p8"/>
          <p:cNvSpPr txBox="1">
            <a:spLocks noGrp="1"/>
          </p:cNvSpPr>
          <p:nvPr>
            <p:ph type="body" idx="1"/>
          </p:nvPr>
        </p:nvSpPr>
        <p:spPr>
          <a:xfrm>
            <a:off x="432025" y="1127800"/>
            <a:ext cx="7657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 sz="1400"/>
              <a:t>Las </a:t>
            </a:r>
            <a:r>
              <a:rPr lang="es" sz="1400" b="1"/>
              <a:t>listas de definición</a:t>
            </a:r>
            <a:r>
              <a:rPr lang="es" sz="1400"/>
              <a:t> son otro tipo de listas interesantes:</a:t>
            </a:r>
            <a:endParaRPr sz="1400" i="1"/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600" y="1754112"/>
            <a:ext cx="3348950" cy="278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3101" y="1827187"/>
            <a:ext cx="2445150" cy="2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Enlaces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Microsoft Office PowerPoint</Application>
  <PresentationFormat>Presentación en pantalla (16:9)</PresentationFormat>
  <Paragraphs>131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Montserrat Medium</vt:lpstr>
      <vt:lpstr>Montserrat SemiBold</vt:lpstr>
      <vt:lpstr>Montserrat</vt:lpstr>
      <vt:lpstr>Simple Light</vt:lpstr>
      <vt:lpstr>Presentación de PowerPoint</vt:lpstr>
      <vt:lpstr>Continuando con HTML</vt:lpstr>
      <vt:lpstr>Les damos la bienvenida</vt:lpstr>
      <vt:lpstr>Clase 02</vt:lpstr>
      <vt:lpstr>Listas</vt:lpstr>
      <vt:lpstr>Listas</vt:lpstr>
      <vt:lpstr>Listas dependientes</vt:lpstr>
      <vt:lpstr>Listas de definición</vt:lpstr>
      <vt:lpstr>Enlaces</vt:lpstr>
      <vt:lpstr>Enlaces absolutos y relativos</vt:lpstr>
      <vt:lpstr>Enlaces internos</vt:lpstr>
      <vt:lpstr>Enlaces (Atributos)</vt:lpstr>
      <vt:lpstr>Enlaces locales</vt:lpstr>
      <vt:lpstr>Enlaces a direcciones de correo y archivos</vt:lpstr>
      <vt:lpstr>Rutas</vt:lpstr>
      <vt:lpstr>Rutas absolutas y relativas</vt:lpstr>
      <vt:lpstr>Rutas absolutas y relativas</vt:lpstr>
      <vt:lpstr>Tipos de elemento</vt:lpstr>
      <vt:lpstr>Elementos block (en bloque) e inline (en línea)</vt:lpstr>
      <vt:lpstr>Elementos block (en bloque) e inline (en línea)</vt:lpstr>
      <vt:lpstr>Material extra</vt:lpstr>
      <vt:lpstr>Formatos de texto</vt:lpstr>
      <vt:lpstr>Etiquetas básicas (formatos de texto)</vt:lpstr>
      <vt:lpstr>Jsbin y Codepen</vt:lpstr>
      <vt:lpstr>w3schools</vt:lpstr>
      <vt:lpstr>Mozilla Developer Network (MDN)</vt:lpstr>
      <vt:lpstr>Tarea para el Proyecto:</vt:lpstr>
      <vt:lpstr>No te olvides de dar el presente</vt:lpstr>
      <vt:lpstr>Recordá:  Revisar la Cartelera de Novedades. Hacer tus consultas en el Foro. Realizar los Ejercicios obligatorios.  Todo en el Aula Virtual.</vt:lpstr>
      <vt:lpstr>Muchas gracias por tu atención. Nos vemos pronto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Matias Hugo Seminara</cp:lastModifiedBy>
  <cp:revision>1</cp:revision>
  <dcterms:modified xsi:type="dcterms:W3CDTF">2024-02-29T14:06:51Z</dcterms:modified>
</cp:coreProperties>
</file>