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Montserrat SemiBold"/>
      <p:regular r:id="rId28"/>
      <p:bold r:id="rId29"/>
      <p:italic r:id="rId30"/>
      <p:boldItalic r:id="rId31"/>
    </p:embeddedFont>
    <p:embeddedFont>
      <p:font typeface="Roboto"/>
      <p:regular r:id="rId32"/>
      <p:bold r:id="rId33"/>
      <p:italic r:id="rId34"/>
      <p:boldItalic r:id="rId35"/>
    </p:embeddedFont>
    <p:embeddedFont>
      <p:font typeface="Montserrat"/>
      <p:regular r:id="rId36"/>
      <p:bold r:id="rId37"/>
      <p:italic r:id="rId38"/>
      <p:boldItalic r:id="rId39"/>
    </p:embeddedFont>
    <p:embeddedFont>
      <p:font typeface="Montserrat Medium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3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44" roundtripDataSignature="AMtx7mgQtnRCRKxuaowKY8kviwPrPpU+9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37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Medium-regular.fntdata"/><Relationship Id="rId20" Type="http://schemas.openxmlformats.org/officeDocument/2006/relationships/slide" Target="slides/slide15.xml"/><Relationship Id="rId42" Type="http://schemas.openxmlformats.org/officeDocument/2006/relationships/font" Target="fonts/MontserratMedium-italic.fntdata"/><Relationship Id="rId41" Type="http://schemas.openxmlformats.org/officeDocument/2006/relationships/font" Target="fonts/MontserratMedium-bold.fntdata"/><Relationship Id="rId22" Type="http://schemas.openxmlformats.org/officeDocument/2006/relationships/slide" Target="slides/slide17.xml"/><Relationship Id="rId44" Type="http://customschemas.google.com/relationships/presentationmetadata" Target="metadata"/><Relationship Id="rId21" Type="http://schemas.openxmlformats.org/officeDocument/2006/relationships/slide" Target="slides/slide16.xml"/><Relationship Id="rId43" Type="http://schemas.openxmlformats.org/officeDocument/2006/relationships/font" Target="fonts/MontserratMedium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MontserratSemiBold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SemiBo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SemiBold-boldItalic.fntdata"/><Relationship Id="rId30" Type="http://schemas.openxmlformats.org/officeDocument/2006/relationships/font" Target="fonts/MontserratSemiBold-italic.fntdata"/><Relationship Id="rId11" Type="http://schemas.openxmlformats.org/officeDocument/2006/relationships/slide" Target="slides/slide6.xml"/><Relationship Id="rId33" Type="http://schemas.openxmlformats.org/officeDocument/2006/relationships/font" Target="fonts/Roboto-bold.fntdata"/><Relationship Id="rId10" Type="http://schemas.openxmlformats.org/officeDocument/2006/relationships/slide" Target="slides/slide5.xml"/><Relationship Id="rId32" Type="http://schemas.openxmlformats.org/officeDocument/2006/relationships/font" Target="fonts/Roboto-regular.fntdata"/><Relationship Id="rId13" Type="http://schemas.openxmlformats.org/officeDocument/2006/relationships/slide" Target="slides/slide8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-italic.fntdata"/><Relationship Id="rId15" Type="http://schemas.openxmlformats.org/officeDocument/2006/relationships/slide" Target="slides/slide10.xml"/><Relationship Id="rId37" Type="http://schemas.openxmlformats.org/officeDocument/2006/relationships/font" Target="fonts/Montserrat-bold.fntdata"/><Relationship Id="rId14" Type="http://schemas.openxmlformats.org/officeDocument/2006/relationships/slide" Target="slides/slide9.xml"/><Relationship Id="rId36" Type="http://schemas.openxmlformats.org/officeDocument/2006/relationships/font" Target="fonts/Montserrat-regular.fntdata"/><Relationship Id="rId17" Type="http://schemas.openxmlformats.org/officeDocument/2006/relationships/slide" Target="slides/slide12.xml"/><Relationship Id="rId39" Type="http://schemas.openxmlformats.org/officeDocument/2006/relationships/font" Target="fonts/Montserrat-boldItalic.fntdata"/><Relationship Id="rId16" Type="http://schemas.openxmlformats.org/officeDocument/2006/relationships/slide" Target="slides/slide11.xml"/><Relationship Id="rId38" Type="http://schemas.openxmlformats.org/officeDocument/2006/relationships/font" Target="fonts/Montserrat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w3schools.com/tags/tryit.asp?filename=tryhtml_table_test" TargetMode="Externa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w3schools.com/html/html_favicon.asp" TargetMode="External"/><Relationship Id="rId3" Type="http://schemas.openxmlformats.org/officeDocument/2006/relationships/hyperlink" Target="https://favicon.io/emoji-favicons/avocado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u="sng">
                <a:solidFill>
                  <a:schemeClr val="hlink"/>
                </a:solidFill>
                <a:hlinkClick r:id="rId2"/>
              </a:rPr>
              <a:t>https://www.w3schools.com/tags/tryit.asp?filename=tryhtml_table_test</a:t>
            </a:r>
            <a:r>
              <a:rPr lang="es"/>
              <a:t>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u="sng">
                <a:solidFill>
                  <a:schemeClr val="hlink"/>
                </a:solidFill>
                <a:hlinkClick r:id="rId2"/>
              </a:rPr>
              <a:t>https://www.w3schools.com/html/html_favicon.asp</a:t>
            </a:r>
            <a:r>
              <a:rPr lang="es"/>
              <a:t> </a:t>
            </a:r>
            <a:br>
              <a:rPr lang="es"/>
            </a:br>
            <a:r>
              <a:rPr lang="es" sz="1000" u="sng">
                <a:solidFill>
                  <a:srgbClr val="1967D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https://favicon.io/emoji-favicons/avocado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8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/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b="1" sz="37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11" name="Google Shape;11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4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" name="Google Shape;14;p24"/>
          <p:cNvSpPr txBox="1"/>
          <p:nvPr>
            <p:ph idx="1" type="subTitle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" name="Google Shape;15;p2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16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3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33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4000"/>
              <a:buFont typeface="Montserrat"/>
              <a:buNone/>
              <a:defRPr b="1" sz="4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7" name="Google Shape;87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88" name="Google Shape;88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jercicios e image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34"/>
          <p:cNvSpPr txBox="1"/>
          <p:nvPr>
            <p:ph type="title"/>
          </p:nvPr>
        </p:nvSpPr>
        <p:spPr>
          <a:xfrm>
            <a:off x="265500" y="7759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Font typeface="Montserrat"/>
              <a:buNone/>
              <a:defRPr sz="3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4" name="Google Shape;94;p34"/>
          <p:cNvSpPr txBox="1"/>
          <p:nvPr>
            <p:ph idx="1" type="subTitle"/>
          </p:nvPr>
        </p:nvSpPr>
        <p:spPr>
          <a:xfrm>
            <a:off x="265500" y="24982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5" name="Google Shape;95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96" name="Google Shape;96;p34"/>
          <p:cNvSpPr/>
          <p:nvPr/>
        </p:nvSpPr>
        <p:spPr>
          <a:xfrm>
            <a:off x="4572150" y="-18175"/>
            <a:ext cx="45720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6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34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s">
  <p:cSld name="CAPTION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35"/>
          <p:cNvSpPr txBox="1"/>
          <p:nvPr>
            <p:ph idx="1" type="body"/>
          </p:nvPr>
        </p:nvSpPr>
        <p:spPr>
          <a:xfrm>
            <a:off x="433800" y="1715975"/>
            <a:ext cx="8203800" cy="148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i="1" sz="20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/>
        </p:txBody>
      </p:sp>
      <p:pic>
        <p:nvPicPr>
          <p:cNvPr id="103" name="Google Shape;103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7225" y="906000"/>
            <a:ext cx="1429649" cy="936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32800" y="2758064"/>
            <a:ext cx="1385650" cy="90783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35"/>
          <p:cNvSpPr txBox="1"/>
          <p:nvPr/>
        </p:nvSpPr>
        <p:spPr>
          <a:xfrm>
            <a:off x="432025" y="3792225"/>
            <a:ext cx="840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Autor/as/es:</a:t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6" name="Google Shape;106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35"/>
          <p:cNvSpPr txBox="1"/>
          <p:nvPr>
            <p:ph type="title"/>
          </p:nvPr>
        </p:nvSpPr>
        <p:spPr>
          <a:xfrm>
            <a:off x="1766475" y="3773600"/>
            <a:ext cx="71451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 Medium"/>
              <a:buNone/>
              <a:defRPr sz="1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9" name="Google Shape;109;p35"/>
          <p:cNvSpPr txBox="1"/>
          <p:nvPr>
            <p:ph idx="2" type="title"/>
          </p:nvPr>
        </p:nvSpPr>
        <p:spPr>
          <a:xfrm>
            <a:off x="432025" y="83275"/>
            <a:ext cx="71451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 SemiBold"/>
              <a:buNone/>
              <a:defRPr sz="15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10" name="Google Shape;110;p35"/>
          <p:cNvPicPr preferRelativeResize="0"/>
          <p:nvPr/>
        </p:nvPicPr>
        <p:blipFill rotWithShape="1">
          <a:blip r:embed="rId6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41">
          <p15:clr>
            <a:srgbClr val="FA7B17"/>
          </p15:clr>
        </p15:guide>
        <p15:guide id="3" orient="horz" pos="2551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0">
  <p:cSld name="BLANK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6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6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6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36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36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36"/>
          <p:cNvSpPr txBox="1"/>
          <p:nvPr>
            <p:ph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8" name="Google Shape;118;p36"/>
          <p:cNvSpPr txBox="1"/>
          <p:nvPr>
            <p:ph idx="2" type="title"/>
          </p:nvPr>
        </p:nvSpPr>
        <p:spPr>
          <a:xfrm>
            <a:off x="6134350" y="2196275"/>
            <a:ext cx="2397900" cy="20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9" name="Google Shape;119;p36"/>
          <p:cNvSpPr txBox="1"/>
          <p:nvPr>
            <p:ph idx="3" type="title"/>
          </p:nvPr>
        </p:nvSpPr>
        <p:spPr>
          <a:xfrm>
            <a:off x="40399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0" name="Google Shape;120;p36"/>
          <p:cNvSpPr txBox="1"/>
          <p:nvPr>
            <p:ph idx="4" type="title"/>
          </p:nvPr>
        </p:nvSpPr>
        <p:spPr>
          <a:xfrm>
            <a:off x="68774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1" name="Google Shape;121;p36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36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Última clase">
  <p:cSld name="BLANK_1_1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7"/>
          <p:cNvSpPr/>
          <p:nvPr/>
        </p:nvSpPr>
        <p:spPr>
          <a:xfrm>
            <a:off x="212425" y="1172325"/>
            <a:ext cx="4818000" cy="436800"/>
          </a:xfrm>
          <a:prstGeom prst="chevron">
            <a:avLst>
              <a:gd fmla="val 45084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37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37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37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37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1" name="Google Shape;131;p37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2" name="Google Shape;132;p37"/>
          <p:cNvSpPr txBox="1"/>
          <p:nvPr>
            <p:ph idx="3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3" name="Google Shape;133;p37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37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7"/>
          <p:cNvSpPr txBox="1"/>
          <p:nvPr>
            <p:ph idx="4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38" name="Google Shape;138;p37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con título y subtítulo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5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5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900"/>
              <a:buFont typeface="Montserrat"/>
              <a:buNone/>
              <a:defRPr b="1" sz="49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" name="Google Shape;20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21" name="Google Shape;21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" name="Google Shape;2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2 - 37">
  <p:cSld name="BLANK_1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6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26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6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26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6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26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26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3" name="Google Shape;33;p26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4" name="Google Shape;34;p26"/>
          <p:cNvSpPr txBox="1"/>
          <p:nvPr>
            <p:ph idx="3" type="title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5" name="Google Shape;35;p26"/>
          <p:cNvSpPr txBox="1"/>
          <p:nvPr>
            <p:ph idx="4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" name="Google Shape;36;p26"/>
          <p:cNvSpPr txBox="1"/>
          <p:nvPr>
            <p:ph idx="5" type="title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" name="Google Shape;37;p26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" name="Google Shape;38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26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26"/>
          <p:cNvSpPr txBox="1"/>
          <p:nvPr>
            <p:ph idx="6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42" name="Google Shape;42;p26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7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" name="Google Shape;45;p27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46" name="Google Shape;46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27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" name="Google Shape;4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27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88">
          <p15:clr>
            <a:srgbClr val="FA7B17"/>
          </p15:clr>
        </p15:guide>
        <p15:guide id="3" orient="horz" pos="2960">
          <p15:clr>
            <a:srgbClr val="FA7B17"/>
          </p15:clr>
        </p15:guide>
        <p15:guide id="4" orient="horz" pos="3149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8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28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" name="Google Shape;53;p2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4" name="Google Shape;54;p2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55" name="Google Shape;55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28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tarea y consigna">
  <p:cSld name="BIG_NUMB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9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61" name="Google Shape;61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26135" y="4508338"/>
            <a:ext cx="1091725" cy="4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29"/>
          <p:cNvSpPr txBox="1"/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 Medium"/>
              <a:buNone/>
              <a:defRPr sz="2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5" name="Google Shape;65;p29"/>
          <p:cNvSpPr txBox="1"/>
          <p:nvPr>
            <p:ph idx="1" type="body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e o recordatorio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0"/>
          <p:cNvSpPr/>
          <p:nvPr/>
        </p:nvSpPr>
        <p:spPr>
          <a:xfrm>
            <a:off x="-13650" y="-577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Google Shape;68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0675" y="-260761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7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6135" y="164938"/>
            <a:ext cx="1091725" cy="4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30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700"/>
              <a:buFont typeface="Montserrat"/>
              <a:buNone/>
              <a:defRPr b="1" sz="37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pto destacado y explicación">
  <p:cSld name="TITLE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1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31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1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5" name="Google Shape;75;p31"/>
          <p:cNvSpPr txBox="1"/>
          <p:nvPr>
            <p:ph idx="1" type="subTitle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None/>
              <a:defRPr sz="1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76" name="Google Shape;76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ágenes o gráficos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2"/>
          <p:cNvSpPr txBox="1"/>
          <p:nvPr>
            <p:ph type="title"/>
          </p:nvPr>
        </p:nvSpPr>
        <p:spPr>
          <a:xfrm>
            <a:off x="311700" y="-12175"/>
            <a:ext cx="774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81" name="Google Shape;81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32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google.com.ar/maps" TargetMode="External"/><Relationship Id="rId4" Type="http://schemas.openxmlformats.org/officeDocument/2006/relationships/image" Target="../media/image2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8.png"/><Relationship Id="rId4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23.png"/><Relationship Id="rId5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validator.w3.org/#validate_by_input" TargetMode="External"/><Relationship Id="rId4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validator.w3.or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2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convertico.com/" TargetMode="External"/><Relationship Id="rId4" Type="http://schemas.openxmlformats.org/officeDocument/2006/relationships/image" Target="../media/image25.png"/><Relationship Id="rId5" Type="http://schemas.openxmlformats.org/officeDocument/2006/relationships/image" Target="../media/image20.png"/><Relationship Id="rId6" Type="http://schemas.openxmlformats.org/officeDocument/2006/relationships/image" Target="../media/image22.png"/><Relationship Id="rId7" Type="http://schemas.openxmlformats.org/officeDocument/2006/relationships/hyperlink" Target="https://convertico.com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w3schools.com/tags/att_audio_preload.asp" TargetMode="External"/><Relationship Id="rId4" Type="http://schemas.openxmlformats.org/officeDocument/2006/relationships/hyperlink" Target="https://www.w3schools.com/tags/att_audio_src.asp" TargetMode="External"/><Relationship Id="rId9" Type="http://schemas.openxmlformats.org/officeDocument/2006/relationships/hyperlink" Target="https://www.w3schools.com/tags/tag_audio.asp" TargetMode="External"/><Relationship Id="rId5" Type="http://schemas.openxmlformats.org/officeDocument/2006/relationships/hyperlink" Target="https://www.w3schools.com/tags/att_audio_controls.asp" TargetMode="External"/><Relationship Id="rId6" Type="http://schemas.openxmlformats.org/officeDocument/2006/relationships/hyperlink" Target="https://www.w3schools.com/tags/att_audio_autoplay.asp" TargetMode="External"/><Relationship Id="rId7" Type="http://schemas.openxmlformats.org/officeDocument/2006/relationships/hyperlink" Target="https://www.w3schools.com/tags/att_audio_loop.asp" TargetMode="External"/><Relationship Id="rId8" Type="http://schemas.openxmlformats.org/officeDocument/2006/relationships/hyperlink" Target="https://www.w3schools.com/tags/att_audio_muted.asp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w3schools.com/tags/att_video_controls.asp" TargetMode="External"/><Relationship Id="rId4" Type="http://schemas.openxmlformats.org/officeDocument/2006/relationships/hyperlink" Target="https://www.w3schools.com/tags/att_video_poster.asp" TargetMode="External"/><Relationship Id="rId5" Type="http://schemas.openxmlformats.org/officeDocument/2006/relationships/hyperlink" Target="https://www.w3schools.com/tags/att_video_height.asp" TargetMode="External"/><Relationship Id="rId6" Type="http://schemas.openxmlformats.org/officeDocument/2006/relationships/hyperlink" Target="https://www.w3schools.com/tags/att_video_width.asp" TargetMode="External"/><Relationship Id="rId7" Type="http://schemas.openxmlformats.org/officeDocument/2006/relationships/hyperlink" Target="https://www.w3schools.com/tags/tag_video.a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/>
          <p:nvPr/>
        </p:nvSpPr>
        <p:spPr>
          <a:xfrm>
            <a:off x="3335100" y="1617575"/>
            <a:ext cx="5497200" cy="13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85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i="0" lang="es" sz="37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FULL STACK FRONTEND</a:t>
            </a:r>
            <a:endParaRPr b="1" i="0" sz="3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es" sz="3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Clase 3</a:t>
            </a:r>
            <a:endParaRPr b="1" i="0" sz="3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1"/>
          <p:cNvSpPr txBox="1"/>
          <p:nvPr/>
        </p:nvSpPr>
        <p:spPr>
          <a:xfrm>
            <a:off x="3335025" y="2986525"/>
            <a:ext cx="55344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s" sz="2500" u="none" cap="none" strike="noStrike">
                <a:solidFill>
                  <a:srgbClr val="59595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HTML 3</a:t>
            </a:r>
            <a:endParaRPr b="0" i="0" sz="2500" u="none" cap="none" strike="noStrike">
              <a:solidFill>
                <a:srgbClr val="59595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"/>
          <p:cNvSpPr txBox="1"/>
          <p:nvPr>
            <p:ph type="title"/>
          </p:nvPr>
        </p:nvSpPr>
        <p:spPr>
          <a:xfrm>
            <a:off x="320400" y="597300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Iframe</a:t>
            </a:r>
            <a:endParaRPr/>
          </a:p>
        </p:txBody>
      </p:sp>
      <p:sp>
        <p:nvSpPr>
          <p:cNvPr id="210" name="Google Shape;210;p10"/>
          <p:cNvSpPr txBox="1"/>
          <p:nvPr>
            <p:ph idx="1" type="body"/>
          </p:nvPr>
        </p:nvSpPr>
        <p:spPr>
          <a:xfrm>
            <a:off x="432025" y="1152475"/>
            <a:ext cx="8280000" cy="13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s"/>
              <a:t>Se utiliza para incrustar otro documento HTML que se cargará en forma independiente en la página actual. Podemos agregar: contenidos de terceros, interfaces de usuario, videos de YouTube, mapas de Google Maps y banners de publicidad desde otro sitio.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211" name="Google Shape;21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1900" y="2470375"/>
            <a:ext cx="8420200" cy="681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10"/>
          <p:cNvSpPr txBox="1"/>
          <p:nvPr>
            <p:ph idx="1" type="body"/>
          </p:nvPr>
        </p:nvSpPr>
        <p:spPr>
          <a:xfrm>
            <a:off x="432025" y="3152150"/>
            <a:ext cx="8280000" cy="13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width y height</a:t>
            </a:r>
            <a:r>
              <a:rPr lang="es"/>
              <a:t>: ancho y alto.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frameborder</a:t>
            </a:r>
            <a:r>
              <a:rPr lang="es"/>
              <a:t>: 0: sin borde y 1: con borde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scrolling</a:t>
            </a:r>
            <a:r>
              <a:rPr lang="es"/>
              <a:t>: habilita las barras de desplazamiento si el contenido no cabe en el iframe. Con “yes” aparecen siempre, con “auto” aparecen sólo si es necesario y con “no” no aparecerán nunca.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1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5225"/>
              <a:buNone/>
            </a:pPr>
            <a:r>
              <a:rPr lang="es" sz="2700"/>
              <a:t>Iframe</a:t>
            </a:r>
            <a:endParaRPr/>
          </a:p>
        </p:txBody>
      </p:sp>
      <p:sp>
        <p:nvSpPr>
          <p:cNvPr id="218" name="Google Shape;218;p11"/>
          <p:cNvSpPr txBox="1"/>
          <p:nvPr>
            <p:ph idx="1" type="body"/>
          </p:nvPr>
        </p:nvSpPr>
        <p:spPr>
          <a:xfrm>
            <a:off x="311700" y="1152475"/>
            <a:ext cx="5165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s"/>
              <a:t>Mapas de Google:</a:t>
            </a:r>
            <a:endParaRPr b="1"/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Ingresar a 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https://www.google.com.ar/maps</a:t>
            </a:r>
            <a:r>
              <a:rPr lang="es"/>
              <a:t> </a:t>
            </a:r>
            <a:endParaRPr/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Buscar una dirección (ej: Pueyrredón 400).</a:t>
            </a:r>
            <a:endParaRPr/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Compartir – Insertar un mapa – Copiar HTML.</a:t>
            </a:r>
            <a:endParaRPr/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Pegar el código en nuestro editor.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s"/>
              <a:t>Videos de YouTube:</a:t>
            </a:r>
            <a:endParaRPr b="1"/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Buscar un video en YouTube</a:t>
            </a:r>
            <a:endParaRPr/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Clic derecho en el video - Copiar código de inserción.</a:t>
            </a:r>
            <a:endParaRPr/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Pegar el código en nuestro editor.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/>
              <a:t>También podremos colocar otros mapas gratuitos, contenido de Spotify, Vimeo e inclusive incrustar otras páginas web,</a:t>
            </a:r>
            <a:endParaRPr/>
          </a:p>
        </p:txBody>
      </p:sp>
      <p:pic>
        <p:nvPicPr>
          <p:cNvPr id="219" name="Google Shape;219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22925" y="1081375"/>
            <a:ext cx="1553250" cy="3487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2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Tablas</a:t>
            </a:r>
            <a:endParaRPr/>
          </a:p>
        </p:txBody>
      </p:sp>
      <p:sp>
        <p:nvSpPr>
          <p:cNvPr id="225" name="Google Shape;225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"/>
          <p:cNvSpPr txBox="1"/>
          <p:nvPr>
            <p:ph type="title"/>
          </p:nvPr>
        </p:nvSpPr>
        <p:spPr>
          <a:xfrm>
            <a:off x="320400" y="597300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Tablas</a:t>
            </a:r>
            <a:endParaRPr/>
          </a:p>
        </p:txBody>
      </p:sp>
      <p:pic>
        <p:nvPicPr>
          <p:cNvPr id="231" name="Google Shape;23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400" y="2369450"/>
            <a:ext cx="3820175" cy="180265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13"/>
          <p:cNvSpPr txBox="1"/>
          <p:nvPr>
            <p:ph idx="1" type="body"/>
          </p:nvPr>
        </p:nvSpPr>
        <p:spPr>
          <a:xfrm>
            <a:off x="311700" y="1152475"/>
            <a:ext cx="8046600" cy="10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Las tablas se usan para </a:t>
            </a:r>
            <a:r>
              <a:rPr b="1" lang="es" sz="1400"/>
              <a:t>representar datos</a:t>
            </a:r>
            <a:r>
              <a:rPr lang="es" sz="1400"/>
              <a:t>.</a:t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El ejemplo más común de tablas son los documentos de Excel.</a:t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En HTML hay que definir una etiqueta para cada parte de la tabla.</a:t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Las tablas no se usan para maquetar (hoy se maqueta por CSS).</a:t>
            </a:r>
            <a:endParaRPr sz="1400"/>
          </a:p>
        </p:txBody>
      </p:sp>
      <p:sp>
        <p:nvSpPr>
          <p:cNvPr id="233" name="Google Shape;233;p13"/>
          <p:cNvSpPr txBox="1"/>
          <p:nvPr>
            <p:ph idx="1" type="body"/>
          </p:nvPr>
        </p:nvSpPr>
        <p:spPr>
          <a:xfrm>
            <a:off x="4402100" y="2669875"/>
            <a:ext cx="4349700" cy="12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s" sz="1400"/>
              <a:t>&lt;table&gt;</a:t>
            </a:r>
            <a:r>
              <a:rPr lang="es" sz="1400"/>
              <a:t>: Representa a todo el elemento tabla.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s" sz="1400"/>
              <a:t>&lt;tr&gt;</a:t>
            </a:r>
            <a:r>
              <a:rPr lang="es" sz="1400"/>
              <a:t>: </a:t>
            </a:r>
            <a:r>
              <a:rPr i="1" lang="es" sz="1400"/>
              <a:t>Table row</a:t>
            </a:r>
            <a:r>
              <a:rPr lang="es" sz="1400"/>
              <a:t>: representa una fila o registro.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s" sz="1400"/>
              <a:t>&lt;td&gt;</a:t>
            </a:r>
            <a:r>
              <a:rPr lang="es" sz="1400"/>
              <a:t>: </a:t>
            </a:r>
            <a:r>
              <a:rPr i="1" lang="es" sz="1400"/>
              <a:t>Table data cell</a:t>
            </a:r>
            <a:r>
              <a:rPr lang="es" sz="1400"/>
              <a:t>: representa a cada celda.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s" sz="1400"/>
              <a:t>&lt;th&gt;</a:t>
            </a:r>
            <a:r>
              <a:rPr lang="es" sz="1400"/>
              <a:t>: </a:t>
            </a:r>
            <a:r>
              <a:rPr i="1" lang="es" sz="1400"/>
              <a:t>Table header</a:t>
            </a:r>
            <a:r>
              <a:rPr lang="es" sz="1400"/>
              <a:t>: representa a una celda de encabezado.</a:t>
            </a:r>
            <a:endParaRPr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4"/>
          <p:cNvSpPr txBox="1"/>
          <p:nvPr>
            <p:ph type="title"/>
          </p:nvPr>
        </p:nvSpPr>
        <p:spPr>
          <a:xfrm>
            <a:off x="320400" y="597300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rPr lang="es"/>
              <a:t>Tablas | Estructura básica</a:t>
            </a:r>
            <a:endParaRPr/>
          </a:p>
        </p:txBody>
      </p:sp>
      <p:pic>
        <p:nvPicPr>
          <p:cNvPr id="239" name="Google Shape;23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8663" y="1178575"/>
            <a:ext cx="2785978" cy="336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56016" y="1460150"/>
            <a:ext cx="2352675" cy="164782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4"/>
          <p:cNvSpPr txBox="1"/>
          <p:nvPr>
            <p:ph idx="1" type="body"/>
          </p:nvPr>
        </p:nvSpPr>
        <p:spPr>
          <a:xfrm>
            <a:off x="5599363" y="3107975"/>
            <a:ext cx="2466000" cy="13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117647"/>
              <a:buNone/>
            </a:pPr>
            <a:r>
              <a:rPr lang="es"/>
              <a:t>Tabla de 3 </a:t>
            </a:r>
            <a:r>
              <a:rPr b="1" lang="es"/>
              <a:t>&lt;tr&gt;</a:t>
            </a:r>
            <a:r>
              <a:rPr lang="es"/>
              <a:t> (filas), de las cuales una de ellas tiene encabezado </a:t>
            </a:r>
            <a:r>
              <a:rPr b="1" lang="es"/>
              <a:t>&lt;th&gt;</a:t>
            </a:r>
            <a:r>
              <a:rPr lang="es"/>
              <a:t> y dos columnas, dadas por los </a:t>
            </a:r>
            <a:r>
              <a:rPr b="1" lang="es"/>
              <a:t>&lt;td&gt;</a:t>
            </a:r>
            <a:endParaRPr b="1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5"/>
          <p:cNvSpPr txBox="1"/>
          <p:nvPr>
            <p:ph type="title"/>
          </p:nvPr>
        </p:nvSpPr>
        <p:spPr>
          <a:xfrm>
            <a:off x="320400" y="597300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Tablas | Colspan y Rowspan</a:t>
            </a:r>
            <a:endParaRPr/>
          </a:p>
        </p:txBody>
      </p:sp>
      <p:sp>
        <p:nvSpPr>
          <p:cNvPr id="247" name="Google Shape;247;p15"/>
          <p:cNvSpPr txBox="1"/>
          <p:nvPr>
            <p:ph idx="1" type="body"/>
          </p:nvPr>
        </p:nvSpPr>
        <p:spPr>
          <a:xfrm>
            <a:off x="357750" y="1095600"/>
            <a:ext cx="4326600" cy="3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1400"/>
              <a:t>Son atributos que permiten que una celda ocupe más de una columna o más de una fila. Es lo que comúnmente llamamos “combinar celdas”.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/>
              <a:t>Las columnas (td) siempre van dentro de las filas (tr). Si queremos agrupar celdas de una misma celda o columna hay que agregar los siguientes atributos: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" sz="1400"/>
              <a:t>colspan </a:t>
            </a:r>
            <a:r>
              <a:rPr lang="es" sz="1400"/>
              <a:t>(column span = número de celdas a abarcar)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" sz="1400"/>
              <a:t>rowspan </a:t>
            </a:r>
            <a:r>
              <a:rPr lang="es" sz="1400"/>
              <a:t>(row span = número de celdas a abarcar).</a:t>
            </a:r>
            <a:endParaRPr sz="1400"/>
          </a:p>
        </p:txBody>
      </p:sp>
      <p:pic>
        <p:nvPicPr>
          <p:cNvPr id="248" name="Google Shape;24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15775" y="1227400"/>
            <a:ext cx="2911391" cy="117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51450" y="2487500"/>
            <a:ext cx="2488756" cy="226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94625" y="3478750"/>
            <a:ext cx="1617349" cy="117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6"/>
          <p:cNvSpPr txBox="1"/>
          <p:nvPr>
            <p:ph type="title"/>
          </p:nvPr>
        </p:nvSpPr>
        <p:spPr>
          <a:xfrm>
            <a:off x="320400" y="597300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Tablas | Colspan y Rowspan</a:t>
            </a:r>
            <a:endParaRPr/>
          </a:p>
        </p:txBody>
      </p:sp>
      <p:pic>
        <p:nvPicPr>
          <p:cNvPr id="256" name="Google Shape;25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5935" y="1178725"/>
            <a:ext cx="7132131" cy="3520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7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Validar código HTML</a:t>
            </a:r>
            <a:endParaRPr/>
          </a:p>
        </p:txBody>
      </p:sp>
      <p:sp>
        <p:nvSpPr>
          <p:cNvPr id="262" name="Google Shape;262;p17"/>
          <p:cNvSpPr txBox="1"/>
          <p:nvPr>
            <p:ph idx="1" type="body"/>
          </p:nvPr>
        </p:nvSpPr>
        <p:spPr>
          <a:xfrm>
            <a:off x="432025" y="1304875"/>
            <a:ext cx="4022700" cy="32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Existen sitios para validar las páginas HTML. Ejemplo: </a:t>
            </a:r>
            <a:r>
              <a:rPr lang="es" u="sng">
                <a:solidFill>
                  <a:schemeClr val="hlink"/>
                </a:solidFill>
                <a:hlinkClick r:id="rId3"/>
              </a:rPr>
              <a:t>validator.w3.org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u="sng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Copian el contenido de la página, la chequean, verifican los errores y corrigen.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Ahí se usó una etiqueta &lt;h7&gt; que no existe y aquí marca el error. Las advertencias se muestran en amarillo y los errores en rojo.</a:t>
            </a:r>
            <a:endParaRPr/>
          </a:p>
        </p:txBody>
      </p:sp>
      <p:pic>
        <p:nvPicPr>
          <p:cNvPr id="263" name="Google Shape;263;p17"/>
          <p:cNvPicPr preferRelativeResize="0"/>
          <p:nvPr/>
        </p:nvPicPr>
        <p:blipFill rotWithShape="1">
          <a:blip r:embed="rId4">
            <a:alphaModFix/>
          </a:blip>
          <a:srcRect b="0" l="0" r="31455" t="0"/>
          <a:stretch/>
        </p:blipFill>
        <p:spPr>
          <a:xfrm>
            <a:off x="4792200" y="1449925"/>
            <a:ext cx="4022700" cy="29523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Inspeccionar páginas</a:t>
            </a:r>
            <a:endParaRPr/>
          </a:p>
        </p:txBody>
      </p:sp>
      <p:sp>
        <p:nvSpPr>
          <p:cNvPr id="269" name="Google Shape;269;p18"/>
          <p:cNvSpPr txBox="1"/>
          <p:nvPr>
            <p:ph idx="1" type="body"/>
          </p:nvPr>
        </p:nvSpPr>
        <p:spPr>
          <a:xfrm>
            <a:off x="432025" y="1304875"/>
            <a:ext cx="3379800" cy="32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Se puede inspeccionar sitios web para corregir errores. Para hacer eso, se debe hacer clic con el botón derecho en la web y seleccionar Inspeccionar o presionar F12.</a:t>
            </a:r>
            <a:endParaRPr/>
          </a:p>
        </p:txBody>
      </p:sp>
      <p:pic>
        <p:nvPicPr>
          <p:cNvPr id="270" name="Google Shape;270;p18"/>
          <p:cNvPicPr preferRelativeResize="0"/>
          <p:nvPr/>
        </p:nvPicPr>
        <p:blipFill rotWithShape="1">
          <a:blip r:embed="rId3">
            <a:alphaModFix/>
          </a:blip>
          <a:srcRect b="0" l="0" r="50772" t="0"/>
          <a:stretch/>
        </p:blipFill>
        <p:spPr>
          <a:xfrm>
            <a:off x="4982575" y="1170125"/>
            <a:ext cx="3597499" cy="319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9"/>
          <p:cNvSpPr txBox="1"/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Tarea para el Proyecto:</a:t>
            </a:r>
            <a:endParaRPr/>
          </a:p>
        </p:txBody>
      </p:sp>
      <p:sp>
        <p:nvSpPr>
          <p:cNvPr id="276" name="Google Shape;276;p19"/>
          <p:cNvSpPr txBox="1"/>
          <p:nvPr>
            <p:ph idx="1" type="body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Familiarizarse con el uso de servicios hosting gratuitos.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Buscar e incorporar elementos necesarios mediante iframe.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Comprobar el código escrito en 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https://validator.w3.org</a:t>
            </a:r>
            <a:r>
              <a:rPr lang="es"/>
              <a:t> o similares.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</a:pPr>
            <a:r>
              <a:rPr b="0" lang="es"/>
              <a:t>Multimedia y Tablas</a:t>
            </a:r>
            <a:endParaRPr b="0"/>
          </a:p>
        </p:txBody>
      </p:sp>
      <p:pic>
        <p:nvPicPr>
          <p:cNvPr id="150" name="Google Shape;15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14813" y="2868475"/>
            <a:ext cx="714375" cy="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0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"/>
              <a:t>No te olvides de dar el presente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1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"/>
              <a:t>Recordá: 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Revisar la Cartelera de Novedades.</a:t>
            </a:r>
            <a:endParaRPr b="0" sz="32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Hacer tus consultas en el Foro.</a:t>
            </a:r>
            <a:endParaRPr b="0" sz="32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Realizar los Ejercicios obligatorios.</a:t>
            </a:r>
            <a:endParaRPr b="0" sz="32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" sz="3200"/>
              <a:t>Todo en el Aula Virtual.</a:t>
            </a:r>
            <a:endParaRPr sz="3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2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700"/>
              <a:buNone/>
            </a:pPr>
            <a:r>
              <a:rPr lang="es"/>
              <a:t>Muchas gracias por tu atención.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3700"/>
              <a:buNone/>
            </a:pPr>
            <a:r>
              <a:rPr lang="es"/>
              <a:t>Nos vemos pronto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Les damos la bienvenida</a:t>
            </a:r>
            <a:endParaRPr/>
          </a:p>
        </p:txBody>
      </p:sp>
      <p:sp>
        <p:nvSpPr>
          <p:cNvPr id="156" name="Google Shape;156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"/>
              <a:t>Vamos a comenzar a grabar la clase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Clase 03</a:t>
            </a:r>
            <a:endParaRPr/>
          </a:p>
        </p:txBody>
      </p:sp>
      <p:sp>
        <p:nvSpPr>
          <p:cNvPr id="162" name="Google Shape;162;p4"/>
          <p:cNvSpPr txBox="1"/>
          <p:nvPr>
            <p:ph type="title"/>
          </p:nvPr>
        </p:nvSpPr>
        <p:spPr>
          <a:xfrm>
            <a:off x="1275675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Clase 02</a:t>
            </a:r>
            <a:endParaRPr/>
          </a:p>
        </p:txBody>
      </p:sp>
      <p:sp>
        <p:nvSpPr>
          <p:cNvPr id="163" name="Google Shape;163;p4"/>
          <p:cNvSpPr txBox="1"/>
          <p:nvPr>
            <p:ph idx="3" type="title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/>
              <a:t>Clase 04</a:t>
            </a:r>
            <a:endParaRPr/>
          </a:p>
        </p:txBody>
      </p:sp>
      <p:sp>
        <p:nvSpPr>
          <p:cNvPr id="164" name="Google Shape;164;p4"/>
          <p:cNvSpPr txBox="1"/>
          <p:nvPr>
            <p:ph idx="4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s"/>
              <a:t>HTML 2 - Continuando con HTML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b="1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Listas y enlaces.</a:t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Rutas absolutas y relativas.</a:t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Elementos en bloque y en línea.</a:t>
            </a:r>
            <a:endParaRPr b="1"/>
          </a:p>
        </p:txBody>
      </p:sp>
      <p:sp>
        <p:nvSpPr>
          <p:cNvPr id="165" name="Google Shape;165;p4"/>
          <p:cNvSpPr txBox="1"/>
          <p:nvPr>
            <p:ph idx="5" type="title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/>
              <a:t>HTML 4 - Formularios y subida al servidor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Formularios.</a:t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Etiquetas semánticas.</a:t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Subida a un hosting gratuito.</a:t>
            </a:r>
            <a:endParaRPr/>
          </a:p>
        </p:txBody>
      </p:sp>
      <p:sp>
        <p:nvSpPr>
          <p:cNvPr id="166" name="Google Shape;166;p4"/>
          <p:cNvSpPr txBox="1"/>
          <p:nvPr>
            <p:ph idx="6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s"/>
              <a:t>HTML 3 - Multimedia y Tablas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b="1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Multimedia con HTML: imágenes, video, audio, iframes.</a:t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Tablas.</a:t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Herramienta de inspección.</a:t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Validación de nuestro HTML.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Multimedia con HTML </a:t>
            </a:r>
            <a:endParaRPr/>
          </a:p>
        </p:txBody>
      </p:sp>
      <p:sp>
        <p:nvSpPr>
          <p:cNvPr id="172" name="Google Shape;172;p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"/>
              <a:t>Imágenes, video, audio, iframes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"/>
          <p:cNvSpPr txBox="1"/>
          <p:nvPr>
            <p:ph type="title"/>
          </p:nvPr>
        </p:nvSpPr>
        <p:spPr>
          <a:xfrm>
            <a:off x="320400" y="597300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Imágenes</a:t>
            </a:r>
            <a:endParaRPr/>
          </a:p>
        </p:txBody>
      </p:sp>
      <p:sp>
        <p:nvSpPr>
          <p:cNvPr id="178" name="Google Shape;178;p6"/>
          <p:cNvSpPr txBox="1"/>
          <p:nvPr>
            <p:ph idx="1" type="body"/>
          </p:nvPr>
        </p:nvSpPr>
        <p:spPr>
          <a:xfrm>
            <a:off x="320400" y="1095600"/>
            <a:ext cx="8503200" cy="8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1400"/>
              <a:t>Para mostrar una imagen en una página tenemos dos formas de hacerlo. Una es usando el elemento </a:t>
            </a:r>
            <a:r>
              <a:rPr b="1" lang="es" sz="1400"/>
              <a:t>&lt;img&gt;</a:t>
            </a:r>
            <a:r>
              <a:rPr lang="es" sz="1400"/>
              <a:t> y otras es mediante CSS (que veremos más adelante).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1400"/>
              <a:t>Esta etiqueta requiere de dos atributos obligatorios:  </a:t>
            </a:r>
            <a:r>
              <a:rPr b="1" lang="es" sz="1400"/>
              <a:t>src </a:t>
            </a:r>
            <a:r>
              <a:rPr lang="es" sz="1400"/>
              <a:t>(de </a:t>
            </a:r>
            <a:r>
              <a:rPr i="1" lang="es" sz="1400"/>
              <a:t>source</a:t>
            </a:r>
            <a:r>
              <a:rPr lang="es" sz="1400"/>
              <a:t>) y </a:t>
            </a:r>
            <a:r>
              <a:rPr b="1" lang="es" sz="1400"/>
              <a:t>alt </a:t>
            </a:r>
            <a:r>
              <a:rPr lang="es" sz="1400"/>
              <a:t>(de </a:t>
            </a:r>
            <a:r>
              <a:rPr i="1" lang="es" sz="1400"/>
              <a:t>alternative</a:t>
            </a:r>
            <a:r>
              <a:rPr lang="es" sz="1400"/>
              <a:t>).</a:t>
            </a:r>
            <a:endParaRPr sz="1400"/>
          </a:p>
        </p:txBody>
      </p:sp>
      <p:sp>
        <p:nvSpPr>
          <p:cNvPr id="179" name="Google Shape;179;p6"/>
          <p:cNvSpPr txBox="1"/>
          <p:nvPr>
            <p:ph idx="1" type="body"/>
          </p:nvPr>
        </p:nvSpPr>
        <p:spPr>
          <a:xfrm>
            <a:off x="320400" y="2319575"/>
            <a:ext cx="8503200" cy="16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1400"/>
              <a:t>Utilizamos </a:t>
            </a:r>
            <a:r>
              <a:rPr b="1" lang="es" sz="1400"/>
              <a:t>alt</a:t>
            </a:r>
            <a:r>
              <a:rPr lang="es" sz="1400"/>
              <a:t> para: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Posicionamiento en buscadores (extrayendo palabras clave).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Personas con dificultades visuales (lectores de páginas Web).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Cuando la imagen no se encuentra disponible.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1400"/>
              <a:t>Con height y width podemos definir el alto y el ancho de la imagen:</a:t>
            </a:r>
            <a:endParaRPr sz="1400"/>
          </a:p>
        </p:txBody>
      </p:sp>
      <p:pic>
        <p:nvPicPr>
          <p:cNvPr id="180" name="Google Shape;18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398" y="2008400"/>
            <a:ext cx="6654325" cy="38737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6"/>
          <p:cNvSpPr txBox="1"/>
          <p:nvPr/>
        </p:nvSpPr>
        <p:spPr>
          <a:xfrm>
            <a:off x="349350" y="4190650"/>
            <a:ext cx="844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Podemos utilizar una imagen como enlace combinando las etiquetas </a:t>
            </a:r>
            <a:r>
              <a:rPr b="1" i="0" lang="es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&lt;a&gt;</a:t>
            </a:r>
            <a:r>
              <a:rPr b="0" i="0" lang="es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e </a:t>
            </a:r>
            <a:r>
              <a:rPr b="1" i="0" lang="es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&lt;img&gt;</a:t>
            </a:r>
            <a:r>
              <a:rPr b="0" i="0" lang="es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0" i="0" sz="14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2" name="Google Shape;18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2025" y="3727075"/>
            <a:ext cx="4892100" cy="38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"/>
          <p:cNvSpPr txBox="1"/>
          <p:nvPr>
            <p:ph type="title"/>
          </p:nvPr>
        </p:nvSpPr>
        <p:spPr>
          <a:xfrm>
            <a:off x="320400" y="597300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Favicon</a:t>
            </a:r>
            <a:endParaRPr/>
          </a:p>
        </p:txBody>
      </p:sp>
      <p:sp>
        <p:nvSpPr>
          <p:cNvPr id="188" name="Google Shape;188;p7"/>
          <p:cNvSpPr txBox="1"/>
          <p:nvPr>
            <p:ph idx="1" type="body"/>
          </p:nvPr>
        </p:nvSpPr>
        <p:spPr>
          <a:xfrm>
            <a:off x="376200" y="1095625"/>
            <a:ext cx="8391600" cy="13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1400"/>
              <a:t>Un favicon es la pequeña imagen que se muestra en la pestaña del navegador o en la lista de marcadores (favoritos). El tamaño en la barra de direcciones es de 16x16 píxeles.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1400"/>
              <a:t>Para agregarlo debemos tener la imagen .png que deseamos colocar como ícono en formato .ico, que se puede convertir desde </a:t>
            </a:r>
            <a:r>
              <a:rPr lang="es" sz="1400" u="sng">
                <a:solidFill>
                  <a:schemeClr val="hlink"/>
                </a:solidFill>
                <a:hlinkClick r:id="rId3"/>
              </a:rPr>
              <a:t>https://convertico.com/</a:t>
            </a:r>
            <a:r>
              <a:rPr lang="es" sz="1400"/>
              <a:t> y luego agregar en el </a:t>
            </a:r>
            <a:r>
              <a:rPr i="1" lang="es" sz="1400"/>
              <a:t>head </a:t>
            </a:r>
            <a:r>
              <a:rPr lang="es" sz="1400"/>
              <a:t>de nuestro documento HTML lo siguiente:</a:t>
            </a:r>
            <a:endParaRPr sz="1400"/>
          </a:p>
        </p:txBody>
      </p:sp>
      <p:pic>
        <p:nvPicPr>
          <p:cNvPr id="189" name="Google Shape;18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2025" y="2518800"/>
            <a:ext cx="4027275" cy="40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59575" y="2724663"/>
            <a:ext cx="1931575" cy="49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32625" y="2364313"/>
            <a:ext cx="902050" cy="121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7"/>
          <p:cNvSpPr txBox="1"/>
          <p:nvPr>
            <p:ph idx="1" type="body"/>
          </p:nvPr>
        </p:nvSpPr>
        <p:spPr>
          <a:xfrm>
            <a:off x="280150" y="2996800"/>
            <a:ext cx="7841700" cy="15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1400"/>
              <a:t>Los pasos para colocarlo son los siguientes: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 sz="1400"/>
              <a:t>Buscar o crear una imagen .png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 sz="1400"/>
              <a:t>Ingresar en </a:t>
            </a:r>
            <a:r>
              <a:rPr lang="es" sz="1400" u="sng">
                <a:solidFill>
                  <a:schemeClr val="hlink"/>
                </a:solidFill>
                <a:hlinkClick r:id="rId7"/>
              </a:rPr>
              <a:t>https://convertico.com/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 sz="1400"/>
              <a:t>Seleccionar el archivo, convertirlo y descargarlo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 sz="1400"/>
              <a:t>En el head colocar la referencia con: link rel="icon" </a:t>
            </a:r>
            <a:r>
              <a:rPr b="1" lang="es" sz="1400"/>
              <a:t>href="nombredelarchivo.ico"</a:t>
            </a:r>
            <a:endParaRPr b="1"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8"/>
          <p:cNvSpPr txBox="1"/>
          <p:nvPr>
            <p:ph type="title"/>
          </p:nvPr>
        </p:nvSpPr>
        <p:spPr>
          <a:xfrm>
            <a:off x="320400" y="597300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Audio</a:t>
            </a:r>
            <a:endParaRPr/>
          </a:p>
        </p:txBody>
      </p:sp>
      <p:sp>
        <p:nvSpPr>
          <p:cNvPr id="198" name="Google Shape;198;p8"/>
          <p:cNvSpPr txBox="1"/>
          <p:nvPr>
            <p:ph idx="1" type="body"/>
          </p:nvPr>
        </p:nvSpPr>
        <p:spPr>
          <a:xfrm>
            <a:off x="432025" y="1152475"/>
            <a:ext cx="8280000" cy="3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7"/>
              <a:buNone/>
            </a:pPr>
            <a:r>
              <a:rPr lang="es"/>
              <a:t>La etiqueta </a:t>
            </a:r>
            <a:r>
              <a:rPr b="1" lang="es"/>
              <a:t>&lt;audio&gt; </a:t>
            </a:r>
            <a:r>
              <a:rPr lang="es"/>
              <a:t>acepta como atributos:</a:t>
            </a:r>
            <a:endParaRPr/>
          </a:p>
          <a:p>
            <a:pPr indent="-334327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preload</a:t>
            </a:r>
            <a:r>
              <a:rPr lang="es"/>
              <a:t>: es usado en el elemento audio para almacenar temporalmente (buffering) archivos de gran tamaño. </a:t>
            </a:r>
            <a:r>
              <a:rPr lang="es" u="sng">
                <a:solidFill>
                  <a:schemeClr val="hlink"/>
                </a:solidFill>
                <a:hlinkClick r:id="rId3"/>
              </a:rPr>
              <a:t>+ info</a:t>
            </a:r>
            <a:endParaRPr/>
          </a:p>
          <a:p>
            <a:pPr indent="-334327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src</a:t>
            </a:r>
            <a:r>
              <a:rPr lang="es"/>
              <a:t>: puede ser una URL del archivo de audio o la ruta al archivo local </a:t>
            </a:r>
            <a:r>
              <a:rPr lang="es" u="sng">
                <a:solidFill>
                  <a:schemeClr val="hlink"/>
                </a:solidFill>
                <a:hlinkClick r:id="rId4"/>
              </a:rPr>
              <a:t>+ info</a:t>
            </a:r>
            <a:endParaRPr/>
          </a:p>
          <a:p>
            <a:pPr indent="-334327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controls</a:t>
            </a:r>
            <a:r>
              <a:rPr lang="es"/>
              <a:t>: muestra los controles estándar para audio en una página web </a:t>
            </a:r>
            <a:r>
              <a:rPr lang="es" u="sng">
                <a:solidFill>
                  <a:schemeClr val="hlink"/>
                </a:solidFill>
                <a:hlinkClick r:id="rId5"/>
              </a:rPr>
              <a:t>+ info</a:t>
            </a:r>
            <a:endParaRPr/>
          </a:p>
          <a:p>
            <a:pPr indent="-334327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autoplay</a:t>
            </a:r>
            <a:r>
              <a:rPr lang="es"/>
              <a:t>: hace que el audio se reproduzca automáticamente </a:t>
            </a:r>
            <a:r>
              <a:rPr lang="es" u="sng">
                <a:solidFill>
                  <a:schemeClr val="hlink"/>
                </a:solidFill>
                <a:hlinkClick r:id="rId6"/>
              </a:rPr>
              <a:t>+ info</a:t>
            </a:r>
            <a:endParaRPr/>
          </a:p>
          <a:p>
            <a:pPr indent="-334327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loop</a:t>
            </a:r>
            <a:r>
              <a:rPr lang="es"/>
              <a:t>: hace que el audio se repita automáticamente </a:t>
            </a:r>
            <a:r>
              <a:rPr lang="es" u="sng">
                <a:solidFill>
                  <a:schemeClr val="hlink"/>
                </a:solidFill>
                <a:hlinkClick r:id="rId7"/>
              </a:rPr>
              <a:t>+ info</a:t>
            </a:r>
            <a:endParaRPr/>
          </a:p>
          <a:p>
            <a:pPr indent="-334327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muted</a:t>
            </a:r>
            <a:r>
              <a:rPr lang="es"/>
              <a:t>: especifica que la salida de audio debe estar silenciada </a:t>
            </a:r>
            <a:r>
              <a:rPr lang="es" u="sng">
                <a:solidFill>
                  <a:schemeClr val="hlink"/>
                </a:solidFill>
                <a:hlinkClick r:id="rId8"/>
              </a:rPr>
              <a:t>+ info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8107"/>
              <a:buNone/>
            </a:pPr>
            <a:r>
              <a:rPr b="1" lang="es"/>
              <a:t>Más información:</a:t>
            </a:r>
            <a:r>
              <a:rPr lang="es"/>
              <a:t> </a:t>
            </a:r>
            <a:r>
              <a:rPr lang="es" u="sng">
                <a:solidFill>
                  <a:schemeClr val="hlink"/>
                </a:solidFill>
                <a:hlinkClick r:id="rId9"/>
              </a:rPr>
              <a:t>https://www.w3schools.com/tags/tag_audio.asp</a:t>
            </a:r>
            <a:r>
              <a:rPr lang="es"/>
              <a:t> 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9"/>
          <p:cNvSpPr txBox="1"/>
          <p:nvPr>
            <p:ph type="title"/>
          </p:nvPr>
        </p:nvSpPr>
        <p:spPr>
          <a:xfrm>
            <a:off x="320400" y="597300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Video</a:t>
            </a:r>
            <a:endParaRPr/>
          </a:p>
        </p:txBody>
      </p:sp>
      <p:sp>
        <p:nvSpPr>
          <p:cNvPr id="204" name="Google Shape;204;p9"/>
          <p:cNvSpPr txBox="1"/>
          <p:nvPr>
            <p:ph idx="1" type="body"/>
          </p:nvPr>
        </p:nvSpPr>
        <p:spPr>
          <a:xfrm>
            <a:off x="432025" y="1152475"/>
            <a:ext cx="8280000" cy="3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La etiqueta </a:t>
            </a:r>
            <a:r>
              <a:rPr b="1" lang="es"/>
              <a:t>&lt;video&gt; </a:t>
            </a:r>
            <a:r>
              <a:rPr lang="es"/>
              <a:t>acepta como atributos: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s"/>
              <a:t>controls</a:t>
            </a:r>
            <a:r>
              <a:rPr lang="es"/>
              <a:t>: permite activar los controles del player </a:t>
            </a:r>
            <a:r>
              <a:rPr lang="es" u="sng">
                <a:solidFill>
                  <a:schemeClr val="hlink"/>
                </a:solidFill>
                <a:hlinkClick r:id="rId3"/>
              </a:rPr>
              <a:t>+ info</a:t>
            </a:r>
            <a:r>
              <a:rPr lang="es"/>
              <a:t>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/>
              <a:t>poster</a:t>
            </a:r>
            <a:r>
              <a:rPr lang="es"/>
              <a:t>: muestra una imagen a modo de presentación </a:t>
            </a:r>
            <a:r>
              <a:rPr lang="es" u="sng">
                <a:solidFill>
                  <a:schemeClr val="hlink"/>
                </a:solidFill>
                <a:hlinkClick r:id="rId4"/>
              </a:rPr>
              <a:t>+ info</a:t>
            </a:r>
            <a:r>
              <a:rPr lang="es"/>
              <a:t>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/>
              <a:t>autoplay, loop, muted, preload y src: </a:t>
            </a:r>
            <a:r>
              <a:rPr lang="es"/>
              <a:t>misma función que en audio.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/>
              <a:t>height</a:t>
            </a:r>
            <a:r>
              <a:rPr lang="es"/>
              <a:t>: establece la altura del reproductor de video (pixeles) </a:t>
            </a:r>
            <a:r>
              <a:rPr lang="es" u="sng">
                <a:solidFill>
                  <a:schemeClr val="hlink"/>
                </a:solidFill>
                <a:hlinkClick r:id="rId5"/>
              </a:rPr>
              <a:t>+ info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/>
              <a:t>width</a:t>
            </a:r>
            <a:r>
              <a:rPr lang="es"/>
              <a:t>: establece el ancho del reproductor de video (pixeles) </a:t>
            </a:r>
            <a:r>
              <a:rPr lang="es" u="sng">
                <a:solidFill>
                  <a:schemeClr val="hlink"/>
                </a:solidFill>
                <a:hlinkClick r:id="rId6"/>
              </a:rPr>
              <a:t>+ info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b="1" lang="es"/>
              <a:t>Más información:</a:t>
            </a:r>
            <a:r>
              <a:rPr lang="es"/>
              <a:t> </a:t>
            </a:r>
            <a:r>
              <a:rPr lang="es" u="sng">
                <a:solidFill>
                  <a:schemeClr val="hlink"/>
                </a:solidFill>
                <a:hlinkClick r:id="rId7"/>
              </a:rPr>
              <a:t>https://www.w3schools.com/tags/tag_video.asp</a:t>
            </a:r>
            <a:r>
              <a:rPr lang="es"/>
              <a:t> 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