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 SemiBold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grBRNOJY0flEsTuvQgDGeiYSkR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fieldset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teramos.com/pregunta/25277/html-select-en-blanco-sin-elemento-en-blanco-en-la-lista-desplegable" TargetMode="External"/><Relationship Id="rId3" Type="http://schemas.openxmlformats.org/officeDocument/2006/relationships/hyperlink" Target="https://desarrolloweb.com/faq/199.php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yVHF7oISiiFi5rLMtQZqFVHxHoaRY3YE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sefacchin.com/arquitectura-de-la-informacion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5_semantic_elements.asp" TargetMode="External"/><Relationship Id="rId3" Type="http://schemas.openxmlformats.org/officeDocument/2006/relationships/hyperlink" Target="https://developer.mozilla.org/en-US/docs/Glossary/Semantics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tml.conclase.net/w3c/html401-es/interact/forms.html#:~:text=Un%20formulario%20HTML%20es%20una,(labels)%20en%20esos%20controle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ref_httpmethods.asp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labe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https://www.w3schools.com/tags/tryit.asp?filename=tryhtml_fieldset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https://www.iteramos.com/pregunta/25277/html-select-en-blanco-sin-elemento-en-blanco-en-la-lista-desplegable</a:t>
            </a:r>
            <a:r>
              <a:rPr lang="es"/>
              <a:t> &lt;option selected disabled hidden value=''&gt;&lt;/option&gt;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https://desarrolloweb.com/faq/199.php</a:t>
            </a:r>
            <a:r>
              <a:rPr lang="es"/>
              <a:t> &lt;select name="5"&gt; &lt;option&gt; &lt;/option&gt; &lt;option value="v"&gt;1400&lt;/option&gt; &lt;option value="f"&gt;930&lt;/option&gt; &lt;option value="f"&gt;910&lt;/option&gt; &lt;/select&gt;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Download: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https://drive.google.com/file/d/1yVHF7oISiiFi5rLMtQZqFVHxHoaRY3YE/view?usp=sharing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¿Qué es la Arquitectura de la información y por qué es tan importante para tu proyecto Web?: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https://josefacchin.com/arquitectura-de-la-informacion/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https://www.w3schools.com/html/html5_semantic_elements.asp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https://developer.mozilla.org/en-US/docs/Glossary/Semantics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http://html.conclase.net/w3c/html401-es/interact/forms.html#:~:text=Un%20formulario%20HTML%20es%20una,(labels)%20en%20esos%20controles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HTTP Methods GET vs POST - W3Schools: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https://www.w3schools.com/tags/ref_httpmethods.asp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https://www.w3schools.com/tags/tryit.asp?filename=tryhtml_label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1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1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51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51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2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03" name="Google Shape;10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2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2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0" name="Google Shape;110;p52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5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5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5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5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3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3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43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43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3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" name="Google Shape;42;p4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44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7" name="Google Shape;4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5" name="Google Shape;5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1" name="Google Shape;6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7" name="Google Shape;6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8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48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tags/tryit.asp?filename=tryhtml_fieldset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tags/tryit.asp?filename=tryhtml5_input_required" TargetMode="External"/><Relationship Id="rId4" Type="http://schemas.openxmlformats.org/officeDocument/2006/relationships/hyperlink" Target="https://www.w3schools.com/tags/tryit.asp?filename=tryhtml_input_readonly" TargetMode="External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Relationship Id="rId5" Type="http://schemas.openxmlformats.org/officeDocument/2006/relationships/hyperlink" Target="https://drive.google.com/file/d/1yVHF7oISiiFi5rLMtQZqFVHxHoaRY3YE/view?usp=sharing" TargetMode="External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pp.netlify.com/drop" TargetMode="External"/><Relationship Id="rId4" Type="http://schemas.openxmlformats.org/officeDocument/2006/relationships/hyperlink" Target="https://youtu.be/-LRlQ_jaLAU" TargetMode="External"/><Relationship Id="rId5" Type="http://schemas.openxmlformats.org/officeDocument/2006/relationships/hyperlink" Target="https://www.youtube.com/watch?v=vywDFg2uIx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.youtube.com/watch?v=SnQTURNAUqY&amp;feature=youtu.be" TargetMode="External"/><Relationship Id="rId4" Type="http://schemas.openxmlformats.org/officeDocument/2006/relationships/hyperlink" Target="https://www.youtube.com/watch?v=ptXiQwE535s&amp;list=PLoCpUTIZIYORkDzYwdunkVf-KIqGjyoot&amp;ab_channel=ProgramarDesdeCero" TargetMode="External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bbc.com/mundo/noticias-44289752" TargetMode="External"/><Relationship Id="rId4" Type="http://schemas.openxmlformats.org/officeDocument/2006/relationships/hyperlink" Target="https://www.marketingdirecto.com/digital-general/digital/las-8-reglas-de-una-buena-pagina-web" TargetMode="External"/><Relationship Id="rId5" Type="http://schemas.openxmlformats.org/officeDocument/2006/relationships/hyperlink" Target="https://es.wix.com/blog/2014/02/10-consejos-para-construir-una-buena-pagina-de-inicio/" TargetMode="External"/><Relationship Id="rId6" Type="http://schemas.openxmlformats.org/officeDocument/2006/relationships/hyperlink" Target="https://josefacchin.com/arquitectura-de-la-informacion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att_form_method.asp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4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4</a:t>
            </a:r>
            <a:endParaRPr b="0" i="0" sz="2500" u="none" cap="none" strike="noStrik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atributo type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432000" y="11701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2411"/>
              <a:buNone/>
            </a:pPr>
            <a:r>
              <a:rPr lang="es" sz="1942"/>
              <a:t>El atributo </a:t>
            </a:r>
            <a:r>
              <a:rPr b="1" lang="es" sz="1942"/>
              <a:t>type </a:t>
            </a:r>
            <a:r>
              <a:rPr lang="es" sz="1942"/>
              <a:t>de la etiqueta </a:t>
            </a:r>
            <a:r>
              <a:rPr b="1" lang="es" sz="1942"/>
              <a:t>&lt;input&gt;</a:t>
            </a:r>
            <a:r>
              <a:rPr lang="es" sz="1942"/>
              <a:t> valida el tipo de dato de entrada: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text</a:t>
            </a:r>
            <a:r>
              <a:rPr lang="es" sz="1942"/>
              <a:t>: permite ingresar una cadena alfanumérica.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number</a:t>
            </a:r>
            <a:r>
              <a:rPr lang="es" sz="1942"/>
              <a:t>: sólo permite seleccionar un número.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date</a:t>
            </a:r>
            <a:r>
              <a:rPr lang="es" sz="1942"/>
              <a:t>: ofrece un calendario para cargar la fecha.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password</a:t>
            </a:r>
            <a:r>
              <a:rPr lang="es" sz="1942"/>
              <a:t>: oculta el texto que se está ingresando en el campo.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email</a:t>
            </a:r>
            <a:r>
              <a:rPr lang="es" sz="1942"/>
              <a:t>: valida que sea un mail.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url</a:t>
            </a:r>
            <a:r>
              <a:rPr lang="es" sz="1942"/>
              <a:t>: valida que sea una url.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image</a:t>
            </a:r>
            <a:r>
              <a:rPr lang="es" sz="1942"/>
              <a:t>: define una imagen como botón de envío.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tel</a:t>
            </a:r>
            <a:r>
              <a:rPr lang="es" sz="1942"/>
              <a:t>: define un campo para ingresar un número de teléfono.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file</a:t>
            </a:r>
            <a:r>
              <a:rPr lang="es" sz="1942"/>
              <a:t>: define un campo de selección de archivo.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button</a:t>
            </a:r>
            <a:r>
              <a:rPr lang="es" sz="1942"/>
              <a:t>: activa código JavaScript cuando se hace clic en él.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checkbox</a:t>
            </a:r>
            <a:r>
              <a:rPr lang="es" sz="1942"/>
              <a:t>: permite elegir varias opciones.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radio</a:t>
            </a:r>
            <a:r>
              <a:rPr lang="es" sz="1942"/>
              <a:t>: permite elegir una opción entre varias posibles.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range</a:t>
            </a:r>
            <a:r>
              <a:rPr lang="es" sz="1942"/>
              <a:t>: define un control de rango (como un control deslizante).</a:t>
            </a:r>
            <a:endParaRPr sz="1942"/>
          </a:p>
          <a:p>
            <a:pPr indent="-315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submit</a:t>
            </a:r>
            <a:r>
              <a:rPr lang="es" sz="1942"/>
              <a:t>: botón enviar.</a:t>
            </a:r>
            <a:endParaRPr sz="194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 type=”password”&gt;</a:t>
            </a:r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Ocultar texto para contraseñas: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Utilizamos el atributo type con el valor “password” para generar un campo input que oculte el texto que se está ingresando.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Se utiliza, por ejemplo, para el ingreso de contraseñas. Reemplaza cada caracter ingresado por un asterisco.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91" y="3820746"/>
            <a:ext cx="2686050" cy="3524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15" name="Google Shape;215;p11"/>
          <p:cNvSpPr/>
          <p:nvPr/>
        </p:nvSpPr>
        <p:spPr>
          <a:xfrm>
            <a:off x="501893" y="3411746"/>
            <a:ext cx="55479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Clave: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"clave"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"25"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 type=”checkbox”</a:t>
            </a:r>
            <a:endParaRPr/>
          </a:p>
        </p:txBody>
      </p:sp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Los </a:t>
            </a:r>
            <a:r>
              <a:rPr b="1" lang="es"/>
              <a:t>checkboxes</a:t>
            </a:r>
            <a:r>
              <a:rPr lang="es"/>
              <a:t> permiten seleccionar algunas opciones de una lista.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Se crean utilizando en un input el atributo </a:t>
            </a:r>
            <a:r>
              <a:rPr b="1" lang="es"/>
              <a:t>type</a:t>
            </a:r>
            <a:r>
              <a:rPr lang="es"/>
              <a:t> con el valor “checkbox”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Para que funcionen como una unidad, cada uno de estos </a:t>
            </a:r>
            <a:r>
              <a:rPr b="1" lang="es"/>
              <a:t>input</a:t>
            </a:r>
            <a:r>
              <a:rPr lang="es"/>
              <a:t> deben tener su atributo </a:t>
            </a:r>
            <a:r>
              <a:rPr b="1" lang="es"/>
              <a:t>name</a:t>
            </a:r>
            <a:r>
              <a:rPr lang="es"/>
              <a:t> con el mismo valor.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s"/>
              <a:t>El atributo </a:t>
            </a:r>
            <a:r>
              <a:rPr b="1" lang="es"/>
              <a:t>value</a:t>
            </a:r>
            <a:r>
              <a:rPr lang="es"/>
              <a:t> contiene el valor que contendrá ese campo cuando la opción correspondiente esté seleccionada.</a:t>
            </a: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50" y="1414550"/>
            <a:ext cx="3980450" cy="8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6200" y="2503575"/>
            <a:ext cx="1448875" cy="168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 type=”radio”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s"/>
              <a:t>Los </a:t>
            </a:r>
            <a:r>
              <a:rPr b="1" lang="es"/>
              <a:t>radiobutton</a:t>
            </a:r>
            <a:r>
              <a:rPr lang="es"/>
              <a:t> o simplemente </a:t>
            </a:r>
            <a:r>
              <a:rPr b="1" lang="es"/>
              <a:t>radio</a:t>
            </a:r>
            <a:r>
              <a:rPr lang="es"/>
              <a:t>, permiten seleccionar una opción de una lista.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es"/>
              <a:t>Se crean utilizando en un input el atributo </a:t>
            </a:r>
            <a:r>
              <a:rPr b="1" lang="es"/>
              <a:t>type</a:t>
            </a:r>
            <a:r>
              <a:rPr lang="es"/>
              <a:t> con el valor “radio”.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es"/>
              <a:t>Para que funcionen como una unidad, cada uno de estos </a:t>
            </a:r>
            <a:r>
              <a:rPr b="1" lang="es"/>
              <a:t>input</a:t>
            </a:r>
            <a:r>
              <a:rPr lang="es"/>
              <a:t> deben tener su atributo </a:t>
            </a:r>
            <a:r>
              <a:rPr b="1" lang="es"/>
              <a:t>name</a:t>
            </a:r>
            <a:r>
              <a:rPr lang="es"/>
              <a:t> con el mismo valor.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rPr lang="es"/>
              <a:t>El atributo value contiene el valor que contendrá ese campo cuando la opción correspondiente esté seleccionada.</a:t>
            </a:r>
            <a:endParaRPr/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4935300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4597900" y="1304875"/>
            <a:ext cx="4234800" cy="1052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&gt;Radio&lt;/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“opcion"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1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2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3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4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998" y="2623551"/>
            <a:ext cx="1310225" cy="17511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botones</a:t>
            </a:r>
            <a:endParaRPr/>
          </a:p>
        </p:txBody>
      </p:sp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Los </a:t>
            </a:r>
            <a:r>
              <a:rPr b="1" lang="es"/>
              <a:t>botones</a:t>
            </a:r>
            <a:r>
              <a:rPr lang="es"/>
              <a:t> que vemos en los formularios también son un </a:t>
            </a:r>
            <a:r>
              <a:rPr b="1" lang="es"/>
              <a:t>input</a:t>
            </a:r>
            <a:r>
              <a:rPr lang="es"/>
              <a:t>. Se crean configurando el atributo </a:t>
            </a:r>
            <a:r>
              <a:rPr b="1" lang="es"/>
              <a:t>type</a:t>
            </a:r>
            <a:r>
              <a:rPr lang="es"/>
              <a:t> con el valor </a:t>
            </a:r>
            <a:r>
              <a:rPr i="1" lang="es"/>
              <a:t>“submit”</a:t>
            </a:r>
            <a:r>
              <a:rPr lang="es"/>
              <a:t> o </a:t>
            </a:r>
            <a:r>
              <a:rPr i="1" lang="es"/>
              <a:t>“reset”</a:t>
            </a:r>
            <a:r>
              <a:rPr lang="es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Un input del tipo </a:t>
            </a:r>
            <a:r>
              <a:rPr i="1" lang="es"/>
              <a:t>“submit”</a:t>
            </a:r>
            <a:r>
              <a:rPr lang="es"/>
              <a:t> permite, al ser pulsado, que el formulario envíe los datos de sus campos a la dirección determinada por el atributo </a:t>
            </a:r>
            <a:r>
              <a:rPr b="1" lang="es"/>
              <a:t>target</a:t>
            </a:r>
            <a:r>
              <a:rPr lang="es"/>
              <a:t> de la etiqueta </a:t>
            </a:r>
            <a:r>
              <a:rPr b="1" lang="es"/>
              <a:t>form</a:t>
            </a:r>
            <a:r>
              <a:rPr lang="es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s"/>
              <a:t>Un input del tipo “</a:t>
            </a:r>
            <a:r>
              <a:rPr i="1" lang="es"/>
              <a:t>reset</a:t>
            </a:r>
            <a:r>
              <a:rPr lang="es"/>
              <a:t>” borra el contenido de todos los campos del formulario al ser pulsado.</a:t>
            </a:r>
            <a:endParaRPr/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287" y="1949050"/>
            <a:ext cx="4072700" cy="6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2625" y="3040250"/>
            <a:ext cx="2085975" cy="58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&lt;fieldset&gt;</a:t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&lt;fieldset&gt;:</a:t>
            </a:r>
            <a:r>
              <a:rPr lang="es"/>
              <a:t> define una sección en un formulario y permite agrupar sus campos.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elemento </a:t>
            </a:r>
            <a:r>
              <a:rPr b="1" lang="es"/>
              <a:t>&lt;legend&gt;</a:t>
            </a:r>
            <a:r>
              <a:rPr lang="es"/>
              <a:t> puede contener a otros elementos o se puede utilizar para definir un título.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id: </a:t>
            </a:r>
            <a:r>
              <a:rPr lang="es"/>
              <a:t>igual que el elemento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name:</a:t>
            </a:r>
            <a:r>
              <a:rPr lang="es"/>
              <a:t> igual que el campo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value:</a:t>
            </a:r>
            <a:r>
              <a:rPr lang="es"/>
              <a:t> igual que el atributo </a:t>
            </a:r>
            <a:r>
              <a:rPr b="1" lang="es"/>
              <a:t>value</a:t>
            </a:r>
            <a:r>
              <a:rPr lang="es"/>
              <a:t> del campo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https://www.w3schools.com/tags/tryit.asp?filename=tryhtml_fieldset</a:t>
            </a:r>
            <a:r>
              <a:rPr lang="es"/>
              <a:t> </a:t>
            </a:r>
            <a:endParaRPr/>
          </a:p>
        </p:txBody>
      </p:sp>
      <p:sp>
        <p:nvSpPr>
          <p:cNvPr id="247" name="Google Shape;24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8" name="Google Shape;2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400" y="1152475"/>
            <a:ext cx="3999900" cy="15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&lt;textarea&gt;</a:t>
            </a:r>
            <a:endParaRPr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Los </a:t>
            </a:r>
            <a:r>
              <a:rPr b="1" lang="es"/>
              <a:t>campos de texto amplios</a:t>
            </a:r>
            <a:r>
              <a:rPr lang="es"/>
              <a:t>, que permiten el ingreso de varias líneas de texto, también son un </a:t>
            </a:r>
            <a:r>
              <a:rPr b="1" lang="es"/>
              <a:t>input</a:t>
            </a:r>
            <a:r>
              <a:rPr lang="es"/>
              <a:t>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Utilizado para comentarios multilínea o consultas, tienen el atributo </a:t>
            </a:r>
            <a:r>
              <a:rPr b="1" lang="es"/>
              <a:t>type</a:t>
            </a:r>
            <a:r>
              <a:rPr lang="es"/>
              <a:t> con el valor “textarea”. Nos permiten definir </a:t>
            </a:r>
            <a:r>
              <a:rPr b="1" lang="es"/>
              <a:t>rows</a:t>
            </a:r>
            <a:r>
              <a:rPr lang="es"/>
              <a:t> (filas), </a:t>
            </a:r>
            <a:r>
              <a:rPr b="1" lang="es"/>
              <a:t>columns</a:t>
            </a:r>
            <a:r>
              <a:rPr lang="es"/>
              <a:t> (columnas). En lugar de utilizar </a:t>
            </a:r>
            <a:r>
              <a:rPr b="1" lang="es"/>
              <a:t>value</a:t>
            </a:r>
            <a:r>
              <a:rPr lang="es"/>
              <a:t> escribimos entre las etiquetas </a:t>
            </a:r>
            <a:r>
              <a:rPr b="1" i="1" lang="es"/>
              <a:t>textarea</a:t>
            </a:r>
            <a:r>
              <a:rPr lang="es"/>
              <a:t>.</a:t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432029" y="3655639"/>
            <a:ext cx="4818300" cy="523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Consulta: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"comentario"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"40"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&gt;Escribe tu consulta...&lt;/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967" y="3254700"/>
            <a:ext cx="2907058" cy="13250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&lt;select&gt; y &lt;option&gt;</a:t>
            </a:r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s"/>
              <a:t>Las </a:t>
            </a:r>
            <a:r>
              <a:rPr b="1" lang="es"/>
              <a:t>listas desplegables</a:t>
            </a:r>
            <a:r>
              <a:rPr lang="es"/>
              <a:t> crean una lista de opciones, cada una contenida dentro de un elemento </a:t>
            </a:r>
            <a:r>
              <a:rPr b="1" lang="es"/>
              <a:t>&lt;option&gt;.</a:t>
            </a:r>
            <a:r>
              <a:rPr lang="es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es"/>
              <a:t>Se crean como un input con su atributo </a:t>
            </a:r>
            <a:r>
              <a:rPr b="1" lang="es"/>
              <a:t>type</a:t>
            </a:r>
            <a:r>
              <a:rPr lang="es"/>
              <a:t> fijado en “select”.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size</a:t>
            </a:r>
            <a:r>
              <a:rPr lang="es"/>
              <a:t>: indica el número de valores mostrados a la vez en la lista. 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multiple</a:t>
            </a:r>
            <a:r>
              <a:rPr lang="es"/>
              <a:t>: permite la selección simultánea de varios elementos de la lista.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id, value</a:t>
            </a:r>
            <a:r>
              <a:rPr lang="es"/>
              <a:t> y </a:t>
            </a:r>
            <a:r>
              <a:rPr b="1" lang="es"/>
              <a:t>name</a:t>
            </a:r>
            <a:r>
              <a:rPr lang="es"/>
              <a:t> se comportan igual que el resto de los tipos de input vistos.</a:t>
            </a:r>
            <a:endParaRPr/>
          </a:p>
        </p:txBody>
      </p:sp>
      <p:pic>
        <p:nvPicPr>
          <p:cNvPr id="263" name="Google Shape;2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525" y="1304875"/>
            <a:ext cx="3787075" cy="15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188" y="3143375"/>
            <a:ext cx="3114675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atributos opcionales</a:t>
            </a:r>
            <a:endParaRPr/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 muchos de los campos definidos en un formulario podemos añadir otros atributos que modifican su comportamiento: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required</a:t>
            </a:r>
            <a:r>
              <a:rPr lang="es"/>
              <a:t>: el formulario no se podrá enviar hasta que ese campo tenga contenido.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placeholder</a:t>
            </a:r>
            <a:r>
              <a:rPr lang="es"/>
              <a:t>: si queremos que aparezca un texto de ayuda para rellenar el campo.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value</a:t>
            </a:r>
            <a:r>
              <a:rPr lang="es"/>
              <a:t>: para introducir un valor por defecto en el campo.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readonly</a:t>
            </a:r>
            <a:r>
              <a:rPr lang="es"/>
              <a:t>: si queremos que sea de sólo lectura.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6"/>
              <a:buNone/>
            </a:pPr>
            <a:r>
              <a:rPr lang="es"/>
              <a:t>Ejemplos: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https://www.w3schools.com/tags/tryit.asp?filename=tryhtml5_input_required</a:t>
            </a:r>
            <a:r>
              <a:rPr lang="es"/>
              <a:t> 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https://www.w3schools.com/tags/tryit.asp?filename=tryhtml_input_readonly</a:t>
            </a:r>
            <a:r>
              <a:rPr lang="es"/>
              <a:t> </a:t>
            </a:r>
            <a:endParaRPr/>
          </a:p>
        </p:txBody>
      </p:sp>
      <p:sp>
        <p:nvSpPr>
          <p:cNvPr id="271" name="Google Shape;27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2" name="Google Shape;27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398" y="1170123"/>
            <a:ext cx="3999899" cy="171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Formularios - Ejemplos</a:t>
            </a:r>
            <a:endParaRPr/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 b="0" l="0" r="16086" t="0"/>
          <a:stretch/>
        </p:blipFill>
        <p:spPr>
          <a:xfrm>
            <a:off x="311700" y="686075"/>
            <a:ext cx="3580675" cy="37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8175" y="712925"/>
            <a:ext cx="4793424" cy="304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3025" y="686075"/>
            <a:ext cx="679350" cy="6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s"/>
              <a:t>Formularios </a:t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s"/>
              <a:t>y subida al servidor</a:t>
            </a:r>
            <a:endParaRPr b="0"/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813" y="2868475"/>
            <a:ext cx="714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Subida a un servidor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Netlify</a:t>
            </a:r>
            <a:endParaRPr/>
          </a:p>
        </p:txBody>
      </p:sp>
      <p:sp>
        <p:nvSpPr>
          <p:cNvPr id="291" name="Google Shape;291;p2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Hosting gratuito que permite probar rápidamente nuestro sitio web. Requiere registro.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agregar el sitio basta con arrastrar la carpeta que contiene el sitio.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https://app.netlify.com/drop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Tutoriales sobre cómo subir a Netlify: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Netlify Drop. Introduction: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https://youtu.be/-LRlQ_jaLAU</a:t>
            </a:r>
            <a:r>
              <a:rPr lang="e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Netlify Tutorial. Deploy a new site just by Drag and Dropping: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https://www.youtube.com/watch?v=vywDFg2uIxY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GitHub Pages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Cómo publicar un sitio web gratis con Github Pages: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https://m.youtube.com/watch?v=SnQTURNAUqY&amp;feature=youtu.be</a:t>
            </a:r>
            <a:r>
              <a:rPr lang="es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Curso Git y GitHub: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https://www.youtube.com/watch?v=ptXiQwE535s&amp;list=PLoCpUTIZIYORkDzYwdunkVf-KIqGjyoot&amp;ab_channel=ProgramarDesdeCero</a:t>
            </a:r>
            <a:r>
              <a:rPr lang="es"/>
              <a:t> </a:t>
            </a:r>
            <a:endParaRPr/>
          </a:p>
        </p:txBody>
      </p:sp>
      <p:pic>
        <p:nvPicPr>
          <p:cNvPr id="299" name="Google Shape;2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400" y="1152475"/>
            <a:ext cx="3999901" cy="22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/>
              <a:t> ¿Cómo pensar un proyecto web?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¿Cómo pensar un proyecto web?</a:t>
            </a:r>
            <a:endParaRPr/>
          </a:p>
        </p:txBody>
      </p:sp>
      <p:sp>
        <p:nvSpPr>
          <p:cNvPr id="310" name="Google Shape;310;p2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 </a:t>
            </a:r>
            <a:r>
              <a:rPr b="1" lang="es"/>
              <a:t>nivel conceptual</a:t>
            </a:r>
            <a:r>
              <a:rPr lang="es"/>
              <a:t>, tenemos que tener clara la idea de negocio. Se trata “simplemente” de hacer un ejercicio de análisis y reflexión.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¿Cuál es el objetivo a cumplir con este proyecto?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¿Quién es tu público objetivo? ¿Quién eres tú para merecerlos?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¿Cuáles son tus palabras clave?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¿Cuál es el objetivo a cumplir con este proyecto?</a:t>
            </a:r>
            <a:endParaRPr/>
          </a:p>
        </p:txBody>
      </p:sp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/>
              <a:t>En ello está basado todo tu negocio. Si vas a montar una tienda de calzado, seguro que tienes clarísimo que tu objetivo es vender calzado. Sin embargo, la gente piensa que su objetivo es tener miles de visitas, o posicionarse en el primer lugar de Google. Sí, eso está muy bien, pero </a:t>
            </a:r>
            <a:r>
              <a:rPr b="1" lang="es"/>
              <a:t>sólo para vender zapatos</a:t>
            </a:r>
            <a:r>
              <a:rPr lang="es"/>
              <a:t>.</a:t>
            </a:r>
            <a:endParaRPr/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350" y="115247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¿Quién es tu público objetivo?</a:t>
            </a:r>
            <a:endParaRPr/>
          </a:p>
        </p:txBody>
      </p:sp>
      <p:sp>
        <p:nvSpPr>
          <p:cNvPr id="323" name="Google Shape;32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 clave saber quién es tu audiencia para dirigirte a ella. Ahí radica la diferencia: recibir tráfico cualificado, interesado realmente en lo que ofreces. De lo contrario, podrás conseguir miles de visitas, pero muy pocos clientes interesados.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/>
              <a:t>¿Quién eres tú para merecerlos?</a:t>
            </a:r>
            <a:r>
              <a:rPr lang="es"/>
              <a:t> Es importante reflexionar sobre qué tienes tú o tu producto o tu servicio que te haga diferente del resto: ¿por qué habría yo de elegirte a ti y no al de al lado?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s"/>
              <a:t>Identificar los beneficios que obtendrá la persona que te compre, contrate o lo que sea que ofrezcas.</a:t>
            </a:r>
            <a:endParaRPr/>
          </a:p>
        </p:txBody>
      </p:sp>
      <p:pic>
        <p:nvPicPr>
          <p:cNvPr id="324" name="Google Shape;3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350" y="115247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¿Cuáles son tus palabras clave?</a:t>
            </a:r>
            <a:endParaRPr/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Las </a:t>
            </a:r>
            <a:r>
              <a:rPr b="1" lang="es"/>
              <a:t>palabras clave </a:t>
            </a:r>
            <a:r>
              <a:rPr lang="es"/>
              <a:t>son el alimento del que se nutre tu blog y tu sitio web. Tienes que tenerlas claras.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Algo que haga referencia, a tu cliente ideal, a tu especialidad o lo que te hace diferente, o a algún beneficio que posea tu producto. Esto último es fruto de identificar beneficios y nichos de mercado.</a:t>
            </a:r>
            <a:endParaRPr/>
          </a:p>
        </p:txBody>
      </p:sp>
      <p:sp>
        <p:nvSpPr>
          <p:cNvPr id="331" name="Google Shape;33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0" y="1152475"/>
            <a:ext cx="3999900" cy="211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 genérica de un sitio web</a:t>
            </a:r>
            <a:endParaRPr/>
          </a:p>
        </p:txBody>
      </p:sp>
      <p:pic>
        <p:nvPicPr>
          <p:cNvPr id="338" name="Google Shape;3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448" y="1304874"/>
            <a:ext cx="4811104" cy="3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Tipos de estructura de un sitio web</a:t>
            </a:r>
            <a:endParaRPr/>
          </a:p>
        </p:txBody>
      </p:sp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Pensar el número de páginas en la estructura del sitio web.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Pensar los niveles de estructura de un sitio web.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Definir la estructura del sitio web a nivel conceptual.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Definir la estructura del sitio web a nivel técnico (</a:t>
            </a:r>
            <a:r>
              <a:rPr b="1" lang="es"/>
              <a:t>Maquetar</a:t>
            </a:r>
            <a:r>
              <a:rPr lang="es"/>
              <a:t>):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Hacer el árbol de la estructura de un sitio web.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Hacer estructura de un sitio web amigable para SEO.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Utilizar enlaces internos para mejorar la estructura del sitio web.</a:t>
            </a:r>
            <a:endParaRPr/>
          </a:p>
        </p:txBody>
      </p:sp>
      <p:sp>
        <p:nvSpPr>
          <p:cNvPr id="345" name="Google Shape;34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6" name="Google Shape;346;p29"/>
          <p:cNvPicPr preferRelativeResize="0"/>
          <p:nvPr/>
        </p:nvPicPr>
        <p:blipFill rotWithShape="1">
          <a:blip r:embed="rId3">
            <a:alphaModFix/>
          </a:blip>
          <a:srcRect b="13440" l="0" r="0" t="14257"/>
          <a:stretch/>
        </p:blipFill>
        <p:spPr>
          <a:xfrm>
            <a:off x="4832400" y="1152474"/>
            <a:ext cx="39999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6" name="Google Shape;15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Etiquetas semánticas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432025" y="1304875"/>
            <a:ext cx="82800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rPr lang="es"/>
              <a:t>En versiones anteriores a </a:t>
            </a:r>
            <a:r>
              <a:rPr b="1" lang="es"/>
              <a:t>HTML5</a:t>
            </a:r>
            <a:r>
              <a:rPr lang="es"/>
              <a:t>, al crear la estructura de una página, normalmente se utilizaban etiquetas &lt;div&gt; para ir agrupando secciones de la página. En </a:t>
            </a:r>
            <a:r>
              <a:rPr b="1" lang="es"/>
              <a:t>HTML4 </a:t>
            </a:r>
            <a:r>
              <a:rPr lang="es"/>
              <a:t>se utilizaban etiquetas div diferenciadas por clases.</a:t>
            </a:r>
            <a:endParaRPr/>
          </a:p>
        </p:txBody>
      </p:sp>
      <p:pic>
        <p:nvPicPr>
          <p:cNvPr id="358" name="Google Shape;3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033" y="2446075"/>
            <a:ext cx="5797933" cy="2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364" name="Google Shape;36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Son etiquetas dedicadas para cierto tipo de contenido.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Describen su significado tanto para el navegador como para el desarrollador.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Debemos respetarlas porque ayudan al navegador a entender su significado para mostrarlo en pantalla y ayudan a los buscadores a reconocer el contenido y la estructura del sitio.</a:t>
            </a:r>
            <a:endParaRPr/>
          </a:p>
        </p:txBody>
      </p:sp>
      <p:sp>
        <p:nvSpPr>
          <p:cNvPr id="365" name="Google Shape;36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6" name="Google Shape;3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5" y="1152475"/>
            <a:ext cx="28999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141"/>
              <a:buNone/>
            </a:pPr>
            <a:r>
              <a:rPr lang="es" sz="2800"/>
              <a:t>Etiquetas semánticas</a:t>
            </a:r>
            <a:endParaRPr/>
          </a:p>
        </p:txBody>
      </p:sp>
      <p:sp>
        <p:nvSpPr>
          <p:cNvPr id="372" name="Google Shape;372;p3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&lt;header&gt; </a:t>
            </a:r>
            <a:r>
              <a:rPr lang="es"/>
              <a:t>Se coloca en el body y es la cabecera visual de la página o de una sección (logotipo, título, etc.). No confundir con &lt;head&gt;, que es el encabezado del documento HTML.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&lt;nav&gt; </a:t>
            </a:r>
            <a:r>
              <a:rPr lang="es"/>
              <a:t>Apartado de navegación (enlaces de secciones, categorías, etc...). También permite dividir en categorías una sección.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&lt;main&gt; </a:t>
            </a:r>
            <a:r>
              <a:rPr lang="es"/>
              <a:t>Contenido principal del body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&lt;footer&gt; </a:t>
            </a:r>
            <a:r>
              <a:rPr lang="es"/>
              <a:t>Pie de página (del documento completo) o de una sección.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&lt;section&gt; </a:t>
            </a:r>
            <a:r>
              <a:rPr lang="es"/>
              <a:t>Define una sección en un documento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&lt;aside&gt; </a:t>
            </a:r>
            <a:r>
              <a:rPr lang="es"/>
              <a:t>Agrupación de contenido no relacionado con el tema principal del documento. Suele usarse para agregar publicidad.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&lt;article&gt; </a:t>
            </a:r>
            <a:r>
              <a:rPr lang="es"/>
              <a:t>Artículo. Parte principal de un escrito (posts en blogs, artículos en diarios, mensajes en foros, comentarios, etc.)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&lt;address&gt;</a:t>
            </a:r>
            <a:r>
              <a:rPr lang="es"/>
              <a:t> Agrupación con la información de contacto del autor del artículo o documento.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formulario donde se incluyan algunos de los atributos type de la etiqueta input visto en clase. Podés utilizar esto luego para tu proyecto web. Sugerencias para formularios: consulta, reserva de turno, encuesta. El formulario deberá incorporar el botón “Enviar”.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Aplicar lo visto en ¿Cómo pensar un proyecto web?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Artículos de interés</a:t>
            </a:r>
            <a:endParaRPr/>
          </a:p>
        </p:txBody>
      </p:sp>
      <p:sp>
        <p:nvSpPr>
          <p:cNvPr id="389" name="Google Shape;389;p3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Cuál es "la peor página web del mundo" y para qué sirve: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https://www.bbc.com/mundo/noticias-44289752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Las 8 reglas de una buena página web: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https://www.marketingdirecto.com/digital-general/digital/las-8-reglas-de-una-buena-pagina-web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10 Consejos para Construir una Buena Página de Inicio: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https://es.wix.com/blog/2014/02/10-consejos-para-construir-una-buena-pagina-de-inicio/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/>
              <a:t>¿Qué es la Arquitectura de la información y por qué es tan importante para tu proyecto Web?: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https://josefacchin.com/arquitectura-de-la-informacion/</a:t>
            </a:r>
            <a:r>
              <a:rPr lang="es"/>
              <a:t>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obligatorios.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04</a:t>
            </a:r>
            <a:endParaRPr/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03</a:t>
            </a:r>
            <a:endParaRPr/>
          </a:p>
        </p:txBody>
      </p:sp>
      <p:sp>
        <p:nvSpPr>
          <p:cNvPr id="163" name="Google Shape;163;p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05</a:t>
            </a:r>
            <a:endParaRPr/>
          </a:p>
        </p:txBody>
      </p:sp>
      <p:sp>
        <p:nvSpPr>
          <p:cNvPr id="164" name="Google Shape;164;p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HTML 3 - Multimedia y Tablas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Multimedia con HTML: imágenes, video, audio, iframes.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Tablas.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 de inspección.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Validación de nuestro HTML.</a:t>
            </a:r>
            <a:endParaRPr b="1"/>
          </a:p>
        </p:txBody>
      </p:sp>
      <p:sp>
        <p:nvSpPr>
          <p:cNvPr id="165" name="Google Shape;165;p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CSS 1 - Introducción a CSS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Bases del CSS y atributo class.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CSS externo, interno y en línea.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Selectores básicos (id, clase, etiqueta, universal).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Especificidad, Herencia, Cascada y Orden de las reglas en CSS.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HTML 4 - Formularios y subida al servidor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Formularios.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Etiquetas semánticas.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Subida a un hosting gratuito.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Cómo pensar un proyecto web.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172" name="Google Shape;172;p5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formulario HTML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es una sección de un documento que contiene texto, código, elementos especiales llamados controles: casillas de verificación (checkboxes), botones de opción (radio buttons), menúes, etc.; y rótulos (labels) en esos controles.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Los usuarios normalmente “completan” un formulario modificando los valores de sus controles (introduciendo texto, seleccionando objetos de un menú, etc.), antes de enviar el formulario a un agente para que lo procese (por ej.: a un servidor web, a un servidor de correo,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&lt;form&gt;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Se utiliza la etiqueta contenedora </a:t>
            </a:r>
            <a:r>
              <a:rPr b="1" lang="es"/>
              <a:t>&lt;form&gt;</a:t>
            </a:r>
            <a:r>
              <a:rPr lang="es"/>
              <a:t>, que incluye todos los campos necesarios para su funcionamiento.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/>
              <a:t>Hay tipos de campos adecuados para cada tipo de dato.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Existe un control especial, el </a:t>
            </a:r>
            <a:r>
              <a:rPr i="1" lang="es"/>
              <a:t>botón</a:t>
            </a:r>
            <a:r>
              <a:rPr lang="es"/>
              <a:t>, que puede enviar los datos del formulario al servidor o limpiar el contenido de sus campos.</a:t>
            </a:r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4832400" y="1411955"/>
            <a:ext cx="3999900" cy="231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atributos action y method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La etiqueta </a:t>
            </a:r>
            <a:r>
              <a:rPr b="1" lang="es"/>
              <a:t>&lt;form&gt;</a:t>
            </a:r>
            <a:r>
              <a:rPr lang="es"/>
              <a:t> admite diversos atributos. Entre ellos: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action</a:t>
            </a:r>
            <a:r>
              <a:rPr lang="es"/>
              <a:t>: define el tipo de acción que se llevará a cabo (enviar a un mail o procesar su contenido con un script). También podemos indicar la URL a la que se enviará la petición HTTP con toda la información del formulario.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method</a:t>
            </a:r>
            <a:r>
              <a:rPr lang="es"/>
              <a:t>: indica si la petición HTTP será GET o POST.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https://www.w3schools.com/tags/att_form_method.asp</a:t>
            </a:r>
            <a:r>
              <a:rPr lang="es"/>
              <a:t> </a:t>
            </a:r>
            <a:endParaRPr/>
          </a:p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400" y="1428250"/>
            <a:ext cx="4044174" cy="2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&lt;label&gt;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432025" y="1304875"/>
            <a:ext cx="80181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/>
              <a:t>&lt;label&gt;:</a:t>
            </a:r>
            <a:r>
              <a:rPr lang="es" sz="1600"/>
              <a:t> se usa para especificar la etiqueta (o nombre) del campo del formulario. Es información para el usuario.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Admite el atributo </a:t>
            </a:r>
            <a:r>
              <a:rPr b="1" lang="es" sz="1600"/>
              <a:t>for</a:t>
            </a:r>
            <a:r>
              <a:rPr lang="es" sz="1600"/>
              <a:t>, que debe tener el mismo valor que el atributo </a:t>
            </a:r>
            <a:r>
              <a:rPr b="1" lang="es" sz="1600"/>
              <a:t>id</a:t>
            </a:r>
            <a:r>
              <a:rPr lang="es" sz="1600"/>
              <a:t> del campo (input, select o textarea) al que hace referencia la etiqueta.</a:t>
            </a:r>
            <a:endParaRPr sz="1600"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272" y="2851313"/>
            <a:ext cx="4995457" cy="15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&lt;input&gt;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Atributos del tag </a:t>
            </a:r>
            <a:r>
              <a:rPr b="1" lang="es"/>
              <a:t>&lt;input&gt;: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type</a:t>
            </a:r>
            <a:r>
              <a:rPr lang="es"/>
              <a:t>: este valor puede tener muchos valores: </a:t>
            </a:r>
            <a:r>
              <a:rPr b="1" lang="es"/>
              <a:t>text</a:t>
            </a:r>
            <a:r>
              <a:rPr lang="es"/>
              <a:t>, </a:t>
            </a:r>
            <a:r>
              <a:rPr b="1" lang="es"/>
              <a:t>email</a:t>
            </a:r>
            <a:r>
              <a:rPr lang="es"/>
              <a:t>, </a:t>
            </a:r>
            <a:r>
              <a:rPr b="1" lang="es"/>
              <a:t>checkbox</a:t>
            </a:r>
            <a:r>
              <a:rPr lang="es"/>
              <a:t>, </a:t>
            </a:r>
            <a:r>
              <a:rPr b="1" lang="es"/>
              <a:t>color</a:t>
            </a:r>
            <a:r>
              <a:rPr lang="es"/>
              <a:t>, </a:t>
            </a:r>
            <a:r>
              <a:rPr b="1" lang="es"/>
              <a:t>date</a:t>
            </a:r>
            <a:r>
              <a:rPr lang="es"/>
              <a:t>, </a:t>
            </a:r>
            <a:r>
              <a:rPr b="1" lang="es"/>
              <a:t>file</a:t>
            </a:r>
            <a:r>
              <a:rPr lang="es"/>
              <a:t>, </a:t>
            </a:r>
            <a:r>
              <a:rPr b="1" lang="es"/>
              <a:t>hidden</a:t>
            </a:r>
            <a:r>
              <a:rPr lang="es"/>
              <a:t>, etc. en función del tipo de campo que queramos.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id</a:t>
            </a:r>
            <a:r>
              <a:rPr lang="es"/>
              <a:t>: este atributo es obligatorio si en el elemento label tiene un atributo </a:t>
            </a:r>
            <a:r>
              <a:rPr b="1" lang="es"/>
              <a:t>for</a:t>
            </a:r>
            <a:r>
              <a:rPr lang="es"/>
              <a:t>, en tal caso deberá contener un identificador único en la página.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name</a:t>
            </a:r>
            <a:r>
              <a:rPr lang="es"/>
              <a:t>: representa el nombre asignado al campo cuando se envía la petición HTTP.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size</a:t>
            </a:r>
            <a:r>
              <a:rPr lang="es"/>
              <a:t>: define el tamaño de la caja de texto en número de caracteres visibles.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maxlength</a:t>
            </a:r>
            <a:r>
              <a:rPr lang="es"/>
              <a:t>: indica el tamaño máximo del texto, en número de caracteres, que puede ser escrito en el campo.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value</a:t>
            </a:r>
            <a:r>
              <a:rPr lang="es"/>
              <a:t>: representa el valor que se asignará al campo cuando se envíe la petición HTTP. Permite asignar un valor por defecto al campo.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