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Montserrat SemiBold"/>
      <p:regular r:id="rId35"/>
      <p:bold r:id="rId36"/>
      <p:italic r:id="rId37"/>
      <p:boldItalic r:id="rId38"/>
    </p:embeddedFont>
    <p:embeddedFont>
      <p:font typeface="Montserrat"/>
      <p:regular r:id="rId39"/>
      <p:bold r:id="rId40"/>
      <p:italic r:id="rId41"/>
      <p:boldItalic r:id="rId42"/>
    </p:embeddedFont>
    <p:embeddedFont>
      <p:font typeface="Montserrat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47" roundtripDataSignature="AMtx7mgL3ZFzHht2ROlPbztYmPRXqER/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F3CF1B-7AFB-4AF7-A177-0ACBDDFACC5C}">
  <a:tblStyle styleId="{B5F3CF1B-7AFB-4AF7-A177-0ACBDDFACC5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4.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6.xml"/><Relationship Id="rId44" Type="http://schemas.openxmlformats.org/officeDocument/2006/relationships/font" Target="fonts/MontserratMedium-bold.fntdata"/><Relationship Id="rId21" Type="http://schemas.openxmlformats.org/officeDocument/2006/relationships/slide" Target="slides/slide15.xml"/><Relationship Id="rId43" Type="http://schemas.openxmlformats.org/officeDocument/2006/relationships/font" Target="fonts/MontserratMedium-regular.fntdata"/><Relationship Id="rId24" Type="http://schemas.openxmlformats.org/officeDocument/2006/relationships/slide" Target="slides/slide18.xml"/><Relationship Id="rId46" Type="http://schemas.openxmlformats.org/officeDocument/2006/relationships/font" Target="fonts/MontserratMedium-boldItalic.fntdata"/><Relationship Id="rId23" Type="http://schemas.openxmlformats.org/officeDocument/2006/relationships/slide" Target="slides/slide17.xml"/><Relationship Id="rId45" Type="http://schemas.openxmlformats.org/officeDocument/2006/relationships/font" Target="fonts/Montserrat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SemiBold-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SemiBold-italic.fntdata"/><Relationship Id="rId14" Type="http://schemas.openxmlformats.org/officeDocument/2006/relationships/slide" Target="slides/slide8.xml"/><Relationship Id="rId36" Type="http://schemas.openxmlformats.org/officeDocument/2006/relationships/font" Target="fonts/MontserratSemiBold-bold.fntdata"/><Relationship Id="rId17" Type="http://schemas.openxmlformats.org/officeDocument/2006/relationships/slide" Target="slides/slide11.xml"/><Relationship Id="rId39" Type="http://schemas.openxmlformats.org/officeDocument/2006/relationships/font" Target="fonts/Montserrat-regular.fntdata"/><Relationship Id="rId16" Type="http://schemas.openxmlformats.org/officeDocument/2006/relationships/slide" Target="slides/slide10.xml"/><Relationship Id="rId38" Type="http://schemas.openxmlformats.org/officeDocument/2006/relationships/font" Target="fonts/MontserratSemiBol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FWpIs9eAL5s" TargetMode="External"/><Relationship Id="rId3" Type="http://schemas.openxmlformats.org/officeDocument/2006/relationships/hyperlink" Target="https://support.google.com/webdesigner/answer/6163074?hl=es#add-google-font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onts.adobe.com/fonts/" TargetMode="External"/><Relationship Id="rId3" Type="http://schemas.openxmlformats.org/officeDocument/2006/relationships/hyperlink" Target="https://helpx.adobe.com/es/fonts/using/add-fonts-website.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icons/fontawesome_icons_intro.asp"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tmlcolorcodes.com/es/recursos/mejor-paleta-de-colores-generadores/" TargetMode="External"/><Relationship Id="rId3" Type="http://schemas.openxmlformats.org/officeDocument/2006/relationships/hyperlink" Target="https://color.adobe.com/es/create/image" TargetMode="External"/><Relationship Id="rId4" Type="http://schemas.openxmlformats.org/officeDocument/2006/relationships/hyperlink" Target="https://shapeshifter.ch/about-me/?lang=en" TargetMode="External"/><Relationship Id="rId5" Type="http://schemas.openxmlformats.org/officeDocument/2006/relationships/hyperlink" Target="http://www.androvichyasociados.com/"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Cómo utilizar las fuentes de Google Fonts: </a:t>
            </a:r>
            <a:r>
              <a:rPr lang="es" u="sng">
                <a:solidFill>
                  <a:schemeClr val="hlink"/>
                </a:solidFill>
                <a:hlinkClick r:id="rId2"/>
              </a:rPr>
              <a:t>https://youtu.be/FWpIs9eAL5s</a:t>
            </a:r>
            <a:r>
              <a:rPr lang="es"/>
              <a:t> </a:t>
            </a:r>
            <a:endParaRPr/>
          </a:p>
          <a:p>
            <a:pPr indent="0" lvl="0" marL="0" rtl="0" algn="l">
              <a:lnSpc>
                <a:spcPct val="100000"/>
              </a:lnSpc>
              <a:spcBef>
                <a:spcPts val="0"/>
              </a:spcBef>
              <a:spcAft>
                <a:spcPts val="0"/>
              </a:spcAft>
              <a:buSzPts val="1100"/>
              <a:buNone/>
            </a:pPr>
            <a:r>
              <a:rPr lang="es"/>
              <a:t>Ayuda de Google Web Designer. Añadir fuentes de Google Fonts: </a:t>
            </a:r>
            <a:r>
              <a:rPr lang="es" u="sng">
                <a:solidFill>
                  <a:schemeClr val="hlink"/>
                </a:solidFill>
                <a:hlinkClick r:id="rId3"/>
              </a:rPr>
              <a:t>https://support.google.com/webdesigner/answer/6163074?hl=es#add-google-fonts</a:t>
            </a:r>
            <a:r>
              <a:rPr lang="es"/>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Adobe: </a:t>
            </a:r>
            <a:r>
              <a:rPr lang="es" u="sng">
                <a:solidFill>
                  <a:schemeClr val="hlink"/>
                </a:solidFill>
                <a:hlinkClick r:id="rId2"/>
              </a:rPr>
              <a:t>https://fonts.adobe.com/fonts/</a:t>
            </a:r>
            <a:r>
              <a:rPr lang="e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rPr lang="es"/>
              <a:t>Añadir fuentes a su sitio web: </a:t>
            </a:r>
            <a:r>
              <a:rPr lang="es" u="sng">
                <a:solidFill>
                  <a:schemeClr val="hlink"/>
                </a:solidFill>
                <a:hlinkClick r:id="rId3"/>
              </a:rPr>
              <a:t>https://helpx.adobe.com/es/fonts/using/add-fonts-website.html</a:t>
            </a:r>
            <a:r>
              <a:rPr lang="e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u="sng">
                <a:solidFill>
                  <a:schemeClr val="hlink"/>
                </a:solidFill>
                <a:hlinkClick r:id="rId2"/>
              </a:rPr>
              <a:t>https://www.w3schools.com/icons/fontawesome_icons_intro.asp</a:t>
            </a:r>
            <a:r>
              <a:rPr lang="es"/>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Fuente:</a:t>
            </a:r>
            <a:endParaRPr/>
          </a:p>
          <a:p>
            <a:pPr indent="0" lvl="0" marL="0" rtl="0" algn="l">
              <a:lnSpc>
                <a:spcPct val="100000"/>
              </a:lnSpc>
              <a:spcBef>
                <a:spcPts val="0"/>
              </a:spcBef>
              <a:spcAft>
                <a:spcPts val="0"/>
              </a:spcAft>
              <a:buSzPts val="1100"/>
              <a:buNone/>
            </a:pPr>
            <a:r>
              <a:rPr lang="es" u="sng">
                <a:solidFill>
                  <a:schemeClr val="hlink"/>
                </a:solidFill>
                <a:hlinkClick r:id="rId2"/>
              </a:rPr>
              <a:t>https://htmlcolorcodes.com/es/recursos/mejor-paleta-de-colores-generadores/</a:t>
            </a:r>
            <a:r>
              <a:rPr lang="es"/>
              <a:t> </a:t>
            </a:r>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3"/>
              </a:rPr>
              <a:t>https://color.adobe.com/es/create/image</a:t>
            </a:r>
            <a:r>
              <a:rPr lang="es"/>
              <a:t> </a:t>
            </a:r>
            <a:endParaRPr/>
          </a:p>
          <a:p>
            <a:pPr indent="0" lvl="0" marL="0" rtl="0" algn="l">
              <a:lnSpc>
                <a:spcPct val="100000"/>
              </a:lnSpc>
              <a:spcBef>
                <a:spcPts val="0"/>
              </a:spcBef>
              <a:spcAft>
                <a:spcPts val="0"/>
              </a:spcAft>
              <a:buClr>
                <a:schemeClr val="dk1"/>
              </a:buClr>
              <a:buSzPts val="1100"/>
              <a:buFont typeface="Arial"/>
              <a:buNone/>
            </a:pPr>
            <a:r>
              <a:rPr lang="es"/>
              <a:t>Ejemplos:</a:t>
            </a:r>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4"/>
              </a:rPr>
              <a:t>https://shapeshifter.ch/about-me/?lang=en</a:t>
            </a:r>
            <a:r>
              <a:rPr lang="es"/>
              <a:t> </a:t>
            </a:r>
            <a:endParaRPr/>
          </a:p>
          <a:p>
            <a:pPr indent="0" lvl="0" marL="0" rtl="0" algn="l">
              <a:lnSpc>
                <a:spcPct val="100000"/>
              </a:lnSpc>
              <a:spcBef>
                <a:spcPts val="0"/>
              </a:spcBef>
              <a:spcAft>
                <a:spcPts val="0"/>
              </a:spcAft>
              <a:buSzPts val="1100"/>
              <a:buNone/>
            </a:pPr>
            <a:r>
              <a:rPr lang="es" u="sng">
                <a:solidFill>
                  <a:schemeClr val="hlink"/>
                </a:solidFill>
                <a:hlinkClick r:id="rId5"/>
              </a:rPr>
              <a:t>http://www.androvichyasociados.com/</a:t>
            </a:r>
            <a:r>
              <a:rPr lang="es"/>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0"/>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30"/>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30"/>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30"/>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30"/>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0"/>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83" name="Shape 83"/>
        <p:cNvGrpSpPr/>
        <p:nvPr/>
      </p:nvGrpSpPr>
      <p:grpSpPr>
        <a:xfrm>
          <a:off x="0" y="0"/>
          <a:ext cx="0" cy="0"/>
          <a:chOff x="0" y="0"/>
          <a:chExt cx="0" cy="0"/>
        </a:xfrm>
      </p:grpSpPr>
      <p:sp>
        <p:nvSpPr>
          <p:cNvPr id="84" name="Google Shape;84;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9"/>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6" name="Google Shape;86;p39"/>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7" name="Google Shape;8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88" name="Google Shape;88;p39"/>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3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0" name="Google Shape;90;p39"/>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1" name="Google Shape;91;p3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92" name="Shape 92"/>
        <p:cNvGrpSpPr/>
        <p:nvPr/>
      </p:nvGrpSpPr>
      <p:grpSpPr>
        <a:xfrm>
          <a:off x="0" y="0"/>
          <a:ext cx="0" cy="0"/>
          <a:chOff x="0" y="0"/>
          <a:chExt cx="0" cy="0"/>
        </a:xfrm>
      </p:grpSpPr>
      <p:sp>
        <p:nvSpPr>
          <p:cNvPr id="93" name="Google Shape;93;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0"/>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95" name="Google Shape;95;p40"/>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96" name="Google Shape;96;p40"/>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97" name="Google Shape;97;p40"/>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98" name="Google Shape;98;p40"/>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99" name="Google Shape;99;p40"/>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0" name="Google Shape;100;p40"/>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40"/>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02" name="Google Shape;102;p40"/>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103" name="Shape 103"/>
        <p:cNvGrpSpPr/>
        <p:nvPr/>
      </p:nvGrpSpPr>
      <p:grpSpPr>
        <a:xfrm>
          <a:off x="0" y="0"/>
          <a:ext cx="0" cy="0"/>
          <a:chOff x="0" y="0"/>
          <a:chExt cx="0" cy="0"/>
        </a:xfrm>
      </p:grpSpPr>
      <p:sp>
        <p:nvSpPr>
          <p:cNvPr id="104" name="Google Shape;104;p4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106" name="Google Shape;106;p41"/>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107" name="Google Shape;107;p41"/>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108" name="Google Shape;108;p41"/>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109" name="Google Shape;109;p4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0" name="Google Shape;110;p4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42"/>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42"/>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2"/>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2"/>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42"/>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42"/>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42"/>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42"/>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42"/>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4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4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4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43"/>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4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3"/>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3"/>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43"/>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43"/>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43"/>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4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4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4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43"/>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4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1"/>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1"/>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1"/>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32"/>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2"/>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2"/>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2"/>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2"/>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32"/>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32"/>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32"/>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32"/>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2"/>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3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32"/>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32"/>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32"/>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3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33"/>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3"/>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33"/>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33"/>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33"/>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33"/>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34"/>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3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34"/>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3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3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5"/>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3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3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3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3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3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65" name="Shape 65"/>
        <p:cNvGrpSpPr/>
        <p:nvPr/>
      </p:nvGrpSpPr>
      <p:grpSpPr>
        <a:xfrm>
          <a:off x="0" y="0"/>
          <a:ext cx="0" cy="0"/>
          <a:chOff x="0" y="0"/>
          <a:chExt cx="0" cy="0"/>
        </a:xfrm>
      </p:grpSpPr>
      <p:sp>
        <p:nvSpPr>
          <p:cNvPr id="66" name="Google Shape;66;p36"/>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 name="Google Shape;67;p36"/>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68" name="Google Shape;68;p36"/>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69" name="Google Shape;69;p36"/>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0" name="Google Shape;70;p3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1" name="Shape 71"/>
        <p:cNvGrpSpPr/>
        <p:nvPr/>
      </p:nvGrpSpPr>
      <p:grpSpPr>
        <a:xfrm>
          <a:off x="0" y="0"/>
          <a:ext cx="0" cy="0"/>
          <a:chOff x="0" y="0"/>
          <a:chExt cx="0" cy="0"/>
        </a:xfrm>
      </p:grpSpPr>
      <p:sp>
        <p:nvSpPr>
          <p:cNvPr id="72" name="Google Shape;72;p37"/>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73" name="Google Shape;73;p3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74" name="Google Shape;74;p3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75" name="Google Shape;75;p3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3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8"/>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0" name="Google Shape;80;p3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1" name="Google Shape;81;p38"/>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82" name="Google Shape;82;p38"/>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www.w3schools.com/colors/colors_names.asp" TargetMode="External"/><Relationship Id="rId4" Type="http://schemas.openxmlformats.org/officeDocument/2006/relationships/hyperlink" Target="https://www.w3schools.com/html/html_colors_rgb.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w3schools.com/css/css_font.as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www.w3schools.com/css/css_font_size.asp" TargetMode="External"/><Relationship Id="rId4" Type="http://schemas.openxmlformats.org/officeDocument/2006/relationships/image" Target="../media/image15.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w3schools.com/cssref/pr_font_font-family.asp" TargetMode="External"/><Relationship Id="rId4" Type="http://schemas.openxmlformats.org/officeDocument/2006/relationships/hyperlink" Target="https://www.w3schools.com/cssref/pr_font_weight.as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fonts.google.com/" TargetMode="External"/><Relationship Id="rId4" Type="http://schemas.openxmlformats.org/officeDocument/2006/relationships/hyperlink" Target="https://support.google.com/webdesigner/answer/6163074?hl=es#add-google-fonts" TargetMode="External"/><Relationship Id="rId5" Type="http://schemas.openxmlformats.org/officeDocument/2006/relationships/image" Target="../media/image20.png"/><Relationship Id="rId6"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fonts.adobe.com/fonts/" TargetMode="External"/><Relationship Id="rId4" Type="http://schemas.openxmlformats.org/officeDocument/2006/relationships/hyperlink" Target="https://helpx.adobe.com/es/fonts/using/add-fonts-website.html" TargetMode="External"/><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fontawesome.com/" TargetMode="Externa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www.flaticon.es/" TargetMode="External"/><Relationship Id="rId4" Type="http://schemas.openxmlformats.org/officeDocument/2006/relationships/hyperlink" Target="https://youtu.be/rOVQN-kmhxw" TargetMode="External"/><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hyperlink" Target="https://blog.hubspot.es/marketing/colores-para-paginas-web" TargetMode="External"/><Relationship Id="rId10" Type="http://schemas.openxmlformats.org/officeDocument/2006/relationships/hyperlink" Target="https://color.adobe.com/es/create/image" TargetMode="External"/><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www.colorhunt.co/" TargetMode="External"/><Relationship Id="rId4" Type="http://schemas.openxmlformats.org/officeDocument/2006/relationships/hyperlink" Target="http://palettr.com/" TargetMode="External"/><Relationship Id="rId9" Type="http://schemas.openxmlformats.org/officeDocument/2006/relationships/hyperlink" Target="http://colrd.com/" TargetMode="External"/><Relationship Id="rId5" Type="http://schemas.openxmlformats.org/officeDocument/2006/relationships/hyperlink" Target="https://color.adobe.com/es/create/color-wheel" TargetMode="External"/><Relationship Id="rId6" Type="http://schemas.openxmlformats.org/officeDocument/2006/relationships/hyperlink" Target="https://www.adobe.com/es/express/feature/design/color-palette" TargetMode="External"/><Relationship Id="rId7" Type="http://schemas.openxmlformats.org/officeDocument/2006/relationships/hyperlink" Target="https://htmlcolorcodes.com/es/" TargetMode="External"/><Relationship Id="rId8" Type="http://schemas.openxmlformats.org/officeDocument/2006/relationships/hyperlink" Target="https://imagecolorpicker.com/es" TargetMode="External"/></Relationships>
</file>

<file path=ppt/slides/_rels/slide24.xml.rels><?xml version="1.0" encoding="UTF-8" standalone="yes"?><Relationships xmlns="http://schemas.openxmlformats.org/package/2006/relationships"><Relationship Id="rId11" Type="http://schemas.openxmlformats.org/officeDocument/2006/relationships/hyperlink" Target="https://developer.mozilla.org/es/docs/Learn/CSS/Styling_text/Styling_lists" TargetMode="External"/><Relationship Id="rId10" Type="http://schemas.openxmlformats.org/officeDocument/2006/relationships/hyperlink" Target="https://www.w3schools.com/css/css_list.asp" TargetMode="External"/><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escss.blogspot.com/2014/01/medidas-Css-Absolutas-relativas.html" TargetMode="External"/><Relationship Id="rId4" Type="http://schemas.openxmlformats.org/officeDocument/2006/relationships/hyperlink" Target="https://www.w3schools.com/css/css_units.asp" TargetMode="External"/><Relationship Id="rId9" Type="http://schemas.openxmlformats.org/officeDocument/2006/relationships/hyperlink" Target="https://desarrolloweb.com/articulos/fondos-css" TargetMode="External"/><Relationship Id="rId5" Type="http://schemas.openxmlformats.org/officeDocument/2006/relationships/hyperlink" Target="https://lenguajecss.com/css/modelo-de-cajas/unidades-css/" TargetMode="External"/><Relationship Id="rId6" Type="http://schemas.openxmlformats.org/officeDocument/2006/relationships/hyperlink" Target="https://youtu.be/FWpIs9eAL5s" TargetMode="External"/><Relationship Id="rId7" Type="http://schemas.openxmlformats.org/officeDocument/2006/relationships/hyperlink" Target="https://helpx.adobe.com/es/fonts/using/add-fonts-website.html" TargetMode="External"/><Relationship Id="rId8" Type="http://schemas.openxmlformats.org/officeDocument/2006/relationships/hyperlink" Target="https://www.myfonts.com/pages/whatthefon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esarrolloweb.com/articulos/unidades-medida-css-relativas-absolutas.html#:~:text=Unidades%20fijas%3A,de%20d%C3%B3nde%20se%20haya%20definido." TargetMode="External"/><Relationship Id="rId4" Type="http://schemas.openxmlformats.org/officeDocument/2006/relationships/hyperlink" Target="https://www.xatakandroid.com/mundogalaxy/las-pantallas-de-moviles-y-tablets-guia-para-saberlo-todo" TargetMode="External"/><Relationship Id="rId5" Type="http://schemas.openxmlformats.org/officeDocument/2006/relationships/hyperlink" Target="http://www.sidar.org/recur/desdi/mcss/manual/ejemplos/v_me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6</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CSS 2</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Unidades de medida relativas </a:t>
            </a:r>
            <a:endParaRPr/>
          </a:p>
        </p:txBody>
      </p:sp>
      <p:sp>
        <p:nvSpPr>
          <p:cNvPr id="207" name="Google Shape;207;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La unidad </a:t>
            </a:r>
            <a:r>
              <a:rPr b="1" lang="es" sz="1550"/>
              <a:t>rem (root em) </a:t>
            </a:r>
            <a:r>
              <a:rPr lang="es" sz="1550"/>
              <a:t>toma la idea de la unidad em, pero permite establecer un </a:t>
            </a:r>
            <a:r>
              <a:rPr b="1" lang="es" sz="1550"/>
              <a:t>tamaño base</a:t>
            </a:r>
            <a:r>
              <a:rPr lang="es" sz="1550"/>
              <a:t> personalizado (</a:t>
            </a:r>
            <a:r>
              <a:rPr i="1" lang="es" sz="1550"/>
              <a:t>generalmente para el documento en general, utilizando </a:t>
            </a:r>
            <a:r>
              <a:rPr b="1" i="1" lang="es" sz="1550"/>
              <a:t>html</a:t>
            </a:r>
            <a:r>
              <a:rPr i="1" lang="es" sz="1550"/>
              <a:t> o la pseudoclase </a:t>
            </a:r>
            <a:r>
              <a:rPr b="1" i="1" lang="es" sz="1550"/>
              <a:t>:root</a:t>
            </a:r>
            <a:r>
              <a:rPr lang="es" sz="1550"/>
              <a:t>). De esta forma, podemos trabajar con múltiplos del tamaño base:</a:t>
            </a:r>
            <a:endParaRPr sz="1550"/>
          </a:p>
        </p:txBody>
      </p:sp>
      <p:sp>
        <p:nvSpPr>
          <p:cNvPr id="208" name="Google Shape;208;p10"/>
          <p:cNvSpPr txBox="1"/>
          <p:nvPr>
            <p:ph idx="1" type="body"/>
          </p:nvPr>
        </p:nvSpPr>
        <p:spPr>
          <a:xfrm>
            <a:off x="432025" y="3785950"/>
            <a:ext cx="8280000" cy="6522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Si queremos cambiar el tamaño del texto en general, sólo tenemos que cambiar el </a:t>
            </a:r>
            <a:r>
              <a:rPr b="1" lang="es" sz="1550"/>
              <a:t>font-size</a:t>
            </a:r>
            <a:r>
              <a:rPr lang="es" sz="1550"/>
              <a:t> de la pseudoclase </a:t>
            </a:r>
            <a:r>
              <a:rPr b="1" lang="es" sz="1550"/>
              <a:t>:root</a:t>
            </a:r>
            <a:r>
              <a:rPr lang="es" sz="1550"/>
              <a:t>, y el resto se modificará en consecuencia.</a:t>
            </a:r>
            <a:endParaRPr sz="1550"/>
          </a:p>
        </p:txBody>
      </p:sp>
      <p:sp>
        <p:nvSpPr>
          <p:cNvPr id="209" name="Google Shape;209;p10"/>
          <p:cNvSpPr txBox="1"/>
          <p:nvPr/>
        </p:nvSpPr>
        <p:spPr>
          <a:xfrm>
            <a:off x="1602475" y="2512921"/>
            <a:ext cx="5939100" cy="12786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FFE66D"/>
                </a:solidFill>
                <a:highlight>
                  <a:srgbClr val="23262E"/>
                </a:highlight>
                <a:latin typeface="Consolas"/>
                <a:ea typeface="Consolas"/>
                <a:cs typeface="Consolas"/>
                <a:sym typeface="Consolas"/>
              </a:rPr>
              <a:t>:root</a:t>
            </a:r>
            <a:r>
              <a:rPr b="0" i="0" lang="es" sz="1300" u="none" cap="none" strike="noStrike">
                <a:solidFill>
                  <a:srgbClr val="D5CED9"/>
                </a:solidFill>
                <a:highlight>
                  <a:srgbClr val="23262E"/>
                </a:highlight>
                <a:latin typeface="Consolas"/>
                <a:ea typeface="Consolas"/>
                <a:cs typeface="Consolas"/>
                <a:sym typeface="Consolas"/>
              </a:rPr>
              <a:t> {font-size: </a:t>
            </a:r>
            <a:r>
              <a:rPr b="0" i="0" lang="es" sz="1300" u="none" cap="none" strike="noStrike">
                <a:solidFill>
                  <a:srgbClr val="F39C12"/>
                </a:solidFill>
                <a:highlight>
                  <a:srgbClr val="23262E"/>
                </a:highlight>
                <a:latin typeface="Consolas"/>
                <a:ea typeface="Consolas"/>
                <a:cs typeface="Consolas"/>
                <a:sym typeface="Consolas"/>
              </a:rPr>
              <a:t>22px</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5F6167"/>
                </a:solidFill>
                <a:highlight>
                  <a:srgbClr val="23262E"/>
                </a:highlight>
                <a:latin typeface="Consolas"/>
                <a:ea typeface="Consolas"/>
                <a:cs typeface="Consolas"/>
                <a:sym typeface="Consolas"/>
              </a:rPr>
              <a:t>/* Tamaño base */</a:t>
            </a: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F926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F92672"/>
                </a:solidFill>
                <a:highlight>
                  <a:srgbClr val="23262E"/>
                </a:highlight>
                <a:latin typeface="Consolas"/>
                <a:ea typeface="Consolas"/>
                <a:cs typeface="Consolas"/>
                <a:sym typeface="Consolas"/>
              </a:rPr>
              <a:t>h1</a:t>
            </a:r>
            <a:r>
              <a:rPr b="0" i="0" lang="es" sz="1300" u="none" cap="none" strike="noStrike">
                <a:solidFill>
                  <a:srgbClr val="D5CED9"/>
                </a:solidFill>
                <a:highlight>
                  <a:srgbClr val="23262E"/>
                </a:highlight>
                <a:latin typeface="Consolas"/>
                <a:ea typeface="Consolas"/>
                <a:cs typeface="Consolas"/>
                <a:sym typeface="Consolas"/>
              </a:rPr>
              <a:t> {font-size: </a:t>
            </a:r>
            <a:r>
              <a:rPr b="0" i="0" lang="es" sz="1300" u="none" cap="none" strike="noStrike">
                <a:solidFill>
                  <a:srgbClr val="F39C12"/>
                </a:solidFill>
                <a:highlight>
                  <a:srgbClr val="23262E"/>
                </a:highlight>
                <a:latin typeface="Consolas"/>
                <a:ea typeface="Consolas"/>
                <a:cs typeface="Consolas"/>
                <a:sym typeface="Consolas"/>
              </a:rPr>
              <a:t>2rem</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5F6167"/>
                </a:solidFill>
                <a:highlight>
                  <a:srgbClr val="23262E"/>
                </a:highlight>
                <a:latin typeface="Consolas"/>
                <a:ea typeface="Consolas"/>
                <a:cs typeface="Consolas"/>
                <a:sym typeface="Consolas"/>
              </a:rPr>
              <a:t>/* El doble del tamaño base: 44px */</a:t>
            </a: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F92672"/>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F92672"/>
                </a:solidFill>
                <a:highlight>
                  <a:srgbClr val="23262E"/>
                </a:highlight>
                <a:latin typeface="Consolas"/>
                <a:ea typeface="Consolas"/>
                <a:cs typeface="Consolas"/>
                <a:sym typeface="Consolas"/>
              </a:rPr>
              <a:t>h2</a:t>
            </a:r>
            <a:r>
              <a:rPr b="0" i="0" lang="es" sz="1300" u="none" cap="none" strike="noStrike">
                <a:solidFill>
                  <a:srgbClr val="D5CED9"/>
                </a:solidFill>
                <a:highlight>
                  <a:srgbClr val="23262E"/>
                </a:highlight>
                <a:latin typeface="Consolas"/>
                <a:ea typeface="Consolas"/>
                <a:cs typeface="Consolas"/>
                <a:sym typeface="Consolas"/>
              </a:rPr>
              <a:t> {font-size: </a:t>
            </a:r>
            <a:r>
              <a:rPr b="0" i="0" lang="es" sz="1300" u="none" cap="none" strike="noStrike">
                <a:solidFill>
                  <a:srgbClr val="F39C12"/>
                </a:solidFill>
                <a:highlight>
                  <a:srgbClr val="23262E"/>
                </a:highlight>
                <a:latin typeface="Consolas"/>
                <a:ea typeface="Consolas"/>
                <a:cs typeface="Consolas"/>
                <a:sym typeface="Consolas"/>
              </a:rPr>
              <a:t>1rem</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5F6167"/>
                </a:solidFill>
                <a:highlight>
                  <a:srgbClr val="23262E"/>
                </a:highlight>
                <a:latin typeface="Consolas"/>
                <a:ea typeface="Consolas"/>
                <a:cs typeface="Consolas"/>
                <a:sym typeface="Consolas"/>
              </a:rPr>
              <a:t>/* El mismo tamaño base: 22px */</a:t>
            </a: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F92672"/>
              </a:solidFill>
              <a:highlight>
                <a:srgbClr val="23262E"/>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Las unidades </a:t>
            </a:r>
            <a:r>
              <a:rPr b="1" lang="es" sz="1550"/>
              <a:t>flexibles (vw y vh o vmin y vmax) </a:t>
            </a:r>
            <a:r>
              <a:rPr lang="es" sz="1550"/>
              <a:t>son relativas al tamaño del ancho o alto del viewport (ventana gráfica, región visible de la página Web en el navegador, no el body).</a:t>
            </a:r>
            <a:endParaRPr sz="1550"/>
          </a:p>
          <a:p>
            <a:pPr indent="-327025" lvl="0" marL="457200" rtl="0" algn="l">
              <a:lnSpc>
                <a:spcPct val="115000"/>
              </a:lnSpc>
              <a:spcBef>
                <a:spcPts val="600"/>
              </a:spcBef>
              <a:spcAft>
                <a:spcPts val="0"/>
              </a:spcAft>
              <a:buSzPts val="1550"/>
              <a:buChar char="●"/>
            </a:pPr>
            <a:r>
              <a:rPr b="1" lang="es" sz="1550"/>
              <a:t>vw</a:t>
            </a:r>
            <a:r>
              <a:rPr lang="es" sz="1550"/>
              <a:t>: viewport width. Por ejemplo, si decimos que un div debe medir 50vw, es equivalente al 50% del ancho total del viewport.</a:t>
            </a:r>
            <a:endParaRPr sz="1550"/>
          </a:p>
          <a:p>
            <a:pPr indent="-327025" lvl="0" marL="457200" rtl="0" algn="l">
              <a:lnSpc>
                <a:spcPct val="115000"/>
              </a:lnSpc>
              <a:spcBef>
                <a:spcPts val="0"/>
              </a:spcBef>
              <a:spcAft>
                <a:spcPts val="0"/>
              </a:spcAft>
              <a:buSzPts val="1550"/>
              <a:buChar char="●"/>
            </a:pPr>
            <a:r>
              <a:rPr b="1" lang="es" sz="1550"/>
              <a:t>vh</a:t>
            </a:r>
            <a:r>
              <a:rPr lang="es" sz="1550"/>
              <a:t>: viewport height. Por ejemplo, si definimos qué un div mide 50vh y el alto del viewport es 800px, nuestro div medirá 400px.</a:t>
            </a:r>
            <a:endParaRPr sz="1400" u="sng"/>
          </a:p>
          <a:p>
            <a:pPr indent="0" lvl="0" marL="114300" rtl="0" algn="l">
              <a:lnSpc>
                <a:spcPct val="115000"/>
              </a:lnSpc>
              <a:spcBef>
                <a:spcPts val="600"/>
              </a:spcBef>
              <a:spcAft>
                <a:spcPts val="600"/>
              </a:spcAft>
              <a:buClr>
                <a:schemeClr val="dk1"/>
              </a:buClr>
              <a:buSzPts val="1100"/>
              <a:buFont typeface="Arial"/>
              <a:buNone/>
            </a:pPr>
            <a:r>
              <a:t/>
            </a:r>
            <a:endParaRPr sz="1550">
              <a:solidFill>
                <a:schemeClr val="dk1"/>
              </a:solidFill>
            </a:endParaRPr>
          </a:p>
        </p:txBody>
      </p:sp>
      <p:sp>
        <p:nvSpPr>
          <p:cNvPr id="215" name="Google Shape;215;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Unidades de medida flexibles </a:t>
            </a:r>
            <a:endParaRPr/>
          </a:p>
        </p:txBody>
      </p:sp>
      <p:pic>
        <p:nvPicPr>
          <p:cNvPr id="216" name="Google Shape;216;p11"/>
          <p:cNvPicPr preferRelativeResize="0"/>
          <p:nvPr/>
        </p:nvPicPr>
        <p:blipFill rotWithShape="1">
          <a:blip r:embed="rId3">
            <a:alphaModFix/>
          </a:blip>
          <a:srcRect b="7230" l="0" r="0" t="10307"/>
          <a:stretch/>
        </p:blipFill>
        <p:spPr>
          <a:xfrm>
            <a:off x="3094525" y="3496200"/>
            <a:ext cx="2955000" cy="137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Colores y tipografías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Colores</a:t>
            </a:r>
            <a:endParaRPr/>
          </a:p>
        </p:txBody>
      </p:sp>
      <p:sp>
        <p:nvSpPr>
          <p:cNvPr id="227" name="Google Shape;227;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La propiedad </a:t>
            </a:r>
            <a:r>
              <a:rPr b="1" i="1" lang="es" sz="1550"/>
              <a:t>color</a:t>
            </a:r>
            <a:r>
              <a:rPr lang="es" sz="1550"/>
              <a:t> se puede usar en cualquier elemento, aunque principalmente se usa para modificar el color del texto y el del </a:t>
            </a:r>
            <a:r>
              <a:rPr i="1" lang="es" sz="1550"/>
              <a:t>background </a:t>
            </a:r>
            <a:r>
              <a:rPr lang="es" sz="1550"/>
              <a:t>de un elemento. Existen diferentes formas de especificar el color:</a:t>
            </a:r>
            <a:endParaRPr sz="1550"/>
          </a:p>
          <a:p>
            <a:pPr indent="-327025" lvl="0" marL="457200" rtl="0" algn="l">
              <a:lnSpc>
                <a:spcPct val="115000"/>
              </a:lnSpc>
              <a:spcBef>
                <a:spcPts val="600"/>
              </a:spcBef>
              <a:spcAft>
                <a:spcPts val="0"/>
              </a:spcAft>
              <a:buSzPts val="1550"/>
              <a:buChar char="●"/>
            </a:pPr>
            <a:r>
              <a:rPr b="1" lang="es" sz="1550"/>
              <a:t>Por palabra clave:</a:t>
            </a:r>
            <a:r>
              <a:rPr lang="es" sz="1550"/>
              <a:t> red, blue, lightblue, etc. </a:t>
            </a:r>
            <a:r>
              <a:rPr lang="es" sz="1550" u="sng">
                <a:solidFill>
                  <a:schemeClr val="hlink"/>
                </a:solidFill>
                <a:hlinkClick r:id="rId3"/>
              </a:rPr>
              <a:t>+info</a:t>
            </a:r>
            <a:endParaRPr sz="1550"/>
          </a:p>
          <a:p>
            <a:pPr indent="-327025" lvl="0" marL="457200" rtl="0" algn="l">
              <a:lnSpc>
                <a:spcPct val="115000"/>
              </a:lnSpc>
              <a:spcBef>
                <a:spcPts val="0"/>
              </a:spcBef>
              <a:spcAft>
                <a:spcPts val="0"/>
              </a:spcAft>
              <a:buSzPts val="1550"/>
              <a:buChar char="●"/>
            </a:pPr>
            <a:r>
              <a:rPr b="1" lang="es" sz="1550"/>
              <a:t>Valor hexadecimal</a:t>
            </a:r>
            <a:r>
              <a:rPr lang="es" sz="1550"/>
              <a:t>: </a:t>
            </a:r>
            <a:r>
              <a:rPr b="1" lang="es" sz="1550">
                <a:solidFill>
                  <a:srgbClr val="31078C"/>
                </a:solidFill>
              </a:rPr>
              <a:t>#31078C</a:t>
            </a:r>
            <a:r>
              <a:rPr lang="es" sz="1550">
                <a:solidFill>
                  <a:schemeClr val="dk1"/>
                </a:solidFill>
              </a:rPr>
              <a:t> </a:t>
            </a:r>
            <a:r>
              <a:rPr lang="es" sz="1550"/>
              <a:t>o</a:t>
            </a:r>
            <a:r>
              <a:rPr lang="es" sz="1550">
                <a:solidFill>
                  <a:schemeClr val="dk1"/>
                </a:solidFill>
              </a:rPr>
              <a:t> </a:t>
            </a:r>
            <a:r>
              <a:rPr b="1" lang="es" sz="1550">
                <a:solidFill>
                  <a:srgbClr val="FF0000"/>
                </a:solidFill>
              </a:rPr>
              <a:t>#FF0000. </a:t>
            </a:r>
            <a:r>
              <a:rPr lang="es" sz="1550"/>
              <a:t>Cada par de letras simboliza el valor del RGB.</a:t>
            </a:r>
            <a:endParaRPr sz="1550"/>
          </a:p>
          <a:p>
            <a:pPr indent="-327025" lvl="0" marL="457200" rtl="0" algn="l">
              <a:lnSpc>
                <a:spcPct val="115000"/>
              </a:lnSpc>
              <a:spcBef>
                <a:spcPts val="0"/>
              </a:spcBef>
              <a:spcAft>
                <a:spcPts val="0"/>
              </a:spcAft>
              <a:buSzPts val="1550"/>
              <a:buChar char="●"/>
            </a:pPr>
            <a:r>
              <a:rPr b="1" lang="es" sz="1550"/>
              <a:t>Valor RGB (Red, Green, Blue)</a:t>
            </a:r>
            <a:r>
              <a:rPr lang="es" sz="1550">
                <a:solidFill>
                  <a:schemeClr val="dk1"/>
                </a:solidFill>
              </a:rPr>
              <a:t>: </a:t>
            </a:r>
            <a:r>
              <a:rPr b="1" lang="es" sz="1550">
                <a:solidFill>
                  <a:srgbClr val="FA00FA"/>
                </a:solidFill>
              </a:rPr>
              <a:t>rgb(250, 0, 250)</a:t>
            </a:r>
            <a:r>
              <a:rPr lang="es" sz="1550">
                <a:solidFill>
                  <a:schemeClr val="dk1"/>
                </a:solidFill>
              </a:rPr>
              <a:t>, </a:t>
            </a:r>
            <a:r>
              <a:rPr b="1" lang="es" sz="1550"/>
              <a:t>rgb(0, 0, 0)</a:t>
            </a:r>
            <a:r>
              <a:rPr lang="es" sz="1550"/>
              <a:t> es el color negro y por el contrario</a:t>
            </a:r>
            <a:r>
              <a:rPr lang="es" sz="1550">
                <a:solidFill>
                  <a:schemeClr val="dk1"/>
                </a:solidFill>
              </a:rPr>
              <a:t> </a:t>
            </a:r>
            <a:r>
              <a:rPr lang="es" sz="1550">
                <a:solidFill>
                  <a:srgbClr val="FFFFFF"/>
                </a:solidFill>
                <a:highlight>
                  <a:schemeClr val="dk1"/>
                </a:highlight>
              </a:rPr>
              <a:t>rgb(255, 255, 255)</a:t>
            </a:r>
            <a:r>
              <a:rPr lang="es" sz="1550">
                <a:solidFill>
                  <a:srgbClr val="FFFFFF"/>
                </a:solidFill>
                <a:highlight>
                  <a:schemeClr val="lt1"/>
                </a:highlight>
              </a:rPr>
              <a:t> </a:t>
            </a:r>
            <a:r>
              <a:rPr lang="es" sz="1550"/>
              <a:t>es blanco. Valores de 0 a 255.</a:t>
            </a:r>
            <a:r>
              <a:rPr lang="es" sz="1550">
                <a:solidFill>
                  <a:schemeClr val="dk1"/>
                </a:solidFill>
              </a:rPr>
              <a:t> </a:t>
            </a:r>
            <a:r>
              <a:rPr lang="es" sz="1550" u="sng">
                <a:solidFill>
                  <a:schemeClr val="hlink"/>
                </a:solidFill>
                <a:hlinkClick r:id="rId4"/>
              </a:rPr>
              <a:t>+info</a:t>
            </a:r>
            <a:endParaRPr sz="1550">
              <a:solidFill>
                <a:schemeClr val="dk1"/>
              </a:solidFill>
            </a:endParaRPr>
          </a:p>
          <a:p>
            <a:pPr indent="-327025" lvl="0" marL="457200" rtl="0" algn="l">
              <a:lnSpc>
                <a:spcPct val="115000"/>
              </a:lnSpc>
              <a:spcBef>
                <a:spcPts val="0"/>
              </a:spcBef>
              <a:spcAft>
                <a:spcPts val="0"/>
              </a:spcAft>
              <a:buSzPts val="1550"/>
              <a:buChar char="●"/>
            </a:pPr>
            <a:r>
              <a:rPr b="1" lang="es" sz="1550"/>
              <a:t>Valor RGBA (RGB + Alpha)</a:t>
            </a:r>
            <a:r>
              <a:rPr lang="es" sz="1550"/>
              <a:t>: rgba(5, 173, 213, 1) o rgba(100%, 62.5%, 100%, 1). El valor Alpha tiene que estar comprendido en [0-1] y hace referencia a la transparencia del elemento, siendo 1 = opaco y 0 = transparente.</a:t>
            </a:r>
            <a:endParaRPr sz="15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Color de fondo</a:t>
            </a:r>
            <a:endParaRPr/>
          </a:p>
        </p:txBody>
      </p:sp>
      <p:sp>
        <p:nvSpPr>
          <p:cNvPr id="233" name="Google Shape;233;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550"/>
              <a:t>El fondo de un elemento, por ejemplo &lt;div&gt; puede ser un color o una imagen:</a:t>
            </a:r>
            <a:endParaRPr sz="1550"/>
          </a:p>
        </p:txBody>
      </p:sp>
      <p:sp>
        <p:nvSpPr>
          <p:cNvPr id="234" name="Google Shape;234;p14"/>
          <p:cNvSpPr txBox="1"/>
          <p:nvPr/>
        </p:nvSpPr>
        <p:spPr>
          <a:xfrm>
            <a:off x="1546900" y="1871725"/>
            <a:ext cx="5518500" cy="8103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"background-color: #334466;"</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    Este div tiene un color de fondo.</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p:txBody>
      </p:sp>
      <p:sp>
        <p:nvSpPr>
          <p:cNvPr id="235" name="Google Shape;235;p14"/>
          <p:cNvSpPr txBox="1"/>
          <p:nvPr/>
        </p:nvSpPr>
        <p:spPr>
          <a:xfrm>
            <a:off x="1546900" y="2909475"/>
            <a:ext cx="5518500" cy="8103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'background-image: url("imagenes/foto.jpg");'</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    Este div tiene una imagen color de fondo.</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p:txBody>
      </p:sp>
      <p:sp>
        <p:nvSpPr>
          <p:cNvPr id="236" name="Google Shape;236;p14"/>
          <p:cNvSpPr txBox="1"/>
          <p:nvPr>
            <p:ph idx="1" type="body"/>
          </p:nvPr>
        </p:nvSpPr>
        <p:spPr>
          <a:xfrm>
            <a:off x="432025" y="3888800"/>
            <a:ext cx="8280000" cy="81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550"/>
              <a:t>En el caso de utilizar una imagen, se aplican las reglas vistas a la hora de definir rutas absolutas o relativas.</a:t>
            </a:r>
            <a:endParaRPr sz="15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Tipografías</a:t>
            </a:r>
            <a:endParaRPr/>
          </a:p>
        </p:txBody>
      </p:sp>
      <p:sp>
        <p:nvSpPr>
          <p:cNvPr id="242" name="Google Shape;242;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00"/>
              <a:t>Las tipografías o fuentes son uno de los pilares del diseño web. La elección de una tipografía adecuada, su tamaño, color, espacio entre letras, interlineado y otras características pueden variar mucho, de forma consciente o inconsciente, la percepción en la que una persona interpreta o accede a los contenidos de una página. </a:t>
            </a:r>
            <a:r>
              <a:rPr lang="es" sz="1600" u="sng">
                <a:solidFill>
                  <a:schemeClr val="hlink"/>
                </a:solidFill>
                <a:hlinkClick r:id="rId3"/>
              </a:rPr>
              <a:t>+info</a:t>
            </a:r>
            <a:endParaRPr sz="1600"/>
          </a:p>
          <a:p>
            <a:pPr indent="0" lvl="0" marL="0" rtl="0" algn="l">
              <a:lnSpc>
                <a:spcPct val="115000"/>
              </a:lnSpc>
              <a:spcBef>
                <a:spcPts val="1200"/>
              </a:spcBef>
              <a:spcAft>
                <a:spcPts val="0"/>
              </a:spcAft>
              <a:buClr>
                <a:schemeClr val="dk1"/>
              </a:buClr>
              <a:buSzPts val="1100"/>
              <a:buFont typeface="Arial"/>
              <a:buNone/>
            </a:pPr>
            <a:r>
              <a:rPr b="1" lang="es" sz="1600"/>
              <a:t>Propiedades básicas:</a:t>
            </a:r>
            <a:endParaRPr b="1" sz="1600"/>
          </a:p>
          <a:p>
            <a:pPr indent="-330200" lvl="0" marL="457200" rtl="0" algn="l">
              <a:lnSpc>
                <a:spcPct val="115000"/>
              </a:lnSpc>
              <a:spcBef>
                <a:spcPts val="1200"/>
              </a:spcBef>
              <a:spcAft>
                <a:spcPts val="0"/>
              </a:spcAft>
              <a:buSzPts val="1600"/>
              <a:buChar char="●"/>
            </a:pPr>
            <a:r>
              <a:rPr b="1" lang="es" sz="1600"/>
              <a:t>font-size</a:t>
            </a:r>
            <a:r>
              <a:rPr lang="es" sz="1600"/>
              <a:t>: tamaño de la fuente (px, em, rem).</a:t>
            </a:r>
            <a:endParaRPr sz="1600"/>
          </a:p>
          <a:p>
            <a:pPr indent="-330200" lvl="0" marL="457200" rtl="0" algn="l">
              <a:lnSpc>
                <a:spcPct val="115000"/>
              </a:lnSpc>
              <a:spcBef>
                <a:spcPts val="0"/>
              </a:spcBef>
              <a:spcAft>
                <a:spcPts val="0"/>
              </a:spcAft>
              <a:buSzPts val="1600"/>
              <a:buChar char="●"/>
            </a:pPr>
            <a:r>
              <a:rPr b="1" lang="es" sz="1600"/>
              <a:t>font-style</a:t>
            </a:r>
            <a:r>
              <a:rPr lang="es" sz="1600"/>
              <a:t>: estilo de fuente (normal, italic, oblique).</a:t>
            </a:r>
            <a:endParaRPr sz="1600"/>
          </a:p>
          <a:p>
            <a:pPr indent="-330200" lvl="0" marL="457200" rtl="0" algn="l">
              <a:lnSpc>
                <a:spcPct val="115000"/>
              </a:lnSpc>
              <a:spcBef>
                <a:spcPts val="0"/>
              </a:spcBef>
              <a:spcAft>
                <a:spcPts val="0"/>
              </a:spcAft>
              <a:buSzPts val="1600"/>
              <a:buChar char="●"/>
            </a:pPr>
            <a:r>
              <a:rPr b="1" lang="es" sz="1600"/>
              <a:t>font-family</a:t>
            </a:r>
            <a:r>
              <a:rPr lang="es" sz="1600"/>
              <a:t>: lista de fuentes (arial, helvetica, sans-serif, etc).</a:t>
            </a:r>
            <a:endParaRPr sz="1600"/>
          </a:p>
          <a:p>
            <a:pPr indent="-330200" lvl="0" marL="457200" rtl="0" algn="l">
              <a:lnSpc>
                <a:spcPct val="115000"/>
              </a:lnSpc>
              <a:spcBef>
                <a:spcPts val="0"/>
              </a:spcBef>
              <a:spcAft>
                <a:spcPts val="0"/>
              </a:spcAft>
              <a:buSzPts val="1600"/>
              <a:buChar char="●"/>
            </a:pPr>
            <a:r>
              <a:rPr b="1" lang="es" sz="1600"/>
              <a:t>font-weight</a:t>
            </a:r>
            <a:r>
              <a:rPr lang="es" sz="1600"/>
              <a:t>: grosor (peso) de la fuente (bold, 400, 600, 800).</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00"/>
              <a:t>Recordemos que utilizamos </a:t>
            </a:r>
            <a:r>
              <a:rPr b="1" i="1" lang="es" sz="1600"/>
              <a:t>&lt;h1&gt;…&lt;h6&gt;</a:t>
            </a:r>
            <a:r>
              <a:rPr lang="es" sz="1600"/>
              <a:t> para los títulos y </a:t>
            </a:r>
            <a:r>
              <a:rPr b="1" lang="es" sz="1600"/>
              <a:t>&lt;p&gt;</a:t>
            </a:r>
            <a:r>
              <a:rPr lang="es" sz="1600"/>
              <a:t> para encabezados. </a:t>
            </a:r>
            <a:r>
              <a:rPr b="1" lang="es" sz="1600"/>
              <a:t>Font-size</a:t>
            </a:r>
            <a:r>
              <a:rPr lang="es" sz="1600"/>
              <a:t> (tamaño de la fuente) puede ser absoluto o relativo. El valor predeterminado es 16px. </a:t>
            </a:r>
            <a:r>
              <a:rPr lang="es" sz="1600" u="sng">
                <a:solidFill>
                  <a:schemeClr val="hlink"/>
                </a:solidFill>
                <a:hlinkClick r:id="rId3"/>
              </a:rPr>
              <a:t>+info</a:t>
            </a:r>
            <a:endParaRPr sz="1600"/>
          </a:p>
        </p:txBody>
      </p:sp>
      <p:sp>
        <p:nvSpPr>
          <p:cNvPr id="248" name="Google Shape;248;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Propiedades font-size y font-style</a:t>
            </a:r>
            <a:endParaRPr/>
          </a:p>
        </p:txBody>
      </p:sp>
      <p:sp>
        <p:nvSpPr>
          <p:cNvPr id="249" name="Google Shape;249;p16"/>
          <p:cNvSpPr txBox="1"/>
          <p:nvPr>
            <p:ph idx="1" type="body"/>
          </p:nvPr>
        </p:nvSpPr>
        <p:spPr>
          <a:xfrm>
            <a:off x="483450" y="3065500"/>
            <a:ext cx="8177100" cy="49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600"/>
              <a:t>En cuanto a </a:t>
            </a:r>
            <a:r>
              <a:rPr b="1" lang="es" sz="1600"/>
              <a:t>font-style</a:t>
            </a:r>
            <a:r>
              <a:rPr lang="es" sz="1600"/>
              <a:t>  determina el estilo del texto. Posee tres valores:</a:t>
            </a:r>
            <a:endParaRPr sz="1600"/>
          </a:p>
        </p:txBody>
      </p:sp>
      <p:sp>
        <p:nvSpPr>
          <p:cNvPr id="250" name="Google Shape;250;p16"/>
          <p:cNvSpPr txBox="1"/>
          <p:nvPr/>
        </p:nvSpPr>
        <p:spPr>
          <a:xfrm>
            <a:off x="1566375" y="2248675"/>
            <a:ext cx="4893600" cy="8103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'font-size: 16px;'</a:t>
            </a:r>
            <a:r>
              <a:rPr b="0" i="0" lang="es" sz="1300" u="none" cap="none" strike="noStrike">
                <a:solidFill>
                  <a:srgbClr val="D5CED9"/>
                </a:solidFill>
                <a:highlight>
                  <a:srgbClr val="23262E"/>
                </a:highlight>
                <a:latin typeface="Consolas"/>
                <a:ea typeface="Consolas"/>
                <a:cs typeface="Consolas"/>
                <a:sym typeface="Consolas"/>
              </a:rPr>
              <a:t>&gt;Fuente en 16px&lt;/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'font-size: 24px;'</a:t>
            </a:r>
            <a:r>
              <a:rPr b="0" i="0" lang="es" sz="1300" u="none" cap="none" strike="noStrike">
                <a:solidFill>
                  <a:srgbClr val="D5CED9"/>
                </a:solidFill>
                <a:highlight>
                  <a:srgbClr val="23262E"/>
                </a:highlight>
                <a:latin typeface="Consolas"/>
                <a:ea typeface="Consolas"/>
                <a:cs typeface="Consolas"/>
                <a:sym typeface="Consolas"/>
              </a:rPr>
              <a:t>&gt;Fuente en 24px&lt;/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'font-size: 32px;'</a:t>
            </a:r>
            <a:r>
              <a:rPr b="0" i="0" lang="es" sz="1300" u="none" cap="none" strike="noStrike">
                <a:solidFill>
                  <a:srgbClr val="D5CED9"/>
                </a:solidFill>
                <a:highlight>
                  <a:srgbClr val="23262E"/>
                </a:highlight>
                <a:latin typeface="Consolas"/>
                <a:ea typeface="Consolas"/>
                <a:cs typeface="Consolas"/>
                <a:sym typeface="Consolas"/>
              </a:rPr>
              <a:t>&gt;Fuente en 32px&lt;/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p:txBody>
      </p:sp>
      <p:sp>
        <p:nvSpPr>
          <p:cNvPr id="251" name="Google Shape;251;p16"/>
          <p:cNvSpPr txBox="1"/>
          <p:nvPr/>
        </p:nvSpPr>
        <p:spPr>
          <a:xfrm>
            <a:off x="474750" y="3570925"/>
            <a:ext cx="6090600" cy="8103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'font-style: normal;'</a:t>
            </a:r>
            <a:r>
              <a:rPr b="0" i="0" lang="es" sz="1300" u="none" cap="none" strike="noStrike">
                <a:solidFill>
                  <a:srgbClr val="D5CED9"/>
                </a:solidFill>
                <a:highlight>
                  <a:srgbClr val="23262E"/>
                </a:highlight>
                <a:latin typeface="Consolas"/>
                <a:ea typeface="Consolas"/>
                <a:cs typeface="Consolas"/>
                <a:sym typeface="Consolas"/>
              </a:rPr>
              <a:t>&gt;Párrafo con estilo normal.&lt;/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'font-style: italic;'</a:t>
            </a:r>
            <a:r>
              <a:rPr b="0" i="0" lang="es" sz="1300" u="none" cap="none" strike="noStrike">
                <a:solidFill>
                  <a:srgbClr val="D5CED9"/>
                </a:solidFill>
                <a:highlight>
                  <a:srgbClr val="23262E"/>
                </a:highlight>
                <a:latin typeface="Consolas"/>
                <a:ea typeface="Consolas"/>
                <a:cs typeface="Consolas"/>
                <a:sym typeface="Consolas"/>
              </a:rPr>
              <a:t>&gt;Párrafo con estilo cursiva.&lt;/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FFE66D"/>
                </a:solidFill>
                <a:highlight>
                  <a:srgbClr val="23262E"/>
                </a:highlight>
                <a:latin typeface="Consolas"/>
                <a:ea typeface="Consolas"/>
                <a:cs typeface="Consolas"/>
                <a:sym typeface="Consolas"/>
              </a:rPr>
              <a:t>style</a:t>
            </a:r>
            <a:r>
              <a:rPr b="0" i="0" lang="es" sz="1300" u="none" cap="none" strike="noStrike">
                <a:solidFill>
                  <a:srgbClr val="D5CED9"/>
                </a:solidFill>
                <a:highlight>
                  <a:srgbClr val="23262E"/>
                </a:highlight>
                <a:latin typeface="Consolas"/>
                <a:ea typeface="Consolas"/>
                <a:cs typeface="Consolas"/>
                <a:sym typeface="Consolas"/>
              </a:rPr>
              <a:t>=</a:t>
            </a:r>
            <a:r>
              <a:rPr b="0" i="0" lang="es" sz="1300" u="none" cap="none" strike="noStrike">
                <a:solidFill>
                  <a:srgbClr val="96E072"/>
                </a:solidFill>
                <a:highlight>
                  <a:srgbClr val="23262E"/>
                </a:highlight>
                <a:latin typeface="Consolas"/>
                <a:ea typeface="Consolas"/>
                <a:cs typeface="Consolas"/>
                <a:sym typeface="Consolas"/>
              </a:rPr>
              <a:t>'font-style: oblique;'</a:t>
            </a:r>
            <a:r>
              <a:rPr b="0" i="0" lang="es" sz="1300" u="none" cap="none" strike="noStrike">
                <a:solidFill>
                  <a:srgbClr val="D5CED9"/>
                </a:solidFill>
                <a:highlight>
                  <a:srgbClr val="23262E"/>
                </a:highlight>
                <a:latin typeface="Consolas"/>
                <a:ea typeface="Consolas"/>
                <a:cs typeface="Consolas"/>
                <a:sym typeface="Consolas"/>
              </a:rPr>
              <a:t>&gt;Párrafo con estilo oblicuo.&lt;/</a:t>
            </a:r>
            <a:r>
              <a:rPr b="0" i="0" lang="es" sz="1300" u="none" cap="none" strike="noStrike">
                <a:solidFill>
                  <a:srgbClr val="F92672"/>
                </a:solidFill>
                <a:highlight>
                  <a:srgbClr val="23262E"/>
                </a:highlight>
                <a:latin typeface="Consolas"/>
                <a:ea typeface="Consolas"/>
                <a:cs typeface="Consolas"/>
                <a:sym typeface="Consolas"/>
              </a:rPr>
              <a:t>p</a:t>
            </a:r>
            <a:r>
              <a:rPr b="0" i="0" lang="es" sz="1300" u="none" cap="none" strike="noStrike">
                <a:solidFill>
                  <a:srgbClr val="D5CED9"/>
                </a:solidFill>
                <a:highlight>
                  <a:srgbClr val="23262E"/>
                </a:highlight>
                <a:latin typeface="Consolas"/>
                <a:ea typeface="Consolas"/>
                <a:cs typeface="Consolas"/>
                <a:sym typeface="Consolas"/>
              </a:rPr>
              <a:t>&gt;</a:t>
            </a:r>
            <a:endParaRPr b="0" i="0" sz="1300" u="none" cap="none" strike="noStrike">
              <a:solidFill>
                <a:srgbClr val="D5CED9"/>
              </a:solidFill>
              <a:highlight>
                <a:srgbClr val="23262E"/>
              </a:highlight>
              <a:latin typeface="Consolas"/>
              <a:ea typeface="Consolas"/>
              <a:cs typeface="Consolas"/>
              <a:sym typeface="Consolas"/>
            </a:endParaRPr>
          </a:p>
        </p:txBody>
      </p:sp>
      <p:pic>
        <p:nvPicPr>
          <p:cNvPr id="252" name="Google Shape;252;p16"/>
          <p:cNvPicPr preferRelativeResize="0"/>
          <p:nvPr/>
        </p:nvPicPr>
        <p:blipFill rotWithShape="1">
          <a:blip r:embed="rId4">
            <a:alphaModFix/>
          </a:blip>
          <a:srcRect b="0" l="0" r="0" t="0"/>
          <a:stretch/>
        </p:blipFill>
        <p:spPr>
          <a:xfrm>
            <a:off x="6877625" y="3570925"/>
            <a:ext cx="1485550" cy="810300"/>
          </a:xfrm>
          <a:prstGeom prst="rect">
            <a:avLst/>
          </a:prstGeom>
          <a:noFill/>
          <a:ln>
            <a:noFill/>
          </a:ln>
        </p:spPr>
      </p:pic>
      <p:pic>
        <p:nvPicPr>
          <p:cNvPr id="253" name="Google Shape;253;p16"/>
          <p:cNvPicPr preferRelativeResize="0"/>
          <p:nvPr/>
        </p:nvPicPr>
        <p:blipFill rotWithShape="1">
          <a:blip r:embed="rId5">
            <a:alphaModFix/>
          </a:blip>
          <a:srcRect b="0" l="0" r="0" t="0"/>
          <a:stretch/>
        </p:blipFill>
        <p:spPr>
          <a:xfrm>
            <a:off x="6877627" y="2248675"/>
            <a:ext cx="1180597" cy="81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s" sz="1550"/>
              <a:t>Font-family </a:t>
            </a:r>
            <a:r>
              <a:rPr lang="es" sz="1550"/>
              <a:t>establece la familia tipográfica. Los nombres compuestos se colocan entre comillas. Las fuentes sólo se visualizarán si el usuario las tiene instaladas en su dispositivo. Se recomienda agregar más de una fuente, separadas entre comas. </a:t>
            </a:r>
            <a:r>
              <a:rPr lang="es" sz="1550" u="sng">
                <a:solidFill>
                  <a:schemeClr val="hlink"/>
                </a:solidFill>
                <a:hlinkClick r:id="rId3"/>
              </a:rPr>
              <a:t>+info</a:t>
            </a:r>
            <a:r>
              <a:rPr lang="es" sz="1550"/>
              <a:t> </a:t>
            </a:r>
            <a:endParaRPr sz="1550"/>
          </a:p>
        </p:txBody>
      </p:sp>
      <p:sp>
        <p:nvSpPr>
          <p:cNvPr id="259" name="Google Shape;259;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Propiedades font-family y font-weight</a:t>
            </a:r>
            <a:endParaRPr/>
          </a:p>
        </p:txBody>
      </p:sp>
      <p:sp>
        <p:nvSpPr>
          <p:cNvPr id="260" name="Google Shape;260;p17"/>
          <p:cNvSpPr txBox="1"/>
          <p:nvPr>
            <p:ph idx="1" type="body"/>
          </p:nvPr>
        </p:nvSpPr>
        <p:spPr>
          <a:xfrm>
            <a:off x="431975" y="3370925"/>
            <a:ext cx="8280000" cy="810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s" sz="1600"/>
              <a:t>font-weigth:</a:t>
            </a:r>
            <a:r>
              <a:rPr lang="es" sz="1600"/>
              <a:t> Establece qué tan gruesos o delgados deben mostrarse los caracteres en el texto. </a:t>
            </a:r>
            <a:r>
              <a:rPr lang="es" sz="1600" u="sng">
                <a:solidFill>
                  <a:schemeClr val="hlink"/>
                </a:solidFill>
                <a:hlinkClick r:id="rId4"/>
              </a:rPr>
              <a:t>+info</a:t>
            </a:r>
            <a:endParaRPr sz="1600"/>
          </a:p>
        </p:txBody>
      </p:sp>
      <p:sp>
        <p:nvSpPr>
          <p:cNvPr id="261" name="Google Shape;261;p17"/>
          <p:cNvSpPr txBox="1"/>
          <p:nvPr/>
        </p:nvSpPr>
        <p:spPr>
          <a:xfrm>
            <a:off x="1639500" y="2485325"/>
            <a:ext cx="5847600" cy="7332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F92672"/>
                </a:solidFill>
                <a:highlight>
                  <a:srgbClr val="23262E"/>
                </a:highlight>
                <a:latin typeface="Consolas"/>
                <a:ea typeface="Consolas"/>
                <a:cs typeface="Consolas"/>
                <a:sym typeface="Consolas"/>
              </a:rPr>
              <a:t>div</a:t>
            </a:r>
            <a:r>
              <a:rPr b="0" i="0" lang="es" sz="1300" u="none" cap="none" strike="noStrike">
                <a:solidFill>
                  <a:srgbClr val="D5CED9"/>
                </a:solidFill>
                <a:highlight>
                  <a:srgbClr val="23262E"/>
                </a:highlight>
                <a:latin typeface="Consolas"/>
                <a:ea typeface="Consolas"/>
                <a:cs typeface="Consolas"/>
                <a:sym typeface="Consolas"/>
              </a:rPr>
              <a:t> {</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    font-family: </a:t>
            </a:r>
            <a:r>
              <a:rPr b="0" i="0" lang="es" sz="1300" u="none" cap="none" strike="noStrike">
                <a:solidFill>
                  <a:srgbClr val="EE5D43"/>
                </a:solidFill>
                <a:highlight>
                  <a:srgbClr val="23262E"/>
                </a:highlight>
                <a:latin typeface="Consolas"/>
                <a:ea typeface="Consolas"/>
                <a:cs typeface="Consolas"/>
                <a:sym typeface="Consolas"/>
              </a:rPr>
              <a:t>Georgia</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96E072"/>
                </a:solidFill>
                <a:highlight>
                  <a:srgbClr val="23262E"/>
                </a:highlight>
                <a:latin typeface="Consolas"/>
                <a:ea typeface="Consolas"/>
                <a:cs typeface="Consolas"/>
                <a:sym typeface="Consolas"/>
              </a:rPr>
              <a:t>'Times New Roman'</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EE5D43"/>
                </a:solidFill>
                <a:highlight>
                  <a:srgbClr val="23262E"/>
                </a:highlight>
                <a:latin typeface="Consolas"/>
                <a:ea typeface="Consolas"/>
                <a:cs typeface="Consolas"/>
                <a:sym typeface="Consolas"/>
              </a:rPr>
              <a:t>Verdana</a:t>
            </a:r>
            <a:r>
              <a:rPr b="0" i="0" lang="es" sz="1300" u="none" cap="none" strike="noStrike">
                <a:solidFill>
                  <a:srgbClr val="D5CED9"/>
                </a:solidFill>
                <a:highlight>
                  <a:srgbClr val="23262E"/>
                </a:highlight>
                <a:latin typeface="Consolas"/>
                <a:ea typeface="Consolas"/>
                <a:cs typeface="Consolas"/>
                <a:sym typeface="Consolas"/>
              </a:rPr>
              <a:t>, </a:t>
            </a:r>
            <a:r>
              <a:rPr b="0" i="0" lang="es" sz="1300" u="none" cap="none" strike="noStrike">
                <a:solidFill>
                  <a:srgbClr val="EE5D43"/>
                </a:solidFill>
                <a:highlight>
                  <a:srgbClr val="23262E"/>
                </a:highlight>
                <a:latin typeface="Consolas"/>
                <a:ea typeface="Consolas"/>
                <a:cs typeface="Consolas"/>
                <a:sym typeface="Consolas"/>
              </a:rPr>
              <a:t>serif</a:t>
            </a: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00" u="none" cap="none" strike="noStrike">
                <a:solidFill>
                  <a:srgbClr val="D5CED9"/>
                </a:solidFill>
                <a:highlight>
                  <a:srgbClr val="23262E"/>
                </a:highlight>
                <a:latin typeface="Consolas"/>
                <a:ea typeface="Consolas"/>
                <a:cs typeface="Consolas"/>
                <a:sym typeface="Consolas"/>
              </a:rPr>
              <a:t>}</a:t>
            </a:r>
            <a:endParaRPr b="0" i="0" sz="13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00" u="none" cap="none" strike="noStrik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idx="1" type="body"/>
          </p:nvPr>
        </p:nvSpPr>
        <p:spPr>
          <a:xfrm>
            <a:off x="534875" y="1170125"/>
            <a:ext cx="8177100" cy="11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Si deseamos utilizar alguna fuente que no sea estándar, podemos utilizar la API de </a:t>
            </a:r>
            <a:r>
              <a:rPr b="1" lang="es" sz="1550"/>
              <a:t>Google Fonts</a:t>
            </a:r>
            <a:r>
              <a:rPr lang="es" sz="1550"/>
              <a:t> que dispone de cientos de tipografías para utilizar en nuestra página. Simplemente debemos agregar un enlace en la hoja de estilo.</a:t>
            </a:r>
            <a:endParaRPr sz="1550"/>
          </a:p>
          <a:p>
            <a:pPr indent="0" lvl="0" marL="0" rtl="0" algn="l">
              <a:lnSpc>
                <a:spcPct val="115000"/>
              </a:lnSpc>
              <a:spcBef>
                <a:spcPts val="1200"/>
              </a:spcBef>
              <a:spcAft>
                <a:spcPts val="0"/>
              </a:spcAft>
              <a:buClr>
                <a:schemeClr val="dk1"/>
              </a:buClr>
              <a:buSzPts val="1100"/>
              <a:buFont typeface="Arial"/>
              <a:buNone/>
            </a:pPr>
            <a:r>
              <a:t/>
            </a:r>
            <a:endParaRPr b="1" sz="1550"/>
          </a:p>
          <a:p>
            <a:pPr indent="0" lvl="0" marL="0" rtl="0" algn="l">
              <a:lnSpc>
                <a:spcPct val="115000"/>
              </a:lnSpc>
              <a:spcBef>
                <a:spcPts val="1200"/>
              </a:spcBef>
              <a:spcAft>
                <a:spcPts val="1200"/>
              </a:spcAft>
              <a:buClr>
                <a:schemeClr val="dk1"/>
              </a:buClr>
              <a:buSzPts val="1100"/>
              <a:buFont typeface="Arial"/>
              <a:buNone/>
            </a:pPr>
            <a:r>
              <a:t/>
            </a:r>
            <a:endParaRPr b="1" sz="1550"/>
          </a:p>
        </p:txBody>
      </p:sp>
      <p:sp>
        <p:nvSpPr>
          <p:cNvPr id="267" name="Google Shape;267;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Google Fonts</a:t>
            </a:r>
            <a:endParaRPr/>
          </a:p>
        </p:txBody>
      </p:sp>
      <p:sp>
        <p:nvSpPr>
          <p:cNvPr id="268" name="Google Shape;268;p18"/>
          <p:cNvSpPr txBox="1"/>
          <p:nvPr>
            <p:ph idx="1" type="body"/>
          </p:nvPr>
        </p:nvSpPr>
        <p:spPr>
          <a:xfrm>
            <a:off x="534875" y="2332925"/>
            <a:ext cx="4097700" cy="2262600"/>
          </a:xfrm>
          <a:prstGeom prst="rect">
            <a:avLst/>
          </a:prstGeom>
          <a:noFill/>
          <a:ln>
            <a:noFill/>
          </a:ln>
        </p:spPr>
        <p:txBody>
          <a:bodyPr anchorCtr="0" anchor="t" bIns="91425" lIns="91425" spcFirstLastPara="1" rIns="91425" wrap="square" tIns="91425">
            <a:noAutofit/>
          </a:bodyPr>
          <a:lstStyle/>
          <a:p>
            <a:pPr indent="-327025" lvl="0" marL="457200" rtl="0" algn="l">
              <a:lnSpc>
                <a:spcPct val="115000"/>
              </a:lnSpc>
              <a:spcBef>
                <a:spcPts val="0"/>
              </a:spcBef>
              <a:spcAft>
                <a:spcPts val="0"/>
              </a:spcAft>
              <a:buSzPts val="1550"/>
              <a:buAutoNum type="arabicPeriod"/>
            </a:pPr>
            <a:r>
              <a:rPr lang="es" sz="1550"/>
              <a:t>Ingresar a </a:t>
            </a:r>
            <a:r>
              <a:rPr lang="es" sz="1550" u="sng">
                <a:solidFill>
                  <a:schemeClr val="hlink"/>
                </a:solidFill>
                <a:hlinkClick r:id="rId3"/>
              </a:rPr>
              <a:t>https://fonts.google.com/</a:t>
            </a:r>
            <a:r>
              <a:rPr lang="es" sz="1550"/>
              <a:t> </a:t>
            </a:r>
            <a:endParaRPr sz="1550"/>
          </a:p>
          <a:p>
            <a:pPr indent="-327025" lvl="0" marL="457200" rtl="0" algn="l">
              <a:lnSpc>
                <a:spcPct val="115000"/>
              </a:lnSpc>
              <a:spcBef>
                <a:spcPts val="0"/>
              </a:spcBef>
              <a:spcAft>
                <a:spcPts val="0"/>
              </a:spcAft>
              <a:buSzPts val="1550"/>
              <a:buAutoNum type="arabicPeriod"/>
            </a:pPr>
            <a:r>
              <a:rPr lang="es" sz="1550"/>
              <a:t>Seleccionar una fuente.</a:t>
            </a:r>
            <a:endParaRPr sz="1550"/>
          </a:p>
          <a:p>
            <a:pPr indent="-327025" lvl="0" marL="457200" rtl="0" algn="l">
              <a:lnSpc>
                <a:spcPct val="115000"/>
              </a:lnSpc>
              <a:spcBef>
                <a:spcPts val="0"/>
              </a:spcBef>
              <a:spcAft>
                <a:spcPts val="0"/>
              </a:spcAft>
              <a:buSzPts val="1550"/>
              <a:buAutoNum type="arabicPeriod"/>
            </a:pPr>
            <a:r>
              <a:rPr lang="es" sz="1550"/>
              <a:t>Copiar y pegar la regla CSS. </a:t>
            </a:r>
            <a:r>
              <a:rPr lang="es" sz="1550" u="sng">
                <a:solidFill>
                  <a:schemeClr val="hlink"/>
                </a:solidFill>
                <a:hlinkClick r:id="rId4"/>
              </a:rPr>
              <a:t>+info</a:t>
            </a:r>
            <a:endParaRPr sz="1550"/>
          </a:p>
        </p:txBody>
      </p:sp>
      <p:pic>
        <p:nvPicPr>
          <p:cNvPr id="269" name="Google Shape;269;p18"/>
          <p:cNvPicPr preferRelativeResize="0"/>
          <p:nvPr/>
        </p:nvPicPr>
        <p:blipFill rotWithShape="1">
          <a:blip r:embed="rId5">
            <a:alphaModFix/>
          </a:blip>
          <a:srcRect b="0" l="0" r="0" t="0"/>
          <a:stretch/>
        </p:blipFill>
        <p:spPr>
          <a:xfrm>
            <a:off x="4833461" y="2203325"/>
            <a:ext cx="3320215" cy="2262600"/>
          </a:xfrm>
          <a:prstGeom prst="rect">
            <a:avLst/>
          </a:prstGeom>
          <a:noFill/>
          <a:ln>
            <a:noFill/>
          </a:ln>
        </p:spPr>
      </p:pic>
      <p:pic>
        <p:nvPicPr>
          <p:cNvPr id="270" name="Google Shape;270;p18"/>
          <p:cNvPicPr preferRelativeResize="0"/>
          <p:nvPr/>
        </p:nvPicPr>
        <p:blipFill rotWithShape="1">
          <a:blip r:embed="rId6">
            <a:alphaModFix/>
          </a:blip>
          <a:srcRect b="0" l="0" r="0" t="0"/>
          <a:stretch/>
        </p:blipFill>
        <p:spPr>
          <a:xfrm>
            <a:off x="6944941" y="3258674"/>
            <a:ext cx="1699160" cy="116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76" name="Google Shape;276;p1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Adobe Fonts</a:t>
            </a:r>
            <a:endParaRPr/>
          </a:p>
        </p:txBody>
      </p:sp>
      <p:sp>
        <p:nvSpPr>
          <p:cNvPr id="277" name="Google Shape;277;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s"/>
              <a:t>Adobe Fonts es un servicio en línea que brinda a sus suscriptores acceso a su biblioteca de fuentes, bajo un único acuerdo de licencia. Las fuentes pueden usarse directamente en sitios web.</a:t>
            </a:r>
            <a:endParaRPr/>
          </a:p>
          <a:p>
            <a:pPr indent="0" lvl="0" marL="0" rtl="0" algn="l">
              <a:lnSpc>
                <a:spcPct val="115000"/>
              </a:lnSpc>
              <a:spcBef>
                <a:spcPts val="1200"/>
              </a:spcBef>
              <a:spcAft>
                <a:spcPts val="1200"/>
              </a:spcAft>
              <a:buSzPts val="1400"/>
              <a:buNone/>
            </a:pPr>
            <a:r>
              <a:rPr lang="es"/>
              <a:t>Adobe Fonts: </a:t>
            </a:r>
            <a:r>
              <a:rPr lang="es" u="sng">
                <a:solidFill>
                  <a:schemeClr val="hlink"/>
                </a:solidFill>
                <a:hlinkClick r:id="rId3"/>
              </a:rPr>
              <a:t>https://fonts.adobe.com/fonts/</a:t>
            </a:r>
            <a:r>
              <a:rPr lang="es"/>
              <a:t> </a:t>
            </a:r>
            <a:r>
              <a:rPr lang="es" u="sng">
                <a:solidFill>
                  <a:schemeClr val="hlink"/>
                </a:solidFill>
                <a:hlinkClick r:id="rId4"/>
              </a:rPr>
              <a:t>+info</a:t>
            </a:r>
            <a:endParaRPr/>
          </a:p>
        </p:txBody>
      </p:sp>
      <p:pic>
        <p:nvPicPr>
          <p:cNvPr id="278" name="Google Shape;278;p19"/>
          <p:cNvPicPr preferRelativeResize="0"/>
          <p:nvPr/>
        </p:nvPicPr>
        <p:blipFill rotWithShape="1">
          <a:blip r:embed="rId5">
            <a:alphaModFix/>
          </a:blip>
          <a:srcRect b="0" l="0" r="23675" t="0"/>
          <a:stretch/>
        </p:blipFill>
        <p:spPr>
          <a:xfrm>
            <a:off x="4832400" y="1152475"/>
            <a:ext cx="3999900" cy="34390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0" lang="es"/>
              <a:t>Medidas, colores, fondos, fuentes e íconos</a:t>
            </a:r>
            <a:endParaRPr b="0"/>
          </a:p>
        </p:txBody>
      </p:sp>
      <p:pic>
        <p:nvPicPr>
          <p:cNvPr id="150" name="Google Shape;150;p2"/>
          <p:cNvPicPr preferRelativeResize="0"/>
          <p:nvPr/>
        </p:nvPicPr>
        <p:blipFill rotWithShape="1">
          <a:blip r:embed="rId3">
            <a:alphaModFix/>
          </a:blip>
          <a:srcRect b="0" l="0" r="0" t="0"/>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84" name="Google Shape;284;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s" sz="1250"/>
              <a:t>Hay varias formas de agregar iconos a tu sitio web, en </a:t>
            </a:r>
            <a:r>
              <a:rPr lang="es" sz="1250" u="sng">
                <a:solidFill>
                  <a:schemeClr val="hlink"/>
                </a:solidFill>
                <a:hlinkClick r:id="rId3"/>
              </a:rPr>
              <a:t>https://fontawesome.com/</a:t>
            </a:r>
            <a:r>
              <a:rPr lang="es" sz="1250"/>
              <a:t>,  hay iconos gratuitos y pagos, te registras en el sitio y te envían un mail con una etiqueta que podés agregar al &lt;head&gt; de tu HTML. Luego podés elegir los íconos a utilizar y agregar a tu página.</a:t>
            </a:r>
            <a:endParaRPr sz="1250"/>
          </a:p>
        </p:txBody>
      </p:sp>
      <p:sp>
        <p:nvSpPr>
          <p:cNvPr id="285" name="Google Shape;285;p2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Íconos (fontawesome)</a:t>
            </a:r>
            <a:endParaRPr/>
          </a:p>
        </p:txBody>
      </p:sp>
      <p:sp>
        <p:nvSpPr>
          <p:cNvPr id="286" name="Google Shape;286;p20"/>
          <p:cNvSpPr txBox="1"/>
          <p:nvPr/>
        </p:nvSpPr>
        <p:spPr>
          <a:xfrm>
            <a:off x="4572000" y="1152475"/>
            <a:ext cx="4260300" cy="34164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&gt;Íconos de Font Awesome&lt;/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fa-heart"</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fa-car"</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fa-file"</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fa-bars"</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&gt;Íconos de Font Awesome (tamaño y color)&lt;/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24px;"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48px; color:red"</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"fas fa-cloud"</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60px; color:lightblue"</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&gt;Íconos de Font Awesome (tamaño y color)&lt;/</a:t>
            </a:r>
            <a:r>
              <a:rPr b="0" i="0" lang="es" sz="800" u="none" cap="none" strike="noStrike">
                <a:solidFill>
                  <a:srgbClr val="F92672"/>
                </a:solidFill>
                <a:highlight>
                  <a:srgbClr val="23262E"/>
                </a:highlight>
                <a:latin typeface="Consolas"/>
                <a:ea typeface="Consolas"/>
                <a:cs typeface="Consolas"/>
                <a:sym typeface="Consolas"/>
              </a:rPr>
              <a:t>h3</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href</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"https://www.instagram.com/"</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"fa-brands fa-instagram"</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href</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"https://www.facebook.com/"</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"fa-brands fa-facebook-f"</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href</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"https://www.linkedin.com/"</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"fa-brands fa-linkedin"</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href</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"http://twitter.com/"</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class</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"fa-brands fa-twitter"</a:t>
            </a:r>
            <a:r>
              <a:rPr b="0" i="0" lang="es" sz="800" u="none" cap="none" strike="noStrike">
                <a:solidFill>
                  <a:srgbClr val="D5CED9"/>
                </a:solidFill>
                <a:highlight>
                  <a:srgbClr val="23262E"/>
                </a:highlight>
                <a:latin typeface="Consolas"/>
                <a:ea typeface="Consolas"/>
                <a:cs typeface="Consolas"/>
                <a:sym typeface="Consolas"/>
              </a:rPr>
              <a:t> </a:t>
            </a:r>
            <a:r>
              <a:rPr b="0" i="0" lang="es" sz="800" u="none" cap="none" strike="noStrike">
                <a:solidFill>
                  <a:srgbClr val="FFE66D"/>
                </a:solidFill>
                <a:highlight>
                  <a:srgbClr val="23262E"/>
                </a:highlight>
                <a:latin typeface="Consolas"/>
                <a:ea typeface="Consolas"/>
                <a:cs typeface="Consolas"/>
                <a:sym typeface="Consolas"/>
              </a:rPr>
              <a:t>style</a:t>
            </a:r>
            <a:r>
              <a:rPr b="0" i="0" lang="es" sz="800" u="none" cap="none" strike="noStrike">
                <a:solidFill>
                  <a:srgbClr val="D5CED9"/>
                </a:solidFill>
                <a:highlight>
                  <a:srgbClr val="23262E"/>
                </a:highlight>
                <a:latin typeface="Consolas"/>
                <a:ea typeface="Consolas"/>
                <a:cs typeface="Consolas"/>
                <a:sym typeface="Consolas"/>
              </a:rPr>
              <a:t>=</a:t>
            </a:r>
            <a:r>
              <a:rPr b="0" i="0" lang="es" sz="800" u="none" cap="none" strike="noStrike">
                <a:solidFill>
                  <a:srgbClr val="96E072"/>
                </a:solidFill>
                <a:highlight>
                  <a:srgbClr val="23262E"/>
                </a:highlight>
                <a:latin typeface="Consolas"/>
                <a:ea typeface="Consolas"/>
                <a:cs typeface="Consolas"/>
                <a:sym typeface="Consolas"/>
              </a:rPr>
              <a:t>"font-size: 36px;"</a:t>
            </a:r>
            <a:r>
              <a:rPr b="0" i="0" lang="es" sz="800" u="none" cap="none" strike="noStrike">
                <a:solidFill>
                  <a:srgbClr val="D5CED9"/>
                </a:solidFill>
                <a:highlight>
                  <a:srgbClr val="23262E"/>
                </a:highlight>
                <a:latin typeface="Consolas"/>
                <a:ea typeface="Consolas"/>
                <a:cs typeface="Consolas"/>
                <a:sym typeface="Consolas"/>
              </a:rPr>
              <a:t>&gt;&lt;/</a:t>
            </a:r>
            <a:r>
              <a:rPr b="0" i="0" lang="es" sz="800" u="none" cap="none" strike="noStrike">
                <a:solidFill>
                  <a:srgbClr val="F92672"/>
                </a:solidFill>
                <a:highlight>
                  <a:srgbClr val="23262E"/>
                </a:highlight>
                <a:latin typeface="Consolas"/>
                <a:ea typeface="Consolas"/>
                <a:cs typeface="Consolas"/>
                <a:sym typeface="Consolas"/>
              </a:rPr>
              <a:t>i</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800" u="none" cap="none" strike="noStrike">
                <a:solidFill>
                  <a:srgbClr val="D5CED9"/>
                </a:solidFill>
                <a:highlight>
                  <a:srgbClr val="23262E"/>
                </a:highlight>
                <a:latin typeface="Consolas"/>
                <a:ea typeface="Consolas"/>
                <a:cs typeface="Consolas"/>
                <a:sym typeface="Consolas"/>
              </a:rPr>
              <a:t>    &lt;/</a:t>
            </a:r>
            <a:r>
              <a:rPr b="0" i="0" lang="es" sz="800" u="none" cap="none" strike="noStrike">
                <a:solidFill>
                  <a:srgbClr val="F92672"/>
                </a:solidFill>
                <a:highlight>
                  <a:srgbClr val="23262E"/>
                </a:highlight>
                <a:latin typeface="Consolas"/>
                <a:ea typeface="Consolas"/>
                <a:cs typeface="Consolas"/>
                <a:sym typeface="Consolas"/>
              </a:rPr>
              <a:t>a</a:t>
            </a:r>
            <a:r>
              <a:rPr b="0" i="0" lang="es" sz="800" u="none" cap="none" strike="noStrike">
                <a:solidFill>
                  <a:srgbClr val="D5CED9"/>
                </a:solidFill>
                <a:highlight>
                  <a:srgbClr val="23262E"/>
                </a:highlight>
                <a:latin typeface="Consolas"/>
                <a:ea typeface="Consolas"/>
                <a:cs typeface="Consolas"/>
                <a:sym typeface="Consolas"/>
              </a:rPr>
              <a:t>&gt;</a:t>
            </a:r>
            <a:endParaRPr b="0" i="0" sz="800" u="none" cap="none" strike="noStrike">
              <a:solidFill>
                <a:srgbClr val="D5CED9"/>
              </a:solidFill>
              <a:highlight>
                <a:srgbClr val="23262E"/>
              </a:highlight>
              <a:latin typeface="Consolas"/>
              <a:ea typeface="Consolas"/>
              <a:cs typeface="Consolas"/>
              <a:sym typeface="Consolas"/>
            </a:endParaRPr>
          </a:p>
        </p:txBody>
      </p:sp>
      <p:pic>
        <p:nvPicPr>
          <p:cNvPr id="287" name="Google Shape;287;p20"/>
          <p:cNvPicPr preferRelativeResize="0"/>
          <p:nvPr/>
        </p:nvPicPr>
        <p:blipFill rotWithShape="1">
          <a:blip r:embed="rId4">
            <a:alphaModFix/>
          </a:blip>
          <a:srcRect b="0" l="0" r="0" t="0"/>
          <a:stretch/>
        </p:blipFill>
        <p:spPr>
          <a:xfrm>
            <a:off x="1830251" y="2659100"/>
            <a:ext cx="2285250" cy="1909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s" sz="1550"/>
              <a:t>Otros ìconos interesantes se pueden conseguir en </a:t>
            </a:r>
            <a:r>
              <a:rPr lang="es" sz="1550" u="sng">
                <a:solidFill>
                  <a:schemeClr val="hlink"/>
                </a:solidFill>
                <a:hlinkClick r:id="rId3"/>
              </a:rPr>
              <a:t>https://www.flaticon.es/</a:t>
            </a:r>
            <a:r>
              <a:rPr lang="es" sz="1550"/>
              <a:t> . Se pueden descargar o utilizar directamente vinculando las imágenes desde su web. </a:t>
            </a:r>
            <a:r>
              <a:rPr lang="es" sz="1550" u="sng">
                <a:solidFill>
                  <a:schemeClr val="hlink"/>
                </a:solidFill>
                <a:hlinkClick r:id="rId4"/>
              </a:rPr>
              <a:t>Cómo descargar íconos gratis y crear patrones en Flaticon</a:t>
            </a:r>
            <a:endParaRPr sz="1550"/>
          </a:p>
        </p:txBody>
      </p:sp>
      <p:sp>
        <p:nvSpPr>
          <p:cNvPr id="293" name="Google Shape;293;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Íconos (flaticon)</a:t>
            </a:r>
            <a:endParaRPr/>
          </a:p>
        </p:txBody>
      </p:sp>
      <p:pic>
        <p:nvPicPr>
          <p:cNvPr id="294" name="Google Shape;294;p21"/>
          <p:cNvPicPr preferRelativeResize="0"/>
          <p:nvPr/>
        </p:nvPicPr>
        <p:blipFill rotWithShape="1">
          <a:blip r:embed="rId5">
            <a:alphaModFix/>
          </a:blip>
          <a:srcRect b="0" l="0" r="0" t="0"/>
          <a:stretch/>
        </p:blipFill>
        <p:spPr>
          <a:xfrm>
            <a:off x="3394775" y="3504425"/>
            <a:ext cx="2457278" cy="1137775"/>
          </a:xfrm>
          <a:prstGeom prst="rect">
            <a:avLst/>
          </a:prstGeom>
          <a:noFill/>
          <a:ln>
            <a:noFill/>
          </a:ln>
        </p:spPr>
      </p:pic>
      <p:sp>
        <p:nvSpPr>
          <p:cNvPr id="295" name="Google Shape;295;p21"/>
          <p:cNvSpPr txBox="1"/>
          <p:nvPr/>
        </p:nvSpPr>
        <p:spPr>
          <a:xfrm>
            <a:off x="541300" y="2354675"/>
            <a:ext cx="8011800" cy="1047000"/>
          </a:xfrm>
          <a:prstGeom prst="rect">
            <a:avLst/>
          </a:prstGeom>
          <a:solidFill>
            <a:srgbClr val="23262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rgbClr val="D5CED9"/>
                </a:solidFill>
                <a:highlight>
                  <a:srgbClr val="23262E"/>
                </a:highlight>
                <a:latin typeface="Consolas"/>
                <a:ea typeface="Consolas"/>
                <a:cs typeface="Consolas"/>
                <a:sym typeface="Consolas"/>
              </a:rPr>
              <a:t>&lt;</a:t>
            </a:r>
            <a:r>
              <a:rPr b="0" i="0" lang="es" sz="1350" u="none" cap="none" strike="noStrike">
                <a:solidFill>
                  <a:srgbClr val="F92672"/>
                </a:solidFill>
                <a:highlight>
                  <a:srgbClr val="23262E"/>
                </a:highlight>
                <a:latin typeface="Consolas"/>
                <a:ea typeface="Consolas"/>
                <a:cs typeface="Consolas"/>
                <a:sym typeface="Consolas"/>
              </a:rPr>
              <a:t>p</a:t>
            </a:r>
            <a:r>
              <a:rPr b="0" i="0" lang="es" sz="1350" u="none" cap="none" strike="noStrike">
                <a:solidFill>
                  <a:srgbClr val="D5CED9"/>
                </a:solidFill>
                <a:highlight>
                  <a:srgbClr val="23262E"/>
                </a:highlight>
                <a:latin typeface="Consolas"/>
                <a:ea typeface="Consolas"/>
                <a:cs typeface="Consolas"/>
                <a:sym typeface="Consolas"/>
              </a:rPr>
              <a:t>&gt;Iconos de www.flaticon.es&lt;/</a:t>
            </a:r>
            <a:r>
              <a:rPr b="0" i="0" lang="es" sz="1350" u="none" cap="none" strike="noStrike">
                <a:solidFill>
                  <a:srgbClr val="F92672"/>
                </a:solidFill>
                <a:highlight>
                  <a:srgbClr val="23262E"/>
                </a:highlight>
                <a:latin typeface="Consolas"/>
                <a:ea typeface="Consolas"/>
                <a:cs typeface="Consolas"/>
                <a:sym typeface="Consolas"/>
              </a:rPr>
              <a:t>p</a:t>
            </a:r>
            <a:r>
              <a:rPr b="0" i="0" lang="es" sz="1350" u="none" cap="none" strike="noStrike">
                <a:solidFill>
                  <a:srgbClr val="D5CED9"/>
                </a:solidFill>
                <a:highlight>
                  <a:srgbClr val="23262E"/>
                </a:highlight>
                <a:latin typeface="Consolas"/>
                <a:ea typeface="Consolas"/>
                <a:cs typeface="Consolas"/>
                <a:sym typeface="Consolas"/>
              </a:rPr>
              <a:t>&gt;</a:t>
            </a:r>
            <a:endParaRPr b="0" i="0" sz="13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rgbClr val="D5CED9"/>
                </a:solidFill>
                <a:highlight>
                  <a:srgbClr val="23262E"/>
                </a:highlight>
                <a:latin typeface="Consolas"/>
                <a:ea typeface="Consolas"/>
                <a:cs typeface="Consolas"/>
                <a:sym typeface="Consolas"/>
              </a:rPr>
              <a:t>&lt;</a:t>
            </a:r>
            <a:r>
              <a:rPr b="0" i="0" lang="es" sz="1350" u="none" cap="none" strike="noStrike">
                <a:solidFill>
                  <a:srgbClr val="F92672"/>
                </a:solidFill>
                <a:highlight>
                  <a:srgbClr val="23262E"/>
                </a:highlight>
                <a:latin typeface="Consolas"/>
                <a:ea typeface="Consolas"/>
                <a:cs typeface="Consolas"/>
                <a:sym typeface="Consolas"/>
              </a:rPr>
              <a:t>img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src</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"https://cdn-icons-png.flaticon.com/512/8293/8293395.png"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width</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"40"</a:t>
            </a:r>
            <a:r>
              <a:rPr b="0" i="0" lang="es" sz="1350" u="none" cap="none" strike="noStrike">
                <a:solidFill>
                  <a:srgbClr val="D5CED9"/>
                </a:solidFill>
                <a:highlight>
                  <a:srgbClr val="23262E"/>
                </a:highlight>
                <a:latin typeface="Consolas"/>
                <a:ea typeface="Consolas"/>
                <a:cs typeface="Consolas"/>
                <a:sym typeface="Consolas"/>
              </a:rPr>
              <a:t>&gt;</a:t>
            </a:r>
            <a:endParaRPr b="0" i="0" sz="13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rgbClr val="D5CED9"/>
                </a:solidFill>
                <a:highlight>
                  <a:srgbClr val="23262E"/>
                </a:highlight>
                <a:latin typeface="Consolas"/>
                <a:ea typeface="Consolas"/>
                <a:cs typeface="Consolas"/>
                <a:sym typeface="Consolas"/>
              </a:rPr>
              <a:t>&lt;</a:t>
            </a:r>
            <a:r>
              <a:rPr b="0" i="0" lang="es" sz="1350" u="none" cap="none" strike="noStrike">
                <a:solidFill>
                  <a:srgbClr val="F92672"/>
                </a:solidFill>
                <a:highlight>
                  <a:srgbClr val="23262E"/>
                </a:highlight>
                <a:latin typeface="Consolas"/>
                <a:ea typeface="Consolas"/>
                <a:cs typeface="Consolas"/>
                <a:sym typeface="Consolas"/>
              </a:rPr>
              <a:t>img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src</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"https://cdn-icons-png.flaticon.com/512/8293/8293402.png"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width</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"40"</a:t>
            </a:r>
            <a:r>
              <a:rPr b="0" i="0" lang="es" sz="1350" u="none" cap="none" strike="noStrike">
                <a:solidFill>
                  <a:srgbClr val="D5CED9"/>
                </a:solidFill>
                <a:highlight>
                  <a:srgbClr val="23262E"/>
                </a:highlight>
                <a:latin typeface="Consolas"/>
                <a:ea typeface="Consolas"/>
                <a:cs typeface="Consolas"/>
                <a:sym typeface="Consolas"/>
              </a:rPr>
              <a:t>&gt;</a:t>
            </a:r>
            <a:endParaRPr b="0" i="0" sz="13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350" u="none" cap="none" strike="noStrike">
                <a:solidFill>
                  <a:srgbClr val="D5CED9"/>
                </a:solidFill>
                <a:highlight>
                  <a:srgbClr val="23262E"/>
                </a:highlight>
                <a:latin typeface="Consolas"/>
                <a:ea typeface="Consolas"/>
                <a:cs typeface="Consolas"/>
                <a:sym typeface="Consolas"/>
              </a:rPr>
              <a:t>&lt;</a:t>
            </a:r>
            <a:r>
              <a:rPr b="0" i="0" lang="es" sz="1350" u="none" cap="none" strike="noStrike">
                <a:solidFill>
                  <a:srgbClr val="F92672"/>
                </a:solidFill>
                <a:highlight>
                  <a:srgbClr val="23262E"/>
                </a:highlight>
                <a:latin typeface="Consolas"/>
                <a:ea typeface="Consolas"/>
                <a:cs typeface="Consolas"/>
                <a:sym typeface="Consolas"/>
              </a:rPr>
              <a:t>img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src</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"https://cdn-icons-png.flaticon.com/512/8293/8293404.png"</a:t>
            </a:r>
            <a:r>
              <a:rPr b="0" i="0" lang="es" sz="1350" u="none" cap="none" strike="noStrike">
                <a:solidFill>
                  <a:srgbClr val="D5CED9"/>
                </a:solidFill>
                <a:highlight>
                  <a:srgbClr val="23262E"/>
                </a:highlight>
                <a:latin typeface="Consolas"/>
                <a:ea typeface="Consolas"/>
                <a:cs typeface="Consolas"/>
                <a:sym typeface="Consolas"/>
              </a:rPr>
              <a:t> </a:t>
            </a:r>
            <a:r>
              <a:rPr b="0" i="0" lang="es" sz="1350" u="none" cap="none" strike="noStrike">
                <a:solidFill>
                  <a:srgbClr val="FFE66D"/>
                </a:solidFill>
                <a:highlight>
                  <a:srgbClr val="23262E"/>
                </a:highlight>
                <a:latin typeface="Consolas"/>
                <a:ea typeface="Consolas"/>
                <a:cs typeface="Consolas"/>
                <a:sym typeface="Consolas"/>
              </a:rPr>
              <a:t>width</a:t>
            </a:r>
            <a:r>
              <a:rPr b="0" i="0" lang="es" sz="1350" u="none" cap="none" strike="noStrike">
                <a:solidFill>
                  <a:srgbClr val="D5CED9"/>
                </a:solidFill>
                <a:highlight>
                  <a:srgbClr val="23262E"/>
                </a:highlight>
                <a:latin typeface="Consolas"/>
                <a:ea typeface="Consolas"/>
                <a:cs typeface="Consolas"/>
                <a:sym typeface="Consolas"/>
              </a:rPr>
              <a:t>=</a:t>
            </a:r>
            <a:r>
              <a:rPr b="0" i="0" lang="es" sz="1350" u="none" cap="none" strike="noStrike">
                <a:solidFill>
                  <a:srgbClr val="96E072"/>
                </a:solidFill>
                <a:highlight>
                  <a:srgbClr val="23262E"/>
                </a:highlight>
                <a:latin typeface="Consolas"/>
                <a:ea typeface="Consolas"/>
                <a:cs typeface="Consolas"/>
                <a:sym typeface="Consolas"/>
              </a:rPr>
              <a:t>"40"</a:t>
            </a:r>
            <a:r>
              <a:rPr b="0" i="0" lang="es" sz="1350" u="none" cap="none" strike="noStrike">
                <a:solidFill>
                  <a:srgbClr val="D5CED9"/>
                </a:solidFill>
                <a:highlight>
                  <a:srgbClr val="23262E"/>
                </a:highlight>
                <a:latin typeface="Consolas"/>
                <a:ea typeface="Consolas"/>
                <a:cs typeface="Consolas"/>
                <a:sym typeface="Consolas"/>
              </a:rPr>
              <a:t>&gt;</a:t>
            </a:r>
            <a:endParaRPr b="0" i="0" sz="135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350" u="none" cap="none" strike="noStrik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Cómo elegir una paleta de colores</a:t>
            </a:r>
            <a:endParaRPr/>
          </a:p>
        </p:txBody>
      </p:sp>
      <p:sp>
        <p:nvSpPr>
          <p:cNvPr id="306" name="Google Shape;306;p2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s" sz="1550"/>
              <a:t>Generadores de paleta de colores:</a:t>
            </a:r>
            <a:endParaRPr sz="1550"/>
          </a:p>
          <a:p>
            <a:pPr indent="-327025" lvl="0" marL="457200" rtl="0" algn="l">
              <a:lnSpc>
                <a:spcPct val="115000"/>
              </a:lnSpc>
              <a:spcBef>
                <a:spcPts val="1200"/>
              </a:spcBef>
              <a:spcAft>
                <a:spcPts val="0"/>
              </a:spcAft>
              <a:buSzPts val="1550"/>
              <a:buChar char="●"/>
            </a:pPr>
            <a:r>
              <a:rPr lang="es" sz="1550" u="sng">
                <a:solidFill>
                  <a:schemeClr val="hlink"/>
                </a:solidFill>
                <a:hlinkClick r:id="rId3"/>
              </a:rPr>
              <a:t>https://www.colorhunt.co/</a:t>
            </a:r>
            <a:r>
              <a:rPr lang="es" sz="1550"/>
              <a:t> </a:t>
            </a:r>
            <a:endParaRPr sz="1550"/>
          </a:p>
          <a:p>
            <a:pPr indent="-327025" lvl="0" marL="457200" rtl="0" algn="l">
              <a:lnSpc>
                <a:spcPct val="115000"/>
              </a:lnSpc>
              <a:spcBef>
                <a:spcPts val="0"/>
              </a:spcBef>
              <a:spcAft>
                <a:spcPts val="0"/>
              </a:spcAft>
              <a:buSzPts val="1550"/>
              <a:buChar char="●"/>
            </a:pPr>
            <a:r>
              <a:rPr lang="es" sz="1550" u="sng">
                <a:solidFill>
                  <a:schemeClr val="hlink"/>
                </a:solidFill>
                <a:hlinkClick r:id="rId4"/>
              </a:rPr>
              <a:t>http://palettr.com/</a:t>
            </a:r>
            <a:r>
              <a:rPr lang="es" sz="1550"/>
              <a:t> </a:t>
            </a:r>
            <a:endParaRPr sz="1550"/>
          </a:p>
          <a:p>
            <a:pPr indent="-327025" lvl="0" marL="457200" rtl="0" algn="l">
              <a:lnSpc>
                <a:spcPct val="115000"/>
              </a:lnSpc>
              <a:spcBef>
                <a:spcPts val="0"/>
              </a:spcBef>
              <a:spcAft>
                <a:spcPts val="0"/>
              </a:spcAft>
              <a:buSzPts val="1550"/>
              <a:buChar char="●"/>
            </a:pPr>
            <a:r>
              <a:rPr lang="es" sz="1550" u="sng">
                <a:solidFill>
                  <a:schemeClr val="hlink"/>
                </a:solidFill>
                <a:hlinkClick r:id="rId5"/>
              </a:rPr>
              <a:t>https://color.adobe.com/es/create/color-wheel</a:t>
            </a:r>
            <a:r>
              <a:rPr lang="es" sz="1550"/>
              <a:t> </a:t>
            </a:r>
            <a:endParaRPr sz="1550"/>
          </a:p>
          <a:p>
            <a:pPr indent="-327025" lvl="0" marL="457200" rtl="0" algn="l">
              <a:lnSpc>
                <a:spcPct val="115000"/>
              </a:lnSpc>
              <a:spcBef>
                <a:spcPts val="0"/>
              </a:spcBef>
              <a:spcAft>
                <a:spcPts val="0"/>
              </a:spcAft>
              <a:buSzPts val="1550"/>
              <a:buChar char="●"/>
            </a:pPr>
            <a:r>
              <a:rPr lang="es" sz="1550" u="sng">
                <a:solidFill>
                  <a:schemeClr val="hlink"/>
                </a:solidFill>
                <a:hlinkClick r:id="rId6"/>
              </a:rPr>
              <a:t>https://www.adobe.com/es/express/feature/design/color-palette</a:t>
            </a:r>
            <a:r>
              <a:rPr lang="es" sz="1550"/>
              <a:t> </a:t>
            </a:r>
            <a:endParaRPr sz="1550"/>
          </a:p>
          <a:p>
            <a:pPr indent="-327025" lvl="0" marL="457200" rtl="0" algn="l">
              <a:lnSpc>
                <a:spcPct val="115000"/>
              </a:lnSpc>
              <a:spcBef>
                <a:spcPts val="0"/>
              </a:spcBef>
              <a:spcAft>
                <a:spcPts val="0"/>
              </a:spcAft>
              <a:buSzPts val="1550"/>
              <a:buChar char="●"/>
            </a:pPr>
            <a:r>
              <a:rPr lang="es" sz="1550" u="sng">
                <a:solidFill>
                  <a:schemeClr val="accent5"/>
                </a:solidFill>
                <a:hlinkClick r:id="rId7">
                  <a:extLst>
                    <a:ext uri="{A12FA001-AC4F-418D-AE19-62706E023703}">
                      <ahyp:hlinkClr val="tx"/>
                    </a:ext>
                  </a:extLst>
                </a:hlinkClick>
              </a:rPr>
              <a:t>https://htmlcolorcodes.com/es/</a:t>
            </a:r>
            <a:endParaRPr/>
          </a:p>
          <a:p>
            <a:pPr indent="-327025" lvl="0" marL="457200" rtl="0" algn="l">
              <a:lnSpc>
                <a:spcPct val="115000"/>
              </a:lnSpc>
              <a:spcBef>
                <a:spcPts val="0"/>
              </a:spcBef>
              <a:spcAft>
                <a:spcPts val="0"/>
              </a:spcAft>
              <a:buSzPts val="1550"/>
              <a:buChar char="●"/>
            </a:pPr>
            <a:r>
              <a:rPr lang="es" sz="1550" u="sng">
                <a:solidFill>
                  <a:schemeClr val="accent5"/>
                </a:solidFill>
                <a:hlinkClick r:id="rId8">
                  <a:extLst>
                    <a:ext uri="{A12FA001-AC4F-418D-AE19-62706E023703}">
                      <ahyp:hlinkClr val="tx"/>
                    </a:ext>
                  </a:extLst>
                </a:hlinkClick>
              </a:rPr>
              <a:t>https://imagecolorpicker.com/es</a:t>
            </a:r>
            <a:r>
              <a:rPr lang="es" sz="1550"/>
              <a:t> (utilice su imagen)</a:t>
            </a:r>
            <a:endParaRPr sz="1550"/>
          </a:p>
          <a:p>
            <a:pPr indent="-327025" lvl="0" marL="457200" rtl="0" algn="l">
              <a:lnSpc>
                <a:spcPct val="115000"/>
              </a:lnSpc>
              <a:spcBef>
                <a:spcPts val="0"/>
              </a:spcBef>
              <a:spcAft>
                <a:spcPts val="0"/>
              </a:spcAft>
              <a:buSzPts val="1550"/>
              <a:buChar char="●"/>
            </a:pPr>
            <a:r>
              <a:rPr lang="es" sz="1550" u="sng">
                <a:solidFill>
                  <a:schemeClr val="hlink"/>
                </a:solidFill>
                <a:hlinkClick r:id="rId9"/>
              </a:rPr>
              <a:t>http://colrd.com/</a:t>
            </a:r>
            <a:r>
              <a:rPr lang="es" sz="1550"/>
              <a:t> (utilice su imagen)</a:t>
            </a:r>
            <a:endParaRPr sz="1550"/>
          </a:p>
          <a:p>
            <a:pPr indent="-327025" lvl="0" marL="457200" rtl="0" algn="l">
              <a:lnSpc>
                <a:spcPct val="115000"/>
              </a:lnSpc>
              <a:spcBef>
                <a:spcPts val="0"/>
              </a:spcBef>
              <a:spcAft>
                <a:spcPts val="0"/>
              </a:spcAft>
              <a:buSzPts val="1550"/>
              <a:buChar char="●"/>
            </a:pPr>
            <a:r>
              <a:rPr lang="es" sz="1550" u="sng">
                <a:solidFill>
                  <a:schemeClr val="hlink"/>
                </a:solidFill>
                <a:hlinkClick r:id="rId10"/>
              </a:rPr>
              <a:t>https://color.adobe.com/es/create/image</a:t>
            </a:r>
            <a:r>
              <a:rPr lang="es" sz="1550"/>
              <a:t> (utilice su imagen)</a:t>
            </a:r>
            <a:endParaRPr sz="1550"/>
          </a:p>
          <a:p>
            <a:pPr indent="0" lvl="0" marL="0" rtl="0" algn="l">
              <a:lnSpc>
                <a:spcPct val="115000"/>
              </a:lnSpc>
              <a:spcBef>
                <a:spcPts val="1200"/>
              </a:spcBef>
              <a:spcAft>
                <a:spcPts val="0"/>
              </a:spcAft>
              <a:buSzPts val="1800"/>
              <a:buNone/>
            </a:pPr>
            <a:r>
              <a:rPr lang="es" sz="1550"/>
              <a:t>Colores en diseño web. Cómo elegir la combinación perfecta:</a:t>
            </a:r>
            <a:endParaRPr sz="1550"/>
          </a:p>
          <a:p>
            <a:pPr indent="-327025" lvl="0" marL="457200" rtl="0" algn="l">
              <a:lnSpc>
                <a:spcPct val="115000"/>
              </a:lnSpc>
              <a:spcBef>
                <a:spcPts val="1200"/>
              </a:spcBef>
              <a:spcAft>
                <a:spcPts val="0"/>
              </a:spcAft>
              <a:buSzPts val="1550"/>
              <a:buChar char="●"/>
            </a:pPr>
            <a:r>
              <a:rPr lang="es" sz="1550" u="sng">
                <a:solidFill>
                  <a:schemeClr val="accent5"/>
                </a:solidFill>
                <a:hlinkClick r:id="rId11">
                  <a:extLst>
                    <a:ext uri="{A12FA001-AC4F-418D-AE19-62706E023703}">
                      <ahyp:hlinkClr val="tx"/>
                    </a:ext>
                  </a:extLst>
                </a:hlinkClick>
              </a:rPr>
              <a:t>https://blog.hubspot.es/marketing/colores-para-paginas-web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Artículos de interés</a:t>
            </a:r>
            <a:endParaRPr/>
          </a:p>
        </p:txBody>
      </p:sp>
      <p:sp>
        <p:nvSpPr>
          <p:cNvPr id="312" name="Google Shape;312;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Clr>
                <a:schemeClr val="dk1"/>
              </a:buClr>
              <a:buSzPct val="70966"/>
              <a:buFont typeface="Arial"/>
              <a:buNone/>
            </a:pPr>
            <a:r>
              <a:rPr lang="es" sz="1550"/>
              <a:t>Más información sobre unidades:</a:t>
            </a:r>
            <a:endParaRPr sz="1550"/>
          </a:p>
          <a:p>
            <a:pPr indent="-304909" lvl="0" marL="457200" rtl="0" algn="l">
              <a:lnSpc>
                <a:spcPct val="115000"/>
              </a:lnSpc>
              <a:spcBef>
                <a:spcPts val="1200"/>
              </a:spcBef>
              <a:spcAft>
                <a:spcPts val="0"/>
              </a:spcAft>
              <a:buSzPct val="100000"/>
              <a:buChar char="●"/>
            </a:pPr>
            <a:r>
              <a:rPr lang="es" sz="1550" u="sng">
                <a:solidFill>
                  <a:schemeClr val="hlink"/>
                </a:solidFill>
                <a:hlinkClick r:id="rId3"/>
              </a:rPr>
              <a:t>https://escss.blogspot.com/2014/01/medidas-Css-Absolutas-relativas.html</a:t>
            </a:r>
            <a:endParaRPr/>
          </a:p>
          <a:p>
            <a:pPr indent="-304909" lvl="0" marL="457200" rtl="0" algn="l">
              <a:lnSpc>
                <a:spcPct val="115000"/>
              </a:lnSpc>
              <a:spcBef>
                <a:spcPts val="0"/>
              </a:spcBef>
              <a:spcAft>
                <a:spcPts val="0"/>
              </a:spcAft>
              <a:buSzPct val="100000"/>
              <a:buChar char="●"/>
            </a:pPr>
            <a:r>
              <a:rPr lang="es" sz="1550" u="sng">
                <a:solidFill>
                  <a:schemeClr val="hlink"/>
                </a:solidFill>
                <a:hlinkClick r:id="rId4"/>
              </a:rPr>
              <a:t>https://www.w3schools.com/css/css_units.asp</a:t>
            </a:r>
            <a:endParaRPr/>
          </a:p>
          <a:p>
            <a:pPr indent="-304909" lvl="0" marL="457200" rtl="0" algn="l">
              <a:lnSpc>
                <a:spcPct val="115000"/>
              </a:lnSpc>
              <a:spcBef>
                <a:spcPts val="0"/>
              </a:spcBef>
              <a:spcAft>
                <a:spcPts val="0"/>
              </a:spcAft>
              <a:buSzPct val="100000"/>
              <a:buChar char="●"/>
            </a:pPr>
            <a:r>
              <a:rPr lang="es" sz="1550" u="sng">
                <a:solidFill>
                  <a:schemeClr val="hlink"/>
                </a:solidFill>
                <a:hlinkClick r:id="rId5"/>
              </a:rPr>
              <a:t>https://lenguajecss.com/css/modelo-de-cajas/unidades-css/</a:t>
            </a:r>
            <a:endParaRPr sz="1550"/>
          </a:p>
          <a:p>
            <a:pPr indent="0" lvl="0" marL="0" rtl="0" algn="l">
              <a:lnSpc>
                <a:spcPct val="115000"/>
              </a:lnSpc>
              <a:spcBef>
                <a:spcPts val="1200"/>
              </a:spcBef>
              <a:spcAft>
                <a:spcPts val="0"/>
              </a:spcAft>
              <a:buClr>
                <a:schemeClr val="dk1"/>
              </a:buClr>
              <a:buSzPct val="70966"/>
              <a:buFont typeface="Arial"/>
              <a:buNone/>
            </a:pPr>
            <a:r>
              <a:rPr lang="es" sz="1550"/>
              <a:t>Fuentes:</a:t>
            </a:r>
            <a:endParaRPr sz="1550"/>
          </a:p>
          <a:p>
            <a:pPr indent="-304909" lvl="0" marL="457200" rtl="0" algn="l">
              <a:lnSpc>
                <a:spcPct val="115000"/>
              </a:lnSpc>
              <a:spcBef>
                <a:spcPts val="1200"/>
              </a:spcBef>
              <a:spcAft>
                <a:spcPts val="0"/>
              </a:spcAft>
              <a:buSzPct val="100000"/>
              <a:buChar char="●"/>
            </a:pPr>
            <a:r>
              <a:rPr lang="es" sz="1550"/>
              <a:t>Cómo utilizar las fuentes de Google Fonts: </a:t>
            </a:r>
            <a:r>
              <a:rPr lang="es" sz="1550" u="sng">
                <a:solidFill>
                  <a:schemeClr val="hlink"/>
                </a:solidFill>
                <a:hlinkClick r:id="rId6"/>
              </a:rPr>
              <a:t>https://youtu.be/FWpIs9eAL5s</a:t>
            </a:r>
            <a:endParaRPr sz="1550"/>
          </a:p>
          <a:p>
            <a:pPr indent="-304909" lvl="0" marL="457200" rtl="0" algn="l">
              <a:lnSpc>
                <a:spcPct val="115000"/>
              </a:lnSpc>
              <a:spcBef>
                <a:spcPts val="0"/>
              </a:spcBef>
              <a:spcAft>
                <a:spcPts val="0"/>
              </a:spcAft>
              <a:buSzPct val="100000"/>
              <a:buChar char="●"/>
            </a:pPr>
            <a:r>
              <a:rPr lang="es" sz="1550"/>
              <a:t>Añadir fuentes a su sitio web: </a:t>
            </a:r>
            <a:r>
              <a:rPr lang="es" sz="1550" u="sng">
                <a:solidFill>
                  <a:schemeClr val="hlink"/>
                </a:solidFill>
                <a:hlinkClick r:id="rId7"/>
              </a:rPr>
              <a:t>https://helpx.adobe.com/es/fonts/using/add-fonts-website.html</a:t>
            </a:r>
            <a:endParaRPr sz="1550"/>
          </a:p>
          <a:p>
            <a:pPr indent="-304909" lvl="0" marL="457200" rtl="0" algn="l">
              <a:lnSpc>
                <a:spcPct val="115000"/>
              </a:lnSpc>
              <a:spcBef>
                <a:spcPts val="0"/>
              </a:spcBef>
              <a:spcAft>
                <a:spcPts val="0"/>
              </a:spcAft>
              <a:buSzPct val="100000"/>
              <a:buChar char="●"/>
            </a:pPr>
            <a:r>
              <a:rPr lang="es" sz="1550"/>
              <a:t>Reconocer fuentes: </a:t>
            </a:r>
            <a:r>
              <a:rPr lang="es" sz="1550" u="sng">
                <a:solidFill>
                  <a:schemeClr val="hlink"/>
                </a:solidFill>
                <a:hlinkClick r:id="rId8"/>
              </a:rPr>
              <a:t>https://www.myfonts.com/pages/whatthefont</a:t>
            </a:r>
            <a:r>
              <a:rPr lang="es" sz="1550"/>
              <a:t>  </a:t>
            </a:r>
            <a:endParaRPr sz="1550"/>
          </a:p>
          <a:p>
            <a:pPr indent="0" lvl="0" marL="0" rtl="0" algn="l">
              <a:lnSpc>
                <a:spcPct val="115000"/>
              </a:lnSpc>
              <a:spcBef>
                <a:spcPts val="1200"/>
              </a:spcBef>
              <a:spcAft>
                <a:spcPts val="0"/>
              </a:spcAft>
              <a:buClr>
                <a:schemeClr val="dk1"/>
              </a:buClr>
              <a:buSzPct val="70966"/>
              <a:buFont typeface="Arial"/>
              <a:buNone/>
            </a:pPr>
            <a:r>
              <a:rPr lang="es" sz="1550"/>
              <a:t>Fondos en CSS: </a:t>
            </a:r>
            <a:r>
              <a:rPr lang="es" sz="1550" u="sng">
                <a:solidFill>
                  <a:schemeClr val="hlink"/>
                </a:solidFill>
                <a:hlinkClick r:id="rId9"/>
              </a:rPr>
              <a:t>https://desarrolloweb.com/articulos/fondos-css</a:t>
            </a:r>
            <a:endParaRPr sz="1550"/>
          </a:p>
          <a:p>
            <a:pPr indent="0" lvl="0" marL="0" rtl="0" algn="l">
              <a:lnSpc>
                <a:spcPct val="115000"/>
              </a:lnSpc>
              <a:spcBef>
                <a:spcPts val="1200"/>
              </a:spcBef>
              <a:spcAft>
                <a:spcPts val="0"/>
              </a:spcAft>
              <a:buClr>
                <a:schemeClr val="dk1"/>
              </a:buClr>
              <a:buSzPct val="70966"/>
              <a:buFont typeface="Arial"/>
              <a:buNone/>
            </a:pPr>
            <a:r>
              <a:rPr lang="es" sz="1550"/>
              <a:t>Estilos para listas:</a:t>
            </a:r>
            <a:endParaRPr sz="1550"/>
          </a:p>
          <a:p>
            <a:pPr indent="-304909" lvl="0" marL="457200" rtl="0" algn="l">
              <a:lnSpc>
                <a:spcPct val="115000"/>
              </a:lnSpc>
              <a:spcBef>
                <a:spcPts val="1200"/>
              </a:spcBef>
              <a:spcAft>
                <a:spcPts val="0"/>
              </a:spcAft>
              <a:buSzPct val="100000"/>
              <a:buChar char="●"/>
            </a:pPr>
            <a:r>
              <a:rPr lang="es" sz="1550" u="sng">
                <a:solidFill>
                  <a:schemeClr val="hlink"/>
                </a:solidFill>
                <a:hlinkClick r:id="rId10"/>
              </a:rPr>
              <a:t>https://www.w3schools.com/css/css_list.asp</a:t>
            </a:r>
            <a:r>
              <a:rPr lang="es" sz="1550"/>
              <a:t> </a:t>
            </a:r>
            <a:endParaRPr sz="1550"/>
          </a:p>
          <a:p>
            <a:pPr indent="-304909" lvl="0" marL="457200" rtl="0" algn="l">
              <a:lnSpc>
                <a:spcPct val="115000"/>
              </a:lnSpc>
              <a:spcBef>
                <a:spcPts val="0"/>
              </a:spcBef>
              <a:spcAft>
                <a:spcPts val="0"/>
              </a:spcAft>
              <a:buSzPct val="100000"/>
              <a:buChar char="●"/>
            </a:pPr>
            <a:r>
              <a:rPr lang="es" sz="1550" u="sng">
                <a:solidFill>
                  <a:schemeClr val="accent5"/>
                </a:solidFill>
                <a:hlinkClick r:id="rId11">
                  <a:extLst>
                    <a:ext uri="{A12FA001-AC4F-418D-AE19-62706E023703}">
                      <ahyp:hlinkClr val="tx"/>
                    </a:ext>
                  </a:extLst>
                </a:hlinkClick>
              </a:rPr>
              <a:t>https://developer.mozilla.org/es/docs/Learn/CSS/Styling_text/Styling_lists</a:t>
            </a:r>
            <a:endParaRPr sz="15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318" name="Google Shape;318;p2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Diseñar al menos 2 páginas para el proyecto web: la página de inicio y una página interna para el sitio web.</a:t>
            </a:r>
            <a:endParaRPr/>
          </a:p>
          <a:p>
            <a:pPr indent="-342900" lvl="0" marL="457200" rtl="0" algn="l">
              <a:lnSpc>
                <a:spcPct val="115000"/>
              </a:lnSpc>
              <a:spcBef>
                <a:spcPts val="0"/>
              </a:spcBef>
              <a:spcAft>
                <a:spcPts val="0"/>
              </a:spcAft>
              <a:buSzPts val="1800"/>
              <a:buChar char="●"/>
            </a:pPr>
            <a:r>
              <a:rPr lang="es"/>
              <a:t>Utilizar etiquetas semánticas para estructurar las dos páginas que servirán como template para todo nuestro sitio. Más adelante podrá ir incorporando más templates en caso de ser necesario.</a:t>
            </a:r>
            <a:endParaRPr/>
          </a:p>
          <a:p>
            <a:pPr indent="-342900" lvl="0" marL="457200" rtl="0" algn="l">
              <a:lnSpc>
                <a:spcPct val="115000"/>
              </a:lnSpc>
              <a:spcBef>
                <a:spcPts val="0"/>
              </a:spcBef>
              <a:spcAft>
                <a:spcPts val="0"/>
              </a:spcAft>
              <a:buSzPts val="1800"/>
              <a:buChar char="●"/>
            </a:pPr>
            <a:r>
              <a:rPr i="1" lang="es"/>
              <a:t>Nota: en caso de ser un sitio web estilo one page, el mismo deberá tener al menos 3 secciones.</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6" name="Google Shape;1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Actual</a:t>
            </a:r>
            <a:endParaRPr/>
          </a:p>
        </p:txBody>
      </p:sp>
      <p:sp>
        <p:nvSpPr>
          <p:cNvPr id="162" name="Google Shape;162;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Anterior</a:t>
            </a:r>
            <a:endParaRPr/>
          </a:p>
        </p:txBody>
      </p:sp>
      <p:sp>
        <p:nvSpPr>
          <p:cNvPr id="163" name="Google Shape;163;p4"/>
          <p:cNvSpPr txBox="1"/>
          <p:nvPr>
            <p:ph idx="3" type="title"/>
          </p:nvPr>
        </p:nvSpPr>
        <p:spPr>
          <a:xfrm>
            <a:off x="6801250" y="1159400"/>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Siguiente</a:t>
            </a:r>
            <a:endParaRPr/>
          </a:p>
        </p:txBody>
      </p:sp>
      <p:sp>
        <p:nvSpPr>
          <p:cNvPr id="164" name="Google Shape;164;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1 - Introducción a CSS</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Bases del CSS y atributo class.</a:t>
            </a:r>
            <a:endParaRPr/>
          </a:p>
          <a:p>
            <a:pPr indent="-292100" lvl="0" marL="457200" rtl="0" algn="l">
              <a:lnSpc>
                <a:spcPct val="100000"/>
              </a:lnSpc>
              <a:spcBef>
                <a:spcPts val="0"/>
              </a:spcBef>
              <a:spcAft>
                <a:spcPts val="0"/>
              </a:spcAft>
              <a:buSzPts val="1000"/>
              <a:buChar char="●"/>
            </a:pPr>
            <a:r>
              <a:rPr lang="es"/>
              <a:t>CSS externo, interno y en línea.</a:t>
            </a:r>
            <a:endParaRPr/>
          </a:p>
          <a:p>
            <a:pPr indent="-292100" lvl="0" marL="457200" rtl="0" algn="l">
              <a:lnSpc>
                <a:spcPct val="100000"/>
              </a:lnSpc>
              <a:spcBef>
                <a:spcPts val="0"/>
              </a:spcBef>
              <a:spcAft>
                <a:spcPts val="0"/>
              </a:spcAft>
              <a:buSzPts val="1000"/>
              <a:buChar char="●"/>
            </a:pPr>
            <a:r>
              <a:rPr lang="es"/>
              <a:t>Selectores básicos (id, clase, etiqueta, universal).</a:t>
            </a:r>
            <a:endParaRPr/>
          </a:p>
          <a:p>
            <a:pPr indent="-292100" lvl="0" marL="457200" rtl="0" algn="l">
              <a:lnSpc>
                <a:spcPct val="100000"/>
              </a:lnSpc>
              <a:spcBef>
                <a:spcPts val="0"/>
              </a:spcBef>
              <a:spcAft>
                <a:spcPts val="0"/>
              </a:spcAft>
              <a:buSzPts val="1000"/>
              <a:buChar char="●"/>
            </a:pPr>
            <a:r>
              <a:rPr lang="es"/>
              <a:t>Especificidad, Herencia, Cascada y Orden de las reglas en CSS.</a:t>
            </a:r>
            <a:endParaRPr b="1"/>
          </a:p>
        </p:txBody>
      </p:sp>
      <p:sp>
        <p:nvSpPr>
          <p:cNvPr id="165" name="Google Shape;165;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3 - Modelo de caja y posicionamiento</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Modelo de caja y propiedades.</a:t>
            </a:r>
            <a:endParaRPr/>
          </a:p>
          <a:p>
            <a:pPr indent="-292100" lvl="0" marL="457200" rtl="0" algn="l">
              <a:lnSpc>
                <a:spcPct val="100000"/>
              </a:lnSpc>
              <a:spcBef>
                <a:spcPts val="0"/>
              </a:spcBef>
              <a:spcAft>
                <a:spcPts val="0"/>
              </a:spcAft>
              <a:buSzPts val="1000"/>
              <a:buChar char="●"/>
            </a:pPr>
            <a:r>
              <a:rPr lang="es"/>
              <a:t>Posicionamiento y visualización.</a:t>
            </a:r>
            <a:endParaRPr/>
          </a:p>
          <a:p>
            <a:pPr indent="0" lvl="0" marL="0" rtl="0" algn="l">
              <a:lnSpc>
                <a:spcPct val="100000"/>
              </a:lnSpc>
              <a:spcBef>
                <a:spcPts val="0"/>
              </a:spcBef>
              <a:spcAft>
                <a:spcPts val="0"/>
              </a:spcAft>
              <a:buSzPts val="1000"/>
              <a:buNone/>
            </a:pPr>
            <a:r>
              <a:t/>
            </a:r>
            <a:endParaRPr/>
          </a:p>
        </p:txBody>
      </p:sp>
      <p:sp>
        <p:nvSpPr>
          <p:cNvPr id="166" name="Google Shape;166;p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2 - Medidas, colores, fondos, fuentes e íconos</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Unidades de medida.</a:t>
            </a:r>
            <a:endParaRPr/>
          </a:p>
          <a:p>
            <a:pPr indent="-292100" lvl="0" marL="457200" rtl="0" algn="l">
              <a:lnSpc>
                <a:spcPct val="100000"/>
              </a:lnSpc>
              <a:spcBef>
                <a:spcPts val="0"/>
              </a:spcBef>
              <a:spcAft>
                <a:spcPts val="0"/>
              </a:spcAft>
              <a:buSzPts val="1000"/>
              <a:buChar char="●"/>
            </a:pPr>
            <a:r>
              <a:rPr lang="es"/>
              <a:t>Colores CSS.</a:t>
            </a:r>
            <a:endParaRPr/>
          </a:p>
          <a:p>
            <a:pPr indent="-292100" lvl="0" marL="457200" rtl="0" algn="l">
              <a:lnSpc>
                <a:spcPct val="100000"/>
              </a:lnSpc>
              <a:spcBef>
                <a:spcPts val="0"/>
              </a:spcBef>
              <a:spcAft>
                <a:spcPts val="0"/>
              </a:spcAft>
              <a:buSzPts val="1000"/>
              <a:buChar char="●"/>
            </a:pPr>
            <a:r>
              <a:rPr lang="es"/>
              <a:t>Fondos en CSS.</a:t>
            </a:r>
            <a:endParaRPr/>
          </a:p>
          <a:p>
            <a:pPr indent="-292100" lvl="0" marL="457200" rtl="0" algn="l">
              <a:lnSpc>
                <a:spcPct val="100000"/>
              </a:lnSpc>
              <a:spcBef>
                <a:spcPts val="0"/>
              </a:spcBef>
              <a:spcAft>
                <a:spcPts val="0"/>
              </a:spcAft>
              <a:buSzPts val="1000"/>
              <a:buChar char="●"/>
            </a:pPr>
            <a:r>
              <a:rPr lang="es"/>
              <a:t>Fuentes y tipografías.</a:t>
            </a:r>
            <a:endParaRPr/>
          </a:p>
          <a:p>
            <a:pPr indent="-292100" lvl="0" marL="457200" rtl="0" algn="l">
              <a:lnSpc>
                <a:spcPct val="100000"/>
              </a:lnSpc>
              <a:spcBef>
                <a:spcPts val="0"/>
              </a:spcBef>
              <a:spcAft>
                <a:spcPts val="0"/>
              </a:spcAft>
              <a:buSzPts val="1000"/>
              <a:buChar char="●"/>
            </a:pPr>
            <a:r>
              <a:rPr lang="es"/>
              <a:t>Estilos para textos y listas.</a:t>
            </a:r>
            <a:endParaRPr/>
          </a:p>
          <a:p>
            <a:pPr indent="-292100" lvl="0" marL="457200" rtl="0" algn="l">
              <a:lnSpc>
                <a:spcPct val="100000"/>
              </a:lnSpc>
              <a:spcBef>
                <a:spcPts val="0"/>
              </a:spcBef>
              <a:spcAft>
                <a:spcPts val="0"/>
              </a:spcAft>
              <a:buSzPts val="1000"/>
              <a:buChar char="●"/>
            </a:pPr>
            <a:r>
              <a:rPr lang="es"/>
              <a:t>Íconos</a:t>
            </a:r>
            <a:endParaRPr b="1"/>
          </a:p>
          <a:p>
            <a:pPr indent="0" lvl="0" marL="457200" rtl="0" algn="l">
              <a:lnSpc>
                <a:spcPct val="100000"/>
              </a:lnSpc>
              <a:spcBef>
                <a:spcPts val="0"/>
              </a:spcBef>
              <a:spcAft>
                <a:spcPts val="0"/>
              </a:spcAft>
              <a:buSzPts val="100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lang="es">
                <a:latin typeface="Montserrat"/>
                <a:ea typeface="Montserrat"/>
                <a:cs typeface="Montserrat"/>
                <a:sym typeface="Montserrat"/>
              </a:rPr>
              <a:t>Las medidas en CSS se emplean para definir dimensiones y márgenes de los elementos, también para establecer el tamaño de letra del texto. Se indican como un valor numérico entero o decimal seguido de una unidad de medida.</a:t>
            </a:r>
            <a:endParaRPr>
              <a:latin typeface="Montserrat"/>
              <a:ea typeface="Montserrat"/>
              <a:cs typeface="Montserrat"/>
              <a:sym typeface="Montserrat"/>
            </a:endParaRPr>
          </a:p>
          <a:p>
            <a:pPr indent="0" lvl="0" marL="0" rtl="0" algn="l">
              <a:lnSpc>
                <a:spcPct val="100000"/>
              </a:lnSpc>
              <a:spcBef>
                <a:spcPts val="0"/>
              </a:spcBef>
              <a:spcAft>
                <a:spcPts val="0"/>
              </a:spcAft>
              <a:buSzPct val="108108"/>
              <a:buNone/>
            </a:pPr>
            <a:r>
              <a:rPr lang="es">
                <a:latin typeface="Montserrat"/>
                <a:ea typeface="Montserrat"/>
                <a:cs typeface="Montserrat"/>
                <a:sym typeface="Montserrat"/>
              </a:rPr>
              <a:t>CSS divide las unidades de medida en: </a:t>
            </a:r>
            <a:endParaRPr>
              <a:latin typeface="Montserrat"/>
              <a:ea typeface="Montserrat"/>
              <a:cs typeface="Montserrat"/>
              <a:sym typeface="Montserrat"/>
            </a:endParaRPr>
          </a:p>
          <a:p>
            <a:pPr indent="-328515" lvl="0" marL="457200" rtl="0" algn="l">
              <a:lnSpc>
                <a:spcPct val="100000"/>
              </a:lnSpc>
              <a:spcBef>
                <a:spcPts val="0"/>
              </a:spcBef>
              <a:spcAft>
                <a:spcPts val="0"/>
              </a:spcAft>
              <a:buSzPct val="100000"/>
              <a:buFont typeface="Montserrat"/>
              <a:buChar char="●"/>
            </a:pPr>
            <a:r>
              <a:rPr b="1" lang="es">
                <a:latin typeface="Montserrat"/>
                <a:ea typeface="Montserrat"/>
                <a:cs typeface="Montserrat"/>
                <a:sym typeface="Montserrat"/>
              </a:rPr>
              <a:t>Absolutas</a:t>
            </a:r>
            <a:r>
              <a:rPr lang="es">
                <a:latin typeface="Montserrat"/>
                <a:ea typeface="Montserrat"/>
                <a:cs typeface="Montserrat"/>
                <a:sym typeface="Montserrat"/>
              </a:rPr>
              <a:t>: Son medidas fijas e indican cantidades exactas en alguna unidad. Su valor real es directamente el valor indicado y se ve igual en todos los dispositivos No dependen de otro valor de referencia, por eso se llaman absolutas. La desventaja que tienen es que son muy poco flexibles.</a:t>
            </a:r>
            <a:endParaRPr>
              <a:latin typeface="Montserrat"/>
              <a:ea typeface="Montserrat"/>
              <a:cs typeface="Montserrat"/>
              <a:sym typeface="Montserrat"/>
            </a:endParaRPr>
          </a:p>
          <a:p>
            <a:pPr indent="-328515" lvl="0" marL="457200" rtl="0" algn="l">
              <a:lnSpc>
                <a:spcPct val="100000"/>
              </a:lnSpc>
              <a:spcBef>
                <a:spcPts val="0"/>
              </a:spcBef>
              <a:spcAft>
                <a:spcPts val="0"/>
              </a:spcAft>
              <a:buSzPct val="100000"/>
              <a:buFont typeface="Montserrat"/>
              <a:buChar char="●"/>
            </a:pPr>
            <a:r>
              <a:rPr b="1" lang="es">
                <a:latin typeface="Montserrat"/>
                <a:ea typeface="Montserrat"/>
                <a:cs typeface="Montserrat"/>
                <a:sym typeface="Montserrat"/>
              </a:rPr>
              <a:t>Relativas</a:t>
            </a:r>
            <a:r>
              <a:rPr lang="es">
                <a:latin typeface="Montserrat"/>
                <a:ea typeface="Montserrat"/>
                <a:cs typeface="Montserrat"/>
                <a:sym typeface="Montserrat"/>
              </a:rPr>
              <a:t>: Definen su valor en relación con otra medida y para obtener su valor real se debe realizar alguna operación con el valor indicado. </a:t>
            </a:r>
            <a:endParaRPr>
              <a:latin typeface="Montserrat"/>
              <a:ea typeface="Montserrat"/>
              <a:cs typeface="Montserrat"/>
              <a:sym typeface="Montserrat"/>
            </a:endParaRPr>
          </a:p>
          <a:p>
            <a:pPr indent="0" lvl="0" marL="457200" rtl="0" algn="l">
              <a:lnSpc>
                <a:spcPct val="100000"/>
              </a:lnSpc>
              <a:spcBef>
                <a:spcPts val="0"/>
              </a:spcBef>
              <a:spcAft>
                <a:spcPts val="0"/>
              </a:spcAft>
              <a:buSzPct val="108108"/>
              <a:buNone/>
            </a:pPr>
            <a:r>
              <a:rPr lang="es">
                <a:latin typeface="Montserrat"/>
                <a:ea typeface="Montserrat"/>
                <a:cs typeface="Montserrat"/>
                <a:sym typeface="Montserrat"/>
              </a:rPr>
              <a:t>Dentro de las medidas relativas están las </a:t>
            </a:r>
            <a:r>
              <a:rPr b="1" lang="es">
                <a:latin typeface="Montserrat"/>
                <a:ea typeface="Montserrat"/>
                <a:cs typeface="Montserrat"/>
                <a:sym typeface="Montserrat"/>
              </a:rPr>
              <a:t>flexibles</a:t>
            </a:r>
            <a:r>
              <a:rPr lang="es">
                <a:latin typeface="Montserrat"/>
                <a:ea typeface="Montserrat"/>
                <a:cs typeface="Montserrat"/>
                <a:sym typeface="Montserrat"/>
              </a:rPr>
              <a:t> que son relativas al tamaño del </a:t>
            </a:r>
            <a:r>
              <a:rPr i="1" lang="es">
                <a:latin typeface="Montserrat"/>
                <a:ea typeface="Montserrat"/>
                <a:cs typeface="Montserrat"/>
                <a:sym typeface="Montserrat"/>
              </a:rPr>
              <a:t>viewport</a:t>
            </a:r>
            <a:r>
              <a:rPr lang="es">
                <a:latin typeface="Montserrat"/>
                <a:ea typeface="Montserrat"/>
                <a:cs typeface="Montserrat"/>
                <a:sym typeface="Montserrat"/>
              </a:rPr>
              <a:t>.</a:t>
            </a:r>
            <a:endParaRPr b="1">
              <a:latin typeface="Montserrat"/>
              <a:ea typeface="Montserrat"/>
              <a:cs typeface="Montserrat"/>
              <a:sym typeface="Montserrat"/>
            </a:endParaRPr>
          </a:p>
        </p:txBody>
      </p:sp>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Unidades de medida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Unidades de medida absolutas </a:t>
            </a:r>
            <a:endParaRPr/>
          </a:p>
        </p:txBody>
      </p:sp>
      <p:sp>
        <p:nvSpPr>
          <p:cNvPr id="178" name="Google Shape;178;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Son medidas fijas que deberían verse igual en todos los dispositivos. Tienen la desventaja de ser </a:t>
            </a:r>
            <a:r>
              <a:rPr b="1" i="1" lang="es" sz="1550"/>
              <a:t>muy poco flexibles y no adaptarse</a:t>
            </a:r>
            <a:r>
              <a:rPr lang="es" sz="1550"/>
              <a:t> fácilmente a los diferentes medios y por esto no suelen ser utilizadas. La más utilizada es el pixel (px). </a:t>
            </a:r>
            <a:r>
              <a:rPr lang="es" sz="1550" u="sng">
                <a:solidFill>
                  <a:schemeClr val="hlink"/>
                </a:solidFill>
                <a:hlinkClick r:id="rId3"/>
              </a:rPr>
              <a:t>+info</a:t>
            </a:r>
            <a:endParaRPr sz="1550"/>
          </a:p>
          <a:p>
            <a:pPr indent="-327025" lvl="0" marL="457200" rtl="0" algn="l">
              <a:lnSpc>
                <a:spcPct val="115000"/>
              </a:lnSpc>
              <a:spcBef>
                <a:spcPts val="600"/>
              </a:spcBef>
              <a:spcAft>
                <a:spcPts val="0"/>
              </a:spcAft>
              <a:buSzPts val="1550"/>
              <a:buChar char="●"/>
            </a:pPr>
            <a:r>
              <a:rPr b="1" lang="es" sz="1550"/>
              <a:t>px</a:t>
            </a:r>
            <a:r>
              <a:rPr lang="es" sz="1550"/>
              <a:t>: Un pixel es el elemento más pequeño de imagen que puede mostrar una pantalla y su medida real depende del dispositivo. </a:t>
            </a:r>
            <a:r>
              <a:rPr lang="es" sz="1550" u="sng">
                <a:solidFill>
                  <a:schemeClr val="hlink"/>
                </a:solidFill>
                <a:hlinkClick r:id="rId4"/>
              </a:rPr>
              <a:t>+info</a:t>
            </a:r>
            <a:endParaRPr sz="1550"/>
          </a:p>
          <a:p>
            <a:pPr indent="-327025" lvl="0" marL="457200" rtl="0" algn="l">
              <a:lnSpc>
                <a:spcPct val="115000"/>
              </a:lnSpc>
              <a:spcBef>
                <a:spcPts val="0"/>
              </a:spcBef>
              <a:spcAft>
                <a:spcPts val="0"/>
              </a:spcAft>
              <a:buSzPts val="1550"/>
              <a:buChar char="●"/>
            </a:pPr>
            <a:r>
              <a:rPr b="1" lang="es" sz="1550"/>
              <a:t>cm</a:t>
            </a:r>
            <a:r>
              <a:rPr lang="es" sz="1550"/>
              <a:t>: centímetros (10 mm).</a:t>
            </a:r>
            <a:endParaRPr sz="1550"/>
          </a:p>
          <a:p>
            <a:pPr indent="-327025" lvl="0" marL="457200" rtl="0" algn="l">
              <a:lnSpc>
                <a:spcPct val="115000"/>
              </a:lnSpc>
              <a:spcBef>
                <a:spcPts val="0"/>
              </a:spcBef>
              <a:spcAft>
                <a:spcPts val="0"/>
              </a:spcAft>
              <a:buSzPts val="1550"/>
              <a:buChar char="●"/>
            </a:pPr>
            <a:r>
              <a:rPr b="1" lang="es" sz="1550"/>
              <a:t>mm</a:t>
            </a:r>
            <a:r>
              <a:rPr lang="es" sz="1550"/>
              <a:t>: milímetros.</a:t>
            </a:r>
            <a:endParaRPr sz="1550"/>
          </a:p>
          <a:p>
            <a:pPr indent="-327025" lvl="0" marL="457200" rtl="0" algn="l">
              <a:lnSpc>
                <a:spcPct val="115000"/>
              </a:lnSpc>
              <a:spcBef>
                <a:spcPts val="0"/>
              </a:spcBef>
              <a:spcAft>
                <a:spcPts val="0"/>
              </a:spcAft>
              <a:buSzPts val="1550"/>
              <a:buChar char="●"/>
            </a:pPr>
            <a:r>
              <a:rPr b="1" lang="es" sz="1550"/>
              <a:t>pt</a:t>
            </a:r>
            <a:r>
              <a:rPr lang="es" sz="1550"/>
              <a:t>: puntos. Un punto equivale a 0.35 milímetros.</a:t>
            </a:r>
            <a:endParaRPr sz="1550"/>
          </a:p>
          <a:p>
            <a:pPr indent="-327025" lvl="0" marL="457200" rtl="0" algn="l">
              <a:lnSpc>
                <a:spcPct val="115000"/>
              </a:lnSpc>
              <a:spcBef>
                <a:spcPts val="0"/>
              </a:spcBef>
              <a:spcAft>
                <a:spcPts val="0"/>
              </a:spcAft>
              <a:buSzPts val="1550"/>
              <a:buChar char="●"/>
            </a:pPr>
            <a:r>
              <a:rPr b="1" lang="es" sz="1550"/>
              <a:t>in</a:t>
            </a:r>
            <a:r>
              <a:rPr lang="es" sz="1550"/>
              <a:t>: pulgadas: Una pulgada equivale a 2.54 centímetros (25,4 mm).</a:t>
            </a:r>
            <a:endParaRPr sz="1550"/>
          </a:p>
          <a:p>
            <a:pPr indent="-327025" lvl="0" marL="457200" rtl="0" algn="l">
              <a:lnSpc>
                <a:spcPct val="115000"/>
              </a:lnSpc>
              <a:spcBef>
                <a:spcPts val="0"/>
              </a:spcBef>
              <a:spcAft>
                <a:spcPts val="0"/>
              </a:spcAft>
              <a:buSzPts val="1550"/>
              <a:buChar char="●"/>
            </a:pPr>
            <a:r>
              <a:rPr b="1" lang="es" sz="1550"/>
              <a:t>pc</a:t>
            </a:r>
            <a:r>
              <a:rPr lang="es" sz="1550"/>
              <a:t>: picas. Una pica equivale a unos 4.23 milímetros. </a:t>
            </a:r>
            <a:r>
              <a:rPr lang="es" sz="1550" u="sng">
                <a:solidFill>
                  <a:schemeClr val="hlink"/>
                </a:solidFill>
                <a:hlinkClick r:id="rId5"/>
              </a:rPr>
              <a:t>+info</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Unidades de medida relativas </a:t>
            </a:r>
            <a:endParaRPr/>
          </a:p>
        </p:txBody>
      </p:sp>
      <p:sp>
        <p:nvSpPr>
          <p:cNvPr id="184" name="Google Shape;184;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No están completamente definidas, su valor siempre está referenciado respecto a otro valor (resolución, densidad de pantalla, etc.). Son las más utilizadas por la flexibilidad con la que se adaptan a los diferentes medios y su potencia.</a:t>
            </a:r>
            <a:endParaRPr sz="1550"/>
          </a:p>
        </p:txBody>
      </p:sp>
      <p:graphicFrame>
        <p:nvGraphicFramePr>
          <p:cNvPr id="185" name="Google Shape;185;p7"/>
          <p:cNvGraphicFramePr/>
          <p:nvPr/>
        </p:nvGraphicFramePr>
        <p:xfrm>
          <a:off x="863988" y="2271875"/>
          <a:ext cx="3000000" cy="3000000"/>
        </p:xfrm>
        <a:graphic>
          <a:graphicData uri="http://schemas.openxmlformats.org/drawingml/2006/table">
            <a:tbl>
              <a:tblPr>
                <a:noFill/>
                <a:tableStyleId>{B5F3CF1B-7AFB-4AF7-A177-0ACBDDFACC5C}</a:tableStyleId>
              </a:tblPr>
              <a:tblGrid>
                <a:gridCol w="1315300"/>
                <a:gridCol w="1811600"/>
                <a:gridCol w="4188900"/>
              </a:tblGrid>
              <a:tr h="343750">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chemeClr val="dk1"/>
                          </a:solidFill>
                          <a:latin typeface="Montserrat"/>
                          <a:ea typeface="Montserrat"/>
                          <a:cs typeface="Montserrat"/>
                          <a:sym typeface="Montserrat"/>
                        </a:rPr>
                        <a:t>Unidad</a:t>
                      </a:r>
                      <a:endParaRPr b="1"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chemeClr val="dk1"/>
                          </a:solidFill>
                          <a:latin typeface="Montserrat"/>
                          <a:ea typeface="Montserrat"/>
                          <a:cs typeface="Montserrat"/>
                          <a:sym typeface="Montserrat"/>
                        </a:rPr>
                        <a:t>Significado</a:t>
                      </a:r>
                      <a:endParaRPr b="1"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c>
                  <a:txBody>
                    <a:bodyPr/>
                    <a:lstStyle/>
                    <a:p>
                      <a:pPr indent="0" lvl="0" marL="0" marR="0" rtl="0" algn="ctr">
                        <a:lnSpc>
                          <a:spcPct val="115000"/>
                        </a:lnSpc>
                        <a:spcBef>
                          <a:spcPts val="0"/>
                        </a:spcBef>
                        <a:spcAft>
                          <a:spcPts val="0"/>
                        </a:spcAft>
                        <a:buClr>
                          <a:srgbClr val="000000"/>
                        </a:buClr>
                        <a:buSzPts val="1100"/>
                        <a:buFont typeface="Arial"/>
                        <a:buNone/>
                      </a:pPr>
                      <a:r>
                        <a:rPr b="1" lang="es" sz="1100" u="none" cap="none" strike="noStrike">
                          <a:solidFill>
                            <a:schemeClr val="dk1"/>
                          </a:solidFill>
                          <a:latin typeface="Montserrat"/>
                          <a:ea typeface="Montserrat"/>
                          <a:cs typeface="Montserrat"/>
                          <a:sym typeface="Montserrat"/>
                        </a:rPr>
                        <a:t>Medida aproximada</a:t>
                      </a:r>
                      <a:endParaRPr b="1"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823"/>
                    </a:solidFill>
                  </a:tcPr>
                </a:tc>
              </a:tr>
              <a:tr h="435125">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chemeClr val="dk1"/>
                          </a:solidFill>
                          <a:latin typeface="Montserrat"/>
                          <a:ea typeface="Montserrat"/>
                          <a:cs typeface="Montserrat"/>
                          <a:sym typeface="Montserrat"/>
                        </a:rPr>
                        <a:t>em</a:t>
                      </a:r>
                      <a:endParaRPr b="1"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&lt;&lt;M&gt;&gt;</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1em = tamaño de fuente establecida en navegador.</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4075">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chemeClr val="dk1"/>
                          </a:solidFill>
                          <a:latin typeface="Montserrat"/>
                          <a:ea typeface="Montserrat"/>
                          <a:cs typeface="Montserrat"/>
                          <a:sym typeface="Montserrat"/>
                        </a:rPr>
                        <a:t>ex</a:t>
                      </a:r>
                      <a:endParaRPr b="1"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&lt;&lt;x&gt;&gt; (0,5 em apróx)</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1ex = mitad del tamaño de la fuente del navegador aproximadamente.</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200">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chemeClr val="dk1"/>
                          </a:solidFill>
                          <a:latin typeface="Montserrat"/>
                          <a:ea typeface="Montserrat"/>
                          <a:cs typeface="Montserrat"/>
                          <a:sym typeface="Montserrat"/>
                        </a:rPr>
                        <a:t>ch</a:t>
                      </a:r>
                      <a:endParaRPr b="1"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&lt;&lt;zero width&gt;&gt;</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1ch = tamaño de ancho del cero (0).</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200">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chemeClr val="dk1"/>
                          </a:solidFill>
                          <a:latin typeface="Montserrat"/>
                          <a:ea typeface="Montserrat"/>
                          <a:cs typeface="Montserrat"/>
                          <a:sym typeface="Montserrat"/>
                        </a:rPr>
                        <a:t>rem</a:t>
                      </a:r>
                      <a:endParaRPr b="1"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&lt;&lt;root M&gt;&gt;</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1rem = tamaño fuente raíz.</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26200">
                <a:tc>
                  <a:txBody>
                    <a:bodyPr/>
                    <a:lstStyle/>
                    <a:p>
                      <a:pPr indent="0" lvl="0" marL="0" marR="0" rtl="0" algn="ctr">
                        <a:lnSpc>
                          <a:spcPct val="100000"/>
                        </a:lnSpc>
                        <a:spcBef>
                          <a:spcPts val="0"/>
                        </a:spcBef>
                        <a:spcAft>
                          <a:spcPts val="0"/>
                        </a:spcAft>
                        <a:buClr>
                          <a:srgbClr val="000000"/>
                        </a:buClr>
                        <a:buSzPts val="1100"/>
                        <a:buFont typeface="Arial"/>
                        <a:buNone/>
                      </a:pPr>
                      <a:r>
                        <a:rPr b="1" lang="es" sz="1100" u="none" cap="none" strike="noStrike">
                          <a:solidFill>
                            <a:schemeClr val="dk1"/>
                          </a:solidFill>
                          <a:latin typeface="Montserrat"/>
                          <a:ea typeface="Montserrat"/>
                          <a:cs typeface="Montserrat"/>
                          <a:sym typeface="Montserrat"/>
                        </a:rPr>
                        <a:t>%</a:t>
                      </a:r>
                      <a:endParaRPr b="1"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Porcentaje</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s" sz="1100" u="none" cap="none" strike="noStrike">
                          <a:solidFill>
                            <a:schemeClr val="dk1"/>
                          </a:solidFill>
                          <a:latin typeface="Montserrat"/>
                          <a:ea typeface="Montserrat"/>
                          <a:cs typeface="Montserrat"/>
                          <a:sym typeface="Montserrat"/>
                        </a:rPr>
                        <a:t>Relativa a herencia (contenedor padre)</a:t>
                      </a:r>
                      <a:endParaRPr sz="1100" u="none" cap="none" strike="noStrike">
                        <a:solidFill>
                          <a:schemeClr val="dk1"/>
                        </a:solidFill>
                        <a:latin typeface="Montserrat"/>
                        <a:ea typeface="Montserrat"/>
                        <a:cs typeface="Montserrat"/>
                        <a:sym typeface="Montserra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Unidades de medida relativas </a:t>
            </a:r>
            <a:endParaRPr/>
          </a:p>
        </p:txBody>
      </p:sp>
      <p:sp>
        <p:nvSpPr>
          <p:cNvPr id="191" name="Google Shape;191;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La unidad </a:t>
            </a:r>
            <a:r>
              <a:rPr b="1" lang="es" sz="1550"/>
              <a:t>em </a:t>
            </a:r>
            <a:r>
              <a:rPr lang="es" sz="1550"/>
              <a:t>equivale a 16px, salvo que se modifique por el usuario. </a:t>
            </a:r>
            <a:endParaRPr sz="1550"/>
          </a:p>
          <a:p>
            <a:pPr indent="0" lvl="0" marL="114300" rtl="0" algn="l">
              <a:lnSpc>
                <a:spcPct val="115000"/>
              </a:lnSpc>
              <a:spcBef>
                <a:spcPts val="600"/>
              </a:spcBef>
              <a:spcAft>
                <a:spcPts val="600"/>
              </a:spcAft>
              <a:buClr>
                <a:schemeClr val="dk1"/>
              </a:buClr>
              <a:buSzPts val="1100"/>
              <a:buFont typeface="Arial"/>
              <a:buNone/>
            </a:pPr>
            <a:r>
              <a:rPr b="1" lang="es" sz="1550"/>
              <a:t>1em</a:t>
            </a:r>
            <a:r>
              <a:rPr lang="es" sz="1550"/>
              <a:t> equivaldría a </a:t>
            </a:r>
            <a:r>
              <a:rPr b="1" lang="es" sz="1550"/>
              <a:t>16px</a:t>
            </a:r>
            <a:r>
              <a:rPr lang="es" sz="1550"/>
              <a:t>, mientras que </a:t>
            </a:r>
            <a:r>
              <a:rPr b="1" lang="es" sz="1550"/>
              <a:t>2em</a:t>
            </a:r>
            <a:r>
              <a:rPr lang="es" sz="1550"/>
              <a:t> serían justo el doble: </a:t>
            </a:r>
            <a:r>
              <a:rPr b="1" lang="es" sz="1550"/>
              <a:t>32px</a:t>
            </a:r>
            <a:r>
              <a:rPr lang="es" sz="1550"/>
              <a:t>. Por otro lado, </a:t>
            </a:r>
            <a:r>
              <a:rPr b="1" lang="es" sz="1550"/>
              <a:t>0.5em</a:t>
            </a:r>
            <a:r>
              <a:rPr lang="es" sz="1550"/>
              <a:t> equivalen justo la mitad: </a:t>
            </a:r>
            <a:r>
              <a:rPr b="1" lang="es" sz="1550"/>
              <a:t>8px</a:t>
            </a:r>
            <a:r>
              <a:rPr lang="es" sz="1550"/>
              <a:t>.</a:t>
            </a:r>
            <a:endParaRPr sz="1550"/>
          </a:p>
        </p:txBody>
      </p:sp>
      <p:pic>
        <p:nvPicPr>
          <p:cNvPr id="192" name="Google Shape;192;p8"/>
          <p:cNvPicPr preferRelativeResize="0"/>
          <p:nvPr/>
        </p:nvPicPr>
        <p:blipFill rotWithShape="1">
          <a:blip r:embed="rId3">
            <a:alphaModFix/>
          </a:blip>
          <a:srcRect b="0" l="0" r="0" t="0"/>
          <a:stretch/>
        </p:blipFill>
        <p:spPr>
          <a:xfrm>
            <a:off x="1875037" y="2314325"/>
            <a:ext cx="5376515" cy="1073400"/>
          </a:xfrm>
          <a:prstGeom prst="rect">
            <a:avLst/>
          </a:prstGeom>
          <a:noFill/>
          <a:ln>
            <a:noFill/>
          </a:ln>
        </p:spPr>
      </p:pic>
      <p:sp>
        <p:nvSpPr>
          <p:cNvPr id="193" name="Google Shape;193;p8"/>
          <p:cNvSpPr txBox="1"/>
          <p:nvPr>
            <p:ph idx="1" type="body"/>
          </p:nvPr>
        </p:nvSpPr>
        <p:spPr>
          <a:xfrm>
            <a:off x="432025" y="3387725"/>
            <a:ext cx="8280000" cy="10734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b="1" lang="es" sz="1550"/>
              <a:t>em</a:t>
            </a:r>
            <a:r>
              <a:rPr lang="es" sz="1550"/>
              <a:t> es relativa al tamaño de letra. Si empleamos un </a:t>
            </a:r>
            <a:r>
              <a:rPr i="1" lang="es" sz="1550"/>
              <a:t>font-size </a:t>
            </a:r>
            <a:r>
              <a:rPr lang="es" sz="1550"/>
              <a:t>de 10px en el body, 1em equivale a 10px. Su tamaño </a:t>
            </a:r>
            <a:r>
              <a:rPr b="1" lang="es" sz="1550"/>
              <a:t>varía en función del tamaño del elemento padre</a:t>
            </a:r>
            <a:r>
              <a:rPr lang="es" sz="1550"/>
              <a:t>. 1.2em sería un 20% más grande que el tamaño de su elemento padre.</a:t>
            </a:r>
            <a:endParaRPr b="1" sz="15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Unidades de medida relativas </a:t>
            </a:r>
            <a:endParaRPr/>
          </a:p>
        </p:txBody>
      </p:sp>
      <p:sp>
        <p:nvSpPr>
          <p:cNvPr id="199" name="Google Shape;199;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Las unidades </a:t>
            </a:r>
            <a:r>
              <a:rPr b="1" lang="es" sz="1550"/>
              <a:t>ex</a:t>
            </a:r>
            <a:r>
              <a:rPr lang="es" sz="1550"/>
              <a:t> o </a:t>
            </a:r>
            <a:r>
              <a:rPr b="1" lang="es" sz="1550"/>
              <a:t>ch</a:t>
            </a:r>
            <a:r>
              <a:rPr lang="es" sz="1550"/>
              <a:t>, menos utilizadas. La unidad </a:t>
            </a:r>
            <a:r>
              <a:rPr b="1" lang="es" sz="1550"/>
              <a:t>ex</a:t>
            </a:r>
            <a:r>
              <a:rPr lang="es" sz="1550"/>
              <a:t> es </a:t>
            </a:r>
            <a:r>
              <a:rPr b="1" lang="es" sz="1550"/>
              <a:t>aproximadamente la mitad del tamaño</a:t>
            </a:r>
            <a:r>
              <a:rPr lang="es" sz="1550"/>
              <a:t> de la fuente establecida por el navegador del usuario, por lo que </a:t>
            </a:r>
            <a:r>
              <a:rPr b="1" lang="es" sz="1550"/>
              <a:t>1ex</a:t>
            </a:r>
            <a:r>
              <a:rPr lang="es" sz="1550"/>
              <a:t> es igual a </a:t>
            </a:r>
            <a:r>
              <a:rPr b="1" lang="es" sz="1550"/>
              <a:t>0.5em</a:t>
            </a:r>
            <a:r>
              <a:rPr lang="es" sz="1550"/>
              <a:t>.</a:t>
            </a:r>
            <a:endParaRPr b="1" sz="1550"/>
          </a:p>
        </p:txBody>
      </p:sp>
      <p:sp>
        <p:nvSpPr>
          <p:cNvPr id="200" name="Google Shape;200;p9"/>
          <p:cNvSpPr txBox="1"/>
          <p:nvPr>
            <p:ph idx="1" type="body"/>
          </p:nvPr>
        </p:nvSpPr>
        <p:spPr>
          <a:xfrm>
            <a:off x="432025" y="2958075"/>
            <a:ext cx="8280000" cy="16647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La unidad </a:t>
            </a:r>
            <a:r>
              <a:rPr b="1" lang="es" sz="1550"/>
              <a:t>ex</a:t>
            </a:r>
            <a:r>
              <a:rPr lang="es" sz="1550"/>
              <a:t> se basa en la </a:t>
            </a:r>
            <a:r>
              <a:rPr b="1" lang="es" sz="1550"/>
              <a:t>altura de la x minúscula. </a:t>
            </a:r>
            <a:r>
              <a:rPr lang="es" sz="1550"/>
              <a:t>Su tamaño exacto depende de la tipografía utilizada, y puede ser algo mayor a 0.5em.</a:t>
            </a:r>
            <a:endParaRPr sz="1550"/>
          </a:p>
          <a:p>
            <a:pPr indent="0" lvl="0" marL="114300" rtl="0" algn="l">
              <a:lnSpc>
                <a:spcPct val="115000"/>
              </a:lnSpc>
              <a:spcBef>
                <a:spcPts val="600"/>
              </a:spcBef>
              <a:spcAft>
                <a:spcPts val="0"/>
              </a:spcAft>
              <a:buClr>
                <a:schemeClr val="dk1"/>
              </a:buClr>
              <a:buSzPts val="1100"/>
              <a:buFont typeface="Arial"/>
              <a:buNone/>
            </a:pPr>
            <a:r>
              <a:rPr lang="es" sz="1550"/>
              <a:t>La unidad </a:t>
            </a:r>
            <a:r>
              <a:rPr b="1" lang="es" sz="1550"/>
              <a:t>ch</a:t>
            </a:r>
            <a:r>
              <a:rPr lang="es" sz="1550"/>
              <a:t>, equivale al tamaño de ancho del </a:t>
            </a:r>
            <a:r>
              <a:rPr b="1" lang="es" sz="1550"/>
              <a:t>0</a:t>
            </a:r>
            <a:r>
              <a:rPr lang="es" sz="1550"/>
              <a:t> de la fuente actual.</a:t>
            </a:r>
            <a:endParaRPr sz="1550"/>
          </a:p>
          <a:p>
            <a:pPr indent="0" lvl="0" marL="114300" rtl="0" algn="l">
              <a:lnSpc>
                <a:spcPct val="115000"/>
              </a:lnSpc>
              <a:spcBef>
                <a:spcPts val="600"/>
              </a:spcBef>
              <a:spcAft>
                <a:spcPts val="600"/>
              </a:spcAft>
              <a:buClr>
                <a:schemeClr val="dk1"/>
              </a:buClr>
              <a:buSzPts val="1100"/>
              <a:buFont typeface="Arial"/>
              <a:buNone/>
            </a:pPr>
            <a:r>
              <a:rPr lang="es" sz="1550"/>
              <a:t>El </a:t>
            </a:r>
            <a:r>
              <a:rPr b="1" lang="es" sz="1550"/>
              <a:t>porcentaje (%) </a:t>
            </a:r>
            <a:r>
              <a:rPr lang="es" sz="1550"/>
              <a:t>define una unidad en función de otra. Por ejemplo, si estamos trabajando en 12px y definimos una unidad como 150% obtendremos 18px.</a:t>
            </a:r>
            <a:endParaRPr sz="1550"/>
          </a:p>
        </p:txBody>
      </p:sp>
      <p:pic>
        <p:nvPicPr>
          <p:cNvPr id="201" name="Google Shape;201;p9"/>
          <p:cNvPicPr preferRelativeResize="0"/>
          <p:nvPr/>
        </p:nvPicPr>
        <p:blipFill rotWithShape="1">
          <a:blip r:embed="rId3">
            <a:alphaModFix/>
          </a:blip>
          <a:srcRect b="0" l="0" r="0" t="0"/>
          <a:stretch/>
        </p:blipFill>
        <p:spPr>
          <a:xfrm>
            <a:off x="3231813" y="2098375"/>
            <a:ext cx="2662976" cy="85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