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Montserrat SemiBold"/>
      <p:regular r:id="rId59"/>
      <p:bold r:id="rId60"/>
      <p:italic r:id="rId61"/>
      <p:boldItalic r:id="rId62"/>
    </p:embeddedFont>
    <p:embeddedFont>
      <p:font typeface="Montserrat"/>
      <p:regular r:id="rId63"/>
      <p:bold r:id="rId64"/>
      <p:italic r:id="rId65"/>
      <p:boldItalic r:id="rId66"/>
    </p:embeddedFont>
    <p:embeddedFont>
      <p:font typeface="Montserrat Medium"/>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71" roundtripDataSignature="AMtx7mgM0eibdVgYiCteGnK6GF4+uXP4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CEB296-7923-4E27-AE38-3056FC02A751}">
  <a:tblStyle styleId="{68CEB296-7923-4E27-AE38-3056FC02A7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0906729-B2F6-485D-8E78-779317FD5FA0}" styleName="Table_1">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MontserratMedium-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SemiBold-boldItalic.fntdata"/><Relationship Id="rId61" Type="http://schemas.openxmlformats.org/officeDocument/2006/relationships/font" Target="fonts/MontserratSemiBold-italic.fntdata"/><Relationship Id="rId20" Type="http://schemas.openxmlformats.org/officeDocument/2006/relationships/slide" Target="slides/slide14.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6.xml"/><Relationship Id="rId66" Type="http://schemas.openxmlformats.org/officeDocument/2006/relationships/font" Target="fonts/Montserrat-boldItalic.fntdata"/><Relationship Id="rId21" Type="http://schemas.openxmlformats.org/officeDocument/2006/relationships/slide" Target="slides/slide15.xml"/><Relationship Id="rId65" Type="http://schemas.openxmlformats.org/officeDocument/2006/relationships/font" Target="fonts/Montserrat-italic.fntdata"/><Relationship Id="rId24" Type="http://schemas.openxmlformats.org/officeDocument/2006/relationships/slide" Target="slides/slide18.xml"/><Relationship Id="rId68" Type="http://schemas.openxmlformats.org/officeDocument/2006/relationships/font" Target="fonts/MontserratMedium-bold.fntdata"/><Relationship Id="rId23" Type="http://schemas.openxmlformats.org/officeDocument/2006/relationships/slide" Target="slides/slide17.xml"/><Relationship Id="rId67" Type="http://schemas.openxmlformats.org/officeDocument/2006/relationships/font" Target="fonts/MontserratMedium-regular.fntdata"/><Relationship Id="rId60" Type="http://schemas.openxmlformats.org/officeDocument/2006/relationships/font" Target="fonts/MontserratSemiBold-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Medium-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MontserratSemiBold-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css3_box-sizing.asp" TargetMode="External"/><Relationship Id="rId3" Type="http://schemas.openxmlformats.org/officeDocument/2006/relationships/hyperlink" Target="https://www.w3schools.com/cssref/css3_pr_box-sizing.asp" TargetMode="External"/><Relationship Id="rId4" Type="http://schemas.openxmlformats.org/officeDocument/2006/relationships/hyperlink" Target="https://www.w3schools.com/cssref/playdemo.asp?filename=playcss_box-sizing&amp;preval=content-box" TargetMode="External"/><Relationship Id="rId5" Type="http://schemas.openxmlformats.org/officeDocument/2006/relationships/hyperlink" Target="https://www.w3schools.com/cssref/playdemo.asp?filename=playcss_box-sizing&amp;preval=border-box"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css_boxmodel.asp"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2"/>
              </a:rPr>
              <a:t>https://www.w3schools.com/css/css3_box-sizing.asp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3"/>
              </a:rPr>
              <a:t>https://www.w3schools.com/cssref/css3_pr_box-sizing.asp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Ejemplos: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4"/>
              </a:rPr>
              <a:t>https://www.w3schools.com/cssref/playdemo.asp?filename=playcss_box-sizing&amp;preval=content-box</a:t>
            </a:r>
            <a:endParaRPr>
              <a:solidFill>
                <a:schemeClr val="dk1"/>
              </a:solidFill>
            </a:endParaRPr>
          </a:p>
          <a:p>
            <a:pPr indent="0" lvl="0" marL="0" rtl="0" algn="l">
              <a:lnSpc>
                <a:spcPct val="100000"/>
              </a:lnSpc>
              <a:spcBef>
                <a:spcPts val="0"/>
              </a:spcBef>
              <a:spcAft>
                <a:spcPts val="0"/>
              </a:spcAft>
              <a:buSzPts val="1100"/>
              <a:buNone/>
            </a:pPr>
            <a:r>
              <a:rPr lang="es" u="sng">
                <a:solidFill>
                  <a:schemeClr val="hlink"/>
                </a:solidFill>
                <a:hlinkClick r:id="rId5"/>
              </a:rPr>
              <a:t>https://www.w3schools.com/cssref/playdemo.asp?filename=playcss_box-sizing&amp;preval=border-box</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u="sng">
                <a:solidFill>
                  <a:schemeClr val="hlink"/>
                </a:solidFill>
                <a:hlinkClick r:id="rId2"/>
              </a:rPr>
              <a:t>https://www.w3schools.com/css/css_boxmodel.asp</a:t>
            </a:r>
            <a:r>
              <a:rPr lang="es"/>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5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5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5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5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5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5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6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3"/>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6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63"/>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6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6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4"/>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64"/>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64"/>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6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64"/>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6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6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5"/>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65"/>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65"/>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65"/>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65"/>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65"/>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65"/>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65"/>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65"/>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6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6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6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6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6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6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6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6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6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6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6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67"/>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67"/>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7"/>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7"/>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67"/>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67"/>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67"/>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6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6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6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67"/>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67"/>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6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5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5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5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5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5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5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5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5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5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5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56"/>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56"/>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56"/>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5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5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5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56"/>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5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5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5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5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5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5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54" name="Google Shape;54;p5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55" name="Google Shape;55;p5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6" name="Google Shape;56;p5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57" name="Google Shape;57;p5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5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61" name="Google Shape;61;p59"/>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62" name="Google Shape;62;p5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5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64" name="Google Shape;64;p5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6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60"/>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60"/>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60"/>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6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6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61"/>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61"/>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61"/>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61"/>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6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62"/>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6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6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6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www.w3schools.com/css/css_overflow.asp"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hyperlink" Target="https://www.w3schools.com/css/css_margin.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www.w3schools.com/css/css_padding.asp" TargetMode="Externa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hyperlink" Target="https://www.w3schools.com/css/css_border.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www.w3schools.com/cssref/css_initial.asp" TargetMode="External"/><Relationship Id="rId4" Type="http://schemas.openxmlformats.org/officeDocument/2006/relationships/hyperlink" Target="https://www.w3schools.com/cssref/css_inherit.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www.w3schools.com/css/css3_box-sizing.asp" TargetMode="Externa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s://aprende-web.net/css/css7_3.php" TargetMode="External"/><Relationship Id="rId4" Type="http://schemas.openxmlformats.org/officeDocument/2006/relationships/hyperlink" Target="https://www.w3schools.com/howto/howto_css_sticky_element.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hyperlink" Target="https://www.w3schools.com/cssref/pr_pos_z-index.asp" TargetMode="Externa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https://www.w3schools.com/cssref/pr_class_visibility.asp" TargetMode="External"/><Relationship Id="rId4" Type="http://schemas.openxmlformats.org/officeDocument/2006/relationships/hyperlink" Target="https://www.w3schools.com/cssref/pr_class_display.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hyperlink" Target="https://lenguajecss.com/css/maquetacion-y-colocacion/tipos-de-element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0" Type="http://schemas.openxmlformats.org/officeDocument/2006/relationships/hyperlink" Target="https://www.mclibre.org/consultar/amaya/css/css-modelo-caja.html" TargetMode="External"/><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hyperlink" Target="https://www.w3schools.com/cssref/pr_dim_min-height.asp" TargetMode="External"/><Relationship Id="rId4" Type="http://schemas.openxmlformats.org/officeDocument/2006/relationships/hyperlink" Target="https://www.w3schools.com/cssref/pr_dim_max-height.asp" TargetMode="External"/><Relationship Id="rId9" Type="http://schemas.openxmlformats.org/officeDocument/2006/relationships/hyperlink" Target="https://lenguajecss.com/css/introduccion/herencia-css/" TargetMode="External"/><Relationship Id="rId5" Type="http://schemas.openxmlformats.org/officeDocument/2006/relationships/hyperlink" Target="https://www.w3schools.com/cssref/pr_dim_min-width.asp" TargetMode="External"/><Relationship Id="rId6" Type="http://schemas.openxmlformats.org/officeDocument/2006/relationships/hyperlink" Target="https://www.w3schools.com/cssref/pr_dim_max-width.asp" TargetMode="External"/><Relationship Id="rId7" Type="http://schemas.openxmlformats.org/officeDocument/2006/relationships/hyperlink" Target="https://www.w3schools.com/css/css3_borders.asp" TargetMode="External"/><Relationship Id="rId8" Type="http://schemas.openxmlformats.org/officeDocument/2006/relationships/hyperlink" Target="https://lenguajecss.com/css/modelo-de-cajas/border-radius/" TargetMode="External"/></Relationships>
</file>

<file path=ppt/slides/_rels/slide48.xml.rels><?xml version="1.0" encoding="UTF-8" standalone="yes"?><Relationships xmlns="http://schemas.openxmlformats.org/package/2006/relationships"><Relationship Id="rId11" Type="http://schemas.openxmlformats.org/officeDocument/2006/relationships/hyperlink" Target="https://flukeout.github.io/" TargetMode="External"/><Relationship Id="rId10" Type="http://schemas.openxmlformats.org/officeDocument/2006/relationships/hyperlink" Target="https://cssbattle.dev" TargetMode="External"/><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hyperlink" Target="https://developer.mozilla.org/es/docs/Web/CSS/position" TargetMode="External"/><Relationship Id="rId4" Type="http://schemas.openxmlformats.org/officeDocument/2006/relationships/hyperlink" Target="https://www.aprenderaprogramar.com/index.php?option=com_content&amp;view=article&amp;id=736:propiedad-position-css-static-relative-absolute-fixed-top-right-bottom-left-ejemplos-practicos-cu01032d&amp;catid=75&amp;Itemid=203" TargetMode="External"/><Relationship Id="rId9" Type="http://schemas.openxmlformats.org/officeDocument/2006/relationships/hyperlink" Target="https://flexboxfroggy.com" TargetMode="External"/><Relationship Id="rId5" Type="http://schemas.openxmlformats.org/officeDocument/2006/relationships/hyperlink" Target="https://www.youtube.com/watch?v=ko7Rn8fNDAo" TargetMode="External"/><Relationship Id="rId6" Type="http://schemas.openxmlformats.org/officeDocument/2006/relationships/hyperlink" Target="https://aprende-web.net/css/css7_3.php" TargetMode="External"/><Relationship Id="rId7" Type="http://schemas.openxmlformats.org/officeDocument/2006/relationships/hyperlink" Target="http://cssgridgarden.com" TargetMode="External"/><Relationship Id="rId8" Type="http://schemas.openxmlformats.org/officeDocument/2006/relationships/hyperlink" Target="http://www.flexboxdefens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7</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3</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Dimensiones (ancho y alto)</a:t>
            </a:r>
            <a:endParaRPr/>
          </a:p>
        </p:txBody>
      </p:sp>
      <p:sp>
        <p:nvSpPr>
          <p:cNvPr id="210" name="Google Shape;210;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Proporcionamos tamaños específicos a los diferentes elementos de un documento HTML asignando valores a las propiedades </a:t>
            </a:r>
            <a:r>
              <a:rPr b="1" lang="es" sz="1550"/>
              <a:t>width</a:t>
            </a:r>
            <a:r>
              <a:rPr lang="es" sz="1550"/>
              <a:t> (ancho) y </a:t>
            </a:r>
            <a:r>
              <a:rPr b="1" lang="es" sz="1550"/>
              <a:t>height</a:t>
            </a:r>
            <a:r>
              <a:rPr lang="es" sz="1550"/>
              <a:t> (alto).</a:t>
            </a:r>
            <a:endParaRPr sz="1550"/>
          </a:p>
        </p:txBody>
      </p:sp>
      <p:pic>
        <p:nvPicPr>
          <p:cNvPr id="211" name="Google Shape;211;p10"/>
          <p:cNvPicPr preferRelativeResize="0"/>
          <p:nvPr/>
        </p:nvPicPr>
        <p:blipFill rotWithShape="1">
          <a:blip r:embed="rId3">
            <a:alphaModFix/>
          </a:blip>
          <a:srcRect b="0" l="0" r="0" t="0"/>
          <a:stretch/>
        </p:blipFill>
        <p:spPr>
          <a:xfrm>
            <a:off x="1534938" y="2037300"/>
            <a:ext cx="6056725" cy="982950"/>
          </a:xfrm>
          <a:prstGeom prst="rect">
            <a:avLst/>
          </a:prstGeom>
          <a:noFill/>
          <a:ln>
            <a:noFill/>
          </a:ln>
        </p:spPr>
      </p:pic>
      <p:sp>
        <p:nvSpPr>
          <p:cNvPr id="212" name="Google Shape;212;p10"/>
          <p:cNvSpPr txBox="1"/>
          <p:nvPr>
            <p:ph idx="1" type="body"/>
          </p:nvPr>
        </p:nvSpPr>
        <p:spPr>
          <a:xfrm>
            <a:off x="432025" y="3020250"/>
            <a:ext cx="8382900" cy="1538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En el caso de utilizar el valor </a:t>
            </a:r>
            <a:r>
              <a:rPr b="1" lang="es" sz="1550"/>
              <a:t>auto</a:t>
            </a:r>
            <a:r>
              <a:rPr lang="es" sz="1550"/>
              <a:t> en las propiedades anteriores (valor por defecto), el navegador se encarga de calcular el ancho o alto necesario, dependiendo del contenido del elemento. El tamaño automático dado a un elemento depende del tipo de elemento que se trate (en bloque o en línea).</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Dimensiones en modelo de caja</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218" name="Google Shape;218;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Si en lugar de utilizar la opción </a:t>
            </a:r>
            <a:r>
              <a:rPr b="1" lang="es" sz="1550"/>
              <a:t>auto</a:t>
            </a:r>
            <a:r>
              <a:rPr lang="es" sz="1550"/>
              <a:t>, o simplemente no indicamos valores para </a:t>
            </a:r>
            <a:r>
              <a:rPr b="1" lang="es" sz="1550"/>
              <a:t>ancho</a:t>
            </a:r>
            <a:r>
              <a:rPr lang="es" sz="1550"/>
              <a:t> y </a:t>
            </a:r>
            <a:r>
              <a:rPr b="1" lang="es" sz="1550"/>
              <a:t>alto</a:t>
            </a:r>
            <a:r>
              <a:rPr lang="es" sz="1550"/>
              <a:t>, el tamaño de la caja suele acomodarse al contenido sin problemas. Pero cuando asignamos valores a estos atributos, forzamos al elemento a tener un aspecto concreto, obteniendo resultados inesperados si su contenido es más grande que el tamaño que hemos definido.</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0" rtl="0" algn="l">
              <a:lnSpc>
                <a:spcPct val="115000"/>
              </a:lnSpc>
              <a:spcBef>
                <a:spcPts val="600"/>
              </a:spcBef>
              <a:spcAft>
                <a:spcPts val="1200"/>
              </a:spcAft>
              <a:buClr>
                <a:schemeClr val="dk1"/>
              </a:buClr>
              <a:buSzPts val="1100"/>
              <a:buFont typeface="Arial"/>
              <a:buNone/>
            </a:pPr>
            <a:r>
              <a:t/>
            </a:r>
            <a:endParaRPr sz="1550"/>
          </a:p>
        </p:txBody>
      </p:sp>
      <p:pic>
        <p:nvPicPr>
          <p:cNvPr id="219" name="Google Shape;219;p11"/>
          <p:cNvPicPr preferRelativeResize="0"/>
          <p:nvPr/>
        </p:nvPicPr>
        <p:blipFill rotWithShape="1">
          <a:blip r:embed="rId3">
            <a:alphaModFix/>
          </a:blip>
          <a:srcRect b="0" l="0" r="0" t="0"/>
          <a:stretch/>
        </p:blipFill>
        <p:spPr>
          <a:xfrm>
            <a:off x="4572000" y="1532050"/>
            <a:ext cx="3701625" cy="257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min-width, max-width, min-height y max-height</a:t>
            </a:r>
            <a:endParaRPr/>
          </a:p>
        </p:txBody>
      </p:sp>
      <p:sp>
        <p:nvSpPr>
          <p:cNvPr id="225" name="Google Shape;225;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450"/>
              <a:t>Una forma de mitigar el problema mencionado consiste en utilizar las propiedades hermanas de </a:t>
            </a:r>
            <a:r>
              <a:rPr b="1" lang="es" sz="1450"/>
              <a:t>width</a:t>
            </a:r>
            <a:r>
              <a:rPr lang="es" sz="1450"/>
              <a:t>: </a:t>
            </a:r>
            <a:r>
              <a:rPr b="1" lang="es" sz="1450"/>
              <a:t>min-width</a:t>
            </a:r>
            <a:r>
              <a:rPr lang="es" sz="1450"/>
              <a:t> y </a:t>
            </a:r>
            <a:r>
              <a:rPr b="1" lang="es" sz="1450"/>
              <a:t>max-width</a:t>
            </a:r>
            <a:r>
              <a:rPr lang="es" sz="1450"/>
              <a:t>; y las propiedades hermanas de </a:t>
            </a:r>
            <a:r>
              <a:rPr b="1" lang="es" sz="1450"/>
              <a:t>height</a:t>
            </a:r>
            <a:r>
              <a:rPr lang="es" sz="1450"/>
              <a:t>:</a:t>
            </a:r>
            <a:r>
              <a:rPr b="1" lang="es" sz="1450"/>
              <a:t> min-height</a:t>
            </a:r>
            <a:r>
              <a:rPr lang="es" sz="1450"/>
              <a:t> y </a:t>
            </a:r>
            <a:r>
              <a:rPr b="1" lang="es" sz="1450"/>
              <a:t>max-height</a:t>
            </a:r>
            <a:r>
              <a:rPr lang="es" sz="1450"/>
              <a:t>. Con estas propiedades, en lugar de establecer un tamaño fijo, establecemos límites máximos y mínimos, donde el ancho o alto de la caja queda comprendido entre esos valores.</a:t>
            </a:r>
            <a:endParaRPr sz="1450"/>
          </a:p>
        </p:txBody>
      </p:sp>
      <p:sp>
        <p:nvSpPr>
          <p:cNvPr id="226" name="Google Shape;226;p12"/>
          <p:cNvSpPr txBox="1"/>
          <p:nvPr>
            <p:ph idx="1" type="body"/>
          </p:nvPr>
        </p:nvSpPr>
        <p:spPr>
          <a:xfrm>
            <a:off x="432000" y="3733250"/>
            <a:ext cx="8280000" cy="888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400"/>
              <a:t>Las propiedades de mínimos (</a:t>
            </a:r>
            <a:r>
              <a:rPr b="1" lang="es" sz="1400"/>
              <a:t>min-width</a:t>
            </a:r>
            <a:r>
              <a:rPr lang="es" sz="1400"/>
              <a:t> y </a:t>
            </a:r>
            <a:r>
              <a:rPr b="1" lang="es" sz="1400"/>
              <a:t>min-height</a:t>
            </a:r>
            <a:r>
              <a:rPr lang="es" sz="1400"/>
              <a:t>) por defecto tienen valor </a:t>
            </a:r>
            <a:r>
              <a:rPr b="1" lang="es" sz="1400"/>
              <a:t>0</a:t>
            </a:r>
            <a:r>
              <a:rPr lang="es" sz="1400"/>
              <a:t>, mientras que las propiedades de máximos (</a:t>
            </a:r>
            <a:r>
              <a:rPr b="1" lang="es" sz="1400"/>
              <a:t>max-width</a:t>
            </a:r>
            <a:r>
              <a:rPr lang="es" sz="1400"/>
              <a:t> y </a:t>
            </a:r>
            <a:r>
              <a:rPr b="1" lang="es" sz="1400"/>
              <a:t>max-height</a:t>
            </a:r>
            <a:r>
              <a:rPr lang="es" sz="1400"/>
              <a:t>) tienen por defecto valor </a:t>
            </a:r>
            <a:r>
              <a:rPr b="1" lang="es" sz="1400"/>
              <a:t>none</a:t>
            </a:r>
            <a:r>
              <a:rPr lang="es" sz="1400"/>
              <a:t>.</a:t>
            </a:r>
            <a:endParaRPr sz="1400"/>
          </a:p>
        </p:txBody>
      </p:sp>
      <p:sp>
        <p:nvSpPr>
          <p:cNvPr id="227" name="Google Shape;227;p12"/>
          <p:cNvSpPr/>
          <p:nvPr/>
        </p:nvSpPr>
        <p:spPr>
          <a:xfrm>
            <a:off x="629950" y="2697050"/>
            <a:ext cx="3069300" cy="985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width: </a:t>
            </a:r>
            <a:r>
              <a:rPr b="0" i="0" lang="es" sz="1000" u="none" cap="none" strike="noStrike">
                <a:solidFill>
                  <a:srgbClr val="F39C12"/>
                </a:solidFill>
                <a:latin typeface="Consolas"/>
                <a:ea typeface="Consolas"/>
                <a:cs typeface="Consolas"/>
                <a:sym typeface="Consolas"/>
              </a:rPr>
              <a:t>800px</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height: </a:t>
            </a:r>
            <a:r>
              <a:rPr b="0" i="0" lang="es" sz="1000" u="none" cap="none" strike="noStrike">
                <a:solidFill>
                  <a:srgbClr val="F39C12"/>
                </a:solidFill>
                <a:latin typeface="Consolas"/>
                <a:ea typeface="Consolas"/>
                <a:cs typeface="Consolas"/>
                <a:sym typeface="Consolas"/>
              </a:rPr>
              <a:t>800px</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background: </a:t>
            </a:r>
            <a:r>
              <a:rPr b="0" i="0" lang="es" sz="1000" u="none" cap="none" strike="noStrike">
                <a:solidFill>
                  <a:srgbClr val="EE5D43"/>
                </a:solidFill>
                <a:latin typeface="Consolas"/>
                <a:ea typeface="Consolas"/>
                <a:cs typeface="Consolas"/>
                <a:sym typeface="Consolas"/>
              </a:rPr>
              <a:t>red</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max-width: </a:t>
            </a:r>
            <a:r>
              <a:rPr b="0" i="0" lang="es" sz="1000" u="none" cap="none" strike="noStrike">
                <a:solidFill>
                  <a:srgbClr val="F39C12"/>
                </a:solidFill>
                <a:latin typeface="Consolas"/>
                <a:ea typeface="Consolas"/>
                <a:cs typeface="Consolas"/>
                <a:sym typeface="Consolas"/>
              </a:rPr>
              <a:t>500px</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p:txBody>
      </p:sp>
      <p:sp>
        <p:nvSpPr>
          <p:cNvPr id="228" name="Google Shape;228;p12"/>
          <p:cNvSpPr txBox="1"/>
          <p:nvPr>
            <p:ph idx="1" type="body"/>
          </p:nvPr>
        </p:nvSpPr>
        <p:spPr>
          <a:xfrm>
            <a:off x="3699425" y="2697050"/>
            <a:ext cx="5012700" cy="985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150"/>
              <a:t>En este caso a pesar de estar indicando un tamaño de </a:t>
            </a:r>
            <a:r>
              <a:rPr b="1" lang="es" sz="1150"/>
              <a:t>800px</a:t>
            </a:r>
            <a:r>
              <a:rPr lang="es" sz="1150"/>
              <a:t>, le aplicamos un </a:t>
            </a:r>
            <a:r>
              <a:rPr b="1" lang="es" sz="1150"/>
              <a:t>max-width</a:t>
            </a:r>
            <a:r>
              <a:rPr lang="es" sz="1150"/>
              <a:t> de </a:t>
            </a:r>
            <a:r>
              <a:rPr b="1" lang="es" sz="1150"/>
              <a:t>500px</a:t>
            </a:r>
            <a:r>
              <a:rPr lang="es" sz="1150"/>
              <a:t>, por lo que estamos limitando el elemento a un tamaño de ancho de 500 píxeles como máximo y nunca superará ese tamaño.</a:t>
            </a:r>
            <a:endParaRPr sz="14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Zonas de un elemento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234" name="Google Shape;234;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En CSS existen ciertas palabras clave para hacer referencia a una zona u orientación concreta sobre un elemento. Son conceptos muy sencillos y lógicos:</a:t>
            </a:r>
            <a:endParaRPr sz="1550"/>
          </a:p>
          <a:p>
            <a:pPr indent="-314325" lvl="0" marL="457200" rtl="0" algn="l">
              <a:lnSpc>
                <a:spcPct val="115000"/>
              </a:lnSpc>
              <a:spcBef>
                <a:spcPts val="600"/>
              </a:spcBef>
              <a:spcAft>
                <a:spcPts val="0"/>
              </a:spcAft>
              <a:buSzPts val="1350"/>
              <a:buChar char="●"/>
            </a:pPr>
            <a:r>
              <a:rPr b="1" lang="es" sz="1350"/>
              <a:t>Top</a:t>
            </a:r>
            <a:r>
              <a:rPr lang="es" sz="1350"/>
              <a:t>: Parte superior</a:t>
            </a:r>
            <a:endParaRPr sz="1350"/>
          </a:p>
          <a:p>
            <a:pPr indent="-314325" lvl="0" marL="457200" rtl="0" algn="l">
              <a:lnSpc>
                <a:spcPct val="115000"/>
              </a:lnSpc>
              <a:spcBef>
                <a:spcPts val="0"/>
              </a:spcBef>
              <a:spcAft>
                <a:spcPts val="0"/>
              </a:spcAft>
              <a:buSzPts val="1350"/>
              <a:buChar char="●"/>
            </a:pPr>
            <a:r>
              <a:rPr b="1" lang="es" sz="1350"/>
              <a:t>Left</a:t>
            </a:r>
            <a:r>
              <a:rPr lang="es" sz="1350"/>
              <a:t>: Parte izquierda</a:t>
            </a:r>
            <a:endParaRPr sz="1350"/>
          </a:p>
          <a:p>
            <a:pPr indent="-314325" lvl="0" marL="457200" rtl="0" algn="l">
              <a:lnSpc>
                <a:spcPct val="115000"/>
              </a:lnSpc>
              <a:spcBef>
                <a:spcPts val="0"/>
              </a:spcBef>
              <a:spcAft>
                <a:spcPts val="0"/>
              </a:spcAft>
              <a:buSzPts val="1350"/>
              <a:buChar char="●"/>
            </a:pPr>
            <a:r>
              <a:rPr b="1" lang="es" sz="1350"/>
              <a:t>Right</a:t>
            </a:r>
            <a:r>
              <a:rPr lang="es" sz="1350"/>
              <a:t>: Parte derecha</a:t>
            </a:r>
            <a:endParaRPr sz="1350"/>
          </a:p>
          <a:p>
            <a:pPr indent="-314325" lvl="0" marL="457200" rtl="0" algn="l">
              <a:lnSpc>
                <a:spcPct val="115000"/>
              </a:lnSpc>
              <a:spcBef>
                <a:spcPts val="0"/>
              </a:spcBef>
              <a:spcAft>
                <a:spcPts val="0"/>
              </a:spcAft>
              <a:buSzPts val="1350"/>
              <a:buChar char="●"/>
            </a:pPr>
            <a:r>
              <a:rPr b="1" lang="es" sz="1350"/>
              <a:t>Bottom</a:t>
            </a:r>
            <a:r>
              <a:rPr lang="es" sz="1350"/>
              <a:t>: Parte inferior</a:t>
            </a:r>
            <a:endParaRPr sz="1350"/>
          </a:p>
          <a:p>
            <a:pPr indent="-314325" lvl="0" marL="457200" rtl="0" algn="l">
              <a:lnSpc>
                <a:spcPct val="115000"/>
              </a:lnSpc>
              <a:spcBef>
                <a:spcPts val="0"/>
              </a:spcBef>
              <a:spcAft>
                <a:spcPts val="0"/>
              </a:spcAft>
              <a:buSzPts val="1350"/>
              <a:buChar char="●"/>
            </a:pPr>
            <a:r>
              <a:rPr b="1" lang="es" sz="1350"/>
              <a:t>Center</a:t>
            </a:r>
            <a:r>
              <a:rPr lang="es" sz="1350"/>
              <a:t>: Se refiere a la posición central entre los extremos horizontales y verticales</a:t>
            </a:r>
            <a:endParaRPr sz="13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0" rtl="0" algn="l">
              <a:lnSpc>
                <a:spcPct val="115000"/>
              </a:lnSpc>
              <a:spcBef>
                <a:spcPts val="600"/>
              </a:spcBef>
              <a:spcAft>
                <a:spcPts val="1200"/>
              </a:spcAft>
              <a:buClr>
                <a:schemeClr val="dk1"/>
              </a:buClr>
              <a:buSzPts val="1100"/>
              <a:buFont typeface="Arial"/>
              <a:buNone/>
            </a:pPr>
            <a:r>
              <a:t/>
            </a:r>
            <a:endParaRPr sz="1550"/>
          </a:p>
        </p:txBody>
      </p:sp>
      <p:graphicFrame>
        <p:nvGraphicFramePr>
          <p:cNvPr id="235" name="Google Shape;235;p13"/>
          <p:cNvGraphicFramePr/>
          <p:nvPr/>
        </p:nvGraphicFramePr>
        <p:xfrm>
          <a:off x="4511025" y="1286550"/>
          <a:ext cx="3000000" cy="3000000"/>
        </p:xfrm>
        <a:graphic>
          <a:graphicData uri="http://schemas.openxmlformats.org/drawingml/2006/table">
            <a:tbl>
              <a:tblPr>
                <a:noFill/>
                <a:tableStyleId>{68CEB296-7923-4E27-AE38-3056FC02A751}</a:tableStyleId>
              </a:tblPr>
              <a:tblGrid>
                <a:gridCol w="1226825"/>
                <a:gridCol w="1226825"/>
                <a:gridCol w="1226825"/>
              </a:tblGrid>
              <a:tr h="928025">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s" sz="2400" u="none" cap="none" strike="noStrike"/>
                        <a:t>top</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8025">
                <a:tc>
                  <a:txBody>
                    <a:bodyPr/>
                    <a:lstStyle/>
                    <a:p>
                      <a:pPr indent="0" lvl="0" marL="0" marR="0" rtl="0" algn="ctr">
                        <a:lnSpc>
                          <a:spcPct val="100000"/>
                        </a:lnSpc>
                        <a:spcBef>
                          <a:spcPts val="0"/>
                        </a:spcBef>
                        <a:spcAft>
                          <a:spcPts val="0"/>
                        </a:spcAft>
                        <a:buClr>
                          <a:srgbClr val="000000"/>
                        </a:buClr>
                        <a:buSzPts val="2400"/>
                        <a:buFont typeface="Arial"/>
                        <a:buNone/>
                      </a:pPr>
                      <a:r>
                        <a:rPr b="1" lang="es" sz="2400" u="none" cap="none" strike="noStrike"/>
                        <a:t>left</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s" sz="2400" u="none" cap="none" strike="noStrike"/>
                        <a:t>center</a:t>
                      </a:r>
                      <a:endParaRPr b="1" sz="2400" u="none" cap="none" strike="noStrike"/>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s" sz="2400" u="none" cap="none" strike="noStrike"/>
                        <a:t>right</a:t>
                      </a:r>
                      <a:endParaRPr b="1" sz="2400" u="none" cap="none" strike="noStrike"/>
                    </a:p>
                  </a:txBody>
                  <a:tcPr marT="91425" marB="91425" marR="91425" marL="91425" anchor="ctr">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8025">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s" sz="2400" u="none" cap="none" strike="noStrike"/>
                        <a:t>bottom</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Desbordamiento</a:t>
            </a:r>
            <a:endParaRPr/>
          </a:p>
        </p:txBody>
      </p:sp>
      <p:sp>
        <p:nvSpPr>
          <p:cNvPr id="241" name="Google Shape;241;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Puede ocurrir que apliquemos un tamaño de alto y ancho a un elemento HTML, pero su contenido de texto sea tan grande que no quepa dentro de la caja.</a:t>
            </a:r>
            <a:endParaRPr sz="1550"/>
          </a:p>
          <a:p>
            <a:pPr indent="0" lvl="0" marL="114300" rtl="0" algn="l">
              <a:lnSpc>
                <a:spcPct val="115000"/>
              </a:lnSpc>
              <a:spcBef>
                <a:spcPts val="600"/>
              </a:spcBef>
              <a:spcAft>
                <a:spcPts val="0"/>
              </a:spcAft>
              <a:buClr>
                <a:schemeClr val="dk1"/>
              </a:buClr>
              <a:buSzPts val="1100"/>
              <a:buFont typeface="Arial"/>
              <a:buNone/>
            </a:pPr>
            <a:r>
              <a:rPr lang="es" sz="1550"/>
              <a:t>En ese caso lo que ocurre es que el contenido se desborda. Podemos modificar este comportamiento con la propiedad de CSS </a:t>
            </a:r>
            <a:r>
              <a:rPr b="1" lang="es" sz="1550"/>
              <a:t>overflow</a:t>
            </a:r>
            <a:r>
              <a:rPr lang="es" sz="1550"/>
              <a:t> o con alguna de sus propiedades específicas </a:t>
            </a:r>
            <a:r>
              <a:rPr b="1" lang="es" sz="1550"/>
              <a:t>overflow-x</a:t>
            </a:r>
            <a:r>
              <a:rPr lang="es" sz="1550"/>
              <a:t> u </a:t>
            </a:r>
            <a:r>
              <a:rPr b="1" lang="es" sz="1550"/>
              <a:t>overflow-y </a:t>
            </a:r>
            <a:r>
              <a:rPr lang="es" sz="1550" u="sng">
                <a:solidFill>
                  <a:schemeClr val="hlink"/>
                </a:solidFill>
                <a:hlinkClick r:id="rId3"/>
              </a:rPr>
              <a:t>+info</a:t>
            </a:r>
            <a:endParaRPr sz="1550">
              <a:solidFill>
                <a:schemeClr val="dk1"/>
              </a:solidFill>
            </a:endParaRPr>
          </a:p>
          <a:p>
            <a:pPr indent="0" lvl="0" marL="114300" rtl="0" algn="l">
              <a:lnSpc>
                <a:spcPct val="115000"/>
              </a:lnSpc>
              <a:spcBef>
                <a:spcPts val="600"/>
              </a:spcBef>
              <a:spcAft>
                <a:spcPts val="600"/>
              </a:spcAft>
              <a:buClr>
                <a:schemeClr val="dk1"/>
              </a:buClr>
              <a:buSzPts val="1100"/>
              <a:buFont typeface="Arial"/>
              <a:buNone/>
            </a:pPr>
            <a:r>
              <a:t/>
            </a:r>
            <a:endParaRPr sz="1550">
              <a:solidFill>
                <a:schemeClr val="dk1"/>
              </a:solidFill>
            </a:endParaRPr>
          </a:p>
        </p:txBody>
      </p:sp>
      <p:pic>
        <p:nvPicPr>
          <p:cNvPr id="242" name="Google Shape;242;p14"/>
          <p:cNvPicPr preferRelativeResize="0"/>
          <p:nvPr/>
        </p:nvPicPr>
        <p:blipFill rotWithShape="1">
          <a:blip r:embed="rId4">
            <a:alphaModFix/>
          </a:blip>
          <a:srcRect b="0" l="0" r="0" t="0"/>
          <a:stretch/>
        </p:blipFill>
        <p:spPr>
          <a:xfrm>
            <a:off x="742788" y="2911025"/>
            <a:ext cx="7658475" cy="163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Desbordamiento</a:t>
            </a:r>
            <a:endParaRPr/>
          </a:p>
        </p:txBody>
      </p:sp>
      <p:sp>
        <p:nvSpPr>
          <p:cNvPr id="248" name="Google Shape;248;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Dichas propiedades pueden tomar varios valores, donde </a:t>
            </a:r>
            <a:r>
              <a:rPr b="1" lang="es" sz="1550"/>
              <a:t>visible</a:t>
            </a:r>
            <a:r>
              <a:rPr lang="es" sz="1550"/>
              <a:t> es el valor que tiene por defecto, permitiendo el desbordamiento. Otras opciones son las siguientes:</a:t>
            </a:r>
            <a:r>
              <a:rPr b="1" lang="es" sz="1550">
                <a:solidFill>
                  <a:schemeClr val="dk1"/>
                </a:solidFill>
              </a:rPr>
              <a:t> </a:t>
            </a:r>
            <a:endParaRPr sz="1550">
              <a:solidFill>
                <a:schemeClr val="dk1"/>
              </a:solidFill>
            </a:endParaRPr>
          </a:p>
        </p:txBody>
      </p:sp>
      <p:pic>
        <p:nvPicPr>
          <p:cNvPr id="249" name="Google Shape;249;p15"/>
          <p:cNvPicPr preferRelativeResize="0"/>
          <p:nvPr/>
        </p:nvPicPr>
        <p:blipFill rotWithShape="1">
          <a:blip r:embed="rId3">
            <a:alphaModFix/>
          </a:blip>
          <a:srcRect b="0" l="0" r="0" t="0"/>
          <a:stretch/>
        </p:blipFill>
        <p:spPr>
          <a:xfrm>
            <a:off x="1600275" y="2218375"/>
            <a:ext cx="5943449" cy="1533350"/>
          </a:xfrm>
          <a:prstGeom prst="rect">
            <a:avLst/>
          </a:prstGeom>
          <a:noFill/>
          <a:ln>
            <a:noFill/>
          </a:ln>
        </p:spPr>
      </p:pic>
      <p:sp>
        <p:nvSpPr>
          <p:cNvPr id="250" name="Google Shape;250;p15"/>
          <p:cNvSpPr txBox="1"/>
          <p:nvPr>
            <p:ph idx="1" type="body"/>
          </p:nvPr>
        </p:nvSpPr>
        <p:spPr>
          <a:xfrm>
            <a:off x="432025" y="3751725"/>
            <a:ext cx="8280000" cy="692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b="1" lang="es" sz="1550"/>
              <a:t>overflow-x</a:t>
            </a:r>
            <a:r>
              <a:rPr lang="es" sz="1550"/>
              <a:t> y </a:t>
            </a:r>
            <a:r>
              <a:rPr b="1" lang="es" sz="1550"/>
              <a:t>overflow-y</a:t>
            </a:r>
            <a:r>
              <a:rPr lang="es" sz="1550"/>
              <a:t> permiten ocultar alguna barra de desplazamiento (habitualmente la barra de desplazamiento horizontal).</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Márgenes y relleno</a:t>
            </a:r>
            <a:endParaRPr/>
          </a:p>
        </p:txBody>
      </p:sp>
      <p:sp>
        <p:nvSpPr>
          <p:cNvPr id="256" name="Google Shape;256;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Márgenes (margin)</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262" name="Google Shape;262;p17"/>
          <p:cNvSpPr txBox="1"/>
          <p:nvPr>
            <p:ph idx="1" type="body"/>
          </p:nvPr>
        </p:nvSpPr>
        <p:spPr>
          <a:xfrm>
            <a:off x="311700" y="1152475"/>
            <a:ext cx="42027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Se utilizan para crear espacio alrededor de los elementos, fuera de los bordes definidos. </a:t>
            </a:r>
            <a:r>
              <a:rPr b="1" lang="es" sz="1550"/>
              <a:t>Margin</a:t>
            </a:r>
            <a:r>
              <a:rPr lang="es" sz="1550"/>
              <a:t> especifica el espacio que existe entre el borde de un elemento y el borde de otros elementos adyacentes. Las opciones son:</a:t>
            </a:r>
            <a:endParaRPr sz="1550"/>
          </a:p>
          <a:p>
            <a:pPr indent="-327025" lvl="0" marL="457200" rtl="0" algn="l">
              <a:lnSpc>
                <a:spcPct val="115000"/>
              </a:lnSpc>
              <a:spcBef>
                <a:spcPts val="600"/>
              </a:spcBef>
              <a:spcAft>
                <a:spcPts val="0"/>
              </a:spcAft>
              <a:buSzPts val="1550"/>
              <a:buChar char="●"/>
            </a:pPr>
            <a:r>
              <a:rPr lang="es" sz="1550"/>
              <a:t>margin-top</a:t>
            </a:r>
            <a:endParaRPr sz="1550"/>
          </a:p>
          <a:p>
            <a:pPr indent="-327025" lvl="0" marL="457200" rtl="0" algn="l">
              <a:lnSpc>
                <a:spcPct val="115000"/>
              </a:lnSpc>
              <a:spcBef>
                <a:spcPts val="0"/>
              </a:spcBef>
              <a:spcAft>
                <a:spcPts val="0"/>
              </a:spcAft>
              <a:buSzPts val="1550"/>
              <a:buChar char="●"/>
            </a:pPr>
            <a:r>
              <a:rPr lang="es" sz="1550"/>
              <a:t>margin-right</a:t>
            </a:r>
            <a:endParaRPr sz="1550"/>
          </a:p>
          <a:p>
            <a:pPr indent="-327025" lvl="0" marL="457200" rtl="0" algn="l">
              <a:lnSpc>
                <a:spcPct val="115000"/>
              </a:lnSpc>
              <a:spcBef>
                <a:spcPts val="0"/>
              </a:spcBef>
              <a:spcAft>
                <a:spcPts val="0"/>
              </a:spcAft>
              <a:buSzPts val="1550"/>
              <a:buChar char="●"/>
            </a:pPr>
            <a:r>
              <a:rPr lang="es" sz="1550"/>
              <a:t>margin-bottom</a:t>
            </a:r>
            <a:endParaRPr sz="1550"/>
          </a:p>
          <a:p>
            <a:pPr indent="-327025" lvl="0" marL="457200" rtl="0" algn="l">
              <a:lnSpc>
                <a:spcPct val="115000"/>
              </a:lnSpc>
              <a:spcBef>
                <a:spcPts val="0"/>
              </a:spcBef>
              <a:spcAft>
                <a:spcPts val="0"/>
              </a:spcAft>
              <a:buSzPts val="1550"/>
              <a:buChar char="●"/>
            </a:pPr>
            <a:r>
              <a:rPr lang="es" sz="1550"/>
              <a:t>margin-left</a:t>
            </a:r>
            <a:endParaRPr sz="1550"/>
          </a:p>
        </p:txBody>
      </p:sp>
      <p:pic>
        <p:nvPicPr>
          <p:cNvPr id="263" name="Google Shape;263;p17"/>
          <p:cNvPicPr preferRelativeResize="0"/>
          <p:nvPr/>
        </p:nvPicPr>
        <p:blipFill rotWithShape="1">
          <a:blip r:embed="rId3">
            <a:alphaModFix/>
          </a:blip>
          <a:srcRect b="0" l="0" r="0" t="0"/>
          <a:stretch/>
        </p:blipFill>
        <p:spPr>
          <a:xfrm>
            <a:off x="4651900" y="1360025"/>
            <a:ext cx="4028000" cy="2423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550"/>
              <a:t>Se puede aplicar en conjunto o de forma concreta a cada una de las zonas del elemento. Estas son las propiedades específicas de cada zona:</a:t>
            </a:r>
            <a:endParaRPr sz="1550">
              <a:solidFill>
                <a:schemeClr val="dk1"/>
              </a:solidFill>
            </a:endParaRPr>
          </a:p>
        </p:txBody>
      </p:sp>
      <p:sp>
        <p:nvSpPr>
          <p:cNvPr id="269" name="Google Shape;269;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Márgenes (margin)</a:t>
            </a:r>
            <a:endParaRPr/>
          </a:p>
        </p:txBody>
      </p:sp>
      <p:pic>
        <p:nvPicPr>
          <p:cNvPr id="270" name="Google Shape;270;p18"/>
          <p:cNvPicPr preferRelativeResize="0"/>
          <p:nvPr/>
        </p:nvPicPr>
        <p:blipFill rotWithShape="1">
          <a:blip r:embed="rId3">
            <a:alphaModFix/>
          </a:blip>
          <a:srcRect b="0" l="0" r="0" t="0"/>
          <a:stretch/>
        </p:blipFill>
        <p:spPr>
          <a:xfrm>
            <a:off x="1768025" y="2071425"/>
            <a:ext cx="5590550" cy="1509700"/>
          </a:xfrm>
          <a:prstGeom prst="rect">
            <a:avLst/>
          </a:prstGeom>
          <a:noFill/>
          <a:ln>
            <a:noFill/>
          </a:ln>
        </p:spPr>
      </p:pic>
      <p:sp>
        <p:nvSpPr>
          <p:cNvPr id="271" name="Google Shape;271;p18"/>
          <p:cNvSpPr txBox="1"/>
          <p:nvPr>
            <p:ph idx="1" type="body"/>
          </p:nvPr>
        </p:nvSpPr>
        <p:spPr>
          <a:xfrm>
            <a:off x="311700" y="3581125"/>
            <a:ext cx="8280000" cy="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550"/>
              <a:t>Podemos aplicar diferentes márgenes a cada zona de un elemento utilizando cada una de estas propiedades, o dejando al navegador que lo haga de forma automática indicando el valor </a:t>
            </a:r>
            <a:r>
              <a:rPr b="1" lang="es" sz="1550"/>
              <a:t>auto</a:t>
            </a:r>
            <a:r>
              <a:rPr lang="es" sz="1550"/>
              <a:t>.</a:t>
            </a:r>
            <a:endParaRPr sz="155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Márgenes (margin)</a:t>
            </a:r>
            <a:endParaRPr/>
          </a:p>
        </p:txBody>
      </p:sp>
      <p:sp>
        <p:nvSpPr>
          <p:cNvPr id="277" name="Google Shape;277;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350"/>
              <a:t>Para centrar un elemento podemos aplicar un ancho fijo al contenedor. Por ejemplo: </a:t>
            </a:r>
            <a:r>
              <a:rPr b="1" lang="es" sz="1350"/>
              <a:t>width: 500px </a:t>
            </a:r>
            <a:r>
              <a:rPr lang="es" sz="1350"/>
              <a:t>con </a:t>
            </a:r>
            <a:r>
              <a:rPr b="1" lang="es" sz="1350"/>
              <a:t>margin: auto</a:t>
            </a:r>
            <a:r>
              <a:rPr lang="es" sz="1350"/>
              <a:t>. El navegador, al conocer su tamaño, se encarga de repartirlo equitativamente entre los márgenes, dado que conoce el resto del tamaño de la ventana.</a:t>
            </a:r>
            <a:endParaRPr sz="1350"/>
          </a:p>
        </p:txBody>
      </p:sp>
      <p:pic>
        <p:nvPicPr>
          <p:cNvPr id="278" name="Google Shape;278;p19"/>
          <p:cNvPicPr preferRelativeResize="0"/>
          <p:nvPr/>
        </p:nvPicPr>
        <p:blipFill rotWithShape="1">
          <a:blip r:embed="rId3">
            <a:alphaModFix/>
          </a:blip>
          <a:srcRect b="0" l="0" r="0" t="0"/>
          <a:stretch/>
        </p:blipFill>
        <p:spPr>
          <a:xfrm>
            <a:off x="3319300" y="2218375"/>
            <a:ext cx="2505401" cy="1357575"/>
          </a:xfrm>
          <a:prstGeom prst="rect">
            <a:avLst/>
          </a:prstGeom>
          <a:noFill/>
          <a:ln>
            <a:noFill/>
          </a:ln>
        </p:spPr>
      </p:pic>
      <p:sp>
        <p:nvSpPr>
          <p:cNvPr id="279" name="Google Shape;279;p19"/>
          <p:cNvSpPr txBox="1"/>
          <p:nvPr>
            <p:ph idx="1" type="body"/>
          </p:nvPr>
        </p:nvSpPr>
        <p:spPr>
          <a:xfrm>
            <a:off x="432050" y="3536100"/>
            <a:ext cx="8280000" cy="10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350"/>
              <a:t>En el siguiente ejemplo nos encontramos con un </a:t>
            </a:r>
            <a:r>
              <a:rPr b="1" lang="es" sz="1350"/>
              <a:t>solapamiento de márgenes</a:t>
            </a:r>
            <a:r>
              <a:rPr lang="es" sz="1350"/>
              <a:t>. Por defecto, si tenemos dos elementos adyacentes con, por ejemplo, </a:t>
            </a:r>
            <a:r>
              <a:rPr b="1" i="1" lang="es" sz="1350"/>
              <a:t>margin: 20px</a:t>
            </a:r>
            <a:r>
              <a:rPr lang="es" sz="1350"/>
              <a:t> cada uno, ese espacio de margen se solapará y tendremos </a:t>
            </a:r>
            <a:r>
              <a:rPr b="1" i="1" lang="es" sz="1350"/>
              <a:t>20px </a:t>
            </a:r>
            <a:r>
              <a:rPr lang="es" sz="1350"/>
              <a:t>en total, y no </a:t>
            </a:r>
            <a:r>
              <a:rPr b="1" i="1" lang="es" sz="1350"/>
              <a:t>40px </a:t>
            </a:r>
            <a:r>
              <a:rPr lang="es" sz="1350"/>
              <a:t>(</a:t>
            </a:r>
            <a:r>
              <a:rPr i="1" lang="es" sz="1350"/>
              <a:t>la suma de cada uno</a:t>
            </a:r>
            <a:r>
              <a:rPr lang="es" sz="1350"/>
              <a:t>) como podríamos pensar en un principio. </a:t>
            </a:r>
            <a:r>
              <a:rPr lang="es" sz="1350" u="sng">
                <a:solidFill>
                  <a:schemeClr val="hlink"/>
                </a:solidFill>
                <a:hlinkClick r:id="rId4"/>
              </a:rPr>
              <a:t>+info</a:t>
            </a:r>
            <a:endParaRPr sz="1350"/>
          </a:p>
          <a:p>
            <a:pPr indent="0" lvl="0" marL="0" rtl="0" algn="l">
              <a:lnSpc>
                <a:spcPct val="115000"/>
              </a:lnSpc>
              <a:spcBef>
                <a:spcPts val="600"/>
              </a:spcBef>
              <a:spcAft>
                <a:spcPts val="600"/>
              </a:spcAft>
              <a:buClr>
                <a:schemeClr val="dk1"/>
              </a:buClr>
              <a:buSzPts val="1100"/>
              <a:buFont typeface="Arial"/>
              <a:buNone/>
            </a:pPr>
            <a:r>
              <a:t/>
            </a:r>
            <a:endParaRPr sz="1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Modelo de caja y posicionamiento</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Relleno (padding)</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285" name="Google Shape;285;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sz="1550"/>
              <a:t>Los rellenos (</a:t>
            </a:r>
            <a:r>
              <a:rPr b="1" lang="es" sz="1550"/>
              <a:t>padding</a:t>
            </a:r>
            <a:r>
              <a:rPr lang="es" sz="1550"/>
              <a:t>) son los espacios que hay entre los bordes del elemento en cuestión y el contenido (por la parte interior).</a:t>
            </a:r>
            <a:endParaRPr sz="1550"/>
          </a:p>
          <a:p>
            <a:pPr indent="0" lvl="0" marL="0" rtl="0" algn="l">
              <a:lnSpc>
                <a:spcPct val="115000"/>
              </a:lnSpc>
              <a:spcBef>
                <a:spcPts val="600"/>
              </a:spcBef>
              <a:spcAft>
                <a:spcPts val="0"/>
              </a:spcAft>
              <a:buClr>
                <a:schemeClr val="dk1"/>
              </a:buClr>
              <a:buSzPts val="1100"/>
              <a:buFont typeface="Arial"/>
              <a:buNone/>
            </a:pPr>
            <a:r>
              <a:rPr lang="es" sz="1550"/>
              <a:t>Las opciones son:</a:t>
            </a:r>
            <a:endParaRPr sz="1550"/>
          </a:p>
          <a:p>
            <a:pPr indent="-327025" lvl="0" marL="457200" rtl="0" algn="l">
              <a:lnSpc>
                <a:spcPct val="115000"/>
              </a:lnSpc>
              <a:spcBef>
                <a:spcPts val="600"/>
              </a:spcBef>
              <a:spcAft>
                <a:spcPts val="0"/>
              </a:spcAft>
              <a:buSzPts val="1550"/>
              <a:buChar char="●"/>
            </a:pPr>
            <a:r>
              <a:rPr lang="es" sz="1550"/>
              <a:t>padding-top</a:t>
            </a:r>
            <a:endParaRPr sz="1550"/>
          </a:p>
          <a:p>
            <a:pPr indent="-327025" lvl="0" marL="457200" rtl="0" algn="l">
              <a:lnSpc>
                <a:spcPct val="115000"/>
              </a:lnSpc>
              <a:spcBef>
                <a:spcPts val="0"/>
              </a:spcBef>
              <a:spcAft>
                <a:spcPts val="0"/>
              </a:spcAft>
              <a:buSzPts val="1550"/>
              <a:buChar char="●"/>
            </a:pPr>
            <a:r>
              <a:rPr lang="es" sz="1550"/>
              <a:t>padding-right</a:t>
            </a:r>
            <a:endParaRPr sz="1550"/>
          </a:p>
          <a:p>
            <a:pPr indent="-327025" lvl="0" marL="457200" rtl="0" algn="l">
              <a:lnSpc>
                <a:spcPct val="115000"/>
              </a:lnSpc>
              <a:spcBef>
                <a:spcPts val="0"/>
              </a:spcBef>
              <a:spcAft>
                <a:spcPts val="0"/>
              </a:spcAft>
              <a:buSzPts val="1550"/>
              <a:buChar char="●"/>
            </a:pPr>
            <a:r>
              <a:rPr lang="es" sz="1550"/>
              <a:t>padding-bottom</a:t>
            </a:r>
            <a:endParaRPr sz="1550"/>
          </a:p>
          <a:p>
            <a:pPr indent="-327025" lvl="0" marL="457200" rtl="0" algn="l">
              <a:lnSpc>
                <a:spcPct val="115000"/>
              </a:lnSpc>
              <a:spcBef>
                <a:spcPts val="0"/>
              </a:spcBef>
              <a:spcAft>
                <a:spcPts val="0"/>
              </a:spcAft>
              <a:buSzPts val="1550"/>
              <a:buChar char="●"/>
            </a:pPr>
            <a:r>
              <a:rPr lang="es" sz="1550"/>
              <a:t>padding-left</a:t>
            </a:r>
            <a:endParaRPr sz="1550"/>
          </a:p>
          <a:p>
            <a:pPr indent="0" lvl="0" marL="0" rtl="0" algn="l">
              <a:lnSpc>
                <a:spcPct val="115000"/>
              </a:lnSpc>
              <a:spcBef>
                <a:spcPts val="600"/>
              </a:spcBef>
              <a:spcAft>
                <a:spcPts val="600"/>
              </a:spcAft>
              <a:buSzPts val="1400"/>
              <a:buNone/>
            </a:pPr>
            <a:r>
              <a:t/>
            </a:r>
            <a:endParaRPr sz="1550">
              <a:solidFill>
                <a:schemeClr val="dk1"/>
              </a:solidFill>
            </a:endParaRPr>
          </a:p>
        </p:txBody>
      </p:sp>
      <p:pic>
        <p:nvPicPr>
          <p:cNvPr id="286" name="Google Shape;286;p20"/>
          <p:cNvPicPr preferRelativeResize="0"/>
          <p:nvPr/>
        </p:nvPicPr>
        <p:blipFill rotWithShape="1">
          <a:blip r:embed="rId3">
            <a:alphaModFix/>
          </a:blip>
          <a:srcRect b="0" l="0" r="0" t="0"/>
          <a:stretch/>
        </p:blipFill>
        <p:spPr>
          <a:xfrm>
            <a:off x="4651900" y="1360025"/>
            <a:ext cx="4028000" cy="2423449"/>
          </a:xfrm>
          <a:prstGeom prst="rect">
            <a:avLst/>
          </a:prstGeom>
          <a:noFill/>
          <a:ln>
            <a:noFill/>
          </a:ln>
        </p:spPr>
      </p:pic>
      <p:sp>
        <p:nvSpPr>
          <p:cNvPr id="287" name="Google Shape;287;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Relleno (padding)</a:t>
            </a:r>
            <a:endParaRPr/>
          </a:p>
        </p:txBody>
      </p:sp>
      <p:sp>
        <p:nvSpPr>
          <p:cNvPr id="293" name="Google Shape;293;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550"/>
              <a:t>Al igual que con los márgenes, los rellenos tienen varias propiedades para indicar cada zona:</a:t>
            </a:r>
            <a:endParaRPr sz="1550"/>
          </a:p>
        </p:txBody>
      </p:sp>
      <p:sp>
        <p:nvSpPr>
          <p:cNvPr id="294" name="Google Shape;294;p21"/>
          <p:cNvSpPr txBox="1"/>
          <p:nvPr>
            <p:ph idx="1" type="body"/>
          </p:nvPr>
        </p:nvSpPr>
        <p:spPr>
          <a:xfrm>
            <a:off x="432025" y="3581125"/>
            <a:ext cx="8280000" cy="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Como se puede ver en la tabla, por defecto no hay relleno (</a:t>
            </a:r>
            <a:r>
              <a:rPr i="1" lang="es" sz="1550"/>
              <a:t>el relleno está en cero</a:t>
            </a:r>
            <a:r>
              <a:rPr lang="es" sz="1550"/>
              <a:t>), aunque puede modificarse tanto con las propiedades anteriores como la propiedad de atajo: Modelo de caja (en la siguiente página) </a:t>
            </a:r>
            <a:r>
              <a:rPr lang="es" sz="1550" u="sng">
                <a:solidFill>
                  <a:schemeClr val="hlink"/>
                </a:solidFill>
                <a:hlinkClick r:id="rId3"/>
              </a:rPr>
              <a:t>+info</a:t>
            </a:r>
            <a:endParaRPr sz="1550"/>
          </a:p>
          <a:p>
            <a:pPr indent="0" lvl="0" marL="0" rtl="0" algn="l">
              <a:lnSpc>
                <a:spcPct val="115000"/>
              </a:lnSpc>
              <a:spcBef>
                <a:spcPts val="600"/>
              </a:spcBef>
              <a:spcAft>
                <a:spcPts val="600"/>
              </a:spcAft>
              <a:buClr>
                <a:schemeClr val="dk1"/>
              </a:buClr>
              <a:buSzPts val="1100"/>
              <a:buFont typeface="Arial"/>
              <a:buNone/>
            </a:pPr>
            <a:r>
              <a:t/>
            </a:r>
            <a:endParaRPr sz="1550"/>
          </a:p>
        </p:txBody>
      </p:sp>
      <p:pic>
        <p:nvPicPr>
          <p:cNvPr id="295" name="Google Shape;295;p21"/>
          <p:cNvPicPr preferRelativeResize="0"/>
          <p:nvPr/>
        </p:nvPicPr>
        <p:blipFill rotWithShape="1">
          <a:blip r:embed="rId4">
            <a:alphaModFix/>
          </a:blip>
          <a:srcRect b="0" l="0" r="0" t="0"/>
          <a:stretch/>
        </p:blipFill>
        <p:spPr>
          <a:xfrm>
            <a:off x="1659399" y="1904750"/>
            <a:ext cx="5825201" cy="167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Modelo de caja - Atajos</a:t>
            </a:r>
            <a:endParaRPr/>
          </a:p>
        </p:txBody>
      </p:sp>
      <p:sp>
        <p:nvSpPr>
          <p:cNvPr id="301" name="Google Shape;301;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CSS proporciona atajos para los márgenes y los rellenos:</a:t>
            </a:r>
            <a:endParaRPr sz="1550"/>
          </a:p>
        </p:txBody>
      </p:sp>
      <p:pic>
        <p:nvPicPr>
          <p:cNvPr id="302" name="Google Shape;302;p22"/>
          <p:cNvPicPr preferRelativeResize="0"/>
          <p:nvPr/>
        </p:nvPicPr>
        <p:blipFill rotWithShape="1">
          <a:blip r:embed="rId3">
            <a:alphaModFix/>
          </a:blip>
          <a:srcRect b="0" l="0" r="0" t="0"/>
          <a:stretch/>
        </p:blipFill>
        <p:spPr>
          <a:xfrm>
            <a:off x="2178588" y="1711850"/>
            <a:ext cx="4786824" cy="1332825"/>
          </a:xfrm>
          <a:prstGeom prst="rect">
            <a:avLst/>
          </a:prstGeom>
          <a:noFill/>
          <a:ln>
            <a:noFill/>
          </a:ln>
        </p:spPr>
      </p:pic>
      <p:graphicFrame>
        <p:nvGraphicFramePr>
          <p:cNvPr id="303" name="Google Shape;303;p22"/>
          <p:cNvGraphicFramePr/>
          <p:nvPr/>
        </p:nvGraphicFramePr>
        <p:xfrm>
          <a:off x="1808563" y="3044665"/>
          <a:ext cx="3000000" cy="3000000"/>
        </p:xfrm>
        <a:graphic>
          <a:graphicData uri="http://schemas.openxmlformats.org/drawingml/2006/table">
            <a:tbl>
              <a:tblPr bandRow="1" firstRow="1">
                <a:noFill/>
                <a:tableStyleId>{80906729-B2F6-485D-8E78-779317FD5FA0}</a:tableStyleId>
              </a:tblPr>
              <a:tblGrid>
                <a:gridCol w="1105375"/>
                <a:gridCol w="1105375"/>
                <a:gridCol w="1105375"/>
                <a:gridCol w="1105375"/>
                <a:gridCol w="1105375"/>
              </a:tblGrid>
              <a:tr h="254125">
                <a:tc rowSpan="4">
                  <a:txBody>
                    <a:bodyPr/>
                    <a:lstStyle/>
                    <a:p>
                      <a:pPr indent="0" lvl="0" marL="26670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rPr>
                        <a:t>margin o padding:</a:t>
                      </a:r>
                      <a:endParaRPr b="0" sz="10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4">
                  <a:txBody>
                    <a:bodyPr/>
                    <a:lstStyle/>
                    <a:p>
                      <a:pPr indent="0" lvl="0" marL="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rPr>
                        <a:t>10px; </a:t>
                      </a:r>
                      <a:r>
                        <a:rPr i="0" lang="es" sz="1000" u="none" cap="none" strike="noStrike">
                          <a:solidFill>
                            <a:srgbClr val="05ADD5"/>
                          </a:solidFill>
                          <a:latin typeface="Montserrat"/>
                          <a:ea typeface="Montserrat"/>
                          <a:cs typeface="Montserrat"/>
                          <a:sym typeface="Montserrat"/>
                        </a:rPr>
                        <a:t>top/</a:t>
                      </a:r>
                      <a:r>
                        <a:rPr i="0" lang="es" sz="1000" u="none" cap="none" strike="noStrike">
                          <a:solidFill>
                            <a:srgbClr val="CC0099"/>
                          </a:solidFill>
                          <a:latin typeface="Montserrat"/>
                          <a:ea typeface="Montserrat"/>
                          <a:cs typeface="Montserrat"/>
                          <a:sym typeface="Montserrat"/>
                        </a:rPr>
                        <a:t>right</a:t>
                      </a:r>
                      <a:r>
                        <a:rPr i="0" lang="es" sz="1000" u="none" cap="none" strike="noStrike">
                          <a:solidFill>
                            <a:srgbClr val="000000"/>
                          </a:solidFill>
                          <a:latin typeface="Montserrat"/>
                          <a:ea typeface="Montserrat"/>
                          <a:cs typeface="Montserrat"/>
                          <a:sym typeface="Montserrat"/>
                        </a:rPr>
                        <a:t>/</a:t>
                      </a:r>
                      <a:r>
                        <a:rPr i="0" lang="es" sz="1000" u="none" cap="none" strike="noStrike">
                          <a:solidFill>
                            <a:srgbClr val="002060"/>
                          </a:solidFill>
                          <a:latin typeface="Montserrat"/>
                          <a:ea typeface="Montserrat"/>
                          <a:cs typeface="Montserrat"/>
                          <a:sym typeface="Montserrat"/>
                        </a:rPr>
                        <a:t>bottom</a:t>
                      </a:r>
                      <a:r>
                        <a:rPr i="0" lang="es" sz="1000" u="none" cap="none" strike="noStrike">
                          <a:solidFill>
                            <a:srgbClr val="000000"/>
                          </a:solidFill>
                          <a:latin typeface="Montserrat"/>
                          <a:ea typeface="Montserrat"/>
                          <a:cs typeface="Montserrat"/>
                          <a:sym typeface="Montserrat"/>
                        </a:rPr>
                        <a:t>/</a:t>
                      </a:r>
                      <a:r>
                        <a:rPr i="0" lang="es" sz="1000" u="none" cap="none" strike="noStrike">
                          <a:solidFill>
                            <a:srgbClr val="31078C"/>
                          </a:solidFill>
                          <a:latin typeface="Montserrat"/>
                          <a:ea typeface="Montserrat"/>
                          <a:cs typeface="Montserrat"/>
                          <a:sym typeface="Montserrat"/>
                        </a:rPr>
                        <a:t>left</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endParaRPr b="1" i="0" sz="1000" u="none" cap="none" strike="noStrike">
                        <a:solidFill>
                          <a:srgbClr val="CC009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Bordes</a:t>
            </a:r>
            <a:endParaRPr/>
          </a:p>
        </p:txBody>
      </p:sp>
      <p:sp>
        <p:nvSpPr>
          <p:cNvPr id="309" name="Google Shape;309;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Borde (border)</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15" name="Google Shape;315;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sz="1550"/>
              <a:t>Establece un límite entre la parte interior y la parte exterior de la caja. Se pueden especificar estilo, ancho y color. Las opciones son:</a:t>
            </a:r>
            <a:endParaRPr sz="1550"/>
          </a:p>
          <a:p>
            <a:pPr indent="-327025" lvl="0" marL="457200" rtl="0" algn="l">
              <a:lnSpc>
                <a:spcPct val="115000"/>
              </a:lnSpc>
              <a:spcBef>
                <a:spcPts val="600"/>
              </a:spcBef>
              <a:spcAft>
                <a:spcPts val="0"/>
              </a:spcAft>
              <a:buSzPts val="1550"/>
              <a:buChar char="●"/>
            </a:pPr>
            <a:r>
              <a:rPr lang="es" sz="1550"/>
              <a:t>border-top</a:t>
            </a:r>
            <a:endParaRPr sz="1550"/>
          </a:p>
          <a:p>
            <a:pPr indent="-327025" lvl="0" marL="457200" rtl="0" algn="l">
              <a:lnSpc>
                <a:spcPct val="115000"/>
              </a:lnSpc>
              <a:spcBef>
                <a:spcPts val="0"/>
              </a:spcBef>
              <a:spcAft>
                <a:spcPts val="0"/>
              </a:spcAft>
              <a:buSzPts val="1550"/>
              <a:buChar char="●"/>
            </a:pPr>
            <a:r>
              <a:rPr lang="es" sz="1550"/>
              <a:t>border-right</a:t>
            </a:r>
            <a:endParaRPr sz="1550"/>
          </a:p>
          <a:p>
            <a:pPr indent="-327025" lvl="0" marL="457200" rtl="0" algn="l">
              <a:lnSpc>
                <a:spcPct val="115000"/>
              </a:lnSpc>
              <a:spcBef>
                <a:spcPts val="0"/>
              </a:spcBef>
              <a:spcAft>
                <a:spcPts val="0"/>
              </a:spcAft>
              <a:buSzPts val="1550"/>
              <a:buChar char="●"/>
            </a:pPr>
            <a:r>
              <a:rPr lang="es" sz="1550"/>
              <a:t>border-bottom</a:t>
            </a:r>
            <a:endParaRPr sz="1550"/>
          </a:p>
          <a:p>
            <a:pPr indent="-327025" lvl="0" marL="457200" rtl="0" algn="l">
              <a:lnSpc>
                <a:spcPct val="115000"/>
              </a:lnSpc>
              <a:spcBef>
                <a:spcPts val="0"/>
              </a:spcBef>
              <a:spcAft>
                <a:spcPts val="0"/>
              </a:spcAft>
              <a:buSzPts val="1550"/>
              <a:buChar char="●"/>
            </a:pPr>
            <a:r>
              <a:rPr lang="es" sz="1550"/>
              <a:t>border-left</a:t>
            </a:r>
            <a:endParaRPr sz="1550">
              <a:solidFill>
                <a:schemeClr val="dk1"/>
              </a:solidFill>
            </a:endParaRPr>
          </a:p>
        </p:txBody>
      </p:sp>
      <p:pic>
        <p:nvPicPr>
          <p:cNvPr id="316" name="Google Shape;316;p24"/>
          <p:cNvPicPr preferRelativeResize="0"/>
          <p:nvPr/>
        </p:nvPicPr>
        <p:blipFill rotWithShape="1">
          <a:blip r:embed="rId3">
            <a:alphaModFix/>
          </a:blip>
          <a:srcRect b="0" l="0" r="0" t="0"/>
          <a:stretch/>
        </p:blipFill>
        <p:spPr>
          <a:xfrm>
            <a:off x="4651900" y="1360025"/>
            <a:ext cx="4028000" cy="24234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Borde (border)</a:t>
            </a:r>
            <a:endParaRPr/>
          </a:p>
        </p:txBody>
      </p:sp>
      <p:sp>
        <p:nvSpPr>
          <p:cNvPr id="322" name="Google Shape;322;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550"/>
              <a:t>Las propiedades básicas y específicas de los bordes en CSS son las siguientes:</a:t>
            </a:r>
            <a:endParaRPr sz="1550"/>
          </a:p>
        </p:txBody>
      </p:sp>
      <p:pic>
        <p:nvPicPr>
          <p:cNvPr id="323" name="Google Shape;323;p25"/>
          <p:cNvPicPr preferRelativeResize="0"/>
          <p:nvPr/>
        </p:nvPicPr>
        <p:blipFill rotWithShape="1">
          <a:blip r:embed="rId3">
            <a:alphaModFix/>
          </a:blip>
          <a:srcRect b="0" l="0" r="0" t="0"/>
          <a:stretch/>
        </p:blipFill>
        <p:spPr>
          <a:xfrm>
            <a:off x="1390149" y="1723800"/>
            <a:ext cx="6363701" cy="1442850"/>
          </a:xfrm>
          <a:prstGeom prst="rect">
            <a:avLst/>
          </a:prstGeom>
          <a:noFill/>
          <a:ln>
            <a:noFill/>
          </a:ln>
        </p:spPr>
      </p:pic>
      <p:sp>
        <p:nvSpPr>
          <p:cNvPr id="324" name="Google Shape;324;p25"/>
          <p:cNvSpPr txBox="1"/>
          <p:nvPr>
            <p:ph idx="1" type="body"/>
          </p:nvPr>
        </p:nvSpPr>
        <p:spPr>
          <a:xfrm>
            <a:off x="432025" y="3148050"/>
            <a:ext cx="8280000" cy="9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450"/>
              <a:t>El estilo de borde más frecuente es </a:t>
            </a:r>
            <a:r>
              <a:rPr b="1" lang="es" sz="1450"/>
              <a:t>solid</a:t>
            </a:r>
            <a:r>
              <a:rPr lang="es" sz="1450"/>
              <a:t> (borde liso y continuo), y que además es la opción por defecto. Pueden utilizarse cualquiera de los estilos indicados en la tabla anterior e incluso combinar con otras propiedades. </a:t>
            </a:r>
            <a:r>
              <a:rPr lang="es" sz="1450" u="sng">
                <a:solidFill>
                  <a:schemeClr val="accent5"/>
                </a:solidFill>
                <a:hlinkClick r:id="rId4">
                  <a:extLst>
                    <a:ext uri="{A12FA001-AC4F-418D-AE19-62706E023703}">
                      <ahyp:hlinkClr val="tx"/>
                    </a:ext>
                  </a:extLst>
                </a:hlinkClick>
              </a:rPr>
              <a:t>+info</a:t>
            </a:r>
            <a:endParaRPr sz="15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330" name="Google Shape;330;p2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s"/>
              <a:t>Borde (border)</a:t>
            </a:r>
            <a:endParaRPr/>
          </a:p>
        </p:txBody>
      </p:sp>
      <p:sp>
        <p:nvSpPr>
          <p:cNvPr id="331" name="Google Shape;331;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s" sz="1200"/>
              <a:t>hidden</a:t>
            </a:r>
            <a:r>
              <a:rPr lang="es" sz="1200"/>
              <a:t>: Oculto. Idéntico a none, salvo para conflictos con tablas.</a:t>
            </a:r>
            <a:endParaRPr sz="1200"/>
          </a:p>
          <a:p>
            <a:pPr indent="-304800" lvl="0" marL="457200" rtl="0" algn="l">
              <a:lnSpc>
                <a:spcPct val="115000"/>
              </a:lnSpc>
              <a:spcBef>
                <a:spcPts val="0"/>
              </a:spcBef>
              <a:spcAft>
                <a:spcPts val="0"/>
              </a:spcAft>
              <a:buSzPts val="1200"/>
              <a:buChar char="●"/>
            </a:pPr>
            <a:r>
              <a:rPr b="1" lang="es" sz="1200"/>
              <a:t>dotted</a:t>
            </a:r>
            <a:r>
              <a:rPr lang="es" sz="1200"/>
              <a:t>: Borde basado en puntos.</a:t>
            </a:r>
            <a:endParaRPr sz="1200"/>
          </a:p>
          <a:p>
            <a:pPr indent="-304800" lvl="0" marL="457200" rtl="0" algn="l">
              <a:lnSpc>
                <a:spcPct val="115000"/>
              </a:lnSpc>
              <a:spcBef>
                <a:spcPts val="0"/>
              </a:spcBef>
              <a:spcAft>
                <a:spcPts val="0"/>
              </a:spcAft>
              <a:buSzPts val="1200"/>
              <a:buChar char="●"/>
            </a:pPr>
            <a:r>
              <a:rPr b="1" lang="es" sz="1200"/>
              <a:t>dashed</a:t>
            </a:r>
            <a:r>
              <a:rPr lang="es" sz="1200"/>
              <a:t>: Borde basado en rayas (línea discontinua).</a:t>
            </a:r>
            <a:endParaRPr sz="1200"/>
          </a:p>
          <a:p>
            <a:pPr indent="-304800" lvl="0" marL="457200" rtl="0" algn="l">
              <a:lnSpc>
                <a:spcPct val="115000"/>
              </a:lnSpc>
              <a:spcBef>
                <a:spcPts val="0"/>
              </a:spcBef>
              <a:spcAft>
                <a:spcPts val="0"/>
              </a:spcAft>
              <a:buSzPts val="1200"/>
              <a:buChar char="●"/>
            </a:pPr>
            <a:r>
              <a:rPr b="1" lang="es" sz="1200"/>
              <a:t>solid</a:t>
            </a:r>
            <a:r>
              <a:rPr lang="es" sz="1200"/>
              <a:t>: Borde sólido (línea continua).</a:t>
            </a:r>
            <a:endParaRPr sz="1200"/>
          </a:p>
          <a:p>
            <a:pPr indent="-304800" lvl="0" marL="457200" rtl="0" algn="l">
              <a:lnSpc>
                <a:spcPct val="115000"/>
              </a:lnSpc>
              <a:spcBef>
                <a:spcPts val="0"/>
              </a:spcBef>
              <a:spcAft>
                <a:spcPts val="0"/>
              </a:spcAft>
              <a:buSzPts val="1200"/>
              <a:buChar char="●"/>
            </a:pPr>
            <a:r>
              <a:rPr b="1" lang="es" sz="1200"/>
              <a:t>double</a:t>
            </a:r>
            <a:r>
              <a:rPr lang="es" sz="1200"/>
              <a:t>: Borde doble (dos líneas continuas).</a:t>
            </a:r>
            <a:endParaRPr sz="1200"/>
          </a:p>
          <a:p>
            <a:pPr indent="-304800" lvl="0" marL="457200" rtl="0" algn="l">
              <a:lnSpc>
                <a:spcPct val="115000"/>
              </a:lnSpc>
              <a:spcBef>
                <a:spcPts val="0"/>
              </a:spcBef>
              <a:spcAft>
                <a:spcPts val="0"/>
              </a:spcAft>
              <a:buSzPts val="1200"/>
              <a:buChar char="●"/>
            </a:pPr>
            <a:r>
              <a:rPr b="1" lang="es" sz="1200"/>
              <a:t>groove</a:t>
            </a:r>
            <a:r>
              <a:rPr lang="es" sz="1200"/>
              <a:t>: Borde biselado con luz desde arriba.</a:t>
            </a:r>
            <a:endParaRPr sz="1200"/>
          </a:p>
          <a:p>
            <a:pPr indent="-304800" lvl="0" marL="457200" rtl="0" algn="l">
              <a:lnSpc>
                <a:spcPct val="115000"/>
              </a:lnSpc>
              <a:spcBef>
                <a:spcPts val="0"/>
              </a:spcBef>
              <a:spcAft>
                <a:spcPts val="0"/>
              </a:spcAft>
              <a:buSzPts val="1200"/>
              <a:buChar char="●"/>
            </a:pPr>
            <a:r>
              <a:rPr b="1" lang="es" sz="1200"/>
              <a:t>ridge</a:t>
            </a:r>
            <a:r>
              <a:rPr lang="es" sz="1200"/>
              <a:t>: Borde biselado con luz desde abajo. Opuesto a groove.</a:t>
            </a:r>
            <a:endParaRPr sz="1200"/>
          </a:p>
          <a:p>
            <a:pPr indent="-304800" lvl="0" marL="457200" rtl="0" algn="l">
              <a:lnSpc>
                <a:spcPct val="115000"/>
              </a:lnSpc>
              <a:spcBef>
                <a:spcPts val="0"/>
              </a:spcBef>
              <a:spcAft>
                <a:spcPts val="0"/>
              </a:spcAft>
              <a:buSzPts val="1200"/>
              <a:buChar char="●"/>
            </a:pPr>
            <a:r>
              <a:rPr b="1" lang="es" sz="1200"/>
              <a:t>inset</a:t>
            </a:r>
            <a:r>
              <a:rPr lang="es" sz="1200"/>
              <a:t>: Borde con profundidad «hacia dentro».</a:t>
            </a:r>
            <a:endParaRPr sz="1200"/>
          </a:p>
          <a:p>
            <a:pPr indent="-304800" lvl="0" marL="457200" rtl="0" algn="l">
              <a:lnSpc>
                <a:spcPct val="115000"/>
              </a:lnSpc>
              <a:spcBef>
                <a:spcPts val="0"/>
              </a:spcBef>
              <a:spcAft>
                <a:spcPts val="0"/>
              </a:spcAft>
              <a:buSzPts val="1200"/>
              <a:buChar char="●"/>
            </a:pPr>
            <a:r>
              <a:rPr b="1" lang="es" sz="1200"/>
              <a:t>outset</a:t>
            </a:r>
            <a:r>
              <a:rPr lang="es" sz="1200"/>
              <a:t>: Borde con profundidad «hacia fuera». Opuesto a inset.</a:t>
            </a:r>
            <a:endParaRPr sz="1200"/>
          </a:p>
        </p:txBody>
      </p:sp>
      <p:pic>
        <p:nvPicPr>
          <p:cNvPr id="332" name="Google Shape;332;p26"/>
          <p:cNvPicPr preferRelativeResize="0"/>
          <p:nvPr/>
        </p:nvPicPr>
        <p:blipFill rotWithShape="1">
          <a:blip r:embed="rId3">
            <a:alphaModFix/>
          </a:blip>
          <a:srcRect b="0" l="0" r="0" t="0"/>
          <a:stretch/>
        </p:blipFill>
        <p:spPr>
          <a:xfrm>
            <a:off x="4832397" y="1170125"/>
            <a:ext cx="2856271" cy="3398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Bordes múltiples</a:t>
            </a:r>
            <a:endParaRPr/>
          </a:p>
        </p:txBody>
      </p:sp>
      <p:sp>
        <p:nvSpPr>
          <p:cNvPr id="338" name="Google Shape;338;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Sólo hemos utilizado un parámetro en cada propiedad, aplicando el mismo valor a cada borde de un elemento. Sin embargo, podemos especificar de uno a cuatro parámetros, dependiendo de lo que queramos hacer:</a:t>
            </a:r>
            <a:endParaRPr sz="1550"/>
          </a:p>
        </p:txBody>
      </p:sp>
      <p:sp>
        <p:nvSpPr>
          <p:cNvPr id="339" name="Google Shape;339;p27"/>
          <p:cNvSpPr txBox="1"/>
          <p:nvPr>
            <p:ph idx="1" type="body"/>
          </p:nvPr>
        </p:nvSpPr>
        <p:spPr>
          <a:xfrm>
            <a:off x="432025" y="3593550"/>
            <a:ext cx="8280000" cy="979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Podemos hacer lo mismo con las propiedades </a:t>
            </a:r>
            <a:r>
              <a:rPr b="1" lang="es" sz="1550"/>
              <a:t>border-width </a:t>
            </a:r>
            <a:r>
              <a:rPr lang="es" sz="1550"/>
              <a:t>y </a:t>
            </a:r>
            <a:r>
              <a:rPr b="1" lang="es" sz="1550"/>
              <a:t>border-style</a:t>
            </a:r>
            <a:r>
              <a:rPr lang="es" sz="1550"/>
              <a:t>. Teniendo en cuenta esto, disponemos de una gran flexibilidad a la hora de especificar esquemas de bordes más complejos.</a:t>
            </a:r>
            <a:endParaRPr sz="1550"/>
          </a:p>
        </p:txBody>
      </p:sp>
      <p:pic>
        <p:nvPicPr>
          <p:cNvPr id="340" name="Google Shape;340;p27"/>
          <p:cNvPicPr preferRelativeResize="0"/>
          <p:nvPr/>
        </p:nvPicPr>
        <p:blipFill rotWithShape="1">
          <a:blip r:embed="rId3">
            <a:alphaModFix/>
          </a:blip>
          <a:srcRect b="0" l="0" r="0" t="0"/>
          <a:stretch/>
        </p:blipFill>
        <p:spPr>
          <a:xfrm>
            <a:off x="2073200" y="2241375"/>
            <a:ext cx="4997600" cy="1431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Bordes múltiples</a:t>
            </a:r>
            <a:endParaRPr/>
          </a:p>
        </p:txBody>
      </p:sp>
      <p:sp>
        <p:nvSpPr>
          <p:cNvPr id="346" name="Google Shape;346;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400"/>
              <a:t>En el ejemplo utilizamos 3 parámetros, indicando un elemento con borde superior rojo sólido de 2 píxeles de grosor, con borde izquierdo y derecho doble azul de 10 píxeles de grosor y con un borde inferior verde sólido de 5 píxeles de grosor.</a:t>
            </a:r>
            <a:endParaRPr sz="1400"/>
          </a:p>
        </p:txBody>
      </p:sp>
      <p:sp>
        <p:nvSpPr>
          <p:cNvPr id="347" name="Google Shape;347;p28"/>
          <p:cNvSpPr txBox="1"/>
          <p:nvPr>
            <p:ph idx="1" type="body"/>
          </p:nvPr>
        </p:nvSpPr>
        <p:spPr>
          <a:xfrm>
            <a:off x="432000" y="3650275"/>
            <a:ext cx="8280000" cy="900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400"/>
              <a:t>Con la propiedad </a:t>
            </a:r>
            <a:r>
              <a:rPr b="1" lang="es" sz="1400"/>
              <a:t>border-width</a:t>
            </a:r>
            <a:r>
              <a:rPr lang="es" sz="1400"/>
              <a:t> pasa exactamente lo mismo que con </a:t>
            </a:r>
            <a:r>
              <a:rPr b="1" lang="es" sz="1400"/>
              <a:t>margin</a:t>
            </a:r>
            <a:r>
              <a:rPr lang="es" sz="1400"/>
              <a:t> y </a:t>
            </a:r>
            <a:r>
              <a:rPr b="1" lang="es" sz="1400"/>
              <a:t>padding</a:t>
            </a:r>
            <a:r>
              <a:rPr lang="es" sz="1400"/>
              <a:t>, actuando en este caso en relación al grosor del borde de un elemento. Se pueden utilizar de 1 a 4 parámetros. </a:t>
            </a:r>
            <a:endParaRPr sz="1400"/>
          </a:p>
        </p:txBody>
      </p:sp>
      <p:pic>
        <p:nvPicPr>
          <p:cNvPr id="348" name="Google Shape;348;p28"/>
          <p:cNvPicPr preferRelativeResize="0"/>
          <p:nvPr/>
        </p:nvPicPr>
        <p:blipFill rotWithShape="1">
          <a:blip r:embed="rId3">
            <a:alphaModFix/>
          </a:blip>
          <a:srcRect b="0" l="0" r="0" t="0"/>
          <a:stretch/>
        </p:blipFill>
        <p:spPr>
          <a:xfrm>
            <a:off x="2141977" y="3216192"/>
            <a:ext cx="4945298" cy="457537"/>
          </a:xfrm>
          <a:prstGeom prst="rect">
            <a:avLst/>
          </a:prstGeom>
          <a:noFill/>
          <a:ln>
            <a:noFill/>
          </a:ln>
        </p:spPr>
      </p:pic>
      <p:sp>
        <p:nvSpPr>
          <p:cNvPr id="349" name="Google Shape;349;p28"/>
          <p:cNvSpPr txBox="1"/>
          <p:nvPr/>
        </p:nvSpPr>
        <p:spPr>
          <a:xfrm>
            <a:off x="3036150" y="2148850"/>
            <a:ext cx="3071700" cy="10908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100" u="none" cap="none" strike="noStrike">
                <a:solidFill>
                  <a:srgbClr val="D5CED9"/>
                </a:solidFill>
                <a:latin typeface="Consolas"/>
                <a:ea typeface="Consolas"/>
                <a:cs typeface="Consolas"/>
                <a:sym typeface="Consolas"/>
              </a:rPr>
              <a:t>    border-color: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green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100" u="none" cap="none" strike="noStrike">
                <a:solidFill>
                  <a:srgbClr val="D5CED9"/>
                </a:solidFill>
                <a:latin typeface="Consolas"/>
                <a:ea typeface="Consolas"/>
                <a:cs typeface="Consolas"/>
                <a:sym typeface="Consolas"/>
              </a:rPr>
              <a:t>    border-width: </a:t>
            </a:r>
            <a:r>
              <a:rPr b="0" i="0" lang="es" sz="1100" u="none" cap="none" strike="noStrike">
                <a:solidFill>
                  <a:srgbClr val="F39C12"/>
                </a:solidFill>
                <a:latin typeface="Consolas"/>
                <a:ea typeface="Consolas"/>
                <a:cs typeface="Consolas"/>
                <a:sym typeface="Consolas"/>
              </a:rPr>
              <a:t>2px</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10px</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39C12"/>
                </a:solidFill>
                <a:latin typeface="Consolas"/>
                <a:ea typeface="Consolas"/>
                <a:cs typeface="Consolas"/>
                <a:sym typeface="Consolas"/>
              </a:rPr>
              <a:t>5px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100" u="none" cap="none" strike="noStrike">
                <a:solidFill>
                  <a:srgbClr val="D5CED9"/>
                </a:solidFill>
                <a:latin typeface="Consolas"/>
                <a:ea typeface="Consolas"/>
                <a:cs typeface="Consolas"/>
                <a:sym typeface="Consolas"/>
              </a:rPr>
              <a:t>    border-style: </a:t>
            </a:r>
            <a:r>
              <a:rPr b="0" i="0" lang="es" sz="1100" u="none" cap="none" strike="noStrike">
                <a:solidFill>
                  <a:srgbClr val="EE5D43"/>
                </a:solidFill>
                <a:latin typeface="Consolas"/>
                <a:ea typeface="Consolas"/>
                <a:cs typeface="Consolas"/>
                <a:sym typeface="Consolas"/>
              </a:rPr>
              <a:t>solid</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double</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solid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100" u="none" cap="none" strike="noStrike">
                <a:solidFill>
                  <a:srgbClr val="D5CED9"/>
                </a:solidFill>
                <a:latin typeface="Consolas"/>
                <a:ea typeface="Consolas"/>
                <a:cs typeface="Consolas"/>
                <a:sym typeface="Consolas"/>
              </a:rPr>
              <a:t>}</a:t>
            </a:r>
            <a:endParaRPr b="0" i="0" sz="1000" u="none" cap="none" strike="noStrike">
              <a:solidFill>
                <a:srgbClr val="FFE66D"/>
              </a:solidFill>
              <a:highlight>
                <a:srgbClr val="23262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Bordes - Atajos</a:t>
            </a:r>
            <a:endParaRPr/>
          </a:p>
        </p:txBody>
      </p:sp>
      <p:sp>
        <p:nvSpPr>
          <p:cNvPr id="355" name="Google Shape;355;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Con tantas propiedades, incluso para hacer algo sencillo necesitamos varias líneas de código. Pero podemos utilizar la propiedad de atajo </a:t>
            </a:r>
            <a:r>
              <a:rPr b="1" lang="es" sz="1550"/>
              <a:t>border</a:t>
            </a:r>
            <a:r>
              <a:rPr lang="es" sz="1550"/>
              <a:t>, con la que podemos hacer un resumen sin necesidad de indicar múltiples propiedades individuales por separado, realizando el proceso de forma más corta:</a:t>
            </a:r>
            <a:endParaRPr sz="1550"/>
          </a:p>
        </p:txBody>
      </p:sp>
      <p:pic>
        <p:nvPicPr>
          <p:cNvPr id="356" name="Google Shape;356;p29"/>
          <p:cNvPicPr preferRelativeResize="0"/>
          <p:nvPr/>
        </p:nvPicPr>
        <p:blipFill rotWithShape="1">
          <a:blip r:embed="rId3">
            <a:alphaModFix/>
          </a:blip>
          <a:srcRect b="0" l="0" r="0" t="0"/>
          <a:stretch/>
        </p:blipFill>
        <p:spPr>
          <a:xfrm>
            <a:off x="1501538" y="2483075"/>
            <a:ext cx="6140975" cy="787675"/>
          </a:xfrm>
          <a:prstGeom prst="rect">
            <a:avLst/>
          </a:prstGeom>
          <a:noFill/>
          <a:ln>
            <a:noFill/>
          </a:ln>
        </p:spPr>
      </p:pic>
      <p:pic>
        <p:nvPicPr>
          <p:cNvPr id="357" name="Google Shape;357;p29"/>
          <p:cNvPicPr preferRelativeResize="0"/>
          <p:nvPr/>
        </p:nvPicPr>
        <p:blipFill rotWithShape="1">
          <a:blip r:embed="rId4">
            <a:alphaModFix/>
          </a:blip>
          <a:srcRect b="0" l="0" r="0" t="0"/>
          <a:stretch/>
        </p:blipFill>
        <p:spPr>
          <a:xfrm>
            <a:off x="4357600" y="3456263"/>
            <a:ext cx="3765139" cy="847875"/>
          </a:xfrm>
          <a:prstGeom prst="rect">
            <a:avLst/>
          </a:prstGeom>
          <a:noFill/>
          <a:ln>
            <a:noFill/>
          </a:ln>
        </p:spPr>
      </p:pic>
      <p:sp>
        <p:nvSpPr>
          <p:cNvPr id="358" name="Google Shape;358;p29"/>
          <p:cNvSpPr txBox="1"/>
          <p:nvPr/>
        </p:nvSpPr>
        <p:spPr>
          <a:xfrm>
            <a:off x="625575" y="3433050"/>
            <a:ext cx="3651000" cy="894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F92672"/>
                </a:solidFill>
                <a:latin typeface="Consolas"/>
                <a:ea typeface="Consolas"/>
                <a:cs typeface="Consolas"/>
                <a:sym typeface="Consolas"/>
              </a:rPr>
              <a:t>div</a:t>
            </a:r>
            <a:r>
              <a:rPr b="0" i="0" lang="es" sz="1600" u="none" cap="none" strike="noStrike">
                <a:solidFill>
                  <a:srgbClr val="D5CED9"/>
                </a:solidFill>
                <a:latin typeface="Consolas"/>
                <a:ea typeface="Consolas"/>
                <a:cs typeface="Consolas"/>
                <a:sym typeface="Consolas"/>
              </a:rPr>
              <a:t> {</a:t>
            </a:r>
            <a:endParaRPr b="0" i="0" sz="16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D5CED9"/>
                </a:solidFill>
                <a:latin typeface="Consolas"/>
                <a:ea typeface="Consolas"/>
                <a:cs typeface="Consolas"/>
                <a:sym typeface="Consolas"/>
              </a:rPr>
              <a:t>    border: </a:t>
            </a:r>
            <a:r>
              <a:rPr b="0" i="0" lang="es" sz="1600" u="none" cap="none" strike="noStrike">
                <a:solidFill>
                  <a:srgbClr val="F39C12"/>
                </a:solidFill>
                <a:latin typeface="Consolas"/>
                <a:ea typeface="Consolas"/>
                <a:cs typeface="Consolas"/>
                <a:sym typeface="Consolas"/>
              </a:rPr>
              <a:t>1px</a:t>
            </a:r>
            <a:r>
              <a:rPr b="0" i="0" lang="es" sz="1600" u="none" cap="none" strike="noStrike">
                <a:solidFill>
                  <a:srgbClr val="D5CED9"/>
                </a:solidFill>
                <a:latin typeface="Consolas"/>
                <a:ea typeface="Consolas"/>
                <a:cs typeface="Consolas"/>
                <a:sym typeface="Consolas"/>
              </a:rPr>
              <a:t> </a:t>
            </a:r>
            <a:r>
              <a:rPr b="0" i="0" lang="es" sz="1600" u="none" cap="none" strike="noStrike">
                <a:solidFill>
                  <a:srgbClr val="EE5D43"/>
                </a:solidFill>
                <a:latin typeface="Consolas"/>
                <a:ea typeface="Consolas"/>
                <a:cs typeface="Consolas"/>
                <a:sym typeface="Consolas"/>
              </a:rPr>
              <a:t>solid</a:t>
            </a:r>
            <a:r>
              <a:rPr b="0" i="0" lang="es" sz="1600" u="none" cap="none" strike="noStrike">
                <a:solidFill>
                  <a:srgbClr val="D5CED9"/>
                </a:solidFill>
                <a:latin typeface="Consolas"/>
                <a:ea typeface="Consolas"/>
                <a:cs typeface="Consolas"/>
                <a:sym typeface="Consolas"/>
              </a:rPr>
              <a:t> </a:t>
            </a:r>
            <a:r>
              <a:rPr b="0" i="0" lang="es" sz="1600" u="none" cap="none" strike="noStrike">
                <a:solidFill>
                  <a:srgbClr val="EE5D43"/>
                </a:solidFill>
                <a:latin typeface="Consolas"/>
                <a:ea typeface="Consolas"/>
                <a:cs typeface="Consolas"/>
                <a:sym typeface="Consolas"/>
              </a:rPr>
              <a:t>#000000</a:t>
            </a:r>
            <a:r>
              <a:rPr b="0" i="0" lang="es" sz="1600" u="none" cap="none" strike="noStrike">
                <a:solidFill>
                  <a:srgbClr val="D5CED9"/>
                </a:solidFill>
                <a:latin typeface="Consolas"/>
                <a:ea typeface="Consolas"/>
                <a:cs typeface="Consolas"/>
                <a:sym typeface="Consolas"/>
              </a:rPr>
              <a:t>;</a:t>
            </a:r>
            <a:endParaRPr b="0" i="0" sz="16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D5CED9"/>
                </a:solidFill>
                <a:latin typeface="Consolas"/>
                <a:ea typeface="Consolas"/>
                <a:cs typeface="Consolas"/>
                <a:sym typeface="Consolas"/>
              </a:rPr>
              <a:t>}</a:t>
            </a:r>
            <a:endParaRPr b="0" i="0" sz="16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92672"/>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Bordes especificos</a:t>
            </a:r>
            <a:endParaRPr/>
          </a:p>
        </p:txBody>
      </p:sp>
      <p:sp>
        <p:nvSpPr>
          <p:cNvPr id="364" name="Google Shape;364;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400"/>
              <a:t>Una forma más intuitiva, es utilizar las propiedades de bordes específicos (por zonas) y aplicar estilos combinándolos junto a la herencia de CSS. Para utilizarlas bastaría con indicar la zona justo después de border-:</a:t>
            </a:r>
            <a:endParaRPr sz="1400"/>
          </a:p>
        </p:txBody>
      </p:sp>
      <p:sp>
        <p:nvSpPr>
          <p:cNvPr id="365" name="Google Shape;365;p30"/>
          <p:cNvSpPr txBox="1"/>
          <p:nvPr/>
        </p:nvSpPr>
        <p:spPr>
          <a:xfrm>
            <a:off x="655125" y="2240775"/>
            <a:ext cx="3651000" cy="14184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border-bottom-width: </a:t>
            </a:r>
            <a:r>
              <a:rPr b="0" i="0" lang="es" sz="1200" u="none" cap="none" strike="noStrike">
                <a:solidFill>
                  <a:srgbClr val="F39C12"/>
                </a:solidFill>
                <a:latin typeface="Consolas"/>
                <a:ea typeface="Consolas"/>
                <a:cs typeface="Consolas"/>
                <a:sym typeface="Consolas"/>
              </a:rPr>
              <a:t>2px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border-bottom-style: </a:t>
            </a:r>
            <a:r>
              <a:rPr b="0" i="0" lang="es" sz="1200" u="none" cap="none" strike="noStrike">
                <a:solidFill>
                  <a:srgbClr val="EE5D43"/>
                </a:solidFill>
                <a:latin typeface="Consolas"/>
                <a:ea typeface="Consolas"/>
                <a:cs typeface="Consolas"/>
                <a:sym typeface="Consolas"/>
              </a:rPr>
              <a:t>dotted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border-bottom-color: </a:t>
            </a:r>
            <a:r>
              <a:rPr b="0" i="0" lang="es" sz="1200" u="none" cap="none" strike="noStrike">
                <a:solidFill>
                  <a:srgbClr val="EE5D43"/>
                </a:solidFill>
                <a:latin typeface="Consolas"/>
                <a:ea typeface="Consolas"/>
                <a:cs typeface="Consolas"/>
                <a:sym typeface="Consolas"/>
              </a:rPr>
              <a:t>black</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92672"/>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92672"/>
              </a:solidFill>
              <a:latin typeface="Consolas"/>
              <a:ea typeface="Consolas"/>
              <a:cs typeface="Consolas"/>
              <a:sym typeface="Consolas"/>
            </a:endParaRPr>
          </a:p>
        </p:txBody>
      </p:sp>
      <p:pic>
        <p:nvPicPr>
          <p:cNvPr id="366" name="Google Shape;366;p30"/>
          <p:cNvPicPr preferRelativeResize="0"/>
          <p:nvPr/>
        </p:nvPicPr>
        <p:blipFill rotWithShape="1">
          <a:blip r:embed="rId3">
            <a:alphaModFix/>
          </a:blip>
          <a:srcRect b="0" l="0" r="0" t="0"/>
          <a:stretch/>
        </p:blipFill>
        <p:spPr>
          <a:xfrm>
            <a:off x="1237225" y="3737025"/>
            <a:ext cx="2486800" cy="847450"/>
          </a:xfrm>
          <a:prstGeom prst="rect">
            <a:avLst/>
          </a:prstGeom>
          <a:noFill/>
          <a:ln>
            <a:noFill/>
          </a:ln>
        </p:spPr>
      </p:pic>
      <p:sp>
        <p:nvSpPr>
          <p:cNvPr id="367" name="Google Shape;367;p30"/>
          <p:cNvSpPr txBox="1"/>
          <p:nvPr/>
        </p:nvSpPr>
        <p:spPr>
          <a:xfrm>
            <a:off x="4480275" y="2240775"/>
            <a:ext cx="4008600" cy="14184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 </a:t>
            </a:r>
            <a:r>
              <a:rPr b="0" i="0" lang="es" sz="1200" u="none" cap="none" strike="noStrike">
                <a:solidFill>
                  <a:srgbClr val="F39C12"/>
                </a:solidFill>
                <a:latin typeface="Consolas"/>
                <a:ea typeface="Consolas"/>
                <a:cs typeface="Consolas"/>
                <a:sym typeface="Consolas"/>
              </a:rPr>
              <a:t>5px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solid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red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border-top-width: </a:t>
            </a:r>
            <a:r>
              <a:rPr b="0" i="0" lang="es" sz="1200" u="none" cap="none" strike="noStrike">
                <a:solidFill>
                  <a:srgbClr val="F39C12"/>
                </a:solidFill>
                <a:latin typeface="Consolas"/>
                <a:ea typeface="Consolas"/>
                <a:cs typeface="Consolas"/>
                <a:sym typeface="Consolas"/>
              </a:rPr>
              <a:t>15px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border-top-color: </a:t>
            </a:r>
            <a:r>
              <a:rPr b="0" i="0" lang="es" sz="1200" u="none" cap="none" strike="noStrike">
                <a:solidFill>
                  <a:srgbClr val="EE5D43"/>
                </a:solidFill>
                <a:latin typeface="Consolas"/>
                <a:ea typeface="Consolas"/>
                <a:cs typeface="Consolas"/>
                <a:sym typeface="Consolas"/>
              </a:rPr>
              <a:t>orange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border-top-style: </a:t>
            </a:r>
            <a:r>
              <a:rPr b="0" i="0" lang="es" sz="1200" u="none" cap="none" strike="noStrike">
                <a:solidFill>
                  <a:srgbClr val="EE5D43"/>
                </a:solidFill>
                <a:latin typeface="Consolas"/>
                <a:ea typeface="Consolas"/>
                <a:cs typeface="Consolas"/>
                <a:sym typeface="Consolas"/>
              </a:rPr>
              <a:t>solid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se hereda */</a:t>
            </a:r>
            <a:endParaRPr b="0" i="0" sz="1200" u="none" cap="none" strike="noStrike">
              <a:solidFill>
                <a:srgbClr val="5F6167"/>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92672"/>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92672"/>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92672"/>
              </a:solidFill>
              <a:latin typeface="Consolas"/>
              <a:ea typeface="Consolas"/>
              <a:cs typeface="Consolas"/>
              <a:sym typeface="Consolas"/>
            </a:endParaRPr>
          </a:p>
        </p:txBody>
      </p:sp>
      <p:pic>
        <p:nvPicPr>
          <p:cNvPr id="368" name="Google Shape;368;p30"/>
          <p:cNvPicPr preferRelativeResize="0"/>
          <p:nvPr/>
        </p:nvPicPr>
        <p:blipFill rotWithShape="1">
          <a:blip r:embed="rId4">
            <a:alphaModFix/>
          </a:blip>
          <a:srcRect b="0" l="0" r="0" t="0"/>
          <a:stretch/>
        </p:blipFill>
        <p:spPr>
          <a:xfrm>
            <a:off x="5118125" y="3659175"/>
            <a:ext cx="2732909" cy="100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Box-sizing</a:t>
            </a:r>
            <a:endParaRPr/>
          </a:p>
        </p:txBody>
      </p:sp>
      <p:sp>
        <p:nvSpPr>
          <p:cNvPr id="374" name="Google Shape;37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61109"/>
              <a:buFont typeface="Arial"/>
              <a:buNone/>
            </a:pPr>
            <a:r>
              <a:rPr lang="es"/>
              <a:t>Indica cómo se debe calcular el ancho y el alto total de un elemento. Acepta los valores:</a:t>
            </a:r>
            <a:endParaRPr/>
          </a:p>
          <a:p>
            <a:pPr indent="-325755" lvl="0" marL="457200" rtl="0" algn="l">
              <a:lnSpc>
                <a:spcPct val="115000"/>
              </a:lnSpc>
              <a:spcBef>
                <a:spcPts val="1200"/>
              </a:spcBef>
              <a:spcAft>
                <a:spcPts val="0"/>
              </a:spcAft>
              <a:buSzPct val="100000"/>
              <a:buChar char="●"/>
            </a:pPr>
            <a:r>
              <a:rPr b="1" lang="es"/>
              <a:t>box-sizing: content-box: </a:t>
            </a:r>
            <a:r>
              <a:rPr lang="es"/>
              <a:t>Es el valor que cualquier caja tiene asignada por defecto. Las propiedades width y height no incluyen el borde, padding o margin.</a:t>
            </a:r>
            <a:endParaRPr/>
          </a:p>
          <a:p>
            <a:pPr indent="-325755" lvl="0" marL="457200" rtl="0" algn="l">
              <a:lnSpc>
                <a:spcPct val="115000"/>
              </a:lnSpc>
              <a:spcBef>
                <a:spcPts val="0"/>
              </a:spcBef>
              <a:spcAft>
                <a:spcPts val="0"/>
              </a:spcAft>
              <a:buSzPct val="100000"/>
              <a:buChar char="●"/>
            </a:pPr>
            <a:r>
              <a:rPr b="1" lang="es"/>
              <a:t>box-sizing: border-box: </a:t>
            </a:r>
            <a:r>
              <a:rPr lang="es"/>
              <a:t>Las propiedades width y height incluyen el contenido, padding y borde pero no el margin.</a:t>
            </a:r>
            <a:endParaRPr/>
          </a:p>
          <a:p>
            <a:pPr indent="-325755" lvl="0" marL="457200" rtl="0" algn="l">
              <a:lnSpc>
                <a:spcPct val="115000"/>
              </a:lnSpc>
              <a:spcBef>
                <a:spcPts val="0"/>
              </a:spcBef>
              <a:spcAft>
                <a:spcPts val="0"/>
              </a:spcAft>
              <a:buSzPct val="100000"/>
              <a:buChar char="●"/>
            </a:pPr>
            <a:r>
              <a:rPr b="1" lang="es"/>
              <a:t>box-sizing: initial: </a:t>
            </a:r>
            <a:r>
              <a:rPr lang="es"/>
              <a:t>Establece esta propiedad en su valor predeterminado. </a:t>
            </a:r>
            <a:r>
              <a:rPr lang="es" u="sng">
                <a:solidFill>
                  <a:schemeClr val="hlink"/>
                </a:solidFill>
                <a:hlinkClick r:id="rId3"/>
              </a:rPr>
              <a:t>+info</a:t>
            </a:r>
            <a:endParaRPr/>
          </a:p>
          <a:p>
            <a:pPr indent="-325755" lvl="0" marL="457200" rtl="0" algn="l">
              <a:lnSpc>
                <a:spcPct val="115000"/>
              </a:lnSpc>
              <a:spcBef>
                <a:spcPts val="0"/>
              </a:spcBef>
              <a:spcAft>
                <a:spcPts val="0"/>
              </a:spcAft>
              <a:buSzPct val="100000"/>
              <a:buChar char="●"/>
            </a:pPr>
            <a:r>
              <a:rPr b="1" lang="es"/>
              <a:t>box-sizing: inherit: </a:t>
            </a:r>
            <a:r>
              <a:rPr lang="es"/>
              <a:t>Hereda esta propiedad de su elemento padre. </a:t>
            </a:r>
            <a:r>
              <a:rPr lang="es" u="sng">
                <a:solidFill>
                  <a:schemeClr val="hlink"/>
                </a:solidFill>
                <a:hlinkClick r:id="rId4"/>
              </a:rPr>
              <a:t>+info</a:t>
            </a:r>
            <a:endParaRPr/>
          </a:p>
          <a:p>
            <a:pPr indent="0" lvl="0" marL="0" rtl="0" algn="l">
              <a:lnSpc>
                <a:spcPct val="115000"/>
              </a:lnSpc>
              <a:spcBef>
                <a:spcPts val="1200"/>
              </a:spcBef>
              <a:spcAft>
                <a:spcPts val="1200"/>
              </a:spcAft>
              <a:buSzPct val="117647"/>
              <a:buNone/>
            </a:pPr>
            <a:r>
              <a:rPr lang="es"/>
              <a:t>En el modelo de caja CSS “clásico”, el borde y los márgenes interior y exterior se añaden al tamaño del elemento definido con las propiedades width y height.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380" name="Google Shape;380;p3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Box-sizing</a:t>
            </a:r>
            <a:endParaRPr/>
          </a:p>
        </p:txBody>
      </p:sp>
      <p:sp>
        <p:nvSpPr>
          <p:cNvPr id="381" name="Google Shape;381;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00"/>
              <a:t>La propiedad box-sizing, permite modificar este comportamiento y hacer que el borde y los márgenes interior y exterior se puedan incluir en el interior del tamaño definido con las propiedades </a:t>
            </a:r>
            <a:r>
              <a:rPr b="1" lang="es" sz="1500"/>
              <a:t>width</a:t>
            </a:r>
            <a:r>
              <a:rPr lang="es" sz="1500"/>
              <a:t> y </a:t>
            </a:r>
            <a:r>
              <a:rPr b="1" lang="es" sz="1500"/>
              <a:t>height</a:t>
            </a:r>
            <a:r>
              <a:rPr lang="es" sz="1500"/>
              <a:t>. En este caso  se reducirá el espacio disponible para el contenido. </a:t>
            </a:r>
            <a:r>
              <a:rPr lang="es" sz="1500" u="sng">
                <a:solidFill>
                  <a:schemeClr val="hlink"/>
                </a:solidFill>
                <a:hlinkClick r:id="rId3"/>
              </a:rPr>
              <a:t>+info</a:t>
            </a:r>
            <a:endParaRPr sz="1500"/>
          </a:p>
        </p:txBody>
      </p:sp>
      <p:pic>
        <p:nvPicPr>
          <p:cNvPr id="382" name="Google Shape;382;p32"/>
          <p:cNvPicPr preferRelativeResize="0"/>
          <p:nvPr/>
        </p:nvPicPr>
        <p:blipFill rotWithShape="1">
          <a:blip r:embed="rId4">
            <a:alphaModFix/>
          </a:blip>
          <a:srcRect b="0" l="0" r="0" t="0"/>
          <a:stretch/>
        </p:blipFill>
        <p:spPr>
          <a:xfrm>
            <a:off x="4832400" y="1152475"/>
            <a:ext cx="3999900" cy="21957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s">
                <a:latin typeface="Montserrat"/>
                <a:ea typeface="Montserrat"/>
                <a:cs typeface="Montserrat"/>
                <a:sym typeface="Montserrat"/>
              </a:rPr>
              <a:t>Los elementos en línea y en bloque nos permiten diseñar esquemas complejos, alineando y combinando elementos.</a:t>
            </a:r>
            <a:endParaRPr>
              <a:latin typeface="Montserrat"/>
              <a:ea typeface="Montserrat"/>
              <a:cs typeface="Montserrat"/>
              <a:sym typeface="Montserrat"/>
            </a:endParaRPr>
          </a:p>
          <a:p>
            <a:pPr indent="0" lvl="0" marL="0" rtl="0" algn="l">
              <a:lnSpc>
                <a:spcPct val="100000"/>
              </a:lnSpc>
              <a:spcBef>
                <a:spcPts val="0"/>
              </a:spcBef>
              <a:spcAft>
                <a:spcPts val="0"/>
              </a:spcAft>
              <a:buSzPct val="108108"/>
              <a:buNone/>
            </a:pPr>
            <a:r>
              <a:rPr lang="es">
                <a:latin typeface="Montserrat"/>
                <a:ea typeface="Montserrat"/>
                <a:cs typeface="Montserrat"/>
                <a:sym typeface="Montserrat"/>
              </a:rPr>
              <a:t>El posicionamiento por defecto es el </a:t>
            </a:r>
            <a:r>
              <a:rPr b="1" lang="es">
                <a:latin typeface="Montserrat"/>
                <a:ea typeface="Montserrat"/>
                <a:cs typeface="Montserrat"/>
                <a:sym typeface="Montserrat"/>
              </a:rPr>
              <a:t>estático </a:t>
            </a:r>
            <a:r>
              <a:rPr i="1" lang="es">
                <a:latin typeface="Montserrat"/>
                <a:ea typeface="Montserrat"/>
                <a:cs typeface="Montserrat"/>
                <a:sym typeface="Montserrat"/>
              </a:rPr>
              <a:t>(static):</a:t>
            </a:r>
            <a:r>
              <a:rPr lang="es">
                <a:latin typeface="Montserrat"/>
                <a:ea typeface="Montserrat"/>
                <a:cs typeface="Montserrat"/>
                <a:sym typeface="Montserrat"/>
              </a:rPr>
              <a:t> todos los elementos aparecen con un orden natural según donde estén colocados en el HTML.</a:t>
            </a:r>
            <a:endParaRPr>
              <a:latin typeface="Montserrat"/>
              <a:ea typeface="Montserrat"/>
              <a:cs typeface="Montserrat"/>
              <a:sym typeface="Montserrat"/>
            </a:endParaRPr>
          </a:p>
          <a:p>
            <a:pPr indent="0" lvl="0" marL="0" rtl="0" algn="l">
              <a:lnSpc>
                <a:spcPct val="100000"/>
              </a:lnSpc>
              <a:spcBef>
                <a:spcPts val="0"/>
              </a:spcBef>
              <a:spcAft>
                <a:spcPts val="0"/>
              </a:spcAft>
              <a:buSzPct val="108108"/>
              <a:buNone/>
            </a:pPr>
            <a:r>
              <a:rPr lang="es">
                <a:latin typeface="Montserrat"/>
                <a:ea typeface="Montserrat"/>
                <a:cs typeface="Montserrat"/>
                <a:sym typeface="Montserrat"/>
              </a:rPr>
              <a:t>No obstante, CSS permite al diseñador modificar la posición en la que se muestra cada caja.</a:t>
            </a:r>
            <a:endParaRPr>
              <a:latin typeface="Montserrat"/>
              <a:ea typeface="Montserrat"/>
              <a:cs typeface="Montserrat"/>
              <a:sym typeface="Montserrat"/>
            </a:endParaRPr>
          </a:p>
          <a:p>
            <a:pPr indent="0" lvl="0" marL="0" rtl="0" algn="l">
              <a:lnSpc>
                <a:spcPct val="100000"/>
              </a:lnSpc>
              <a:spcBef>
                <a:spcPts val="0"/>
              </a:spcBef>
              <a:spcAft>
                <a:spcPts val="0"/>
              </a:spcAft>
              <a:buSzPct val="108108"/>
              <a:buNone/>
            </a:pPr>
            <a:r>
              <a:rPr lang="es">
                <a:latin typeface="Montserrat"/>
                <a:ea typeface="Montserrat"/>
                <a:cs typeface="Montserrat"/>
                <a:sym typeface="Montserrat"/>
              </a:rPr>
              <a:t>Existen otros modos alternativos de posicionamiento, que podemos cambiar mediante la propiedad </a:t>
            </a:r>
            <a:r>
              <a:rPr b="1" lang="es">
                <a:latin typeface="Montserrat"/>
                <a:ea typeface="Montserrat"/>
                <a:cs typeface="Montserrat"/>
                <a:sym typeface="Montserrat"/>
              </a:rPr>
              <a:t>position</a:t>
            </a:r>
            <a:r>
              <a:rPr lang="es">
                <a:latin typeface="Montserrat"/>
                <a:ea typeface="Montserrat"/>
                <a:cs typeface="Montserrat"/>
                <a:sym typeface="Montserrat"/>
              </a:rPr>
              <a:t>, que nos permiten modificar la posición de los elementos y su contenido.</a:t>
            </a:r>
            <a:endParaRPr>
              <a:latin typeface="Montserrat"/>
              <a:ea typeface="Montserrat"/>
              <a:cs typeface="Montserrat"/>
              <a:sym typeface="Montserrat"/>
            </a:endParaRPr>
          </a:p>
          <a:p>
            <a:pPr indent="0" lvl="0" marL="0" rtl="0" algn="l">
              <a:lnSpc>
                <a:spcPct val="100000"/>
              </a:lnSpc>
              <a:spcBef>
                <a:spcPts val="0"/>
              </a:spcBef>
              <a:spcAft>
                <a:spcPts val="0"/>
              </a:spcAft>
              <a:buSzPct val="108108"/>
              <a:buNone/>
            </a:pPr>
            <a:r>
              <a:rPr lang="es">
                <a:latin typeface="Montserrat"/>
                <a:ea typeface="Montserrat"/>
                <a:cs typeface="Montserrat"/>
                <a:sym typeface="Montserrat"/>
              </a:rPr>
              <a:t>Utilizando las propiedades que proporciona CSS para alterar la posición de las cajas es posible realizar efectos muy avanzados y diseñar estructuras de páginas que de otra forma no serían posibles.</a:t>
            </a:r>
            <a:endParaRPr>
              <a:latin typeface="Montserrat"/>
              <a:ea typeface="Montserrat"/>
              <a:cs typeface="Montserrat"/>
              <a:sym typeface="Montserrat"/>
            </a:endParaRPr>
          </a:p>
        </p:txBody>
      </p:sp>
      <p:sp>
        <p:nvSpPr>
          <p:cNvPr id="388" name="Google Shape;388;p33"/>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Posicionamiento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Posicionamiento</a:t>
            </a:r>
            <a:endParaRPr/>
          </a:p>
        </p:txBody>
      </p:sp>
      <p:sp>
        <p:nvSpPr>
          <p:cNvPr id="394" name="Google Shape;394;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700"/>
              <a:t>A la propiedad position se le pueden indicar los siguientes valores:</a:t>
            </a:r>
            <a:endParaRPr sz="1700"/>
          </a:p>
          <a:p>
            <a:pPr indent="0" lvl="0" marL="0" rtl="0" algn="l">
              <a:lnSpc>
                <a:spcPct val="100000"/>
              </a:lnSpc>
              <a:spcBef>
                <a:spcPts val="0"/>
              </a:spcBef>
              <a:spcAft>
                <a:spcPts val="0"/>
              </a:spcAft>
              <a:buClr>
                <a:schemeClr val="dk1"/>
              </a:buClr>
              <a:buSzPts val="1100"/>
              <a:buFont typeface="Arial"/>
              <a:buNone/>
            </a:pPr>
            <a:r>
              <a:t/>
            </a:r>
            <a:endParaRPr sz="1700"/>
          </a:p>
          <a:p>
            <a:pPr indent="-311150" lvl="0" marL="457200" rtl="0" algn="l">
              <a:lnSpc>
                <a:spcPct val="100000"/>
              </a:lnSpc>
              <a:spcBef>
                <a:spcPts val="0"/>
              </a:spcBef>
              <a:spcAft>
                <a:spcPts val="0"/>
              </a:spcAft>
              <a:buSzPts val="1300"/>
              <a:buChar char="●"/>
            </a:pPr>
            <a:r>
              <a:rPr b="1" lang="es" sz="1300"/>
              <a:t>static</a:t>
            </a:r>
            <a:r>
              <a:rPr lang="es" sz="1300"/>
              <a:t>: es el valor por defecto, un elemento con este valor no está posicionado con CSS.</a:t>
            </a:r>
            <a:endParaRPr sz="1300"/>
          </a:p>
          <a:p>
            <a:pPr indent="-311150" lvl="0" marL="457200" rtl="0" algn="l">
              <a:lnSpc>
                <a:spcPct val="100000"/>
              </a:lnSpc>
              <a:spcBef>
                <a:spcPts val="0"/>
              </a:spcBef>
              <a:spcAft>
                <a:spcPts val="0"/>
              </a:spcAft>
              <a:buSzPts val="1300"/>
              <a:buChar char="●"/>
            </a:pPr>
            <a:r>
              <a:rPr b="1" lang="es" sz="1300"/>
              <a:t>relative</a:t>
            </a:r>
            <a:r>
              <a:rPr lang="es" sz="1300"/>
              <a:t>: mediante las propiedades </a:t>
            </a:r>
            <a:r>
              <a:rPr i="1" lang="es" sz="1300"/>
              <a:t>top</a:t>
            </a:r>
            <a:r>
              <a:rPr lang="es" sz="1300"/>
              <a:t> | </a:t>
            </a:r>
            <a:r>
              <a:rPr i="1" lang="es" sz="1300"/>
              <a:t>bottom</a:t>
            </a:r>
            <a:r>
              <a:rPr lang="es" sz="1300"/>
              <a:t> | </a:t>
            </a:r>
            <a:r>
              <a:rPr i="1" lang="es" sz="1300"/>
              <a:t>right</a:t>
            </a:r>
            <a:r>
              <a:rPr lang="es" sz="1300"/>
              <a:t> y/o </a:t>
            </a:r>
            <a:r>
              <a:rPr i="1" lang="es" sz="1300"/>
              <a:t>left</a:t>
            </a:r>
            <a:r>
              <a:rPr lang="es" sz="1300"/>
              <a:t> el elemento se posiciona en forma relativa a su contenedor.</a:t>
            </a:r>
            <a:endParaRPr sz="1300"/>
          </a:p>
          <a:p>
            <a:pPr indent="-311150" lvl="0" marL="457200" rtl="0" algn="l">
              <a:lnSpc>
                <a:spcPct val="115000"/>
              </a:lnSpc>
              <a:spcBef>
                <a:spcPts val="0"/>
              </a:spcBef>
              <a:spcAft>
                <a:spcPts val="0"/>
              </a:spcAft>
              <a:buSzPts val="1300"/>
              <a:buChar char="●"/>
            </a:pPr>
            <a:r>
              <a:rPr b="1" lang="es" sz="1300"/>
              <a:t>absolute</a:t>
            </a:r>
            <a:r>
              <a:rPr lang="es" sz="1300"/>
              <a:t>: hace que un elemento se ubique considerando su contenedor posicionado más cercano. Si no encuentra ningún contenedor cercano, el elemento se colocará respecto al viewport. El resto de elementos de la página ignoran la nueva posición del elemento.</a:t>
            </a:r>
            <a:endParaRPr sz="1300"/>
          </a:p>
          <a:p>
            <a:pPr indent="-311150" lvl="0" marL="457200" rtl="0" algn="l">
              <a:lnSpc>
                <a:spcPct val="115000"/>
              </a:lnSpc>
              <a:spcBef>
                <a:spcPts val="0"/>
              </a:spcBef>
              <a:spcAft>
                <a:spcPts val="0"/>
              </a:spcAft>
              <a:buSzPts val="1300"/>
              <a:buChar char="●"/>
            </a:pPr>
            <a:r>
              <a:rPr b="1" lang="es" sz="1300"/>
              <a:t>fixed</a:t>
            </a:r>
            <a:r>
              <a:rPr lang="es" sz="1300"/>
              <a:t>: la caja está posicionada con respecto a la ventana del navegador. Se mantiene en el mismo lugar incluso al hacer scroll en la página. La referencia es el </a:t>
            </a:r>
            <a:r>
              <a:rPr i="1" lang="es" sz="1300"/>
              <a:t>viewport</a:t>
            </a:r>
            <a:r>
              <a:rPr lang="es" sz="1300"/>
              <a:t>, la parte visible del navegador. </a:t>
            </a:r>
            <a:r>
              <a:rPr lang="es" sz="1300" u="sng">
                <a:solidFill>
                  <a:schemeClr val="hlink"/>
                </a:solidFill>
                <a:hlinkClick r:id="rId3"/>
              </a:rPr>
              <a:t>+info</a:t>
            </a:r>
            <a:endParaRPr sz="1300"/>
          </a:p>
          <a:p>
            <a:pPr indent="-311150" lvl="0" marL="457200" rtl="0" algn="l">
              <a:lnSpc>
                <a:spcPct val="115000"/>
              </a:lnSpc>
              <a:spcBef>
                <a:spcPts val="0"/>
              </a:spcBef>
              <a:spcAft>
                <a:spcPts val="0"/>
              </a:spcAft>
              <a:buSzPts val="1300"/>
              <a:buChar char="●"/>
            </a:pPr>
            <a:r>
              <a:rPr b="1" lang="es" sz="1300"/>
              <a:t>sticky</a:t>
            </a:r>
            <a:r>
              <a:rPr lang="es" sz="1300"/>
              <a:t>: al realizar un scroll y después de alcanzar una posición de desplazamiento determinada, se “pega” al borde elegido. </a:t>
            </a:r>
            <a:r>
              <a:rPr lang="es" sz="1300" u="sng">
                <a:solidFill>
                  <a:schemeClr val="hlink"/>
                </a:solidFill>
                <a:hlinkClick r:id="rId4"/>
              </a:rPr>
              <a:t>+info</a:t>
            </a:r>
            <a:endParaRPr sz="1300"/>
          </a:p>
          <a:p>
            <a:pPr indent="0" lvl="0" marL="114300" rtl="0" algn="l">
              <a:lnSpc>
                <a:spcPct val="115000"/>
              </a:lnSpc>
              <a:spcBef>
                <a:spcPts val="600"/>
              </a:spcBef>
              <a:spcAft>
                <a:spcPts val="600"/>
              </a:spcAft>
              <a:buClr>
                <a:schemeClr val="dk1"/>
              </a:buClr>
              <a:buSzPts val="1100"/>
              <a:buFont typeface="Arial"/>
              <a:buNone/>
            </a:pPr>
            <a:r>
              <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Posicionamiento</a:t>
            </a:r>
            <a:endParaRPr/>
          </a:p>
        </p:txBody>
      </p:sp>
      <p:sp>
        <p:nvSpPr>
          <p:cNvPr id="400" name="Google Shape;400;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300"/>
              <a:t>Si utilizamos un modo de posicionamiento diferente al estático (</a:t>
            </a:r>
            <a:r>
              <a:rPr i="1" lang="es" sz="1300"/>
              <a:t>absolute</a:t>
            </a:r>
            <a:r>
              <a:rPr lang="es" sz="1300"/>
              <a:t>, </a:t>
            </a:r>
            <a:r>
              <a:rPr i="1" lang="es" sz="1300"/>
              <a:t>fixed</a:t>
            </a:r>
            <a:r>
              <a:rPr lang="es" sz="1300"/>
              <a:t>, </a:t>
            </a:r>
            <a:r>
              <a:rPr i="1" lang="es" sz="1300"/>
              <a:t>sticky</a:t>
            </a:r>
            <a:r>
              <a:rPr lang="es" sz="1300"/>
              <a:t> o </a:t>
            </a:r>
            <a:r>
              <a:rPr i="1" lang="es" sz="1300"/>
              <a:t>relative</a:t>
            </a:r>
            <a:r>
              <a:rPr lang="es" sz="1300"/>
              <a:t>), podemos emplear una serie de propiedades para modificar la posición de un elemento. Estas propiedades son las siguientes:</a:t>
            </a:r>
            <a:endParaRPr sz="1300"/>
          </a:p>
        </p:txBody>
      </p:sp>
      <p:sp>
        <p:nvSpPr>
          <p:cNvPr id="401" name="Google Shape;401;p35"/>
          <p:cNvSpPr txBox="1"/>
          <p:nvPr>
            <p:ph idx="1" type="body"/>
          </p:nvPr>
        </p:nvSpPr>
        <p:spPr>
          <a:xfrm>
            <a:off x="432025" y="3719300"/>
            <a:ext cx="8280000" cy="97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300"/>
              <a:t>Las propiedades </a:t>
            </a:r>
            <a:r>
              <a:rPr b="1" lang="es" sz="1300"/>
              <a:t>top</a:t>
            </a:r>
            <a:r>
              <a:rPr lang="es" sz="1300"/>
              <a:t>, </a:t>
            </a:r>
            <a:r>
              <a:rPr b="1" lang="es" sz="1300"/>
              <a:t>bottom</a:t>
            </a:r>
            <a:r>
              <a:rPr lang="es" sz="1300"/>
              <a:t>, </a:t>
            </a:r>
            <a:r>
              <a:rPr b="1" lang="es" sz="1300"/>
              <a:t>left</a:t>
            </a:r>
            <a:r>
              <a:rPr lang="es" sz="1300"/>
              <a:t> y </a:t>
            </a:r>
            <a:r>
              <a:rPr b="1" lang="es" sz="1300"/>
              <a:t>right </a:t>
            </a:r>
            <a:r>
              <a:rPr lang="es" sz="1300"/>
              <a:t>sirven para mover un elemento desde la orientación que su propio nombre indica hasta su extremo contrario. Esto es, si utilizamos </a:t>
            </a:r>
            <a:r>
              <a:rPr b="1" lang="es" sz="1300"/>
              <a:t>left</a:t>
            </a:r>
            <a:r>
              <a:rPr lang="es" sz="1300"/>
              <a:t> e indicamos </a:t>
            </a:r>
            <a:r>
              <a:rPr b="1" lang="es" sz="1300"/>
              <a:t>20px</a:t>
            </a:r>
            <a:r>
              <a:rPr lang="es" sz="1300"/>
              <a:t>, estaremos indicando mover </a:t>
            </a:r>
            <a:r>
              <a:rPr b="1" lang="es" sz="1300"/>
              <a:t>desde la izquierda</a:t>
            </a:r>
            <a:r>
              <a:rPr lang="es" sz="1300"/>
              <a:t> 20 píxeles hacia la </a:t>
            </a:r>
            <a:r>
              <a:rPr b="1" lang="es" sz="1300"/>
              <a:t>derecha</a:t>
            </a:r>
            <a:r>
              <a:rPr lang="es" sz="1300"/>
              <a:t>.</a:t>
            </a:r>
            <a:endParaRPr sz="1550"/>
          </a:p>
        </p:txBody>
      </p:sp>
      <p:pic>
        <p:nvPicPr>
          <p:cNvPr id="402" name="Google Shape;402;p35"/>
          <p:cNvPicPr preferRelativeResize="0"/>
          <p:nvPr/>
        </p:nvPicPr>
        <p:blipFill rotWithShape="1">
          <a:blip r:embed="rId3">
            <a:alphaModFix/>
          </a:blip>
          <a:srcRect b="0" l="0" r="0" t="0"/>
          <a:stretch/>
        </p:blipFill>
        <p:spPr>
          <a:xfrm>
            <a:off x="2245950" y="2196575"/>
            <a:ext cx="4652100" cy="1494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Posicionamiento relativo (relative)</a:t>
            </a:r>
            <a:endParaRPr/>
          </a:p>
        </p:txBody>
      </p:sp>
      <p:sp>
        <p:nvSpPr>
          <p:cNvPr id="408" name="Google Shape;408;p3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300"/>
              <a:t>Si utilizamos la palabra clave </a:t>
            </a:r>
            <a:r>
              <a:rPr b="1" lang="es" sz="1300"/>
              <a:t>relative</a:t>
            </a:r>
            <a:r>
              <a:rPr lang="es" sz="1300"/>
              <a:t> activaremos el modo de posicionamiento relativo. En este modo, los elementos se colocan exactamente igual que en el posicionamiento estático (permanecen en la misma posición), pero dependiendo del valor de las propiedades </a:t>
            </a:r>
            <a:r>
              <a:rPr i="1" lang="es" sz="1300"/>
              <a:t>top</a:t>
            </a:r>
            <a:r>
              <a:rPr lang="es" sz="1300"/>
              <a:t>, </a:t>
            </a:r>
            <a:r>
              <a:rPr i="1" lang="es" sz="1300"/>
              <a:t>bottom</a:t>
            </a:r>
            <a:r>
              <a:rPr lang="es" sz="1300"/>
              <a:t>, </a:t>
            </a:r>
            <a:r>
              <a:rPr i="1" lang="es" sz="1300"/>
              <a:t>left</a:t>
            </a:r>
            <a:r>
              <a:rPr lang="es" sz="1300"/>
              <a:t> o </a:t>
            </a:r>
            <a:r>
              <a:rPr i="1" lang="es" sz="1300"/>
              <a:t>right</a:t>
            </a:r>
            <a:r>
              <a:rPr lang="es" sz="1300"/>
              <a:t> variamos la posición del elemento.</a:t>
            </a:r>
            <a:endParaRPr sz="1300"/>
          </a:p>
        </p:txBody>
      </p:sp>
      <p:pic>
        <p:nvPicPr>
          <p:cNvPr id="409" name="Google Shape;409;p36"/>
          <p:cNvPicPr preferRelativeResize="0"/>
          <p:nvPr/>
        </p:nvPicPr>
        <p:blipFill rotWithShape="1">
          <a:blip r:embed="rId3">
            <a:alphaModFix/>
          </a:blip>
          <a:srcRect b="0" l="0" r="0" t="0"/>
          <a:stretch/>
        </p:blipFill>
        <p:spPr>
          <a:xfrm>
            <a:off x="855200" y="2688225"/>
            <a:ext cx="2883775" cy="1830750"/>
          </a:xfrm>
          <a:prstGeom prst="rect">
            <a:avLst/>
          </a:prstGeom>
          <a:noFill/>
          <a:ln>
            <a:noFill/>
          </a:ln>
        </p:spPr>
      </p:pic>
      <p:sp>
        <p:nvSpPr>
          <p:cNvPr id="410" name="Google Shape;410;p36"/>
          <p:cNvSpPr txBox="1"/>
          <p:nvPr/>
        </p:nvSpPr>
        <p:spPr>
          <a:xfrm>
            <a:off x="4354200" y="2474400"/>
            <a:ext cx="3651000" cy="22584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FFE66D"/>
                </a:solidFill>
                <a:latin typeface="Consolas"/>
                <a:ea typeface="Consolas"/>
                <a:cs typeface="Consolas"/>
                <a:sym typeface="Consolas"/>
              </a:rPr>
              <a:t>.contenedor</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position: </a:t>
            </a:r>
            <a:r>
              <a:rPr b="0" i="0" lang="es" sz="1200" u="none" cap="none" strike="noStrike">
                <a:solidFill>
                  <a:srgbClr val="EE5D43"/>
                </a:solidFill>
                <a:latin typeface="Consolas"/>
                <a:ea typeface="Consolas"/>
                <a:cs typeface="Consolas"/>
                <a:sym typeface="Consolas"/>
              </a:rPr>
              <a:t>relative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left: </a:t>
            </a:r>
            <a:r>
              <a:rPr b="0" i="0" lang="es" sz="1200" u="none" cap="none" strike="noStrike">
                <a:solidFill>
                  <a:srgbClr val="F39C12"/>
                </a:solidFill>
                <a:latin typeface="Consolas"/>
                <a:ea typeface="Consolas"/>
                <a:cs typeface="Consolas"/>
                <a:sym typeface="Consolas"/>
              </a:rPr>
              <a:t>30px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top: </a:t>
            </a:r>
            <a:r>
              <a:rPr b="0" i="0" lang="es" sz="1200" u="none" cap="none" strike="noStrike">
                <a:solidFill>
                  <a:srgbClr val="F39C12"/>
                </a:solidFill>
                <a:latin typeface="Consolas"/>
                <a:ea typeface="Consolas"/>
                <a:cs typeface="Consolas"/>
                <a:sym typeface="Consolas"/>
              </a:rPr>
              <a:t>10px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border: </a:t>
            </a:r>
            <a:r>
              <a:rPr b="0" i="0" lang="es" sz="1200" u="none" cap="none" strike="noStrike">
                <a:solidFill>
                  <a:srgbClr val="F39C12"/>
                </a:solidFill>
                <a:latin typeface="Consolas"/>
                <a:ea typeface="Consolas"/>
                <a:cs typeface="Consolas"/>
                <a:sym typeface="Consolas"/>
              </a:rPr>
              <a:t>2px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solid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blue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background-color: </a:t>
            </a:r>
            <a:r>
              <a:rPr b="0" i="0" lang="es" sz="1200" u="none" cap="none" strike="noStrike">
                <a:solidFill>
                  <a:srgbClr val="EE5D43"/>
                </a:solidFill>
                <a:latin typeface="Consolas"/>
                <a:ea typeface="Consolas"/>
                <a:cs typeface="Consolas"/>
                <a:sym typeface="Consolas"/>
              </a:rPr>
              <a:t>lightblue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width: </a:t>
            </a:r>
            <a:r>
              <a:rPr b="0" i="0" lang="es" sz="1200" u="none" cap="none" strike="noStrike">
                <a:solidFill>
                  <a:srgbClr val="F39C12"/>
                </a:solidFill>
                <a:latin typeface="Consolas"/>
                <a:ea typeface="Consolas"/>
                <a:cs typeface="Consolas"/>
                <a:sym typeface="Consolas"/>
              </a:rPr>
              <a:t>300px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height: </a:t>
            </a:r>
            <a:r>
              <a:rPr b="0" i="0" lang="es" sz="1200" u="none" cap="none" strike="noStrike">
                <a:solidFill>
                  <a:srgbClr val="F39C12"/>
                </a:solidFill>
                <a:latin typeface="Consolas"/>
                <a:ea typeface="Consolas"/>
                <a:cs typeface="Consolas"/>
                <a:sym typeface="Consolas"/>
              </a:rPr>
              <a:t>100px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    margin: </a:t>
            </a:r>
            <a:r>
              <a:rPr b="0" i="0" lang="es" sz="1200" u="none" cap="none" strike="noStrike">
                <a:solidFill>
                  <a:srgbClr val="F39C12"/>
                </a:solidFill>
                <a:latin typeface="Consolas"/>
                <a:ea typeface="Consolas"/>
                <a:cs typeface="Consolas"/>
                <a:sym typeface="Consolas"/>
              </a:rPr>
              <a:t>0px</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F92672"/>
              </a:solidFill>
              <a:latin typeface="Consolas"/>
              <a:ea typeface="Consolas"/>
              <a:cs typeface="Consolas"/>
              <a:sym typeface="Consolas"/>
            </a:endParaRPr>
          </a:p>
        </p:txBody>
      </p:sp>
      <p:sp>
        <p:nvSpPr>
          <p:cNvPr id="411" name="Google Shape;411;p36"/>
          <p:cNvSpPr/>
          <p:nvPr/>
        </p:nvSpPr>
        <p:spPr>
          <a:xfrm rot="-5400000">
            <a:off x="945750" y="2654725"/>
            <a:ext cx="90600" cy="1707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6"/>
          <p:cNvSpPr/>
          <p:nvPr/>
        </p:nvSpPr>
        <p:spPr>
          <a:xfrm>
            <a:off x="3353025" y="2785375"/>
            <a:ext cx="1344732" cy="559275"/>
          </a:xfrm>
          <a:custGeom>
            <a:rect b="b" l="l" r="r" t="t"/>
            <a:pathLst>
              <a:path extrusionOk="0" h="22371" w="44344">
                <a:moveTo>
                  <a:pt x="0" y="0"/>
                </a:moveTo>
                <a:lnTo>
                  <a:pt x="19175" y="0"/>
                </a:lnTo>
                <a:lnTo>
                  <a:pt x="19175" y="21972"/>
                </a:lnTo>
                <a:lnTo>
                  <a:pt x="44344" y="22371"/>
                </a:lnTo>
              </a:path>
            </a:pathLst>
          </a:custGeom>
          <a:noFill/>
          <a:ln cap="flat" cmpd="sng" w="9525">
            <a:solidFill>
              <a:schemeClr val="dk1"/>
            </a:solidFill>
            <a:prstDash val="solid"/>
            <a:round/>
            <a:headEnd len="med" w="med" type="triangle"/>
            <a:tailEnd len="sm" w="sm" type="none"/>
          </a:ln>
        </p:spPr>
      </p:sp>
      <p:sp>
        <p:nvSpPr>
          <p:cNvPr id="413" name="Google Shape;413;p36"/>
          <p:cNvSpPr/>
          <p:nvPr/>
        </p:nvSpPr>
        <p:spPr>
          <a:xfrm>
            <a:off x="3283125" y="2735250"/>
            <a:ext cx="69900" cy="888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6"/>
          <p:cNvSpPr/>
          <p:nvPr/>
        </p:nvSpPr>
        <p:spPr>
          <a:xfrm>
            <a:off x="990600" y="2516975"/>
            <a:ext cx="3707165" cy="566750"/>
          </a:xfrm>
          <a:custGeom>
            <a:rect b="b" l="l" r="r" t="t"/>
            <a:pathLst>
              <a:path extrusionOk="0" h="22670" w="147637">
                <a:moveTo>
                  <a:pt x="147637" y="22670"/>
                </a:moveTo>
                <a:lnTo>
                  <a:pt x="123063" y="22670"/>
                </a:lnTo>
                <a:lnTo>
                  <a:pt x="123063" y="0"/>
                </a:lnTo>
                <a:lnTo>
                  <a:pt x="0" y="0"/>
                </a:lnTo>
                <a:lnTo>
                  <a:pt x="0" y="6477"/>
                </a:lnTo>
              </a:path>
            </a:pathLst>
          </a:custGeom>
          <a:noFill/>
          <a:ln cap="flat" cmpd="sng" w="9525">
            <a:solidFill>
              <a:schemeClr val="dk1"/>
            </a:solidFill>
            <a:prstDash val="solid"/>
            <a:round/>
            <a:headEnd len="sm" w="sm" type="none"/>
            <a:tailEnd len="med" w="med" type="triangle"/>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Utilizando la palabra clave </a:t>
            </a:r>
            <a:r>
              <a:rPr b="1" lang="es" sz="1550"/>
              <a:t>absolute</a:t>
            </a:r>
            <a:r>
              <a:rPr lang="es" sz="1550"/>
              <a:t> indicamos que el elemento utiliza </a:t>
            </a:r>
            <a:r>
              <a:rPr b="1" lang="es" sz="1550"/>
              <a:t>posicionamiento absoluto.</a:t>
            </a:r>
            <a:r>
              <a:rPr lang="es" sz="1550"/>
              <a:t> Este tipo de posicionamiento coloca los elementos utilizando como punto de origen el primer contenedor con posicionamiento diferente a estático. Si no existe, emplea el documento completo como referencia. </a:t>
            </a:r>
            <a:endParaRPr sz="1550"/>
          </a:p>
          <a:p>
            <a:pPr indent="0" lvl="0" marL="0" rtl="0" algn="l">
              <a:lnSpc>
                <a:spcPct val="115000"/>
              </a:lnSpc>
              <a:spcBef>
                <a:spcPts val="600"/>
              </a:spcBef>
              <a:spcAft>
                <a:spcPts val="0"/>
              </a:spcAft>
              <a:buClr>
                <a:schemeClr val="dk1"/>
              </a:buClr>
              <a:buSzPts val="1100"/>
              <a:buFont typeface="Arial"/>
              <a:buNone/>
            </a:pPr>
            <a:r>
              <a:rPr lang="es" sz="1550"/>
              <a:t>Si el contenedor padre tiene posicionamiento estático, se analiza el posicionamiento del padre del contenedor padre, y así sucesivamente hasta encontrar un contenedor con posicionamiento no estático o llegar a la etiqueta &lt;body&gt;, situación en la que se comportaría como en el ejemplo.</a:t>
            </a:r>
            <a:endParaRPr sz="1550"/>
          </a:p>
          <a:p>
            <a:pPr indent="0" lvl="0" marL="0" rtl="0" algn="l">
              <a:lnSpc>
                <a:spcPct val="115000"/>
              </a:lnSpc>
              <a:spcBef>
                <a:spcPts val="600"/>
              </a:spcBef>
              <a:spcAft>
                <a:spcPts val="0"/>
              </a:spcAft>
              <a:buClr>
                <a:schemeClr val="dk1"/>
              </a:buClr>
              <a:buSzPts val="1100"/>
              <a:buFont typeface="Arial"/>
              <a:buNone/>
            </a:pPr>
            <a:r>
              <a:rPr b="1" lang="es" sz="1300"/>
              <a:t>Ejemplo: </a:t>
            </a:r>
            <a:r>
              <a:rPr lang="es" sz="1300"/>
              <a:t>Si establecemos left:40px, el elemento se colocará 40 píxeles a la derecha del extremo izquierdo de la página. Sin embargo, si indicamos right:40px, el elemento se colocará 40 píxeles a la izquierda del extremo derecho de la página.</a:t>
            </a:r>
            <a:endParaRPr sz="1300"/>
          </a:p>
          <a:p>
            <a:pPr indent="0" lvl="0" marL="0" rtl="0" algn="l">
              <a:lnSpc>
                <a:spcPct val="115000"/>
              </a:lnSpc>
              <a:spcBef>
                <a:spcPts val="600"/>
              </a:spcBef>
              <a:spcAft>
                <a:spcPts val="0"/>
              </a:spcAft>
              <a:buClr>
                <a:schemeClr val="dk1"/>
              </a:buClr>
              <a:buSzPts val="1100"/>
              <a:buFont typeface="Arial"/>
              <a:buNone/>
            </a:pPr>
            <a:r>
              <a:t/>
            </a:r>
            <a:endParaRPr sz="1400"/>
          </a:p>
          <a:p>
            <a:pPr indent="0" lvl="0" marL="0" rtl="0" algn="l">
              <a:lnSpc>
                <a:spcPct val="115000"/>
              </a:lnSpc>
              <a:spcBef>
                <a:spcPts val="600"/>
              </a:spcBef>
              <a:spcAft>
                <a:spcPts val="0"/>
              </a:spcAft>
              <a:buClr>
                <a:schemeClr val="dk1"/>
              </a:buClr>
              <a:buSzPts val="1100"/>
              <a:buFont typeface="Arial"/>
              <a:buNone/>
            </a:pPr>
            <a:r>
              <a:t/>
            </a:r>
            <a:endParaRPr sz="1400"/>
          </a:p>
          <a:p>
            <a:pPr indent="0" lvl="0" marL="0" rtl="0" algn="l">
              <a:lnSpc>
                <a:spcPct val="115000"/>
              </a:lnSpc>
              <a:spcBef>
                <a:spcPts val="600"/>
              </a:spcBef>
              <a:spcAft>
                <a:spcPts val="0"/>
              </a:spcAft>
              <a:buClr>
                <a:schemeClr val="dk1"/>
              </a:buClr>
              <a:buSzPts val="1100"/>
              <a:buFont typeface="Arial"/>
              <a:buNone/>
            </a:pPr>
            <a:r>
              <a:t/>
            </a:r>
            <a:endParaRPr sz="1400"/>
          </a:p>
          <a:p>
            <a:pPr indent="0" lvl="0" marL="0" rtl="0" algn="l">
              <a:lnSpc>
                <a:spcPct val="115000"/>
              </a:lnSpc>
              <a:spcBef>
                <a:spcPts val="600"/>
              </a:spcBef>
              <a:spcAft>
                <a:spcPts val="600"/>
              </a:spcAft>
              <a:buClr>
                <a:schemeClr val="dk1"/>
              </a:buClr>
              <a:buSzPts val="1100"/>
              <a:buFont typeface="Arial"/>
              <a:buNone/>
            </a:pPr>
            <a:r>
              <a:t/>
            </a:r>
            <a:endParaRPr sz="1400"/>
          </a:p>
        </p:txBody>
      </p:sp>
      <p:sp>
        <p:nvSpPr>
          <p:cNvPr id="420" name="Google Shape;420;p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Posicionamiento absoluto (absolute)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Posicionamiento fijo (fixed) y “pegajoso” (sticky)</a:t>
            </a:r>
            <a:endParaRPr/>
          </a:p>
        </p:txBody>
      </p:sp>
      <p:sp>
        <p:nvSpPr>
          <p:cNvPr id="426" name="Google Shape;426;p3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El posicionamiento</a:t>
            </a:r>
            <a:r>
              <a:rPr b="1" lang="es" sz="1550"/>
              <a:t> fijo (fixed)</a:t>
            </a:r>
            <a:r>
              <a:rPr lang="es" sz="1550"/>
              <a:t> hace que el elemento se muestre en una posición fija </a:t>
            </a:r>
            <a:r>
              <a:rPr b="1" lang="es" sz="1550"/>
              <a:t>dependiendo de la región visual del navegador</a:t>
            </a:r>
            <a:r>
              <a:rPr lang="es" sz="1550"/>
              <a:t>. Es decir, aunque el usuario haga scroll y se desplace hacia abajo en la página web, el elemento seguirá en el mismo sitio posicionado.</a:t>
            </a:r>
            <a:br>
              <a:rPr lang="es" sz="1550"/>
            </a:br>
            <a:endParaRPr sz="750"/>
          </a:p>
          <a:p>
            <a:pPr indent="0" lvl="0" marL="0" rtl="0" algn="l">
              <a:lnSpc>
                <a:spcPct val="115000"/>
              </a:lnSpc>
              <a:spcBef>
                <a:spcPts val="600"/>
              </a:spcBef>
              <a:spcAft>
                <a:spcPts val="0"/>
              </a:spcAft>
              <a:buClr>
                <a:schemeClr val="dk1"/>
              </a:buClr>
              <a:buSzPts val="1100"/>
              <a:buFont typeface="Arial"/>
              <a:buNone/>
            </a:pPr>
            <a:r>
              <a:rPr b="1" lang="es" sz="1300"/>
              <a:t>Ejemplo:</a:t>
            </a:r>
            <a:r>
              <a:rPr lang="es" sz="1300"/>
              <a:t> Si establecemos </a:t>
            </a:r>
            <a:r>
              <a:rPr b="1" lang="es" sz="1300"/>
              <a:t>top:0 </a:t>
            </a:r>
            <a:r>
              <a:rPr lang="es" sz="1300"/>
              <a:t>y </a:t>
            </a:r>
            <a:r>
              <a:rPr b="1" lang="es" sz="1300"/>
              <a:t>right:0</a:t>
            </a:r>
            <a:r>
              <a:rPr lang="es" sz="1300"/>
              <a:t>, el elemento se colocará justo en la esquina superior derecha y se mantendrá ahí aunque hagamos scroll hacia abajo en la página.</a:t>
            </a:r>
            <a:endParaRPr sz="1300"/>
          </a:p>
          <a:p>
            <a:pPr indent="0" lvl="0" marL="0" rtl="0" algn="l">
              <a:lnSpc>
                <a:spcPct val="115000"/>
              </a:lnSpc>
              <a:spcBef>
                <a:spcPts val="600"/>
              </a:spcBef>
              <a:spcAft>
                <a:spcPts val="0"/>
              </a:spcAft>
              <a:buClr>
                <a:schemeClr val="dk1"/>
              </a:buClr>
              <a:buSzPts val="1100"/>
              <a:buFont typeface="Arial"/>
              <a:buNone/>
            </a:pPr>
            <a:r>
              <a:rPr lang="es" sz="1550"/>
              <a:t>El </a:t>
            </a:r>
            <a:r>
              <a:rPr b="1" lang="es" sz="1550"/>
              <a:t>posicionamiento sticky </a:t>
            </a:r>
            <a:r>
              <a:rPr lang="es" sz="1550"/>
              <a:t>se utiliza cuando queremos que un elemento se posicione en un lugar específico de forma fija («sticky», pegajoso).</a:t>
            </a:r>
            <a:endParaRPr sz="1550"/>
          </a:p>
          <a:p>
            <a:pPr indent="0" lvl="0" marL="0" rtl="0" algn="l">
              <a:lnSpc>
                <a:spcPct val="115000"/>
              </a:lnSpc>
              <a:spcBef>
                <a:spcPts val="600"/>
              </a:spcBef>
              <a:spcAft>
                <a:spcPts val="600"/>
              </a:spcAft>
              <a:buClr>
                <a:schemeClr val="dk1"/>
              </a:buClr>
              <a:buSzPts val="1100"/>
              <a:buFont typeface="Arial"/>
              <a:buNone/>
            </a:pPr>
            <a:r>
              <a:rPr b="1" lang="es" sz="1300"/>
              <a:t>Ejemplo</a:t>
            </a:r>
            <a:r>
              <a:rPr lang="es" sz="1300"/>
              <a:t>: Al hacer scroll y llegar a un elemento este podrá quedarse fijo en la parte superior mientras continuamos haciendo scroll. No debemos confundir con el fijo ya que no queda en una posición fija, sino que flota respecto del fondo y se queda adherido a la parte superior.</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Profundidad (z-index)</a:t>
            </a:r>
            <a:endParaRPr/>
          </a:p>
        </p:txBody>
      </p:sp>
      <p:sp>
        <p:nvSpPr>
          <p:cNvPr id="432" name="Google Shape;432;p3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s" sz="1300"/>
              <a:t>Establece el nivel de profundidad de un elemento sobre los demás. De esta forma, podremos superponer los elementos, quedando “apilados”. Los elementos se posicionan de acuerdo al nivel de profundidad, quedando “encima” los que poseen un valor de index mayor. </a:t>
            </a:r>
            <a:r>
              <a:rPr lang="es" sz="1300" u="sng">
                <a:solidFill>
                  <a:schemeClr val="hlink"/>
                </a:solidFill>
                <a:hlinkClick r:id="rId3"/>
              </a:rPr>
              <a:t>+info</a:t>
            </a:r>
            <a:endParaRPr sz="1300"/>
          </a:p>
        </p:txBody>
      </p:sp>
      <p:pic>
        <p:nvPicPr>
          <p:cNvPr id="433" name="Google Shape;433;p39"/>
          <p:cNvPicPr preferRelativeResize="0"/>
          <p:nvPr/>
        </p:nvPicPr>
        <p:blipFill rotWithShape="1">
          <a:blip r:embed="rId4">
            <a:alphaModFix/>
          </a:blip>
          <a:srcRect b="0" l="0" r="0" t="0"/>
          <a:stretch/>
        </p:blipFill>
        <p:spPr>
          <a:xfrm>
            <a:off x="709400" y="2383150"/>
            <a:ext cx="1487750" cy="1805150"/>
          </a:xfrm>
          <a:prstGeom prst="rect">
            <a:avLst/>
          </a:prstGeom>
          <a:noFill/>
          <a:ln>
            <a:noFill/>
          </a:ln>
        </p:spPr>
      </p:pic>
      <p:sp>
        <p:nvSpPr>
          <p:cNvPr id="434" name="Google Shape;434;p39"/>
          <p:cNvSpPr txBox="1"/>
          <p:nvPr/>
        </p:nvSpPr>
        <p:spPr>
          <a:xfrm>
            <a:off x="2561075" y="2173475"/>
            <a:ext cx="2750400" cy="22245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FFE66D"/>
                </a:solidFill>
                <a:highlight>
                  <a:srgbClr val="23262E"/>
                </a:highlight>
                <a:latin typeface="Consolas"/>
                <a:ea typeface="Consolas"/>
                <a:cs typeface="Consolas"/>
                <a:sym typeface="Consolas"/>
              </a:rPr>
              <a:t>.box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position: </a:t>
            </a:r>
            <a:r>
              <a:rPr b="0" i="0" lang="es" sz="1050" u="none" cap="none" strike="noStrike">
                <a:solidFill>
                  <a:srgbClr val="EE5D43"/>
                </a:solidFill>
                <a:highlight>
                  <a:srgbClr val="23262E"/>
                </a:highlight>
                <a:latin typeface="Consolas"/>
                <a:ea typeface="Consolas"/>
                <a:cs typeface="Consolas"/>
                <a:sym typeface="Consolas"/>
              </a:rPr>
              <a:t>absolute</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width:</a:t>
            </a:r>
            <a:r>
              <a:rPr b="0" i="0" lang="es" sz="1050" u="none" cap="none" strike="noStrike">
                <a:solidFill>
                  <a:srgbClr val="F39C12"/>
                </a:solidFill>
                <a:highlight>
                  <a:srgbClr val="23262E"/>
                </a:highlight>
                <a:latin typeface="Consolas"/>
                <a:ea typeface="Consolas"/>
                <a:cs typeface="Consolas"/>
                <a:sym typeface="Consolas"/>
              </a:rPr>
              <a:t>100px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height:</a:t>
            </a:r>
            <a:r>
              <a:rPr b="0" i="0" lang="es" sz="1050" u="none" cap="none" strike="noStrike">
                <a:solidFill>
                  <a:srgbClr val="F39C12"/>
                </a:solidFill>
                <a:highlight>
                  <a:srgbClr val="23262E"/>
                </a:highlight>
                <a:latin typeface="Consolas"/>
                <a:ea typeface="Consolas"/>
                <a:cs typeface="Consolas"/>
                <a:sym typeface="Consolas"/>
              </a:rPr>
              <a:t>140px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border: </a:t>
            </a:r>
            <a:r>
              <a:rPr b="0" i="0" lang="es" sz="1050" u="none" cap="none" strike="noStrike">
                <a:solidFill>
                  <a:srgbClr val="F39C12"/>
                </a:solidFill>
                <a:highlight>
                  <a:srgbClr val="23262E"/>
                </a:highlight>
                <a:latin typeface="Consolas"/>
                <a:ea typeface="Consolas"/>
                <a:cs typeface="Consolas"/>
                <a:sym typeface="Consolas"/>
              </a:rPr>
              <a:t>2px</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EE5D43"/>
                </a:solidFill>
                <a:highlight>
                  <a:srgbClr val="23262E"/>
                </a:highlight>
                <a:latin typeface="Consolas"/>
                <a:ea typeface="Consolas"/>
                <a:cs typeface="Consolas"/>
                <a:sym typeface="Consolas"/>
              </a:rPr>
              <a:t>solid</a:t>
            </a:r>
            <a:r>
              <a:rPr b="0" i="0" lang="es" sz="105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EE5D43"/>
                </a:solidFill>
                <a:highlight>
                  <a:srgbClr val="23262E"/>
                </a:highlight>
                <a:latin typeface="Consolas"/>
                <a:ea typeface="Consolas"/>
                <a:cs typeface="Consolas"/>
                <a:sym typeface="Consolas"/>
              </a:rPr>
              <a:t>black</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opacity: </a:t>
            </a:r>
            <a:r>
              <a:rPr b="0" i="0" lang="es" sz="1050" u="none" cap="none" strike="noStrike">
                <a:solidFill>
                  <a:srgbClr val="F39C12"/>
                </a:solidFill>
                <a:highlight>
                  <a:srgbClr val="23262E"/>
                </a:highlight>
                <a:latin typeface="Consolas"/>
                <a:ea typeface="Consolas"/>
                <a:cs typeface="Consolas"/>
                <a:sym typeface="Consolas"/>
              </a:rPr>
              <a:t>90%</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FFE66D"/>
                </a:solidFill>
                <a:highlight>
                  <a:srgbClr val="23262E"/>
                </a:highlight>
                <a:latin typeface="Consolas"/>
                <a:ea typeface="Consolas"/>
                <a:cs typeface="Consolas"/>
                <a:sym typeface="Consolas"/>
              </a:rPr>
              <a:t>.z1</a:t>
            </a:r>
            <a:r>
              <a:rPr b="0" i="0" lang="es" sz="1050" u="none" cap="none" strike="noStrike">
                <a:solidFill>
                  <a:srgbClr val="D5CED9"/>
                </a:solidFill>
                <a:highlight>
                  <a:srgbClr val="23262E"/>
                </a:highlight>
                <a:latin typeface="Consolas"/>
                <a:ea typeface="Consolas"/>
                <a:cs typeface="Consolas"/>
                <a:sym typeface="Consolas"/>
              </a:rPr>
              <a:t> {</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background-color: </a:t>
            </a:r>
            <a:r>
              <a:rPr b="0" i="0" lang="es" sz="1050" u="none" cap="none" strike="noStrike">
                <a:solidFill>
                  <a:srgbClr val="EE5D43"/>
                </a:solidFill>
                <a:highlight>
                  <a:srgbClr val="23262E"/>
                </a:highlight>
                <a:latin typeface="Consolas"/>
                <a:ea typeface="Consolas"/>
                <a:cs typeface="Consolas"/>
                <a:sym typeface="Consolas"/>
              </a:rPr>
              <a:t>lightcoral</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left: </a:t>
            </a:r>
            <a:r>
              <a:rPr b="0" i="0" lang="es" sz="1050" u="none" cap="none" strike="noStrike">
                <a:solidFill>
                  <a:srgbClr val="F39C12"/>
                </a:solidFill>
                <a:highlight>
                  <a:srgbClr val="23262E"/>
                </a:highlight>
                <a:latin typeface="Consolas"/>
                <a:ea typeface="Consolas"/>
                <a:cs typeface="Consolas"/>
                <a:sym typeface="Consolas"/>
              </a:rPr>
              <a:t>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top: </a:t>
            </a:r>
            <a:r>
              <a:rPr b="0" i="0" lang="es" sz="1050" u="none" cap="none" strike="noStrike">
                <a:solidFill>
                  <a:srgbClr val="F39C12"/>
                </a:solidFill>
                <a:highlight>
                  <a:srgbClr val="23262E"/>
                </a:highlight>
                <a:latin typeface="Consolas"/>
                <a:ea typeface="Consolas"/>
                <a:cs typeface="Consolas"/>
                <a:sym typeface="Consolas"/>
              </a:rPr>
              <a:t>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z-index: </a:t>
            </a:r>
            <a:r>
              <a:rPr b="0" i="0" lang="es" sz="1050" u="none" cap="none" strike="noStrike">
                <a:solidFill>
                  <a:srgbClr val="F39C12"/>
                </a:solidFill>
                <a:highlight>
                  <a:srgbClr val="23262E"/>
                </a:highlight>
                <a:latin typeface="Consolas"/>
                <a:ea typeface="Consolas"/>
                <a:cs typeface="Consolas"/>
                <a:sym typeface="Consolas"/>
              </a:rPr>
              <a:t>20</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FFE66D"/>
              </a:solidFill>
              <a:latin typeface="Consolas"/>
              <a:ea typeface="Consolas"/>
              <a:cs typeface="Consolas"/>
              <a:sym typeface="Consolas"/>
            </a:endParaRPr>
          </a:p>
        </p:txBody>
      </p:sp>
      <p:sp>
        <p:nvSpPr>
          <p:cNvPr id="435" name="Google Shape;435;p39"/>
          <p:cNvSpPr txBox="1"/>
          <p:nvPr/>
        </p:nvSpPr>
        <p:spPr>
          <a:xfrm>
            <a:off x="5524075" y="2173475"/>
            <a:ext cx="2750400" cy="22245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FFE66D"/>
                </a:solidFill>
                <a:highlight>
                  <a:srgbClr val="23262E"/>
                </a:highlight>
                <a:latin typeface="Consolas"/>
                <a:ea typeface="Consolas"/>
                <a:cs typeface="Consolas"/>
                <a:sym typeface="Consolas"/>
              </a:rPr>
              <a:t>.z2</a:t>
            </a:r>
            <a:r>
              <a:rPr b="0" i="0" lang="es" sz="1050" u="none" cap="none" strike="noStrike">
                <a:solidFill>
                  <a:srgbClr val="D5CED9"/>
                </a:solidFill>
                <a:highlight>
                  <a:srgbClr val="23262E"/>
                </a:highlight>
                <a:latin typeface="Consolas"/>
                <a:ea typeface="Consolas"/>
                <a:cs typeface="Consolas"/>
                <a:sym typeface="Consolas"/>
              </a:rPr>
              <a:t> {</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background-color: </a:t>
            </a:r>
            <a:r>
              <a:rPr b="0" i="0" lang="es" sz="1050" u="none" cap="none" strike="noStrike">
                <a:solidFill>
                  <a:srgbClr val="EE5D43"/>
                </a:solidFill>
                <a:highlight>
                  <a:srgbClr val="23262E"/>
                </a:highlight>
                <a:latin typeface="Consolas"/>
                <a:ea typeface="Consolas"/>
                <a:cs typeface="Consolas"/>
                <a:sym typeface="Consolas"/>
              </a:rPr>
              <a:t>lightblue</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left: </a:t>
            </a:r>
            <a:r>
              <a:rPr b="0" i="0" lang="es" sz="1050" u="none" cap="none" strike="noStrike">
                <a:solidFill>
                  <a:srgbClr val="F39C12"/>
                </a:solidFill>
                <a:highlight>
                  <a:srgbClr val="23262E"/>
                </a:highlight>
                <a:latin typeface="Consolas"/>
                <a:ea typeface="Consolas"/>
                <a:cs typeface="Consolas"/>
                <a:sym typeface="Consolas"/>
              </a:rPr>
              <a:t>30px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top: </a:t>
            </a:r>
            <a:r>
              <a:rPr b="0" i="0" lang="es" sz="1050" u="none" cap="none" strike="noStrike">
                <a:solidFill>
                  <a:srgbClr val="F39C12"/>
                </a:solidFill>
                <a:highlight>
                  <a:srgbClr val="23262E"/>
                </a:highlight>
                <a:latin typeface="Consolas"/>
                <a:ea typeface="Consolas"/>
                <a:cs typeface="Consolas"/>
                <a:sym typeface="Consolas"/>
              </a:rPr>
              <a:t>30px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z-index: </a:t>
            </a:r>
            <a:r>
              <a:rPr b="0" i="0" lang="es" sz="1050" u="none" cap="none" strike="noStrike">
                <a:solidFill>
                  <a:srgbClr val="F39C12"/>
                </a:solidFill>
                <a:highlight>
                  <a:srgbClr val="23262E"/>
                </a:highlight>
                <a:latin typeface="Consolas"/>
                <a:ea typeface="Consolas"/>
                <a:cs typeface="Consolas"/>
                <a:sym typeface="Consolas"/>
              </a:rPr>
              <a:t>10</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FFE66D"/>
                </a:solidFill>
                <a:highlight>
                  <a:srgbClr val="23262E"/>
                </a:highlight>
                <a:latin typeface="Consolas"/>
                <a:ea typeface="Consolas"/>
                <a:cs typeface="Consolas"/>
                <a:sym typeface="Consolas"/>
              </a:rPr>
              <a:t>.z3</a:t>
            </a:r>
            <a:r>
              <a:rPr b="0" i="0" lang="es" sz="1050" u="none" cap="none" strike="noStrike">
                <a:solidFill>
                  <a:srgbClr val="D5CED9"/>
                </a:solidFill>
                <a:highlight>
                  <a:srgbClr val="23262E"/>
                </a:highlight>
                <a:latin typeface="Consolas"/>
                <a:ea typeface="Consolas"/>
                <a:cs typeface="Consolas"/>
                <a:sym typeface="Consolas"/>
              </a:rPr>
              <a:t> {</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background-color: </a:t>
            </a:r>
            <a:r>
              <a:rPr b="0" i="0" lang="es" sz="1050" u="none" cap="none" strike="noStrike">
                <a:solidFill>
                  <a:srgbClr val="EE5D43"/>
                </a:solidFill>
                <a:highlight>
                  <a:srgbClr val="23262E"/>
                </a:highlight>
                <a:latin typeface="Consolas"/>
                <a:ea typeface="Consolas"/>
                <a:cs typeface="Consolas"/>
                <a:sym typeface="Consolas"/>
              </a:rPr>
              <a:t>lightgreen</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left: </a:t>
            </a:r>
            <a:r>
              <a:rPr b="0" i="0" lang="es" sz="1050" u="none" cap="none" strike="noStrike">
                <a:solidFill>
                  <a:srgbClr val="F39C12"/>
                </a:solidFill>
                <a:highlight>
                  <a:srgbClr val="23262E"/>
                </a:highlight>
                <a:latin typeface="Consolas"/>
                <a:ea typeface="Consolas"/>
                <a:cs typeface="Consolas"/>
                <a:sym typeface="Consolas"/>
              </a:rPr>
              <a:t>60px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top: </a:t>
            </a:r>
            <a:r>
              <a:rPr b="0" i="0" lang="es" sz="1050" u="none" cap="none" strike="noStrike">
                <a:solidFill>
                  <a:srgbClr val="F39C12"/>
                </a:solidFill>
                <a:highlight>
                  <a:srgbClr val="23262E"/>
                </a:highlight>
                <a:latin typeface="Consolas"/>
                <a:ea typeface="Consolas"/>
                <a:cs typeface="Consolas"/>
                <a:sym typeface="Consolas"/>
              </a:rPr>
              <a:t>60px</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    z-index: </a:t>
            </a:r>
            <a:r>
              <a:rPr b="0" i="0" lang="es" sz="1050" u="none" cap="none" strike="noStrike">
                <a:solidFill>
                  <a:srgbClr val="F39C12"/>
                </a:solidFill>
                <a:highlight>
                  <a:srgbClr val="23262E"/>
                </a:highlight>
                <a:latin typeface="Consolas"/>
                <a:ea typeface="Consolas"/>
                <a:cs typeface="Consolas"/>
                <a:sym typeface="Consolas"/>
              </a:rPr>
              <a:t>0</a:t>
            </a: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D5CED9"/>
                </a:solidFill>
                <a:highlight>
                  <a:srgbClr val="23262E"/>
                </a:highlight>
                <a:latin typeface="Consolas"/>
                <a:ea typeface="Consolas"/>
                <a:cs typeface="Consolas"/>
                <a:sym typeface="Consolas"/>
              </a:rPr>
              <a:t>}</a:t>
            </a:r>
            <a:endParaRPr b="0" i="0" sz="10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FFE66D"/>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07</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06</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08</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2 - Medidas, colores, fondos, fuentes e íconos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Unidades de medida.</a:t>
            </a:r>
            <a:endParaRPr/>
          </a:p>
          <a:p>
            <a:pPr indent="-292100" lvl="0" marL="457200" rtl="0" algn="l">
              <a:lnSpc>
                <a:spcPct val="100000"/>
              </a:lnSpc>
              <a:spcBef>
                <a:spcPts val="0"/>
              </a:spcBef>
              <a:spcAft>
                <a:spcPts val="0"/>
              </a:spcAft>
              <a:buSzPts val="1000"/>
              <a:buChar char="●"/>
            </a:pPr>
            <a:r>
              <a:rPr lang="es"/>
              <a:t>Colores CSS.</a:t>
            </a:r>
            <a:endParaRPr/>
          </a:p>
          <a:p>
            <a:pPr indent="-292100" lvl="0" marL="457200" rtl="0" algn="l">
              <a:lnSpc>
                <a:spcPct val="100000"/>
              </a:lnSpc>
              <a:spcBef>
                <a:spcPts val="0"/>
              </a:spcBef>
              <a:spcAft>
                <a:spcPts val="0"/>
              </a:spcAft>
              <a:buSzPts val="1000"/>
              <a:buChar char="●"/>
            </a:pPr>
            <a:r>
              <a:rPr lang="es"/>
              <a:t>Fondos en CSS.</a:t>
            </a:r>
            <a:endParaRPr/>
          </a:p>
          <a:p>
            <a:pPr indent="-292100" lvl="0" marL="457200" rtl="0" algn="l">
              <a:lnSpc>
                <a:spcPct val="100000"/>
              </a:lnSpc>
              <a:spcBef>
                <a:spcPts val="0"/>
              </a:spcBef>
              <a:spcAft>
                <a:spcPts val="0"/>
              </a:spcAft>
              <a:buSzPts val="1000"/>
              <a:buChar char="●"/>
            </a:pPr>
            <a:r>
              <a:rPr lang="es"/>
              <a:t>Fuentes y tipografías.</a:t>
            </a:r>
            <a:endParaRPr/>
          </a:p>
          <a:p>
            <a:pPr indent="-292100" lvl="0" marL="457200" rtl="0" algn="l">
              <a:lnSpc>
                <a:spcPct val="100000"/>
              </a:lnSpc>
              <a:spcBef>
                <a:spcPts val="0"/>
              </a:spcBef>
              <a:spcAft>
                <a:spcPts val="0"/>
              </a:spcAft>
              <a:buSzPts val="1000"/>
              <a:buChar char="●"/>
            </a:pPr>
            <a:r>
              <a:rPr lang="es"/>
              <a:t>Estilos para textos y listas.</a:t>
            </a:r>
            <a:endParaRPr/>
          </a:p>
          <a:p>
            <a:pPr indent="-292100" lvl="0" marL="457200" rtl="0" algn="l">
              <a:lnSpc>
                <a:spcPct val="100000"/>
              </a:lnSpc>
              <a:spcBef>
                <a:spcPts val="0"/>
              </a:spcBef>
              <a:spcAft>
                <a:spcPts val="0"/>
              </a:spcAft>
              <a:buSzPts val="1000"/>
              <a:buChar char="●"/>
            </a:pPr>
            <a:r>
              <a:rPr lang="es"/>
              <a:t>Íconos.</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4 - Selectores avanzados y Animaciones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Selectores avanzados.</a:t>
            </a:r>
            <a:endParaRPr/>
          </a:p>
          <a:p>
            <a:pPr indent="-292100" lvl="0" marL="457200" rtl="0" algn="l">
              <a:lnSpc>
                <a:spcPct val="100000"/>
              </a:lnSpc>
              <a:spcBef>
                <a:spcPts val="0"/>
              </a:spcBef>
              <a:spcAft>
                <a:spcPts val="0"/>
              </a:spcAft>
              <a:buSzPts val="1000"/>
              <a:buChar char="●"/>
            </a:pPr>
            <a:r>
              <a:rPr lang="es"/>
              <a:t>Animaciones con CSS.</a:t>
            </a:r>
            <a:endParaRPr/>
          </a:p>
          <a:p>
            <a:pPr indent="-292100" lvl="0" marL="457200" rtl="0" algn="l">
              <a:lnSpc>
                <a:spcPct val="100000"/>
              </a:lnSpc>
              <a:spcBef>
                <a:spcPts val="0"/>
              </a:spcBef>
              <a:spcAft>
                <a:spcPts val="0"/>
              </a:spcAft>
              <a:buSzPts val="1000"/>
              <a:buChar char="●"/>
            </a:pPr>
            <a:r>
              <a:rPr lang="es"/>
              <a:t>Incorporación de transformaciones y transiciones a elementos.</a:t>
            </a:r>
            <a:endParaRPr/>
          </a:p>
          <a:p>
            <a:pPr indent="-292100" lvl="0" marL="457200" rtl="0" algn="l">
              <a:lnSpc>
                <a:spcPct val="100000"/>
              </a:lnSpc>
              <a:spcBef>
                <a:spcPts val="0"/>
              </a:spcBef>
              <a:spcAft>
                <a:spcPts val="0"/>
              </a:spcAft>
              <a:buSzPts val="1000"/>
              <a:buChar char="●"/>
            </a:pPr>
            <a:r>
              <a:rPr lang="es"/>
              <a:t>Introducción Responsive Web Design.</a:t>
            </a:r>
            <a:endParaRPr/>
          </a:p>
          <a:p>
            <a:pPr indent="0" lvl="0" marL="0" rtl="0" algn="l">
              <a:lnSpc>
                <a:spcPct val="100000"/>
              </a:lnSpc>
              <a:spcBef>
                <a:spcPts val="0"/>
              </a:spcBef>
              <a:spcAft>
                <a:spcPts val="0"/>
              </a:spcAft>
              <a:buSzPts val="1000"/>
              <a:buNone/>
            </a:pPr>
            <a:r>
              <a:t/>
            </a:r>
            <a:endParaRPr/>
          </a:p>
        </p:txBody>
      </p:sp>
      <p:sp>
        <p:nvSpPr>
          <p:cNvPr id="167" name="Google Shape;167;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3 - Modelo de caja y posicionamiento</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Modelo de caja y propiedades.</a:t>
            </a:r>
            <a:endParaRPr/>
          </a:p>
          <a:p>
            <a:pPr indent="-292100" lvl="0" marL="457200" rtl="0" algn="l">
              <a:lnSpc>
                <a:spcPct val="100000"/>
              </a:lnSpc>
              <a:spcBef>
                <a:spcPts val="0"/>
              </a:spcBef>
              <a:spcAft>
                <a:spcPts val="0"/>
              </a:spcAft>
              <a:buSzPts val="1000"/>
              <a:buChar char="●"/>
            </a:pPr>
            <a:r>
              <a:rPr lang="es"/>
              <a:t>Posicionamiento y visualización.</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Propiedad visibility y display</a:t>
            </a:r>
            <a:endParaRPr/>
          </a:p>
        </p:txBody>
      </p:sp>
      <p:sp>
        <p:nvSpPr>
          <p:cNvPr id="441" name="Google Shape;441;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09"/>
              <a:buFont typeface="Arial"/>
              <a:buNone/>
            </a:pPr>
            <a:r>
              <a:rPr lang="es"/>
              <a:t>La propiedad de </a:t>
            </a:r>
            <a:r>
              <a:rPr b="1" lang="es"/>
              <a:t>visibilidad </a:t>
            </a:r>
            <a:r>
              <a:rPr lang="es"/>
              <a:t>especifica si un elemento es visible o no.</a:t>
            </a:r>
            <a:endParaRPr/>
          </a:p>
          <a:p>
            <a:pPr indent="0" lvl="0" marL="0" rtl="0" algn="l">
              <a:lnSpc>
                <a:spcPct val="115000"/>
              </a:lnSpc>
              <a:spcBef>
                <a:spcPts val="1200"/>
              </a:spcBef>
              <a:spcAft>
                <a:spcPts val="0"/>
              </a:spcAft>
              <a:buSzPct val="117647"/>
              <a:buNone/>
            </a:pPr>
            <a:r>
              <a:rPr i="1" lang="es"/>
              <a:t>Nota: los elementos ocultos ocupan espacio en la página. Puede usar la propiedad display para ocultar y eliminar un elemento del diseño del documento. </a:t>
            </a:r>
            <a:endParaRPr i="1"/>
          </a:p>
          <a:p>
            <a:pPr indent="0" lvl="0" marL="0" rtl="0" algn="l">
              <a:lnSpc>
                <a:spcPct val="115000"/>
              </a:lnSpc>
              <a:spcBef>
                <a:spcPts val="1200"/>
              </a:spcBef>
              <a:spcAft>
                <a:spcPts val="0"/>
              </a:spcAft>
              <a:buSzPct val="117647"/>
              <a:buNone/>
            </a:pPr>
            <a:r>
              <a:rPr lang="es">
                <a:latin typeface="Consolas"/>
                <a:ea typeface="Consolas"/>
                <a:cs typeface="Consolas"/>
                <a:sym typeface="Consolas"/>
              </a:rPr>
              <a:t>Sintaxis: visibility: visible|hidden|collapse|initial|inherit; </a:t>
            </a:r>
            <a:r>
              <a:rPr lang="es" u="sng">
                <a:solidFill>
                  <a:schemeClr val="hlink"/>
                </a:solidFill>
                <a:hlinkClick r:id="rId3"/>
              </a:rPr>
              <a:t>+info</a:t>
            </a:r>
            <a:endParaRPr/>
          </a:p>
          <a:p>
            <a:pPr indent="0" lvl="0" marL="0" rtl="0" algn="l">
              <a:lnSpc>
                <a:spcPct val="115000"/>
              </a:lnSpc>
              <a:spcBef>
                <a:spcPts val="1200"/>
              </a:spcBef>
              <a:spcAft>
                <a:spcPts val="0"/>
              </a:spcAft>
              <a:buClr>
                <a:schemeClr val="dk1"/>
              </a:buClr>
              <a:buSzPct val="61109"/>
              <a:buFont typeface="Arial"/>
              <a:buNone/>
            </a:pPr>
            <a:r>
              <a:rPr lang="es"/>
              <a:t>La propiedad </a:t>
            </a:r>
            <a:r>
              <a:rPr b="1" lang="es"/>
              <a:t>display</a:t>
            </a:r>
            <a:r>
              <a:rPr lang="es"/>
              <a:t> especifica el comportamiento de visualización de un elemento. Ejemplo: especifica si un elemento es tratado como block or inline.</a:t>
            </a:r>
            <a:endParaRPr/>
          </a:p>
          <a:p>
            <a:pPr indent="0" lvl="0" marL="0" rtl="0" algn="l">
              <a:lnSpc>
                <a:spcPct val="115000"/>
              </a:lnSpc>
              <a:spcBef>
                <a:spcPts val="1200"/>
              </a:spcBef>
              <a:spcAft>
                <a:spcPts val="0"/>
              </a:spcAft>
              <a:buSzPct val="117647"/>
              <a:buNone/>
            </a:pPr>
            <a:r>
              <a:rPr lang="es"/>
              <a:t>En HTML, el valor de la propiedad de visualización predeterminada se toma de las especificaciones de HTML o de la hoja de estilo predeterminada del navegador/usuario.</a:t>
            </a:r>
            <a:endParaRPr/>
          </a:p>
          <a:p>
            <a:pPr indent="0" lvl="0" marL="0" rtl="0" algn="l">
              <a:lnSpc>
                <a:spcPct val="115000"/>
              </a:lnSpc>
              <a:spcBef>
                <a:spcPts val="1200"/>
              </a:spcBef>
              <a:spcAft>
                <a:spcPts val="1200"/>
              </a:spcAft>
              <a:buSzPct val="117647"/>
              <a:buNone/>
            </a:pPr>
            <a:r>
              <a:rPr lang="es">
                <a:latin typeface="Consolas"/>
                <a:ea typeface="Consolas"/>
                <a:cs typeface="Consolas"/>
                <a:sym typeface="Consolas"/>
              </a:rPr>
              <a:t>Sintaxis: display: value;</a:t>
            </a:r>
            <a:r>
              <a:rPr lang="es"/>
              <a:t> </a:t>
            </a:r>
            <a:r>
              <a:rPr lang="es" u="sng">
                <a:solidFill>
                  <a:schemeClr val="hlink"/>
                </a:solidFill>
                <a:hlinkClick r:id="rId4"/>
              </a:rPr>
              <a:t>+info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Display</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47" name="Google Shape;447;p4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Clr>
                <a:schemeClr val="dk1"/>
              </a:buClr>
              <a:buSzPts val="1100"/>
              <a:buFont typeface="Arial"/>
              <a:buNone/>
            </a:pPr>
            <a:r>
              <a:rPr lang="es" sz="1550"/>
              <a:t>Cada elemento tiene un valor de display por defecto. Recordemos que los navegadores le dan a los elementos valores por defecto block e inline:</a:t>
            </a:r>
            <a:endParaRPr sz="1550"/>
          </a:p>
          <a:p>
            <a:pPr indent="-327025" lvl="0" marL="457200" rtl="0" algn="l">
              <a:lnSpc>
                <a:spcPct val="100000"/>
              </a:lnSpc>
              <a:spcBef>
                <a:spcPts val="600"/>
              </a:spcBef>
              <a:spcAft>
                <a:spcPts val="0"/>
              </a:spcAft>
              <a:buSzPts val="1550"/>
              <a:buChar char="●"/>
            </a:pPr>
            <a:r>
              <a:rPr b="1" lang="es" sz="1550"/>
              <a:t>block</a:t>
            </a:r>
            <a:r>
              <a:rPr lang="es" sz="1550"/>
              <a:t>:</a:t>
            </a:r>
            <a:r>
              <a:rPr b="1" lang="es" sz="1550"/>
              <a:t> </a:t>
            </a:r>
            <a:r>
              <a:rPr lang="es" sz="1550"/>
              <a:t>el elemento empieza en una nueva línea (div, h1-h6, header, etc)</a:t>
            </a:r>
            <a:endParaRPr sz="1550"/>
          </a:p>
          <a:p>
            <a:pPr indent="-327025" lvl="0" marL="457200" rtl="0" algn="l">
              <a:lnSpc>
                <a:spcPct val="100000"/>
              </a:lnSpc>
              <a:spcBef>
                <a:spcPts val="0"/>
              </a:spcBef>
              <a:spcAft>
                <a:spcPts val="0"/>
              </a:spcAft>
              <a:buSzPts val="1550"/>
              <a:buChar char="●"/>
            </a:pPr>
            <a:r>
              <a:rPr b="1" lang="es" sz="1550"/>
              <a:t>inline</a:t>
            </a:r>
            <a:r>
              <a:rPr lang="es" sz="1550"/>
              <a:t>:</a:t>
            </a:r>
            <a:r>
              <a:rPr b="1" lang="es" sz="1550"/>
              <a:t> </a:t>
            </a:r>
            <a:r>
              <a:rPr lang="es" sz="1550"/>
              <a:t>puede contener algo de texto dentro de un párrafo sin interrumpir el flujo del párrafo. </a:t>
            </a:r>
            <a:endParaRPr sz="1550"/>
          </a:p>
          <a:p>
            <a:pPr indent="-327025" lvl="0" marL="457200" rtl="0" algn="l">
              <a:lnSpc>
                <a:spcPct val="100000"/>
              </a:lnSpc>
              <a:spcBef>
                <a:spcPts val="0"/>
              </a:spcBef>
              <a:spcAft>
                <a:spcPts val="0"/>
              </a:spcAft>
              <a:buSzPts val="1550"/>
              <a:buChar char="●"/>
            </a:pPr>
            <a:r>
              <a:rPr b="1" lang="es" sz="1550"/>
              <a:t>none</a:t>
            </a:r>
            <a:r>
              <a:rPr lang="es" sz="1550"/>
              <a:t>:</a:t>
            </a:r>
            <a:r>
              <a:rPr b="1" lang="es" sz="1550"/>
              <a:t> </a:t>
            </a:r>
            <a:r>
              <a:rPr lang="es" sz="1550"/>
              <a:t>es utilizado para ocultar elementos sin eliminarlos, no deja un espacio donde el elemento se encontraba.</a:t>
            </a:r>
            <a:endParaRPr sz="1550"/>
          </a:p>
          <a:p>
            <a:pPr indent="-327025" lvl="0" marL="457200" rtl="0" algn="l">
              <a:lnSpc>
                <a:spcPct val="100000"/>
              </a:lnSpc>
              <a:spcBef>
                <a:spcPts val="0"/>
              </a:spcBef>
              <a:spcAft>
                <a:spcPts val="0"/>
              </a:spcAft>
              <a:buSzPts val="1550"/>
              <a:buChar char="●"/>
            </a:pPr>
            <a:r>
              <a:rPr b="1" lang="es" sz="1550"/>
              <a:t>inline-block</a:t>
            </a:r>
            <a:r>
              <a:rPr lang="es" sz="1550"/>
              <a:t>: Los elementos inline-block fluyen con el texto y demás elementos como si fueran elementos en línea y además respetan el ancho, el alto y los márgenes verticales.</a:t>
            </a:r>
            <a:endParaRPr sz="1550"/>
          </a:p>
          <a:p>
            <a:pPr indent="0" lvl="0" marL="114300" rtl="0" algn="l">
              <a:lnSpc>
                <a:spcPct val="100000"/>
              </a:lnSpc>
              <a:spcBef>
                <a:spcPts val="600"/>
              </a:spcBef>
              <a:spcAft>
                <a:spcPts val="600"/>
              </a:spcAft>
              <a:buClr>
                <a:schemeClr val="dk1"/>
              </a:buClr>
              <a:buSzPts val="1100"/>
              <a:buFont typeface="Arial"/>
              <a:buNone/>
            </a:pPr>
            <a:r>
              <a:rPr lang="es" sz="1550"/>
              <a:t>Cada etiqueta HTML tiene un tipo de representación visual en un navegador, lo que habitualmente se suele denominar el </a:t>
            </a:r>
            <a:r>
              <a:rPr i="1" lang="es" sz="1550"/>
              <a:t>tipo</a:t>
            </a:r>
            <a:r>
              <a:rPr lang="es" sz="1550"/>
              <a:t> de caja. En principio, se parte de dos tipos básicos: </a:t>
            </a:r>
            <a:r>
              <a:rPr b="1" lang="es" sz="1550"/>
              <a:t>inline</a:t>
            </a:r>
            <a:r>
              <a:rPr lang="es" sz="1550"/>
              <a:t> y </a:t>
            </a:r>
            <a:r>
              <a:rPr b="1" lang="es" sz="1550"/>
              <a:t>block</a:t>
            </a:r>
            <a:r>
              <a:rPr lang="es" sz="1550"/>
              <a:t>.</a:t>
            </a:r>
            <a:endParaRPr sz="155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display</a:t>
            </a:r>
            <a:endParaRPr/>
          </a:p>
        </p:txBody>
      </p:sp>
      <p:sp>
        <p:nvSpPr>
          <p:cNvPr id="453" name="Google Shape;453;p4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La tabla siguiente muestra una lista de los valores de la propiedad:</a:t>
            </a:r>
            <a:endParaRPr sz="1550"/>
          </a:p>
        </p:txBody>
      </p:sp>
      <p:pic>
        <p:nvPicPr>
          <p:cNvPr id="454" name="Google Shape;454;p42"/>
          <p:cNvPicPr preferRelativeResize="0"/>
          <p:nvPr/>
        </p:nvPicPr>
        <p:blipFill rotWithShape="1">
          <a:blip r:embed="rId3">
            <a:alphaModFix/>
          </a:blip>
          <a:srcRect b="0" l="0" r="0" t="0"/>
          <a:stretch/>
        </p:blipFill>
        <p:spPr>
          <a:xfrm>
            <a:off x="2030600" y="1686625"/>
            <a:ext cx="5082800" cy="30124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Ocultar elementos</a:t>
            </a:r>
            <a:endParaRPr/>
          </a:p>
        </p:txBody>
      </p:sp>
      <p:sp>
        <p:nvSpPr>
          <p:cNvPr id="460" name="Google Shape;460;p4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En la lista anterior, falta un valor de la propiedad </a:t>
            </a:r>
            <a:r>
              <a:rPr b="1" lang="es" sz="1550"/>
              <a:t>display</a:t>
            </a:r>
            <a:r>
              <a:rPr lang="es" sz="1550"/>
              <a:t>. Mediante la mencionada propiedad, es posible aplicar un valor </a:t>
            </a:r>
            <a:r>
              <a:rPr b="1" lang="es" sz="1550"/>
              <a:t>none</a:t>
            </a:r>
            <a:r>
              <a:rPr lang="es" sz="1550"/>
              <a:t> y </a:t>
            </a:r>
            <a:r>
              <a:rPr b="1" lang="es" sz="1550"/>
              <a:t>ocultar completamente elementos</a:t>
            </a:r>
            <a:r>
              <a:rPr lang="es" sz="1550"/>
              <a:t> que no queramos que se muestren. Es muy útil para hacer desaparecer información cuando el usuario realiza alguna acción, por ejemplo.</a:t>
            </a:r>
            <a:endParaRPr sz="1550"/>
          </a:p>
        </p:txBody>
      </p:sp>
      <p:pic>
        <p:nvPicPr>
          <p:cNvPr id="461" name="Google Shape;461;p43"/>
          <p:cNvPicPr preferRelativeResize="0"/>
          <p:nvPr/>
        </p:nvPicPr>
        <p:blipFill rotWithShape="1">
          <a:blip r:embed="rId3">
            <a:alphaModFix/>
          </a:blip>
          <a:srcRect b="0" l="0" r="0" t="0"/>
          <a:stretch/>
        </p:blipFill>
        <p:spPr>
          <a:xfrm>
            <a:off x="1012996" y="2843963"/>
            <a:ext cx="7118010" cy="8760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Ocultar elementos</a:t>
            </a:r>
            <a:endParaRPr/>
          </a:p>
        </p:txBody>
      </p:sp>
      <p:sp>
        <p:nvSpPr>
          <p:cNvPr id="467" name="Google Shape;467;p4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No obstante, también existe una propiedad CSS llamada </a:t>
            </a:r>
            <a:r>
              <a:rPr b="1" lang="es" sz="1550"/>
              <a:t>visibility</a:t>
            </a:r>
            <a:r>
              <a:rPr lang="es" sz="1550"/>
              <a:t> que realiza la misma acción, con la ligera diferencia de que no sólo oculta el elemento, sino que además mantiene un vacío con el mismo tamaño de lo que antes estaba ahí. Dicha propiedad </a:t>
            </a:r>
            <a:r>
              <a:rPr b="1" lang="es" sz="1550"/>
              <a:t>visibility</a:t>
            </a:r>
            <a:r>
              <a:rPr lang="es" sz="1550"/>
              <a:t> puede tomar los siguientes valores:</a:t>
            </a:r>
            <a:endParaRPr sz="1550"/>
          </a:p>
        </p:txBody>
      </p:sp>
      <p:pic>
        <p:nvPicPr>
          <p:cNvPr id="468" name="Google Shape;468;p44"/>
          <p:cNvPicPr preferRelativeResize="0"/>
          <p:nvPr/>
        </p:nvPicPr>
        <p:blipFill rotWithShape="1">
          <a:blip r:embed="rId3">
            <a:alphaModFix/>
          </a:blip>
          <a:srcRect b="0" l="0" r="0" t="0"/>
          <a:stretch/>
        </p:blipFill>
        <p:spPr>
          <a:xfrm>
            <a:off x="1012996" y="2573127"/>
            <a:ext cx="7118010" cy="15319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Ocultar elementos</a:t>
            </a:r>
            <a:endParaRPr/>
          </a:p>
        </p:txBody>
      </p:sp>
      <p:sp>
        <p:nvSpPr>
          <p:cNvPr id="474" name="Google Shape;474;p4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Utilizar </a:t>
            </a:r>
            <a:r>
              <a:rPr b="1" lang="es" sz="1550"/>
              <a:t>visibility: hidden</a:t>
            </a:r>
            <a:r>
              <a:rPr lang="es" sz="1550"/>
              <a:t> es muy interesante si queremos que un elemento y su contenido se vuelva invisible, pero siga ocupando su espacio y así evitar que los elementos adyacentes se desplacen, lo que suele ser un comportamiento no deseado en algunas ocasiones cuando se aplica </a:t>
            </a:r>
            <a:r>
              <a:rPr b="1" lang="es" sz="1550"/>
              <a:t>display: none</a:t>
            </a:r>
            <a:r>
              <a:rPr lang="es" sz="1550"/>
              <a:t>.</a:t>
            </a:r>
            <a:endParaRPr sz="1550"/>
          </a:p>
          <a:p>
            <a:pPr indent="0" lvl="0" marL="114300" rtl="0" algn="l">
              <a:lnSpc>
                <a:spcPct val="115000"/>
              </a:lnSpc>
              <a:spcBef>
                <a:spcPts val="600"/>
              </a:spcBef>
              <a:spcAft>
                <a:spcPts val="600"/>
              </a:spcAft>
              <a:buClr>
                <a:schemeClr val="dk1"/>
              </a:buClr>
              <a:buSzPts val="1100"/>
              <a:buFont typeface="Arial"/>
              <a:buNone/>
            </a:pPr>
            <a:r>
              <a:rPr lang="es" sz="1550"/>
              <a:t>Otra opción interesante es utilizar la propiedad </a:t>
            </a:r>
            <a:r>
              <a:rPr b="1" lang="es" sz="1550"/>
              <a:t>opacity</a:t>
            </a:r>
            <a:r>
              <a:rPr lang="es" sz="1550"/>
              <a:t> junto a transiciones o animaciones, desplazarse desde el valor </a:t>
            </a:r>
            <a:r>
              <a:rPr b="1" lang="es" sz="1550"/>
              <a:t>0</a:t>
            </a:r>
            <a:r>
              <a:rPr lang="es" sz="1550"/>
              <a:t> al </a:t>
            </a:r>
            <a:r>
              <a:rPr b="1" lang="es" sz="1550"/>
              <a:t>1</a:t>
            </a:r>
            <a:r>
              <a:rPr lang="es" sz="1550"/>
              <a:t> o viceversa. De esta forma conseguimos una animación de aparición o desvanecimiento. </a:t>
            </a:r>
            <a:r>
              <a:rPr lang="es" sz="1550" u="sng">
                <a:solidFill>
                  <a:schemeClr val="hlink"/>
                </a:solidFill>
                <a:hlinkClick r:id="rId3"/>
              </a:rPr>
              <a:t>+info</a:t>
            </a:r>
            <a:endParaRPr sz="155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80" name="Google Shape;480;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486" name="Google Shape;486;p4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550"/>
              <a:t>Propiedades de ancho y alto:</a:t>
            </a:r>
            <a:endParaRPr sz="1550"/>
          </a:p>
          <a:p>
            <a:pPr indent="-327025" lvl="0" marL="457200" rtl="0" algn="l">
              <a:lnSpc>
                <a:spcPct val="100000"/>
              </a:lnSpc>
              <a:spcBef>
                <a:spcPts val="1200"/>
              </a:spcBef>
              <a:spcAft>
                <a:spcPts val="0"/>
              </a:spcAft>
              <a:buSzPts val="1550"/>
              <a:buChar char="●"/>
            </a:pPr>
            <a:r>
              <a:rPr lang="es" sz="1550" u="sng">
                <a:solidFill>
                  <a:schemeClr val="hlink"/>
                </a:solidFill>
                <a:hlinkClick r:id="rId3"/>
              </a:rPr>
              <a:t>min-height</a:t>
            </a:r>
            <a:r>
              <a:rPr lang="es" sz="1550"/>
              <a:t>, </a:t>
            </a:r>
            <a:r>
              <a:rPr lang="es" sz="1550" u="sng">
                <a:solidFill>
                  <a:schemeClr val="hlink"/>
                </a:solidFill>
                <a:hlinkClick r:id="rId4"/>
              </a:rPr>
              <a:t>max-height</a:t>
            </a:r>
            <a:r>
              <a:rPr lang="es" sz="1550"/>
              <a:t>, </a:t>
            </a:r>
            <a:r>
              <a:rPr lang="es" sz="1550" u="sng">
                <a:solidFill>
                  <a:schemeClr val="hlink"/>
                </a:solidFill>
                <a:hlinkClick r:id="rId5"/>
              </a:rPr>
              <a:t>min-width</a:t>
            </a:r>
            <a:r>
              <a:rPr lang="es" sz="1550"/>
              <a:t> y </a:t>
            </a:r>
            <a:r>
              <a:rPr lang="es" sz="1550" u="sng">
                <a:solidFill>
                  <a:schemeClr val="hlink"/>
                </a:solidFill>
                <a:hlinkClick r:id="rId6"/>
              </a:rPr>
              <a:t>max-width</a:t>
            </a:r>
            <a:endParaRPr sz="1550"/>
          </a:p>
          <a:p>
            <a:pPr indent="0" lvl="0" marL="0" rtl="0" algn="l">
              <a:lnSpc>
                <a:spcPct val="100000"/>
              </a:lnSpc>
              <a:spcBef>
                <a:spcPts val="1200"/>
              </a:spcBef>
              <a:spcAft>
                <a:spcPts val="0"/>
              </a:spcAft>
              <a:buSzPts val="1800"/>
              <a:buNone/>
            </a:pPr>
            <a:r>
              <a:rPr lang="es" sz="1550"/>
              <a:t>Bordes:</a:t>
            </a:r>
            <a:endParaRPr b="1" sz="1550">
              <a:solidFill>
                <a:schemeClr val="dk1"/>
              </a:solidFill>
            </a:endParaRPr>
          </a:p>
          <a:p>
            <a:pPr indent="-327025" lvl="0" marL="457200" rtl="0" algn="l">
              <a:lnSpc>
                <a:spcPct val="100000"/>
              </a:lnSpc>
              <a:spcBef>
                <a:spcPts val="1200"/>
              </a:spcBef>
              <a:spcAft>
                <a:spcPts val="0"/>
              </a:spcAft>
              <a:buSzPts val="1550"/>
              <a:buChar char="●"/>
            </a:pPr>
            <a:r>
              <a:rPr lang="es" sz="1550" u="sng">
                <a:solidFill>
                  <a:schemeClr val="hlink"/>
                </a:solidFill>
                <a:hlinkClick r:id="rId7"/>
              </a:rPr>
              <a:t>https://www.w3schools.com/css/css3_borders.asp</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8"/>
              </a:rPr>
              <a:t>https://lenguajecss.com/css/modelo-de-cajas/border-radius/</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9"/>
              </a:rPr>
              <a:t>https://lenguajecss.com/css/introduccion/herencia-css/</a:t>
            </a:r>
            <a:endParaRPr sz="1550" u="sng">
              <a:solidFill>
                <a:schemeClr val="hlink"/>
              </a:solidFill>
            </a:endParaRPr>
          </a:p>
          <a:p>
            <a:pPr indent="0" lvl="0" marL="0" rtl="0" algn="l">
              <a:lnSpc>
                <a:spcPct val="100000"/>
              </a:lnSpc>
              <a:spcBef>
                <a:spcPts val="1200"/>
              </a:spcBef>
              <a:spcAft>
                <a:spcPts val="0"/>
              </a:spcAft>
              <a:buClr>
                <a:schemeClr val="dk1"/>
              </a:buClr>
              <a:buSzPts val="1100"/>
              <a:buFont typeface="Arial"/>
              <a:buNone/>
            </a:pPr>
            <a:r>
              <a:rPr lang="es" sz="1550"/>
              <a:t>Modelo de caja:</a:t>
            </a:r>
            <a:endParaRPr sz="1550"/>
          </a:p>
          <a:p>
            <a:pPr indent="-327025" lvl="0" marL="457200" rtl="0" algn="l">
              <a:lnSpc>
                <a:spcPct val="100000"/>
              </a:lnSpc>
              <a:spcBef>
                <a:spcPts val="1200"/>
              </a:spcBef>
              <a:spcAft>
                <a:spcPts val="0"/>
              </a:spcAft>
              <a:buSzPts val="1550"/>
              <a:buChar char="●"/>
            </a:pPr>
            <a:r>
              <a:rPr lang="es" sz="1550" u="sng">
                <a:solidFill>
                  <a:schemeClr val="hlink"/>
                </a:solidFill>
                <a:hlinkClick r:id="rId10"/>
              </a:rPr>
              <a:t>https://www.mclibre.org/consultar/amaya/css/css-modelo-caja.html</a:t>
            </a:r>
            <a:endParaRPr sz="155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492" name="Google Shape;492;p4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s" sz="1550"/>
              <a:t>Posicionamiento:</a:t>
            </a:r>
            <a:endParaRPr sz="1550"/>
          </a:p>
          <a:p>
            <a:pPr indent="-327025" lvl="0" marL="457200" rtl="0" algn="l">
              <a:lnSpc>
                <a:spcPct val="100000"/>
              </a:lnSpc>
              <a:spcBef>
                <a:spcPts val="1200"/>
              </a:spcBef>
              <a:spcAft>
                <a:spcPts val="0"/>
              </a:spcAft>
              <a:buSzPts val="1550"/>
              <a:buChar char="●"/>
            </a:pPr>
            <a:r>
              <a:rPr lang="es" sz="1550" u="sng">
                <a:solidFill>
                  <a:schemeClr val="hlink"/>
                </a:solidFill>
                <a:hlinkClick r:id="rId3"/>
              </a:rPr>
              <a:t>https://developer.mozilla.org/es/docs/Web/CSS/position</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4"/>
              </a:rPr>
              <a:t>https://www.aprenderaprogramar.com</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5"/>
              </a:rPr>
              <a:t>Video sobre posicionamiento</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6"/>
              </a:rPr>
              <a:t>https://aprende-web.net/css/css7_3.php</a:t>
            </a:r>
            <a:r>
              <a:rPr lang="es" sz="1550"/>
              <a:t> </a:t>
            </a:r>
            <a:endParaRPr sz="1550"/>
          </a:p>
          <a:p>
            <a:pPr indent="0" lvl="0" marL="0" rtl="0" algn="l">
              <a:lnSpc>
                <a:spcPct val="100000"/>
              </a:lnSpc>
              <a:spcBef>
                <a:spcPts val="600"/>
              </a:spcBef>
              <a:spcAft>
                <a:spcPts val="0"/>
              </a:spcAft>
              <a:buSzPts val="1800"/>
              <a:buNone/>
            </a:pPr>
            <a:r>
              <a:rPr lang="es" sz="1550"/>
              <a:t>Juegos para aprender CSS:</a:t>
            </a:r>
            <a:endParaRPr sz="1550"/>
          </a:p>
          <a:p>
            <a:pPr indent="-327025" lvl="0" marL="457200" rtl="0" algn="l">
              <a:lnSpc>
                <a:spcPct val="100000"/>
              </a:lnSpc>
              <a:spcBef>
                <a:spcPts val="600"/>
              </a:spcBef>
              <a:spcAft>
                <a:spcPts val="0"/>
              </a:spcAft>
              <a:buSzPts val="1550"/>
              <a:buChar char="●"/>
            </a:pPr>
            <a:r>
              <a:rPr lang="es" sz="1550" u="sng">
                <a:solidFill>
                  <a:schemeClr val="hlink"/>
                </a:solidFill>
                <a:hlinkClick r:id="rId7"/>
              </a:rPr>
              <a:t>http://cssgridgarden.com</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8"/>
              </a:rPr>
              <a:t>http://www.flexboxdefense.com</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9"/>
              </a:rPr>
              <a:t>https://flexboxfroggy.com</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10"/>
              </a:rPr>
              <a:t>https://cssbattle.dev</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11"/>
              </a:rPr>
              <a:t>https://flukeout.github.io/</a:t>
            </a:r>
            <a:r>
              <a:rPr lang="es" sz="1550"/>
              <a:t> </a:t>
            </a:r>
            <a:endParaRPr sz="1550"/>
          </a:p>
          <a:p>
            <a:pPr indent="0" lvl="0" marL="0" rtl="0" algn="l">
              <a:lnSpc>
                <a:spcPct val="100000"/>
              </a:lnSpc>
              <a:spcBef>
                <a:spcPts val="600"/>
              </a:spcBef>
              <a:spcAft>
                <a:spcPts val="600"/>
              </a:spcAft>
              <a:buSzPts val="1800"/>
              <a:buNone/>
            </a:pPr>
            <a:r>
              <a:t/>
            </a:r>
            <a:endParaRPr sz="155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498" name="Google Shape;498;p4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Seleccionar una paleta de colores acorde al proyecto.</a:t>
            </a:r>
            <a:endParaRPr/>
          </a:p>
          <a:p>
            <a:pPr indent="-342900" lvl="0" marL="457200" rtl="0" algn="l">
              <a:lnSpc>
                <a:spcPct val="115000"/>
              </a:lnSpc>
              <a:spcBef>
                <a:spcPts val="0"/>
              </a:spcBef>
              <a:spcAft>
                <a:spcPts val="0"/>
              </a:spcAft>
              <a:buSzPts val="1800"/>
              <a:buChar char="●"/>
            </a:pPr>
            <a:r>
              <a:rPr lang="es"/>
              <a:t>Registrar al menos 3 sitios web de referencia que guiarán los estilos del sitio.</a:t>
            </a:r>
            <a:endParaRPr/>
          </a:p>
          <a:p>
            <a:pPr indent="-342900" lvl="0" marL="457200" rtl="0" algn="l">
              <a:lnSpc>
                <a:spcPct val="115000"/>
              </a:lnSpc>
              <a:spcBef>
                <a:spcPts val="0"/>
              </a:spcBef>
              <a:spcAft>
                <a:spcPts val="0"/>
              </a:spcAft>
              <a:buSzPts val="1800"/>
              <a:buChar char="●"/>
            </a:pPr>
            <a:r>
              <a:rPr lang="es"/>
              <a:t>Crear un banco de imágenes para el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s">
                <a:latin typeface="Montserrat"/>
                <a:ea typeface="Montserrat"/>
                <a:cs typeface="Montserrat"/>
                <a:sym typeface="Montserrat"/>
              </a:rPr>
              <a:t>El </a:t>
            </a:r>
            <a:r>
              <a:rPr b="1" lang="es">
                <a:latin typeface="Montserrat"/>
                <a:ea typeface="Montserrat"/>
                <a:cs typeface="Montserrat"/>
                <a:sym typeface="Montserrat"/>
              </a:rPr>
              <a:t>modelo de caja</a:t>
            </a:r>
            <a:r>
              <a:rPr lang="es">
                <a:latin typeface="Montserrat"/>
                <a:ea typeface="Montserrat"/>
                <a:cs typeface="Montserrat"/>
                <a:sym typeface="Montserrat"/>
              </a:rPr>
              <a:t> o “</a:t>
            </a:r>
            <a:r>
              <a:rPr i="1" lang="es">
                <a:latin typeface="Montserrat"/>
                <a:ea typeface="Montserrat"/>
                <a:cs typeface="Montserrat"/>
                <a:sym typeface="Montserrat"/>
              </a:rPr>
              <a:t>box model</a:t>
            </a:r>
            <a:r>
              <a:rPr lang="es">
                <a:latin typeface="Montserrat"/>
                <a:ea typeface="Montserrat"/>
                <a:cs typeface="Montserrat"/>
                <a:sym typeface="Montserrat"/>
              </a:rPr>
              <a:t>” es seguramente la característica más importante del lenguaje de hojas de estilos CSS, ya que condiciona el diseño de todas las páginas web. El Modelo de caja es un mecanismo mediante el cual CSS hace que todos los elementos de las páginas se representan mediante cajas rectangulares.</a:t>
            </a:r>
            <a:endParaRPr>
              <a:latin typeface="Montserrat"/>
              <a:ea typeface="Montserrat"/>
              <a:cs typeface="Montserrat"/>
              <a:sym typeface="Montserrat"/>
            </a:endParaRPr>
          </a:p>
          <a:p>
            <a:pPr indent="0" lvl="0" marL="0" rtl="0" algn="l">
              <a:lnSpc>
                <a:spcPct val="100000"/>
              </a:lnSpc>
              <a:spcBef>
                <a:spcPts val="0"/>
              </a:spcBef>
              <a:spcAft>
                <a:spcPts val="0"/>
              </a:spcAft>
              <a:buSzPts val="1700"/>
              <a:buNone/>
            </a:pPr>
            <a:r>
              <a:rPr lang="es">
                <a:latin typeface="Montserrat"/>
                <a:ea typeface="Montserrat"/>
                <a:cs typeface="Montserrat"/>
                <a:sym typeface="Montserrat"/>
              </a:rPr>
              <a:t>Las cajas de una página se crean automáticamente. Cada vez que se inserta una etiqueta HTML, se crea una nueva caja rectangular que encierra los contenidos de ese elemento.</a:t>
            </a:r>
            <a:endParaRPr>
              <a:latin typeface="Montserrat"/>
              <a:ea typeface="Montserrat"/>
              <a:cs typeface="Montserrat"/>
              <a:sym typeface="Montserrat"/>
            </a:endParaRPr>
          </a:p>
          <a:p>
            <a:pPr indent="0" lvl="0" marL="0" rtl="0" algn="l">
              <a:lnSpc>
                <a:spcPct val="100000"/>
              </a:lnSpc>
              <a:spcBef>
                <a:spcPts val="0"/>
              </a:spcBef>
              <a:spcAft>
                <a:spcPts val="0"/>
              </a:spcAft>
              <a:buSzPts val="1700"/>
              <a:buNone/>
            </a:pPr>
            <a:r>
              <a:rPr lang="es">
                <a:latin typeface="Montserrat"/>
                <a:ea typeface="Montserrat"/>
                <a:cs typeface="Montserrat"/>
                <a:sym typeface="Montserrat"/>
              </a:rPr>
              <a:t>Los navegadores crean y colocan las cajas de forma automática, pero CSS permite modificar todas sus características.</a:t>
            </a:r>
            <a:endParaRPr>
              <a:latin typeface="Montserrat"/>
              <a:ea typeface="Montserrat"/>
              <a:cs typeface="Montserrat"/>
              <a:sym typeface="Montserrat"/>
            </a:endParaRPr>
          </a:p>
        </p:txBody>
      </p:sp>
      <p:sp>
        <p:nvSpPr>
          <p:cNvPr id="173" name="Google Shape;173;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Modelo de caja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179" name="Google Shape;179;p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Modelo de caja</a:t>
            </a:r>
            <a:endParaRPr sz="2700"/>
          </a:p>
          <a:p>
            <a:pPr indent="0" lvl="0" marL="0" rtl="0" algn="l">
              <a:lnSpc>
                <a:spcPct val="100000"/>
              </a:lnSpc>
              <a:spcBef>
                <a:spcPts val="0"/>
              </a:spcBef>
              <a:spcAft>
                <a:spcPts val="0"/>
              </a:spcAft>
              <a:buSzPct val="111111"/>
              <a:buNone/>
            </a:pPr>
            <a:r>
              <a:t/>
            </a:r>
            <a:endParaRPr/>
          </a:p>
        </p:txBody>
      </p:sp>
      <p:sp>
        <p:nvSpPr>
          <p:cNvPr id="180" name="Google Shape;18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Las cajas de las páginas no son visibles a simple vista porque inicialmente no muestran ningún color de fondo ni ningún borde. </a:t>
            </a:r>
            <a:endParaRPr sz="1550"/>
          </a:p>
          <a:p>
            <a:pPr indent="0" lvl="0" marL="0" rtl="0" algn="l">
              <a:lnSpc>
                <a:spcPct val="115000"/>
              </a:lnSpc>
              <a:spcBef>
                <a:spcPts val="1200"/>
              </a:spcBef>
              <a:spcAft>
                <a:spcPts val="1200"/>
              </a:spcAft>
              <a:buClr>
                <a:schemeClr val="dk1"/>
              </a:buClr>
              <a:buSzPts val="1100"/>
              <a:buFont typeface="Arial"/>
              <a:buNone/>
            </a:pPr>
            <a:r>
              <a:rPr lang="es" sz="1550"/>
              <a:t>Cada elemento incluido en el documento HTML genera una caja que tiene varios atributos modificables. El comportamiento de esa caja depende de su clasificación, es decir, si se trata de un elemento de línea o de bloque.</a:t>
            </a:r>
            <a:endParaRPr sz="1550"/>
          </a:p>
        </p:txBody>
      </p:sp>
      <p:pic>
        <p:nvPicPr>
          <p:cNvPr id="181" name="Google Shape;181;p6"/>
          <p:cNvPicPr preferRelativeResize="0"/>
          <p:nvPr/>
        </p:nvPicPr>
        <p:blipFill rotWithShape="1">
          <a:blip r:embed="rId3">
            <a:alphaModFix/>
          </a:blip>
          <a:srcRect b="0" l="0" r="0" t="0"/>
          <a:stretch/>
        </p:blipFill>
        <p:spPr>
          <a:xfrm>
            <a:off x="4832400" y="1152475"/>
            <a:ext cx="3999899" cy="2381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Modelo de caja</a:t>
            </a:r>
            <a:endParaRPr/>
          </a:p>
        </p:txBody>
      </p:sp>
      <p:sp>
        <p:nvSpPr>
          <p:cNvPr id="187" name="Google Shape;187;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La representación básica del </a:t>
            </a:r>
            <a:r>
              <a:rPr b="1" lang="es" sz="1550"/>
              <a:t>Modelo de caja </a:t>
            </a:r>
            <a:r>
              <a:rPr lang="es" sz="1550"/>
              <a:t>es la siguiente, donde podemos observar varios conceptos importantes a diferenciar:</a:t>
            </a:r>
            <a:endParaRPr sz="1550"/>
          </a:p>
          <a:p>
            <a:pPr indent="-314325" lvl="0" marL="457200" rtl="0" algn="l">
              <a:lnSpc>
                <a:spcPct val="115000"/>
              </a:lnSpc>
              <a:spcBef>
                <a:spcPts val="600"/>
              </a:spcBef>
              <a:spcAft>
                <a:spcPts val="0"/>
              </a:spcAft>
              <a:buSzPts val="1350"/>
              <a:buChar char="●"/>
            </a:pPr>
            <a:r>
              <a:rPr lang="es" sz="1350"/>
              <a:t>El </a:t>
            </a:r>
            <a:r>
              <a:rPr b="1" lang="es" sz="1350"/>
              <a:t>borde</a:t>
            </a:r>
            <a:r>
              <a:rPr lang="es" sz="1350"/>
              <a:t> (</a:t>
            </a:r>
            <a:r>
              <a:rPr i="1" lang="es" sz="1350"/>
              <a:t>border</a:t>
            </a:r>
            <a:r>
              <a:rPr lang="es" sz="1350"/>
              <a:t>). En negro, es el límite que separa el interior del exterior del elemento.</a:t>
            </a:r>
            <a:endParaRPr sz="1350"/>
          </a:p>
          <a:p>
            <a:pPr indent="-314325" lvl="0" marL="457200" rtl="0" algn="l">
              <a:lnSpc>
                <a:spcPct val="115000"/>
              </a:lnSpc>
              <a:spcBef>
                <a:spcPts val="0"/>
              </a:spcBef>
              <a:spcAft>
                <a:spcPts val="0"/>
              </a:spcAft>
              <a:buSzPts val="1350"/>
              <a:buChar char="●"/>
            </a:pPr>
            <a:r>
              <a:rPr lang="es" sz="1350"/>
              <a:t>El </a:t>
            </a:r>
            <a:r>
              <a:rPr b="1" lang="es" sz="1350"/>
              <a:t>margen</a:t>
            </a:r>
            <a:r>
              <a:rPr lang="es" sz="1350"/>
              <a:t> (</a:t>
            </a:r>
            <a:r>
              <a:rPr i="1" lang="es" sz="1350"/>
              <a:t>margin</a:t>
            </a:r>
            <a:r>
              <a:rPr lang="es" sz="1350"/>
              <a:t>). En naranja, es la parte exterior del elemento, por fuera del borde.</a:t>
            </a:r>
            <a:endParaRPr sz="1350"/>
          </a:p>
          <a:p>
            <a:pPr indent="-314325" lvl="0" marL="457200" rtl="0" algn="l">
              <a:lnSpc>
                <a:spcPct val="115000"/>
              </a:lnSpc>
              <a:spcBef>
                <a:spcPts val="0"/>
              </a:spcBef>
              <a:spcAft>
                <a:spcPts val="0"/>
              </a:spcAft>
              <a:buSzPts val="1350"/>
              <a:buChar char="●"/>
            </a:pPr>
            <a:r>
              <a:rPr lang="es" sz="1350"/>
              <a:t>El </a:t>
            </a:r>
            <a:r>
              <a:rPr b="1" lang="es" sz="1350"/>
              <a:t>relleno</a:t>
            </a:r>
            <a:r>
              <a:rPr lang="es" sz="1350"/>
              <a:t> (</a:t>
            </a:r>
            <a:r>
              <a:rPr i="1" lang="es" sz="1350"/>
              <a:t>padding</a:t>
            </a:r>
            <a:r>
              <a:rPr lang="es" sz="1350"/>
              <a:t>). En verde, es la parte interior del elemento, entre el contenido y el borde.</a:t>
            </a:r>
            <a:endParaRPr sz="1350"/>
          </a:p>
          <a:p>
            <a:pPr indent="-314325" lvl="0" marL="457200" rtl="0" algn="l">
              <a:lnSpc>
                <a:spcPct val="115000"/>
              </a:lnSpc>
              <a:spcBef>
                <a:spcPts val="0"/>
              </a:spcBef>
              <a:spcAft>
                <a:spcPts val="0"/>
              </a:spcAft>
              <a:buSzPts val="1350"/>
              <a:buChar char="●"/>
            </a:pPr>
            <a:r>
              <a:rPr lang="es" sz="1350"/>
              <a:t>El </a:t>
            </a:r>
            <a:r>
              <a:rPr b="1" lang="es" sz="1350"/>
              <a:t>contenido</a:t>
            </a:r>
            <a:r>
              <a:rPr lang="es" sz="1350"/>
              <a:t> (</a:t>
            </a:r>
            <a:r>
              <a:rPr i="1" lang="es" sz="1350"/>
              <a:t>content</a:t>
            </a:r>
            <a:r>
              <a:rPr lang="es" sz="1350"/>
              <a:t>). En azul, es la parte interior del elemento, excluyendo el relleno.</a:t>
            </a:r>
            <a:endParaRPr sz="1350"/>
          </a:p>
        </p:txBody>
      </p:sp>
      <p:pic>
        <p:nvPicPr>
          <p:cNvPr id="188" name="Google Shape;188;p7"/>
          <p:cNvPicPr preferRelativeResize="0"/>
          <p:nvPr/>
        </p:nvPicPr>
        <p:blipFill rotWithShape="1">
          <a:blip r:embed="rId3">
            <a:alphaModFix/>
          </a:blip>
          <a:srcRect b="0" l="0" r="0" t="0"/>
          <a:stretch/>
        </p:blipFill>
        <p:spPr>
          <a:xfrm>
            <a:off x="679875" y="3274200"/>
            <a:ext cx="1465487" cy="1382851"/>
          </a:xfrm>
          <a:prstGeom prst="rect">
            <a:avLst/>
          </a:prstGeom>
          <a:noFill/>
          <a:ln>
            <a:noFill/>
          </a:ln>
        </p:spPr>
      </p:pic>
      <p:pic>
        <p:nvPicPr>
          <p:cNvPr id="189" name="Google Shape;189;p7"/>
          <p:cNvPicPr preferRelativeResize="0"/>
          <p:nvPr/>
        </p:nvPicPr>
        <p:blipFill rotWithShape="1">
          <a:blip r:embed="rId4">
            <a:alphaModFix/>
          </a:blip>
          <a:srcRect b="0" l="0" r="0" t="0"/>
          <a:stretch/>
        </p:blipFill>
        <p:spPr>
          <a:xfrm>
            <a:off x="2282400" y="3274195"/>
            <a:ext cx="4404601" cy="1382855"/>
          </a:xfrm>
          <a:prstGeom prst="rect">
            <a:avLst/>
          </a:prstGeom>
          <a:noFill/>
          <a:ln>
            <a:noFill/>
          </a:ln>
        </p:spPr>
      </p:pic>
      <p:pic>
        <p:nvPicPr>
          <p:cNvPr id="190" name="Google Shape;190;p7"/>
          <p:cNvPicPr preferRelativeResize="0"/>
          <p:nvPr/>
        </p:nvPicPr>
        <p:blipFill rotWithShape="1">
          <a:blip r:embed="rId5">
            <a:alphaModFix/>
          </a:blip>
          <a:srcRect b="0" l="0" r="0" t="0"/>
          <a:stretch/>
        </p:blipFill>
        <p:spPr>
          <a:xfrm>
            <a:off x="6851499" y="3274200"/>
            <a:ext cx="1707675" cy="126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5"/>
              <a:buNone/>
            </a:pPr>
            <a:r>
              <a:rPr lang="es" sz="2700"/>
              <a:t>Modelo de caja</a:t>
            </a:r>
            <a:endParaRPr sz="2700"/>
          </a:p>
          <a:p>
            <a:pPr indent="0" lvl="0" marL="0" rtl="0" algn="l">
              <a:lnSpc>
                <a:spcPct val="100000"/>
              </a:lnSpc>
              <a:spcBef>
                <a:spcPts val="0"/>
              </a:spcBef>
              <a:spcAft>
                <a:spcPts val="0"/>
              </a:spcAft>
              <a:buSzPct val="111111"/>
              <a:buNone/>
            </a:pPr>
            <a:r>
              <a:t/>
            </a:r>
            <a:endParaRPr/>
          </a:p>
        </p:txBody>
      </p:sp>
      <p:sp>
        <p:nvSpPr>
          <p:cNvPr id="196" name="Google Shape;196;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s" sz="155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endParaRPr sz="1550"/>
          </a:p>
        </p:txBody>
      </p:sp>
      <p:pic>
        <p:nvPicPr>
          <p:cNvPr id="197" name="Google Shape;197;p8"/>
          <p:cNvPicPr preferRelativeResize="0"/>
          <p:nvPr/>
        </p:nvPicPr>
        <p:blipFill rotWithShape="1">
          <a:blip r:embed="rId3">
            <a:alphaModFix/>
          </a:blip>
          <a:srcRect b="0" l="0" r="0" t="6872"/>
          <a:stretch/>
        </p:blipFill>
        <p:spPr>
          <a:xfrm>
            <a:off x="4627525" y="1078576"/>
            <a:ext cx="3900350" cy="3416400"/>
          </a:xfrm>
          <a:prstGeom prst="rect">
            <a:avLst/>
          </a:prstGeom>
          <a:noFill/>
          <a:ln>
            <a:noFill/>
          </a:ln>
        </p:spPr>
      </p:pic>
      <p:sp>
        <p:nvSpPr>
          <p:cNvPr id="198" name="Google Shape;198;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lang="es"/>
              <a:t>Dimensiones y desbordamiento</a:t>
            </a:r>
            <a:endParaRPr/>
          </a:p>
        </p:txBody>
      </p:sp>
      <p:sp>
        <p:nvSpPr>
          <p:cNvPr id="204" name="Google Shape;204;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