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Montserrat SemiBold"/>
      <p:regular r:id="rId66"/>
      <p:bold r:id="rId67"/>
      <p:italic r:id="rId68"/>
      <p:boldItalic r:id="rId69"/>
    </p:embeddedFont>
    <p:embeddedFont>
      <p:font typeface="Montserrat"/>
      <p:regular r:id="rId70"/>
      <p:bold r:id="rId71"/>
      <p:italic r:id="rId72"/>
      <p:boldItalic r:id="rId73"/>
    </p:embeddedFont>
    <p:embeddedFont>
      <p:font typeface="Montserrat Medium"/>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78" roundtripDataSignature="AMtx7miP8Si4NDOY6Mnj9XHeN2y6x7Ix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8B7639-4161-485B-A802-D6803E00BD94}">
  <a:tblStyle styleId="{118B7639-4161-485B-A802-D6803E00BD9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boldItalic.fntdata"/><Relationship Id="rId72" Type="http://schemas.openxmlformats.org/officeDocument/2006/relationships/font" Target="fonts/Montserrat-italic.fntdata"/><Relationship Id="rId31" Type="http://schemas.openxmlformats.org/officeDocument/2006/relationships/slide" Target="slides/slide25.xml"/><Relationship Id="rId75" Type="http://schemas.openxmlformats.org/officeDocument/2006/relationships/font" Target="fonts/MontserratMedium-bold.fntdata"/><Relationship Id="rId30" Type="http://schemas.openxmlformats.org/officeDocument/2006/relationships/slide" Target="slides/slide24.xml"/><Relationship Id="rId74" Type="http://schemas.openxmlformats.org/officeDocument/2006/relationships/font" Target="fonts/MontserratMedium-regular.fntdata"/><Relationship Id="rId33" Type="http://schemas.openxmlformats.org/officeDocument/2006/relationships/slide" Target="slides/slide27.xml"/><Relationship Id="rId77" Type="http://schemas.openxmlformats.org/officeDocument/2006/relationships/font" Target="fonts/MontserratMedium-boldItalic.fntdata"/><Relationship Id="rId32" Type="http://schemas.openxmlformats.org/officeDocument/2006/relationships/slide" Target="slides/slide26.xml"/><Relationship Id="rId76" Type="http://schemas.openxmlformats.org/officeDocument/2006/relationships/font" Target="fonts/MontserratMedium-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font" Target="fonts/Montserrat-bold.fntdata"/><Relationship Id="rId70" Type="http://schemas.openxmlformats.org/officeDocument/2006/relationships/font" Target="fonts/Montserrat-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MontserratSemiBold-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SemiBold-italic.fntdata"/><Relationship Id="rId23" Type="http://schemas.openxmlformats.org/officeDocument/2006/relationships/slide" Target="slides/slide17.xml"/><Relationship Id="rId67" Type="http://schemas.openxmlformats.org/officeDocument/2006/relationships/font" Target="fonts/MontserratSemiBold-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SemiBol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ref/css3_pr_animation-iteration-count.asp"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https://www.w3schools.com/cssref/css3_pr_animation-iteration-count.asp</a:t>
            </a:r>
            <a:r>
              <a:rPr lang="es"/>
              <a:t> </a:t>
            </a:r>
            <a:endParaRPr/>
          </a:p>
          <a:p>
            <a:pPr indent="0" lvl="0" marL="0" rtl="0" algn="l">
              <a:lnSpc>
                <a:spcPct val="100000"/>
              </a:lnSpc>
              <a:spcBef>
                <a:spcPts val="0"/>
              </a:spcBef>
              <a:spcAft>
                <a:spcPts val="0"/>
              </a:spcAft>
              <a:buClr>
                <a:schemeClr val="dk1"/>
              </a:buClr>
              <a:buSzPts val="1100"/>
              <a:buFont typeface="Arial"/>
              <a:buNone/>
            </a:pPr>
            <a:r>
              <a:rPr lang="es"/>
              <a:t>/* CSS Syntax: animation-iteration-count: number|infinite|initial|inherit; */</a:t>
            </a:r>
            <a:endParaRPr/>
          </a:p>
          <a:p>
            <a:pPr indent="0" lvl="0" marL="0" rtl="0" algn="l">
              <a:lnSpc>
                <a:spcPct val="100000"/>
              </a:lnSpc>
              <a:spcBef>
                <a:spcPts val="0"/>
              </a:spcBef>
              <a:spcAft>
                <a:spcPts val="0"/>
              </a:spcAft>
              <a:buSzPts val="1100"/>
              <a:buNone/>
            </a:pPr>
            <a:r>
              <a:rPr lang="es"/>
              <a:t>/* animation-iteration-count: infinite;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6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61"/>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61"/>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61"/>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6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6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61"/>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70"/>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7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70"/>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7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7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1"/>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71"/>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71"/>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7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71"/>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7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7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2"/>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72"/>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72"/>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72"/>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7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72"/>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72"/>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72"/>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72"/>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7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7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7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73"/>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73"/>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7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7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7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7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7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7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7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7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7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7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7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7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7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7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7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7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7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6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6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6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6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6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6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6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6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6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6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63"/>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63"/>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63"/>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6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6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6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6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63"/>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6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6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6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6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6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6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6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0" name="Shape 50"/>
        <p:cNvGrpSpPr/>
        <p:nvPr/>
      </p:nvGrpSpPr>
      <p:grpSpPr>
        <a:xfrm>
          <a:off x="0" y="0"/>
          <a:ext cx="0" cy="0"/>
          <a:chOff x="0" y="0"/>
          <a:chExt cx="0" cy="0"/>
        </a:xfrm>
      </p:grpSpPr>
      <p:sp>
        <p:nvSpPr>
          <p:cNvPr id="51" name="Google Shape;51;p6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6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4" name="Google Shape;54;p6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5" name="Google Shape;55;p6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6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6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6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6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6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6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6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67"/>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67"/>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67"/>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67"/>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67"/>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68"/>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68"/>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68"/>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68"/>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6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69"/>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6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6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6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w3schools.com/css/css_pseudo_classes.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w3schools.com/cssref/sel_firstletter.asp" TargetMode="External"/><Relationship Id="rId4" Type="http://schemas.openxmlformats.org/officeDocument/2006/relationships/hyperlink" Target="https://www.w3schools.com/cssref/tryit.asp?filename=trycss_sel_firstline" TargetMode="External"/><Relationship Id="rId5" Type="http://schemas.openxmlformats.org/officeDocument/2006/relationships/image" Target="../media/image48.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w3schools.com/cssref/tryit.asp?filename=trycss3_selection" TargetMode="External"/><Relationship Id="rId4" Type="http://schemas.openxmlformats.org/officeDocument/2006/relationships/hyperlink" Target="https://www.w3schools.com/cssref/tryit.asp?filename=trycss_sel_after" TargetMode="External"/><Relationship Id="rId5" Type="http://schemas.openxmlformats.org/officeDocument/2006/relationships/hyperlink" Target="https://www.w3schools.com/cssref/tryit.asp?filename=trycss_sel_before" TargetMode="External"/><Relationship Id="rId6" Type="http://schemas.openxmlformats.org/officeDocument/2006/relationships/image" Target="../media/image26.png"/><Relationship Id="rId7" Type="http://schemas.openxmlformats.org/officeDocument/2006/relationships/image" Target="../media/image24.png"/><Relationship Id="rId8"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w3schools.com/css/tryit.asp?filename=trycss3_transform_translate" TargetMode="External"/><Relationship Id="rId4" Type="http://schemas.openxmlformats.org/officeDocument/2006/relationships/image" Target="../media/image46.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w3schools.com/css/tryit.asp?filename=trycss3_transform_scale" TargetMode="External"/><Relationship Id="rId4" Type="http://schemas.openxmlformats.org/officeDocument/2006/relationships/image" Target="../media/image17.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w3schools.com/css/tryit.asp?filename=trycss3_transform_rotate" TargetMode="External"/><Relationship Id="rId4" Type="http://schemas.openxmlformats.org/officeDocument/2006/relationships/image" Target="../media/image27.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www.w3schools.com/css/tryit.asp?filename=trycss3_transform_skewx" TargetMode="External"/><Relationship Id="rId4" Type="http://schemas.openxmlformats.org/officeDocument/2006/relationships/image" Target="../media/image20.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w3schools.com/css/css3_3dtransforms.asp" TargetMode="External"/><Relationship Id="rId4" Type="http://schemas.openxmlformats.org/officeDocument/2006/relationships/image" Target="../media/image35.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cubic-bezier.com/#.17,.67,.83,.67" TargetMode="External"/><Relationship Id="rId4" Type="http://schemas.openxmlformats.org/officeDocument/2006/relationships/image" Target="../media/image32.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lenguajecss.com/css/animaciones/transicion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www.w3schools.com/css/css3_animations.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animate.sty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38.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2.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1.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44.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5.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51.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5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43.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hyperlink" Target="https://www.w3schools.com/css/css_rwd_images.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s://www.w3.org/wiki/CSS_/_Selectores_CSS" TargetMode="External"/><Relationship Id="rId4" Type="http://schemas.openxmlformats.org/officeDocument/2006/relationships/hyperlink" Target="https://lenguajecss.com/css/selectores/selectores-avanzados/" TargetMode="External"/><Relationship Id="rId9" Type="http://schemas.openxmlformats.org/officeDocument/2006/relationships/hyperlink" Target="http://www.elpadawan.com/css/animatecss" TargetMode="External"/><Relationship Id="rId5" Type="http://schemas.openxmlformats.org/officeDocument/2006/relationships/hyperlink" Target="https://www.w3schools.com/cssref/css_selectors.asp" TargetMode="External"/><Relationship Id="rId6" Type="http://schemas.openxmlformats.org/officeDocument/2006/relationships/hyperlink" Target="https://www.w3schools.com/css/css3_2dtransforms.asp" TargetMode="External"/><Relationship Id="rId7" Type="http://schemas.openxmlformats.org/officeDocument/2006/relationships/hyperlink" Target="https://www.w3schools.com/css/css3_transitions.asp" TargetMode="External"/><Relationship Id="rId8" Type="http://schemas.openxmlformats.org/officeDocument/2006/relationships/hyperlink" Target="https://blog.interactius.com/utilizando-animate-css-para-dar-dinamismo-a-nuestro-contenido-64d280d4d119"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www.w3schools.com/howto/howto_css_media_query_breakpoints.asp" TargetMode="External"/><Relationship Id="rId4" Type="http://schemas.openxmlformats.org/officeDocument/2006/relationships/hyperlink" Target="https://getflywheel.com/layout/css-breakpoints-responsive-design-how-to/" TargetMode="External"/><Relationship Id="rId5" Type="http://schemas.openxmlformats.org/officeDocument/2006/relationships/hyperlink" Target="https://desarrolloweb.com/articulos/que-es-svg.html" TargetMode="External"/><Relationship Id="rId6" Type="http://schemas.openxmlformats.org/officeDocument/2006/relationships/hyperlink" Target="https://www.w3schools.com/cssref/pr_class_display.as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w3schools.com/css/tryit.asp?filename=trycss_grouping" TargetMode="External"/><Relationship Id="rId4" Type="http://schemas.openxmlformats.org/officeDocument/2006/relationships/hyperlink" Target="https://www.w3schools.com/css/tryit.asp?filename=trycss_sel_element_element" TargetMode="External"/><Relationship Id="rId5" Type="http://schemas.openxmlformats.org/officeDocument/2006/relationships/hyperlink" Target="https://www.w3schools.com/css/tryit.asp?filename=trycss_sel_element_g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w3schools.com/css/tryit.asp?filename=trycss_sel_element_pluss" TargetMode="External"/><Relationship Id="rId4" Type="http://schemas.openxmlformats.org/officeDocument/2006/relationships/hyperlink" Target="https://www.w3schools.com/css/tryit.asp?filename=trycss_sel_element_til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w3schools.com/cssref/tryit.asp?filename=trycss_sel_firstchild" TargetMode="Externa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rtl="0" algn="ctr">
              <a:spcBef>
                <a:spcPts val="0"/>
              </a:spcBef>
              <a:spcAft>
                <a:spcPts val="0"/>
              </a:spcAft>
              <a:buClr>
                <a:schemeClr val="dk1"/>
              </a:buClr>
              <a:buSzPct val="100000"/>
              <a:buFont typeface="Arial"/>
              <a:buNone/>
            </a:pPr>
            <a:r>
              <a:rPr b="1" lang="es" sz="3700">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8</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4</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:last-child</a:t>
            </a:r>
            <a:endParaRPr sz="2700"/>
          </a:p>
          <a:p>
            <a:pPr indent="0" lvl="0" marL="0" rtl="0" algn="l">
              <a:lnSpc>
                <a:spcPct val="100000"/>
              </a:lnSpc>
              <a:spcBef>
                <a:spcPts val="0"/>
              </a:spcBef>
              <a:spcAft>
                <a:spcPts val="0"/>
              </a:spcAft>
              <a:buSzPct val="111111"/>
              <a:buNone/>
            </a:pPr>
            <a:r>
              <a:t/>
            </a:r>
            <a:endParaRPr/>
          </a:p>
        </p:txBody>
      </p:sp>
      <p:sp>
        <p:nvSpPr>
          <p:cNvPr id="208" name="Google Shape;208;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Se utiliza para representar al último elemento entre un grupo de elementos hermanos dentro de un contenedor, es decir “</a:t>
            </a:r>
            <a:r>
              <a:rPr i="1" lang="es" sz="1550"/>
              <a:t>el último hijo de su padre</a:t>
            </a:r>
            <a:r>
              <a:rPr lang="es" sz="1550"/>
              <a:t>”. </a:t>
            </a:r>
            <a:r>
              <a:rPr lang="es" sz="1550" u="sng">
                <a:solidFill>
                  <a:schemeClr val="hlink"/>
                </a:solidFill>
                <a:hlinkClick r:id="rId3"/>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09" name="Google Shape;209;p10"/>
          <p:cNvSpPr/>
          <p:nvPr/>
        </p:nvSpPr>
        <p:spPr>
          <a:xfrm>
            <a:off x="814225" y="22758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0" name="Google Shape;210;p10"/>
          <p:cNvSpPr/>
          <p:nvPr/>
        </p:nvSpPr>
        <p:spPr>
          <a:xfrm>
            <a:off x="3805183" y="2275831"/>
            <a:ext cx="2607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:last-child</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11" name="Google Shape;211;p10"/>
          <p:cNvPicPr preferRelativeResize="0"/>
          <p:nvPr/>
        </p:nvPicPr>
        <p:blipFill rotWithShape="1">
          <a:blip r:embed="rId4">
            <a:alphaModFix/>
          </a:blip>
          <a:srcRect b="0" l="0" r="0" t="0"/>
          <a:stretch/>
        </p:blipFill>
        <p:spPr>
          <a:xfrm>
            <a:off x="6718116" y="2275830"/>
            <a:ext cx="809625" cy="971550"/>
          </a:xfrm>
          <a:prstGeom prst="rect">
            <a:avLst/>
          </a:prstGeom>
          <a:solidFill>
            <a:srgbClr val="23262E"/>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a:t>
            </a:r>
            <a:endParaRPr sz="2700"/>
          </a:p>
          <a:p>
            <a:pPr indent="0" lvl="0" marL="0" rtl="0" algn="l">
              <a:lnSpc>
                <a:spcPct val="100000"/>
              </a:lnSpc>
              <a:spcBef>
                <a:spcPts val="0"/>
              </a:spcBef>
              <a:spcAft>
                <a:spcPts val="0"/>
              </a:spcAft>
              <a:buSzPct val="111111"/>
              <a:buNone/>
            </a:pPr>
            <a:r>
              <a:t/>
            </a:r>
            <a:endParaRPr/>
          </a:p>
        </p:txBody>
      </p:sp>
      <p:sp>
        <p:nvSpPr>
          <p:cNvPr id="217" name="Google Shape;217;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El selector coincide con cada elemento que es el </a:t>
            </a:r>
            <a:r>
              <a:rPr b="1" lang="es" sz="1550"/>
              <a:t>n-ésimo</a:t>
            </a:r>
            <a:r>
              <a:rPr lang="es" sz="1550"/>
              <a:t> hijo, independientemente del tipo, de su padre. </a:t>
            </a:r>
            <a:r>
              <a:rPr b="1" lang="es" sz="1550"/>
              <a:t>n</a:t>
            </a:r>
            <a:r>
              <a:rPr lang="es" sz="1550"/>
              <a:t> puede ser un número, una palabra clave o una fórmula. </a:t>
            </a:r>
            <a:r>
              <a:rPr lang="es" sz="1550" u="sng">
                <a:solidFill>
                  <a:schemeClr val="hlink"/>
                </a:solidFill>
                <a:hlinkClick r:id="rId3"/>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18" name="Google Shape;218;p11"/>
          <p:cNvSpPr/>
          <p:nvPr/>
        </p:nvSpPr>
        <p:spPr>
          <a:xfrm>
            <a:off x="814225" y="23520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9" name="Google Shape;219;p11"/>
          <p:cNvSpPr/>
          <p:nvPr/>
        </p:nvSpPr>
        <p:spPr>
          <a:xfrm>
            <a:off x="3761225" y="2352023"/>
            <a:ext cx="26955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cyan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20" name="Google Shape;220;p11"/>
          <p:cNvPicPr preferRelativeResize="0"/>
          <p:nvPr/>
        </p:nvPicPr>
        <p:blipFill rotWithShape="1">
          <a:blip r:embed="rId4">
            <a:alphaModFix/>
          </a:blip>
          <a:srcRect b="0" l="0" r="0" t="0"/>
          <a:stretch/>
        </p:blipFill>
        <p:spPr>
          <a:xfrm>
            <a:off x="6718116" y="2370139"/>
            <a:ext cx="1038225" cy="1133475"/>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a:t>
            </a:r>
            <a:endParaRPr sz="2700"/>
          </a:p>
          <a:p>
            <a:pPr indent="0" lvl="0" marL="0" rtl="0" algn="l">
              <a:lnSpc>
                <a:spcPct val="100000"/>
              </a:lnSpc>
              <a:spcBef>
                <a:spcPts val="0"/>
              </a:spcBef>
              <a:spcAft>
                <a:spcPts val="0"/>
              </a:spcAft>
              <a:buSzPct val="111111"/>
              <a:buNone/>
            </a:pPr>
            <a:r>
              <a:t/>
            </a:r>
            <a:endParaRPr/>
          </a:p>
        </p:txBody>
      </p:sp>
      <p:sp>
        <p:nvSpPr>
          <p:cNvPr id="226" name="Google Shape;22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En el ejemplo siguiente, vemos como de la lista se seleccionan primero los elementos 3, 6 y 9, y luego los que son pares:</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27" name="Google Shape;227;p12"/>
          <p:cNvSpPr/>
          <p:nvPr/>
        </p:nvSpPr>
        <p:spPr>
          <a:xfrm>
            <a:off x="721551" y="1903350"/>
            <a:ext cx="2183400" cy="246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1&lt;/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2&lt;/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3&lt;/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4&lt;/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5&lt;/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6&lt;/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7&lt;/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8&lt;/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9&lt;/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228" name="Google Shape;228;p12"/>
          <p:cNvPicPr preferRelativeResize="0"/>
          <p:nvPr/>
        </p:nvPicPr>
        <p:blipFill rotWithShape="1">
          <a:blip r:embed="rId3">
            <a:alphaModFix/>
          </a:blip>
          <a:srcRect b="0" l="0" r="0" t="0"/>
          <a:stretch/>
        </p:blipFill>
        <p:spPr>
          <a:xfrm>
            <a:off x="2904956" y="1903357"/>
            <a:ext cx="1143000" cy="1838325"/>
          </a:xfrm>
          <a:prstGeom prst="rect">
            <a:avLst/>
          </a:prstGeom>
          <a:solidFill>
            <a:srgbClr val="23262E"/>
          </a:solidFill>
          <a:ln>
            <a:noFill/>
          </a:ln>
        </p:spPr>
      </p:pic>
      <p:sp>
        <p:nvSpPr>
          <p:cNvPr id="229" name="Google Shape;229;p12"/>
          <p:cNvSpPr/>
          <p:nvPr/>
        </p:nvSpPr>
        <p:spPr>
          <a:xfrm>
            <a:off x="4289850" y="1879200"/>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3n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lightskyblue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30" name="Google Shape;230;p12"/>
          <p:cNvPicPr preferRelativeResize="0"/>
          <p:nvPr/>
        </p:nvPicPr>
        <p:blipFill rotWithShape="1">
          <a:blip r:embed="rId4">
            <a:alphaModFix/>
          </a:blip>
          <a:srcRect b="0" l="0" r="0" t="0"/>
          <a:stretch/>
        </p:blipFill>
        <p:spPr>
          <a:xfrm>
            <a:off x="6632352" y="1903350"/>
            <a:ext cx="849426" cy="1385100"/>
          </a:xfrm>
          <a:prstGeom prst="rect">
            <a:avLst/>
          </a:prstGeom>
          <a:solidFill>
            <a:srgbClr val="23262E"/>
          </a:solidFill>
          <a:ln>
            <a:noFill/>
          </a:ln>
        </p:spPr>
      </p:pic>
      <p:sp>
        <p:nvSpPr>
          <p:cNvPr id="231" name="Google Shape;231;p12"/>
          <p:cNvSpPr/>
          <p:nvPr/>
        </p:nvSpPr>
        <p:spPr>
          <a:xfrm>
            <a:off x="4289850" y="3183775"/>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pic>
        <p:nvPicPr>
          <p:cNvPr id="232" name="Google Shape;232;p12"/>
          <p:cNvPicPr preferRelativeResize="0"/>
          <p:nvPr/>
        </p:nvPicPr>
        <p:blipFill rotWithShape="1">
          <a:blip r:embed="rId5">
            <a:alphaModFix/>
          </a:blip>
          <a:srcRect b="0" l="0" r="0" t="0"/>
          <a:stretch/>
        </p:blipFill>
        <p:spPr>
          <a:xfrm>
            <a:off x="7621275" y="2567125"/>
            <a:ext cx="849425" cy="1511976"/>
          </a:xfrm>
          <a:prstGeom prst="rect">
            <a:avLst/>
          </a:prstGeom>
          <a:solidFill>
            <a:srgbClr val="23262E"/>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 Otros ejemplos</a:t>
            </a:r>
            <a:endParaRPr/>
          </a:p>
        </p:txBody>
      </p:sp>
      <p:sp>
        <p:nvSpPr>
          <p:cNvPr id="238" name="Google Shape;238;p13"/>
          <p:cNvSpPr/>
          <p:nvPr/>
        </p:nvSpPr>
        <p:spPr>
          <a:xfrm>
            <a:off x="527088" y="1301388"/>
            <a:ext cx="2895300" cy="98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F39C12"/>
                </a:solidFill>
                <a:latin typeface="Consolas"/>
                <a:ea typeface="Consolas"/>
                <a:cs typeface="Consolas"/>
                <a:sym typeface="Consolas"/>
              </a:rPr>
              <a:t>3n+4</a:t>
            </a:r>
            <a:r>
              <a:rPr b="0" i="0" lang="es" sz="1300" u="none" cap="none" strike="noStrike">
                <a:solidFill>
                  <a:srgbClr val="D5CED9"/>
                </a:solidFill>
                <a:latin typeface="Consolas"/>
                <a:ea typeface="Consolas"/>
                <a:cs typeface="Consolas"/>
                <a:sym typeface="Consolas"/>
              </a:rPr>
              <a:t>) {</a:t>
            </a:r>
            <a:endParaRPr b="0" i="0" sz="13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background:</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p:txBody>
      </p:sp>
      <p:sp>
        <p:nvSpPr>
          <p:cNvPr id="239" name="Google Shape;239;p13"/>
          <p:cNvSpPr/>
          <p:nvPr/>
        </p:nvSpPr>
        <p:spPr>
          <a:xfrm>
            <a:off x="3795200" y="1298025"/>
            <a:ext cx="4663200" cy="1353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even</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/*pares*/</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odd</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lightgreen</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/*impares*/</a:t>
            </a:r>
            <a:endParaRPr b="0" i="0" sz="1300" u="none" cap="none" strike="noStrike">
              <a:solidFill>
                <a:srgbClr val="D5CED9"/>
              </a:solidFill>
              <a:latin typeface="Consolas"/>
              <a:ea typeface="Consolas"/>
              <a:cs typeface="Consolas"/>
              <a:sym typeface="Consolas"/>
            </a:endParaRPr>
          </a:p>
        </p:txBody>
      </p:sp>
      <p:pic>
        <p:nvPicPr>
          <p:cNvPr id="240" name="Google Shape;240;p13"/>
          <p:cNvPicPr preferRelativeResize="0"/>
          <p:nvPr/>
        </p:nvPicPr>
        <p:blipFill rotWithShape="1">
          <a:blip r:embed="rId3">
            <a:alphaModFix/>
          </a:blip>
          <a:srcRect b="0" l="0" r="0" t="0"/>
          <a:stretch/>
        </p:blipFill>
        <p:spPr>
          <a:xfrm>
            <a:off x="1388960" y="2418876"/>
            <a:ext cx="1171575" cy="1790700"/>
          </a:xfrm>
          <a:prstGeom prst="rect">
            <a:avLst/>
          </a:prstGeom>
          <a:solidFill>
            <a:srgbClr val="23262E"/>
          </a:solidFill>
          <a:ln>
            <a:noFill/>
          </a:ln>
        </p:spPr>
      </p:pic>
      <p:pic>
        <p:nvPicPr>
          <p:cNvPr id="241" name="Google Shape;241;p13"/>
          <p:cNvPicPr preferRelativeResize="0"/>
          <p:nvPr/>
        </p:nvPicPr>
        <p:blipFill rotWithShape="1">
          <a:blip r:embed="rId4">
            <a:alphaModFix/>
          </a:blip>
          <a:srcRect b="10095" l="0" r="0" t="0"/>
          <a:stretch/>
        </p:blipFill>
        <p:spPr>
          <a:xfrm>
            <a:off x="5455283" y="2706116"/>
            <a:ext cx="1343025" cy="1746817"/>
          </a:xfrm>
          <a:prstGeom prst="rect">
            <a:avLst/>
          </a:prstGeom>
          <a:solidFill>
            <a:srgbClr val="23262E"/>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Pseudoclases para hipervínculos</a:t>
            </a:r>
            <a:endParaRPr sz="2700"/>
          </a:p>
          <a:p>
            <a:pPr indent="0" lvl="0" marL="0" rtl="0" algn="l">
              <a:lnSpc>
                <a:spcPct val="100000"/>
              </a:lnSpc>
              <a:spcBef>
                <a:spcPts val="0"/>
              </a:spcBef>
              <a:spcAft>
                <a:spcPts val="0"/>
              </a:spcAft>
              <a:buSzPct val="111111"/>
              <a:buNone/>
            </a:pPr>
            <a:r>
              <a:t/>
            </a:r>
            <a:endParaRPr/>
          </a:p>
        </p:txBody>
      </p:sp>
      <p:sp>
        <p:nvSpPr>
          <p:cNvPr id="247" name="Google Shape;247;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400"/>
              <a:t>Se aplican a las etiquetas </a:t>
            </a:r>
            <a:r>
              <a:rPr b="1" lang="es" sz="1400"/>
              <a:t>&lt;a&gt;</a:t>
            </a:r>
            <a:r>
              <a:rPr lang="es" sz="1400"/>
              <a:t>, que pueden tener cuatro estados: </a:t>
            </a:r>
            <a:r>
              <a:rPr lang="es" sz="1400" u="sng">
                <a:solidFill>
                  <a:schemeClr val="hlink"/>
                </a:solidFill>
                <a:hlinkClick r:id="rId3"/>
              </a:rPr>
              <a:t>+info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:link </a:t>
            </a:r>
            <a:r>
              <a:rPr lang="es" sz="1400"/>
              <a:t>se refiere a un enlace que todavía no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:hover </a:t>
            </a:r>
            <a:r>
              <a:rPr lang="es" sz="1400"/>
              <a:t>se refiere a un elemento sobre el que se coloca el puntero del mouse. </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:visited </a:t>
            </a:r>
            <a:r>
              <a:rPr lang="es" sz="1400"/>
              <a:t>se refiere a un enlace que ya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:active </a:t>
            </a:r>
            <a:r>
              <a:rPr lang="es" sz="1400"/>
              <a:t>se refiere a cualquier elemento que ha sido activado por el usuario.</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400"/>
          </a:p>
        </p:txBody>
      </p:sp>
      <p:sp>
        <p:nvSpPr>
          <p:cNvPr id="248" name="Google Shape;248;p14"/>
          <p:cNvSpPr/>
          <p:nvPr/>
        </p:nvSpPr>
        <p:spPr>
          <a:xfrm>
            <a:off x="569615" y="2911462"/>
            <a:ext cx="70491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href</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"https://google.com"</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target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"_blank"</a:t>
            </a:r>
            <a:r>
              <a:rPr b="0" i="0" lang="es" sz="1400" u="none" cap="none" strike="noStrike">
                <a:solidFill>
                  <a:srgbClr val="D5CED9"/>
                </a:solidFill>
                <a:latin typeface="Consolas"/>
                <a:ea typeface="Consolas"/>
                <a:cs typeface="Consolas"/>
                <a:sym typeface="Consolas"/>
              </a:rPr>
              <a:t>&gt;Ir a Google&lt;/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569625" y="3320375"/>
            <a:ext cx="52239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:link</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:hover</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yellow</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:visited</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:active</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green</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white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5996655"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rgbClr val="FF0000"/>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7459164"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CC"/>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5996655"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highlight>
                  <a:srgbClr val="FF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7459164"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highlight>
                  <a:srgbClr val="00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Los </a:t>
            </a:r>
            <a:r>
              <a:rPr b="1" lang="es" sz="1550">
                <a:latin typeface="Montserrat"/>
                <a:ea typeface="Montserrat"/>
                <a:cs typeface="Montserrat"/>
                <a:sym typeface="Montserrat"/>
              </a:rPr>
              <a:t>pseudoelementos </a:t>
            </a:r>
            <a:r>
              <a:rPr lang="es" sz="1550">
                <a:latin typeface="Montserrat"/>
                <a:ea typeface="Montserrat"/>
                <a:cs typeface="Montserrat"/>
                <a:sym typeface="Montserrat"/>
              </a:rPr>
              <a:t>se añaden a los selectores, pero no describen un estado especial sino que permiten añadir estilos a una parte concreta del documento.</a:t>
            </a:r>
            <a:endParaRPr sz="1550">
              <a:latin typeface="Montserrat"/>
              <a:ea typeface="Montserrat"/>
              <a:cs typeface="Montserrat"/>
              <a:sym typeface="Montserrat"/>
            </a:endParaRPr>
          </a:p>
        </p:txBody>
      </p:sp>
      <p:sp>
        <p:nvSpPr>
          <p:cNvPr id="259" name="Google Shape;259;p1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Pseudoelementos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Pseudoelementos</a:t>
            </a:r>
            <a:endParaRPr sz="2700"/>
          </a:p>
          <a:p>
            <a:pPr indent="0" lvl="0" marL="0" rtl="0" algn="l">
              <a:lnSpc>
                <a:spcPct val="100000"/>
              </a:lnSpc>
              <a:spcBef>
                <a:spcPts val="0"/>
              </a:spcBef>
              <a:spcAft>
                <a:spcPts val="0"/>
              </a:spcAft>
              <a:buSzPct val="111111"/>
              <a:buNone/>
            </a:pPr>
            <a:r>
              <a:t/>
            </a:r>
            <a:endParaRPr/>
          </a:p>
        </p:txBody>
      </p:sp>
      <p:sp>
        <p:nvSpPr>
          <p:cNvPr id="265" name="Google Shape;265;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Se utilizan para darle estilos a partes específicas de un elemento. Están precedidos por cuatro puntos (</a:t>
            </a:r>
            <a:r>
              <a:rPr b="1" lang="es" sz="1550"/>
              <a:t>: :</a:t>
            </a:r>
            <a:r>
              <a:rPr lang="es" sz="1550"/>
              <a:t>): </a:t>
            </a:r>
            <a:endParaRPr sz="1550"/>
          </a:p>
          <a:p>
            <a:pPr indent="0" lvl="0" marL="114297" rtl="0" algn="l">
              <a:lnSpc>
                <a:spcPct val="100000"/>
              </a:lnSpc>
              <a:spcBef>
                <a:spcPts val="0"/>
              </a:spcBef>
              <a:spcAft>
                <a:spcPts val="0"/>
              </a:spcAft>
              <a:buClr>
                <a:schemeClr val="dk1"/>
              </a:buClr>
              <a:buSzPts val="1400"/>
              <a:buFont typeface="Montserrat"/>
              <a:buNone/>
            </a:pPr>
            <a:r>
              <a:rPr b="1" lang="es" sz="1550"/>
              <a:t>::first-letter </a:t>
            </a:r>
            <a:r>
              <a:rPr lang="es" sz="1550"/>
              <a:t>se utiliza para darle estilo a la primera letra de un texto: </a:t>
            </a:r>
            <a:r>
              <a:rPr lang="es" sz="1550" u="sng">
                <a:solidFill>
                  <a:schemeClr val="hlink"/>
                </a:solidFill>
                <a:hlinkClick r:id="rId3"/>
              </a:rPr>
              <a:t>+info</a:t>
            </a:r>
            <a:endParaRPr sz="1550"/>
          </a:p>
          <a:p>
            <a:pPr indent="0" lvl="0" marL="0" rtl="0" algn="l">
              <a:lnSpc>
                <a:spcPct val="115000"/>
              </a:lnSpc>
              <a:spcBef>
                <a:spcPts val="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89999" rtl="0" algn="l">
              <a:lnSpc>
                <a:spcPct val="115000"/>
              </a:lnSpc>
              <a:spcBef>
                <a:spcPts val="1200"/>
              </a:spcBef>
              <a:spcAft>
                <a:spcPts val="0"/>
              </a:spcAft>
              <a:buClr>
                <a:schemeClr val="dk1"/>
              </a:buClr>
              <a:buSzPts val="1100"/>
              <a:buFont typeface="Arial"/>
              <a:buNone/>
            </a:pPr>
            <a:br>
              <a:rPr lang="es" sz="1550"/>
            </a:br>
            <a:r>
              <a:rPr b="1" lang="es" sz="1550"/>
              <a:t>::first-line</a:t>
            </a:r>
            <a:r>
              <a:rPr lang="es" sz="1550"/>
              <a:t> se utiliza para darle estilo a la primera línea de un párrafo: </a:t>
            </a:r>
            <a:r>
              <a:rPr lang="es" sz="1550" u="sng">
                <a:solidFill>
                  <a:schemeClr val="hlink"/>
                </a:solidFill>
                <a:hlinkClick r:id="rId4"/>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66" name="Google Shape;266;p16"/>
          <p:cNvSpPr/>
          <p:nvPr/>
        </p:nvSpPr>
        <p:spPr>
          <a:xfrm>
            <a:off x="499944" y="2275133"/>
            <a:ext cx="5897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&gt;Párrafo con la primera letra de otro color&lt;/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67" name="Google Shape;267;p16"/>
          <p:cNvSpPr/>
          <p:nvPr/>
        </p:nvSpPr>
        <p:spPr>
          <a:xfrm>
            <a:off x="499944" y="2722644"/>
            <a:ext cx="39774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::first-letter</a:t>
            </a:r>
            <a:r>
              <a:rPr b="0" i="0" lang="es" sz="1400" u="none" cap="none" strike="noStrike">
                <a:solidFill>
                  <a:srgbClr val="D5CED9"/>
                </a:solidFill>
                <a:latin typeface="Consolas"/>
                <a:ea typeface="Consolas"/>
                <a:cs typeface="Consolas"/>
                <a:sym typeface="Consolas"/>
              </a:rPr>
              <a:t>{color:</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68" name="Google Shape;268;p16"/>
          <p:cNvPicPr preferRelativeResize="0"/>
          <p:nvPr/>
        </p:nvPicPr>
        <p:blipFill rotWithShape="1">
          <a:blip r:embed="rId5">
            <a:alphaModFix/>
          </a:blip>
          <a:srcRect b="0" l="0" r="0" t="0"/>
          <a:stretch/>
        </p:blipFill>
        <p:spPr>
          <a:xfrm>
            <a:off x="6792601" y="2275125"/>
            <a:ext cx="1359504" cy="415218"/>
          </a:xfrm>
          <a:prstGeom prst="rect">
            <a:avLst/>
          </a:prstGeom>
          <a:solidFill>
            <a:srgbClr val="23262E"/>
          </a:solidFill>
          <a:ln>
            <a:noFill/>
          </a:ln>
        </p:spPr>
      </p:pic>
      <p:sp>
        <p:nvSpPr>
          <p:cNvPr id="269" name="Google Shape;269;p16"/>
          <p:cNvSpPr/>
          <p:nvPr/>
        </p:nvSpPr>
        <p:spPr>
          <a:xfrm>
            <a:off x="499944" y="3620508"/>
            <a:ext cx="5303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::first-line</a:t>
            </a: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70" name="Google Shape;270;p16"/>
          <p:cNvPicPr preferRelativeResize="0"/>
          <p:nvPr/>
        </p:nvPicPr>
        <p:blipFill rotWithShape="1">
          <a:blip r:embed="rId6">
            <a:alphaModFix/>
          </a:blip>
          <a:srcRect b="0" l="0" r="0" t="0"/>
          <a:stretch/>
        </p:blipFill>
        <p:spPr>
          <a:xfrm>
            <a:off x="5031144" y="3989161"/>
            <a:ext cx="3537072" cy="599597"/>
          </a:xfrm>
          <a:prstGeom prst="rect">
            <a:avLst/>
          </a:prstGeom>
          <a:solidFill>
            <a:srgbClr val="23262E"/>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Pseudoelementos</a:t>
            </a:r>
            <a:endParaRPr sz="2700"/>
          </a:p>
          <a:p>
            <a:pPr indent="0" lvl="0" marL="0" rtl="0" algn="l">
              <a:lnSpc>
                <a:spcPct val="100000"/>
              </a:lnSpc>
              <a:spcBef>
                <a:spcPts val="0"/>
              </a:spcBef>
              <a:spcAft>
                <a:spcPts val="0"/>
              </a:spcAft>
              <a:buSzPct val="111111"/>
              <a:buNone/>
            </a:pPr>
            <a:r>
              <a:t/>
            </a:r>
            <a:endParaRPr/>
          </a:p>
        </p:txBody>
      </p:sp>
      <p:sp>
        <p:nvSpPr>
          <p:cNvPr id="276" name="Google Shape;276;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b="1" lang="es" sz="1550"/>
              <a:t>::selection </a:t>
            </a:r>
            <a:r>
              <a:rPr lang="es" sz="1550"/>
              <a:t>agrega estilos a una parte del documento que ha sido resaltada por el usuario: </a:t>
            </a:r>
            <a:r>
              <a:rPr lang="es" sz="1550" u="sng">
                <a:solidFill>
                  <a:schemeClr val="hlink"/>
                </a:solidFill>
                <a:hlinkClick r:id="rId3"/>
              </a:rPr>
              <a:t>+info</a:t>
            </a:r>
            <a:endParaRPr sz="1550"/>
          </a:p>
          <a:p>
            <a:pPr indent="0" lvl="0" marL="114297" rtl="0" algn="l">
              <a:lnSpc>
                <a:spcPct val="100000"/>
              </a:lnSpc>
              <a:spcBef>
                <a:spcPts val="0"/>
              </a:spcBef>
              <a:spcAft>
                <a:spcPts val="0"/>
              </a:spcAft>
              <a:buClr>
                <a:schemeClr val="dk1"/>
              </a:buClr>
              <a:buSzPts val="1400"/>
              <a:buFont typeface="Montserrat"/>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15000"/>
              </a:lnSpc>
              <a:spcBef>
                <a:spcPts val="0"/>
              </a:spcBef>
              <a:spcAft>
                <a:spcPts val="0"/>
              </a:spcAft>
              <a:buClr>
                <a:schemeClr val="dk1"/>
              </a:buClr>
              <a:buSzPts val="1100"/>
              <a:buFont typeface="Arial"/>
              <a:buNone/>
            </a:pPr>
            <a:r>
              <a:t/>
            </a:r>
            <a:endParaRPr sz="1550"/>
          </a:p>
          <a:p>
            <a:pPr indent="0" lvl="0" marL="89999" rtl="0" algn="l">
              <a:lnSpc>
                <a:spcPct val="115000"/>
              </a:lnSpc>
              <a:spcBef>
                <a:spcPts val="1200"/>
              </a:spcBef>
              <a:spcAft>
                <a:spcPts val="0"/>
              </a:spcAft>
              <a:buClr>
                <a:schemeClr val="dk1"/>
              </a:buClr>
              <a:buSzPts val="1100"/>
              <a:buFont typeface="Arial"/>
              <a:buNone/>
            </a:pPr>
            <a:br>
              <a:rPr lang="es" sz="1550"/>
            </a:br>
            <a:r>
              <a:rPr b="1" lang="es" sz="1550"/>
              <a:t>::before </a:t>
            </a:r>
            <a:r>
              <a:rPr lang="es" sz="1550"/>
              <a:t>y</a:t>
            </a:r>
            <a:r>
              <a:rPr b="1" lang="es" sz="1550"/>
              <a:t> ::after</a:t>
            </a:r>
            <a:r>
              <a:rPr lang="es" sz="1550"/>
              <a:t> agregan contenido antes y después, respectivamente, del contenido: </a:t>
            </a:r>
            <a:r>
              <a:rPr lang="es" sz="1550" u="sng">
                <a:solidFill>
                  <a:schemeClr val="hlink"/>
                </a:solidFill>
                <a:hlinkClick r:id="rId4"/>
              </a:rPr>
              <a:t>+info</a:t>
            </a:r>
            <a:r>
              <a:rPr lang="es" sz="1550"/>
              <a:t> </a:t>
            </a:r>
            <a:r>
              <a:rPr lang="es" sz="1550" u="sng">
                <a:solidFill>
                  <a:schemeClr val="hlink"/>
                </a:solidFill>
                <a:hlinkClick r:id="rId5"/>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77" name="Google Shape;277;p17"/>
          <p:cNvSpPr/>
          <p:nvPr/>
        </p:nvSpPr>
        <p:spPr>
          <a:xfrm>
            <a:off x="607575" y="1991525"/>
            <a:ext cx="3660600" cy="751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::selection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lightsalmon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78" name="Google Shape;278;p17"/>
          <p:cNvPicPr preferRelativeResize="0"/>
          <p:nvPr/>
        </p:nvPicPr>
        <p:blipFill rotWithShape="1">
          <a:blip r:embed="rId6">
            <a:alphaModFix/>
          </a:blip>
          <a:srcRect b="0" l="0" r="0" t="0"/>
          <a:stretch/>
        </p:blipFill>
        <p:spPr>
          <a:xfrm>
            <a:off x="4722102" y="1973623"/>
            <a:ext cx="3290155" cy="769413"/>
          </a:xfrm>
          <a:prstGeom prst="rect">
            <a:avLst/>
          </a:prstGeom>
          <a:solidFill>
            <a:srgbClr val="23262E"/>
          </a:solidFill>
          <a:ln>
            <a:noFill/>
          </a:ln>
        </p:spPr>
      </p:pic>
      <p:pic>
        <p:nvPicPr>
          <p:cNvPr id="279" name="Google Shape;279;p17"/>
          <p:cNvPicPr preferRelativeResize="0"/>
          <p:nvPr/>
        </p:nvPicPr>
        <p:blipFill rotWithShape="1">
          <a:blip r:embed="rId7">
            <a:alphaModFix/>
          </a:blip>
          <a:srcRect b="0" l="0" r="16881" t="0"/>
          <a:stretch/>
        </p:blipFill>
        <p:spPr>
          <a:xfrm>
            <a:off x="574224" y="3657075"/>
            <a:ext cx="3660600" cy="629675"/>
          </a:xfrm>
          <a:prstGeom prst="rect">
            <a:avLst/>
          </a:prstGeom>
          <a:noFill/>
          <a:ln>
            <a:noFill/>
          </a:ln>
        </p:spPr>
      </p:pic>
      <p:pic>
        <p:nvPicPr>
          <p:cNvPr id="280" name="Google Shape;280;p17"/>
          <p:cNvPicPr preferRelativeResize="0"/>
          <p:nvPr/>
        </p:nvPicPr>
        <p:blipFill rotWithShape="1">
          <a:blip r:embed="rId8">
            <a:alphaModFix/>
          </a:blip>
          <a:srcRect b="0" l="0" r="0" t="0"/>
          <a:stretch/>
        </p:blipFill>
        <p:spPr>
          <a:xfrm>
            <a:off x="4831695" y="3709980"/>
            <a:ext cx="2790825" cy="523875"/>
          </a:xfrm>
          <a:prstGeom prst="rect">
            <a:avLst/>
          </a:prstGeom>
          <a:solidFill>
            <a:srgbClr val="23262E"/>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es"/>
              <a:t>Transformaciones, animaciones y transiciones</a:t>
            </a:r>
            <a:endParaRPr/>
          </a:p>
        </p:txBody>
      </p:sp>
      <p:sp>
        <p:nvSpPr>
          <p:cNvPr id="286" name="Google Shape;286;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Transformaciones</a:t>
            </a:r>
            <a:endParaRPr sz="2700"/>
          </a:p>
          <a:p>
            <a:pPr indent="0" lvl="0" marL="0" rtl="0" algn="l">
              <a:lnSpc>
                <a:spcPct val="100000"/>
              </a:lnSpc>
              <a:spcBef>
                <a:spcPts val="0"/>
              </a:spcBef>
              <a:spcAft>
                <a:spcPts val="0"/>
              </a:spcAft>
              <a:buSzPct val="111111"/>
              <a:buNone/>
            </a:pPr>
            <a:r>
              <a:t/>
            </a:r>
            <a:endParaRPr/>
          </a:p>
        </p:txBody>
      </p:sp>
      <p:sp>
        <p:nvSpPr>
          <p:cNvPr id="292" name="Google Shape;292;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Permiten mover, rotar, escalar y sesgar elementos, es decir, efectos visuales en 2D y 3D. Las propiedades principales para realizar transformaciones son las siguientes: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br>
              <a:rPr lang="es" sz="1550"/>
            </a:br>
            <a:endParaRPr sz="1550"/>
          </a:p>
          <a:p>
            <a:pPr indent="0" lvl="0" marL="89999" rtl="0" algn="l">
              <a:lnSpc>
                <a:spcPct val="100000"/>
              </a:lnSpc>
              <a:spcBef>
                <a:spcPts val="1200"/>
              </a:spcBef>
              <a:spcAft>
                <a:spcPts val="0"/>
              </a:spcAft>
              <a:buClr>
                <a:schemeClr val="dk1"/>
              </a:buClr>
              <a:buSzPts val="1100"/>
              <a:buFont typeface="Arial"/>
              <a:buNone/>
            </a:pPr>
            <a:r>
              <a:rPr lang="es" sz="1550"/>
              <a:t>Con la propiedad </a:t>
            </a:r>
            <a:r>
              <a:rPr b="1" lang="es" sz="1550"/>
              <a:t>transform</a:t>
            </a:r>
            <a:r>
              <a:rPr lang="es" sz="1550"/>
              <a:t> podemos indicar una o varias transformaciones para realizar sobre un elemento, ya sean 2D (sobre dos ejes) o 3D (sobre tres ejes).</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1200"/>
              </a:spcAft>
              <a:buClr>
                <a:schemeClr val="dk1"/>
              </a:buClr>
              <a:buSzPts val="1100"/>
              <a:buFont typeface="Arial"/>
              <a:buNone/>
            </a:pPr>
            <a:r>
              <a:t/>
            </a:r>
            <a:endParaRPr sz="1550"/>
          </a:p>
        </p:txBody>
      </p:sp>
      <p:pic>
        <p:nvPicPr>
          <p:cNvPr id="293" name="Google Shape;293;p19"/>
          <p:cNvPicPr preferRelativeResize="0"/>
          <p:nvPr/>
        </p:nvPicPr>
        <p:blipFill rotWithShape="1">
          <a:blip r:embed="rId3">
            <a:alphaModFix/>
          </a:blip>
          <a:srcRect b="0" l="0" r="0" t="0"/>
          <a:stretch/>
        </p:blipFill>
        <p:spPr>
          <a:xfrm>
            <a:off x="1033425" y="2125775"/>
            <a:ext cx="7077126" cy="153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Selectores avanzados y Animaciones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traslación </a:t>
            </a:r>
            <a:r>
              <a:rPr lang="es" sz="1550"/>
              <a:t>son aquellas que realizan una transformación en la que </a:t>
            </a:r>
            <a:r>
              <a:rPr b="1" lang="es" sz="1550"/>
              <a:t>mueven</a:t>
            </a:r>
            <a:r>
              <a:rPr lang="es" sz="1550"/>
              <a:t> un elemento de un lugar a otro. Si especificamos un valor positivo en el eje X (horizontal), lo moveremos hacia la derecha, y si especificamos un valor negativo, lo moveremos hacia la izquierda. Lo mismo con el eje Y (vertical).</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Por ejemplo,</a:t>
            </a:r>
            <a:r>
              <a:rPr b="1" lang="es" sz="1550"/>
              <a:t> transform: translate(20px, -30px)</a:t>
            </a:r>
            <a:r>
              <a:rPr lang="es" sz="1550"/>
              <a:t> traslada el elemento 20 píxeles a la derecha y 30 píxeles hacia arriba, que es equivalente a utilizar </a:t>
            </a:r>
            <a:r>
              <a:rPr b="1" lang="es" sz="1550"/>
              <a:t>transform: translateX(20px) translateY(-30px)</a:t>
            </a:r>
            <a:r>
              <a:rPr lang="es" sz="1550"/>
              <a:t>. </a:t>
            </a:r>
            <a:r>
              <a:rPr lang="es" sz="1550" u="sng">
                <a:solidFill>
                  <a:schemeClr val="hlink"/>
                </a:solidFill>
                <a:hlinkClick r:id="rId3"/>
              </a:rPr>
              <a:t>+info</a:t>
            </a:r>
            <a:endParaRPr sz="1550"/>
          </a:p>
        </p:txBody>
      </p:sp>
      <p:pic>
        <p:nvPicPr>
          <p:cNvPr id="299" name="Google Shape;299;p20"/>
          <p:cNvPicPr preferRelativeResize="0"/>
          <p:nvPr/>
        </p:nvPicPr>
        <p:blipFill rotWithShape="1">
          <a:blip r:embed="rId4">
            <a:alphaModFix/>
          </a:blip>
          <a:srcRect b="0" l="0" r="0" t="0"/>
          <a:stretch/>
        </p:blipFill>
        <p:spPr>
          <a:xfrm>
            <a:off x="774875" y="2382476"/>
            <a:ext cx="6059212" cy="1348900"/>
          </a:xfrm>
          <a:prstGeom prst="rect">
            <a:avLst/>
          </a:prstGeom>
          <a:noFill/>
          <a:ln>
            <a:noFill/>
          </a:ln>
        </p:spPr>
      </p:pic>
      <p:pic>
        <p:nvPicPr>
          <p:cNvPr descr="Transformaciones CSS" id="300" name="Google Shape;300;p20"/>
          <p:cNvPicPr preferRelativeResize="0"/>
          <p:nvPr/>
        </p:nvPicPr>
        <p:blipFill rotWithShape="1">
          <a:blip r:embed="rId5">
            <a:alphaModFix/>
          </a:blip>
          <a:srcRect b="0" l="0" r="68845" t="0"/>
          <a:stretch/>
        </p:blipFill>
        <p:spPr>
          <a:xfrm>
            <a:off x="6834075" y="2464838"/>
            <a:ext cx="1283999" cy="1184175"/>
          </a:xfrm>
          <a:prstGeom prst="rect">
            <a:avLst/>
          </a:prstGeom>
          <a:noFill/>
          <a:ln>
            <a:noFill/>
          </a:ln>
        </p:spPr>
      </p:pic>
      <p:sp>
        <p:nvSpPr>
          <p:cNvPr id="301" name="Google Shape;301;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Traslaciones (translate)</a:t>
            </a:r>
            <a:endParaRPr sz="2700"/>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Escalado (scale)</a:t>
            </a:r>
            <a:endParaRPr sz="2700"/>
          </a:p>
          <a:p>
            <a:pPr indent="0" lvl="0" marL="0" rtl="0" algn="l">
              <a:lnSpc>
                <a:spcPct val="100000"/>
              </a:lnSpc>
              <a:spcBef>
                <a:spcPts val="0"/>
              </a:spcBef>
              <a:spcAft>
                <a:spcPts val="0"/>
              </a:spcAft>
              <a:buSzPct val="111111"/>
              <a:buNone/>
            </a:pPr>
            <a:r>
              <a:t/>
            </a:r>
            <a:endParaRPr/>
          </a:p>
        </p:txBody>
      </p:sp>
      <p:sp>
        <p:nvSpPr>
          <p:cNvPr id="307" name="Google Shape;307;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escalado </a:t>
            </a:r>
            <a:r>
              <a:rPr lang="es" sz="1550"/>
              <a:t>realizan una transformación en la que aumentan o reducen el tamaño de un elemento, basándose en el parámetro indicado, que no es más que un factor de escala: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En este ejemplo, </a:t>
            </a:r>
            <a:r>
              <a:rPr b="1" lang="es" sz="1550"/>
              <a:t>transform: scale(2, 2) </a:t>
            </a:r>
            <a:r>
              <a:rPr lang="es" sz="1550"/>
              <a:t>realiza una transformación de escalado del elemento, ampliándolo al doble de su tamaño original. Si utilizamos </a:t>
            </a:r>
            <a:r>
              <a:rPr b="1" lang="es" sz="1550"/>
              <a:t>scale()</a:t>
            </a:r>
            <a:r>
              <a:rPr lang="es" sz="1550"/>
              <a:t> con dos parámetros iguales, estamos manteniendo la proporción del elemento, pero si utilizamos diferentes valores, acabaría deformandose. </a:t>
            </a:r>
            <a:r>
              <a:rPr lang="es" sz="1550" u="sng">
                <a:solidFill>
                  <a:schemeClr val="hlink"/>
                </a:solidFill>
                <a:hlinkClick r:id="rId3"/>
              </a:rPr>
              <a:t>+info</a:t>
            </a:r>
            <a:endParaRPr sz="1550"/>
          </a:p>
        </p:txBody>
      </p:sp>
      <p:pic>
        <p:nvPicPr>
          <p:cNvPr id="308" name="Google Shape;308;p21"/>
          <p:cNvPicPr preferRelativeResize="0"/>
          <p:nvPr/>
        </p:nvPicPr>
        <p:blipFill rotWithShape="1">
          <a:blip r:embed="rId4">
            <a:alphaModFix/>
          </a:blip>
          <a:srcRect b="0" l="0" r="0" t="0"/>
          <a:stretch/>
        </p:blipFill>
        <p:spPr>
          <a:xfrm>
            <a:off x="834475" y="2184701"/>
            <a:ext cx="6177601" cy="1374425"/>
          </a:xfrm>
          <a:prstGeom prst="rect">
            <a:avLst/>
          </a:prstGeom>
          <a:noFill/>
          <a:ln>
            <a:noFill/>
          </a:ln>
        </p:spPr>
      </p:pic>
      <p:pic>
        <p:nvPicPr>
          <p:cNvPr descr="Transformaciones CSS" id="309" name="Google Shape;309;p21"/>
          <p:cNvPicPr preferRelativeResize="0"/>
          <p:nvPr/>
        </p:nvPicPr>
        <p:blipFill rotWithShape="1">
          <a:blip r:embed="rId5">
            <a:alphaModFix/>
          </a:blip>
          <a:srcRect b="0" l="30562" r="45995" t="0"/>
          <a:stretch/>
        </p:blipFill>
        <p:spPr>
          <a:xfrm>
            <a:off x="7012078" y="2184698"/>
            <a:ext cx="1083351" cy="1327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Rotaciones (rotate)</a:t>
            </a:r>
            <a:endParaRPr sz="2700"/>
          </a:p>
          <a:p>
            <a:pPr indent="0" lvl="0" marL="0" rtl="0" algn="l">
              <a:lnSpc>
                <a:spcPct val="100000"/>
              </a:lnSpc>
              <a:spcBef>
                <a:spcPts val="0"/>
              </a:spcBef>
              <a:spcAft>
                <a:spcPts val="0"/>
              </a:spcAft>
              <a:buSzPct val="111111"/>
              <a:buNone/>
            </a:pPr>
            <a:r>
              <a:t/>
            </a:r>
            <a:endParaRPr/>
          </a:p>
        </p:txBody>
      </p:sp>
      <p:sp>
        <p:nvSpPr>
          <p:cNvPr id="315" name="Google Shape;315;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funciones de rotación simplemente giran el elemento el número de grados indicado:</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Con </a:t>
            </a:r>
            <a:r>
              <a:rPr b="1" lang="es" sz="1550"/>
              <a:t>transform: rotate(5deg) </a:t>
            </a:r>
            <a:r>
              <a:rPr lang="es" sz="1550"/>
              <a:t>realizamos una rotación de 5 grados del elemento sobre sí mismo. Utilizando </a:t>
            </a:r>
            <a:r>
              <a:rPr b="1" lang="es" sz="1550"/>
              <a:t>rotateX()</a:t>
            </a:r>
            <a:r>
              <a:rPr lang="es" sz="1550"/>
              <a:t> y</a:t>
            </a:r>
            <a:r>
              <a:rPr b="1" lang="es" sz="1550"/>
              <a:t> rotateY()</a:t>
            </a:r>
            <a:r>
              <a:rPr lang="es" sz="1550"/>
              <a:t> podemos hacer lo mismo respecto al eje X o el eje Y respectivamente. </a:t>
            </a:r>
            <a:r>
              <a:rPr lang="es" sz="1550" u="sng">
                <a:solidFill>
                  <a:schemeClr val="hlink"/>
                </a:solidFill>
                <a:hlinkClick r:id="rId3"/>
              </a:rPr>
              <a:t>+info</a:t>
            </a:r>
            <a:endParaRPr sz="1550"/>
          </a:p>
        </p:txBody>
      </p:sp>
      <p:pic>
        <p:nvPicPr>
          <p:cNvPr id="316" name="Google Shape;316;p22"/>
          <p:cNvPicPr preferRelativeResize="0"/>
          <p:nvPr/>
        </p:nvPicPr>
        <p:blipFill rotWithShape="1">
          <a:blip r:embed="rId4">
            <a:alphaModFix/>
          </a:blip>
          <a:srcRect b="0" l="0" r="0" t="0"/>
          <a:stretch/>
        </p:blipFill>
        <p:spPr>
          <a:xfrm>
            <a:off x="596469" y="1898236"/>
            <a:ext cx="6680009" cy="1499432"/>
          </a:xfrm>
          <a:prstGeom prst="rect">
            <a:avLst/>
          </a:prstGeom>
          <a:noFill/>
          <a:ln>
            <a:noFill/>
          </a:ln>
        </p:spPr>
      </p:pic>
      <p:pic>
        <p:nvPicPr>
          <p:cNvPr descr="Transformaciones CSS" id="317" name="Google Shape;317;p22"/>
          <p:cNvPicPr preferRelativeResize="0"/>
          <p:nvPr/>
        </p:nvPicPr>
        <p:blipFill rotWithShape="1">
          <a:blip r:embed="rId5">
            <a:alphaModFix/>
          </a:blip>
          <a:srcRect b="8264" l="52220" r="23447" t="0"/>
          <a:stretch/>
        </p:blipFill>
        <p:spPr>
          <a:xfrm>
            <a:off x="7314950" y="1983075"/>
            <a:ext cx="1192450" cy="129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Deformaciones (skew)</a:t>
            </a:r>
            <a:endParaRPr sz="2700"/>
          </a:p>
          <a:p>
            <a:pPr indent="0" lvl="0" marL="0" rtl="0" algn="l">
              <a:lnSpc>
                <a:spcPct val="100000"/>
              </a:lnSpc>
              <a:spcBef>
                <a:spcPts val="0"/>
              </a:spcBef>
              <a:spcAft>
                <a:spcPts val="0"/>
              </a:spcAft>
              <a:buSzPct val="111111"/>
              <a:buNone/>
            </a:pPr>
            <a:r>
              <a:t/>
            </a:r>
            <a:endParaRPr/>
          </a:p>
        </p:txBody>
      </p:sp>
      <p:sp>
        <p:nvSpPr>
          <p:cNvPr id="323" name="Google Shape;32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Por último, las funciones de deformación establecen un ángulo para torcer, tumbar o inclinar un elemento en 2D.</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Aunque la función </a:t>
            </a:r>
            <a:r>
              <a:rPr b="1" lang="es" sz="1550"/>
              <a:t>skew()</a:t>
            </a:r>
            <a:r>
              <a:rPr lang="es" sz="1550"/>
              <a:t> existe, no debería ser utilizada, ya que está marcada como obsoleta y serán retiradas de los navegadores en el futuro. En su lugar deberían utilizarse </a:t>
            </a:r>
            <a:r>
              <a:rPr b="1" lang="es" sz="1550"/>
              <a:t>skewX()</a:t>
            </a:r>
            <a:r>
              <a:rPr lang="es" sz="1550"/>
              <a:t> o</a:t>
            </a:r>
            <a:r>
              <a:rPr b="1" lang="es" sz="1550"/>
              <a:t> skewY()</a:t>
            </a:r>
            <a:r>
              <a:rPr lang="es" sz="1550"/>
              <a:t>. </a:t>
            </a:r>
            <a:r>
              <a:rPr lang="es" sz="1550" u="sng">
                <a:solidFill>
                  <a:schemeClr val="hlink"/>
                </a:solidFill>
                <a:hlinkClick r:id="rId3"/>
              </a:rPr>
              <a:t>+info</a:t>
            </a:r>
            <a:endParaRPr sz="1550"/>
          </a:p>
        </p:txBody>
      </p:sp>
      <p:pic>
        <p:nvPicPr>
          <p:cNvPr id="324" name="Google Shape;324;p23"/>
          <p:cNvPicPr preferRelativeResize="0"/>
          <p:nvPr/>
        </p:nvPicPr>
        <p:blipFill rotWithShape="1">
          <a:blip r:embed="rId4">
            <a:alphaModFix/>
          </a:blip>
          <a:srcRect b="0" l="0" r="0" t="0"/>
          <a:stretch/>
        </p:blipFill>
        <p:spPr>
          <a:xfrm>
            <a:off x="545825" y="2005825"/>
            <a:ext cx="6842551" cy="1168825"/>
          </a:xfrm>
          <a:prstGeom prst="rect">
            <a:avLst/>
          </a:prstGeom>
          <a:noFill/>
          <a:ln>
            <a:noFill/>
          </a:ln>
        </p:spPr>
      </p:pic>
      <p:pic>
        <p:nvPicPr>
          <p:cNvPr descr="Transformaciones CSS" id="325" name="Google Shape;325;p23"/>
          <p:cNvPicPr preferRelativeResize="0"/>
          <p:nvPr/>
        </p:nvPicPr>
        <p:blipFill rotWithShape="1">
          <a:blip r:embed="rId5">
            <a:alphaModFix/>
          </a:blip>
          <a:srcRect b="0" l="76256" r="0" t="0"/>
          <a:stretch/>
        </p:blipFill>
        <p:spPr>
          <a:xfrm>
            <a:off x="7171928" y="1849716"/>
            <a:ext cx="1193325" cy="144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Funciones 3D</a:t>
            </a:r>
            <a:endParaRPr sz="2700"/>
          </a:p>
          <a:p>
            <a:pPr indent="0" lvl="0" marL="0" rtl="0" algn="l">
              <a:lnSpc>
                <a:spcPct val="100000"/>
              </a:lnSpc>
              <a:spcBef>
                <a:spcPts val="0"/>
              </a:spcBef>
              <a:spcAft>
                <a:spcPts val="0"/>
              </a:spcAft>
              <a:buSzPct val="111111"/>
              <a:buNone/>
            </a:pPr>
            <a:r>
              <a:t/>
            </a:r>
            <a:endParaRPr/>
          </a:p>
        </p:txBody>
      </p:sp>
      <p:sp>
        <p:nvSpPr>
          <p:cNvPr id="331" name="Google Shape;331;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A las funciones anteriores, también podemos añadir las funciones equivalentes de CSS para hacer uso del eje Z y con esto acceder a las dimensiones espaciales o “3D”. Las propiedades de transformación 3D son las siguientes: </a:t>
            </a:r>
            <a:r>
              <a:rPr lang="es" sz="1550" u="sng">
                <a:solidFill>
                  <a:schemeClr val="hlink"/>
                </a:solidFill>
                <a:hlinkClick r:id="rId3"/>
              </a:rPr>
              <a:t>+info</a:t>
            </a:r>
            <a:endParaRPr sz="1550"/>
          </a:p>
        </p:txBody>
      </p:sp>
      <p:pic>
        <p:nvPicPr>
          <p:cNvPr id="332" name="Google Shape;332;p24"/>
          <p:cNvPicPr preferRelativeResize="0"/>
          <p:nvPr/>
        </p:nvPicPr>
        <p:blipFill rotWithShape="1">
          <a:blip r:embed="rId4">
            <a:alphaModFix/>
          </a:blip>
          <a:srcRect b="0" l="0" r="0" t="0"/>
          <a:stretch/>
        </p:blipFill>
        <p:spPr>
          <a:xfrm>
            <a:off x="909300" y="2216675"/>
            <a:ext cx="4996951" cy="2323225"/>
          </a:xfrm>
          <a:prstGeom prst="rect">
            <a:avLst/>
          </a:prstGeom>
          <a:noFill/>
          <a:ln>
            <a:noFill/>
          </a:ln>
        </p:spPr>
      </p:pic>
      <p:pic>
        <p:nvPicPr>
          <p:cNvPr descr="Ejes X, Y, Z" id="333" name="Google Shape;333;p24"/>
          <p:cNvPicPr preferRelativeResize="0"/>
          <p:nvPr/>
        </p:nvPicPr>
        <p:blipFill rotWithShape="1">
          <a:blip r:embed="rId5">
            <a:alphaModFix/>
          </a:blip>
          <a:srcRect b="0" l="0" r="0" t="0"/>
          <a:stretch/>
        </p:blipFill>
        <p:spPr>
          <a:xfrm>
            <a:off x="6016325" y="2257276"/>
            <a:ext cx="2470351" cy="199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Transformaciones múltiples</a:t>
            </a:r>
            <a:endParaRPr sz="2700"/>
          </a:p>
          <a:p>
            <a:pPr indent="0" lvl="0" marL="0" rtl="0" algn="l">
              <a:lnSpc>
                <a:spcPct val="100000"/>
              </a:lnSpc>
              <a:spcBef>
                <a:spcPts val="0"/>
              </a:spcBef>
              <a:spcAft>
                <a:spcPts val="0"/>
              </a:spcAft>
              <a:buSzPct val="111111"/>
              <a:buNone/>
            </a:pPr>
            <a:r>
              <a:t/>
            </a:r>
            <a:endParaRPr/>
          </a:p>
        </p:txBody>
      </p:sp>
      <p:sp>
        <p:nvSpPr>
          <p:cNvPr id="339" name="Google Shape;339;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Si indicamos dos propiedades </a:t>
            </a:r>
            <a:r>
              <a:rPr b="1" lang="es" sz="1550"/>
              <a:t>transform</a:t>
            </a:r>
            <a:r>
              <a:rPr lang="es" sz="1550"/>
              <a:t> en el mismo elemento, con diferentes funciones, la segunda propiedad sobreescribirá a la anterior, como ocurre con cualquier propiedad de CSS: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rPr lang="es" sz="1550"/>
              <a:t>Para evitar esto se suelen emplear múltiples transformaciones, separándolas mediante un espacio. En el siguiente ejemplo, aplicamos una función de rotación, una función de escalado y una función de traslación de forma simultánea: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40" name="Google Shape;340;p25"/>
          <p:cNvSpPr/>
          <p:nvPr/>
        </p:nvSpPr>
        <p:spPr>
          <a:xfrm>
            <a:off x="537950" y="2170950"/>
            <a:ext cx="7880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Esta línea sobreescribe a la anterior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1" name="Google Shape;341;p25"/>
          <p:cNvSpPr/>
          <p:nvPr/>
        </p:nvSpPr>
        <p:spPr>
          <a:xfrm>
            <a:off x="496800" y="4281475"/>
            <a:ext cx="7880700" cy="405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translate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40px</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0000"/>
                </a:solidFill>
                <a:latin typeface="Arial"/>
                <a:ea typeface="Arial"/>
                <a:cs typeface="Arial"/>
                <a:sym typeface="Arial"/>
              </a:rPr>
              <a:t>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47" name="Google Shape;347;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Las </a:t>
            </a:r>
            <a:r>
              <a:rPr b="1" lang="es" sz="1400"/>
              <a:t>transiciones</a:t>
            </a:r>
            <a:r>
              <a:rPr lang="es" sz="1400"/>
              <a:t> CSS le permiten cambiar los valores de una propiedad, durante un período determinado. Se basan en un principio muy básico: conseguir un </a:t>
            </a:r>
            <a:r>
              <a:rPr b="1" lang="es" sz="1400"/>
              <a:t>cambio de estilo</a:t>
            </a:r>
            <a:r>
              <a:rPr lang="es" sz="1400"/>
              <a:t> con un efecto suavizado entre un estado inicial y un estado final.</a:t>
            </a:r>
            <a:endParaRPr sz="1400"/>
          </a:p>
          <a:p>
            <a:pPr indent="0" lvl="0" marL="114297" rtl="0" algn="l">
              <a:lnSpc>
                <a:spcPct val="100000"/>
              </a:lnSpc>
              <a:spcBef>
                <a:spcPts val="0"/>
              </a:spcBef>
              <a:spcAft>
                <a:spcPts val="0"/>
              </a:spcAft>
              <a:buClr>
                <a:schemeClr val="dk1"/>
              </a:buClr>
              <a:buSzPts val="1100"/>
              <a:buFont typeface="Arial"/>
              <a:buNone/>
            </a:pPr>
            <a:r>
              <a:rPr lang="es" sz="1400"/>
              <a:t>Para crear un efecto de transición, debemos especificar dos cosas:</a:t>
            </a:r>
            <a:endParaRPr sz="1400"/>
          </a:p>
          <a:p>
            <a:pPr indent="-317500" lvl="0" marL="457200" rtl="0" algn="l">
              <a:lnSpc>
                <a:spcPct val="100000"/>
              </a:lnSpc>
              <a:spcBef>
                <a:spcPts val="0"/>
              </a:spcBef>
              <a:spcAft>
                <a:spcPts val="0"/>
              </a:spcAft>
              <a:buSzPts val="1400"/>
              <a:buChar char="●"/>
            </a:pPr>
            <a:r>
              <a:rPr lang="es" sz="1400"/>
              <a:t>La propiedad CSS a la que desea agregar un efecto (</a:t>
            </a:r>
            <a:r>
              <a:rPr i="1" lang="es" sz="1400"/>
              <a:t>¿qué propiedad modifico?</a:t>
            </a:r>
            <a:r>
              <a:rPr lang="es" sz="1400"/>
              <a:t>)</a:t>
            </a:r>
            <a:endParaRPr sz="1400"/>
          </a:p>
          <a:p>
            <a:pPr indent="-317500" lvl="0" marL="457200" rtl="0" algn="l">
              <a:lnSpc>
                <a:spcPct val="100000"/>
              </a:lnSpc>
              <a:spcBef>
                <a:spcPts val="0"/>
              </a:spcBef>
              <a:spcAft>
                <a:spcPts val="0"/>
              </a:spcAft>
              <a:buSzPts val="1400"/>
              <a:buChar char="●"/>
            </a:pPr>
            <a:r>
              <a:rPr lang="es" sz="1400"/>
              <a:t>La duración del efecto (</a:t>
            </a:r>
            <a:r>
              <a:rPr i="1" lang="es" sz="1400"/>
              <a:t>¿durante cuánto tiempo?</a:t>
            </a:r>
            <a:r>
              <a:rPr lang="es" sz="1400"/>
              <a:t>)</a:t>
            </a:r>
            <a:endParaRPr sz="1400"/>
          </a:p>
          <a:p>
            <a:pPr indent="0" lvl="0" marL="114297" rtl="0" algn="l">
              <a:lnSpc>
                <a:spcPct val="100000"/>
              </a:lnSpc>
              <a:spcBef>
                <a:spcPts val="0"/>
              </a:spcBef>
              <a:spcAft>
                <a:spcPts val="0"/>
              </a:spcAft>
              <a:buClr>
                <a:schemeClr val="dk1"/>
              </a:buClr>
              <a:buSzPts val="1100"/>
              <a:buFont typeface="Arial"/>
              <a:buNone/>
            </a:pPr>
            <a:r>
              <a:rPr lang="es" sz="1400"/>
              <a:t>Las propiedades relacionadas que existen son las siguientes:</a:t>
            </a:r>
            <a:endParaRPr sz="1400"/>
          </a:p>
          <a:p>
            <a:pPr indent="0" lvl="0" marL="114297" rtl="0" algn="l">
              <a:lnSpc>
                <a:spcPct val="100000"/>
              </a:lnSpc>
              <a:spcBef>
                <a:spcPts val="0"/>
              </a:spcBef>
              <a:spcAft>
                <a:spcPts val="0"/>
              </a:spcAft>
              <a:buClr>
                <a:schemeClr val="dk1"/>
              </a:buClr>
              <a:buSzPts val="1100"/>
              <a:buFont typeface="Arial"/>
              <a:buNone/>
            </a:pPr>
            <a:r>
              <a:t/>
            </a:r>
            <a:endParaRPr sz="1400"/>
          </a:p>
        </p:txBody>
      </p:sp>
      <p:pic>
        <p:nvPicPr>
          <p:cNvPr id="348" name="Google Shape;348;p26"/>
          <p:cNvPicPr preferRelativeResize="0"/>
          <p:nvPr/>
        </p:nvPicPr>
        <p:blipFill rotWithShape="1">
          <a:blip r:embed="rId3">
            <a:alphaModFix/>
          </a:blip>
          <a:srcRect b="0" l="0" r="0" t="0"/>
          <a:stretch/>
        </p:blipFill>
        <p:spPr>
          <a:xfrm>
            <a:off x="1590075" y="2987075"/>
            <a:ext cx="5963851" cy="158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54" name="Google Shape;354;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SzPts val="1550"/>
              <a:buChar char="●"/>
            </a:pPr>
            <a:r>
              <a:rPr b="1" lang="es" sz="1550"/>
              <a:t>transition-property: </a:t>
            </a:r>
            <a:r>
              <a:rPr lang="es" sz="1550"/>
              <a:t>Indica </a:t>
            </a:r>
            <a:r>
              <a:rPr b="1" lang="es" sz="1550"/>
              <a:t>la propiedad que será afectada por la transición</a:t>
            </a:r>
            <a:r>
              <a:rPr lang="es" sz="1550"/>
              <a:t>. Puede ser una propiedad concreta (</a:t>
            </a:r>
            <a:r>
              <a:rPr b="1" lang="es" sz="1550"/>
              <a:t>width</a:t>
            </a:r>
            <a:r>
              <a:rPr lang="es" sz="1550"/>
              <a:t> o color, por ejemplo) o simplemente </a:t>
            </a:r>
            <a:r>
              <a:rPr b="1" lang="es" sz="1550"/>
              <a:t>all</a:t>
            </a:r>
            <a:r>
              <a:rPr lang="es" sz="1550"/>
              <a:t> para que se aplique a todos los elementos. Por otro lado, </a:t>
            </a:r>
            <a:r>
              <a:rPr b="1" lang="es" sz="1550"/>
              <a:t>none</a:t>
            </a:r>
            <a:r>
              <a:rPr lang="es" sz="1550"/>
              <a:t> hace que no se aplique ninguna transición.</a:t>
            </a:r>
            <a:endParaRPr sz="1550"/>
          </a:p>
          <a:p>
            <a:pPr indent="-327025" lvl="0" marL="457200" rtl="0" algn="l">
              <a:lnSpc>
                <a:spcPct val="100000"/>
              </a:lnSpc>
              <a:spcBef>
                <a:spcPts val="0"/>
              </a:spcBef>
              <a:spcAft>
                <a:spcPts val="0"/>
              </a:spcAft>
              <a:buSzPts val="1550"/>
              <a:buChar char="●"/>
            </a:pPr>
            <a:r>
              <a:rPr b="1" lang="es" sz="1550"/>
              <a:t>transition-duration: </a:t>
            </a:r>
            <a:r>
              <a:rPr lang="es" sz="1550"/>
              <a:t>Establece la </a:t>
            </a:r>
            <a:r>
              <a:rPr b="1" lang="es" sz="1550"/>
              <a:t>duración de la transición</a:t>
            </a:r>
            <a:r>
              <a:rPr lang="es" sz="1550"/>
              <a:t>. Se recomienda comenzar con valores cortos, para que las transiciones sean rápidas y elegantes. Una duración demasiado grande producirá una transición con detenciones intermitentes, y pueden resultar molestas a muchos usuarios.</a:t>
            </a:r>
            <a:endParaRPr sz="1550"/>
          </a:p>
          <a:p>
            <a:pPr indent="-327025" lvl="0" marL="457200" rtl="0" algn="l">
              <a:lnSpc>
                <a:spcPct val="100000"/>
              </a:lnSpc>
              <a:spcBef>
                <a:spcPts val="0"/>
              </a:spcBef>
              <a:spcAft>
                <a:spcPts val="0"/>
              </a:spcAft>
              <a:buSzPts val="1550"/>
              <a:buChar char="●"/>
            </a:pPr>
            <a:r>
              <a:rPr b="1" lang="es" sz="1550"/>
              <a:t>transition-timing-function:</a:t>
            </a:r>
            <a:r>
              <a:rPr lang="es" sz="1550"/>
              <a:t> indica el </a:t>
            </a:r>
            <a:r>
              <a:rPr b="1" lang="es" sz="1550"/>
              <a:t>ritmo de la transición</a:t>
            </a:r>
            <a:r>
              <a:rPr lang="es" sz="1550"/>
              <a:t> que queremos conseguir. Se recomienda comenzar con </a:t>
            </a:r>
            <a:r>
              <a:rPr b="1" lang="es" sz="1550"/>
              <a:t>linear</a:t>
            </a:r>
            <a:r>
              <a:rPr lang="es" sz="1550"/>
              <a:t> (ritmo constante) y luego utilizar otros valores para variar el ritmo sea al inicio y/o al final de la transición.</a:t>
            </a:r>
            <a:endParaRPr sz="15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60" name="Google Shape;360;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00"/>
              <a:t>Los valores que puede tomar la propiedad son los siguientes:</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br>
              <a:rPr lang="es" sz="1500"/>
            </a:b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rPr lang="es" sz="1500"/>
              <a:t>Un valor </a:t>
            </a:r>
            <a:r>
              <a:rPr b="1" lang="es" sz="1500"/>
              <a:t>linear</a:t>
            </a:r>
            <a:r>
              <a:rPr lang="es" sz="1500"/>
              <a:t> siempre es constante, mientras que </a:t>
            </a:r>
            <a:r>
              <a:rPr b="1" lang="es" sz="1500"/>
              <a:t>ease</a:t>
            </a:r>
            <a:r>
              <a:rPr lang="es" sz="1500"/>
              <a:t> comienza suavemente, aumenta la velocidad y finaliza suavemente. </a:t>
            </a:r>
            <a:r>
              <a:rPr b="1" lang="es" sz="1500"/>
              <a:t>Ease-in</a:t>
            </a:r>
            <a:r>
              <a:rPr lang="es" sz="1500"/>
              <a:t> y </a:t>
            </a:r>
            <a:r>
              <a:rPr b="1" lang="es" sz="1500"/>
              <a:t>ease-out</a:t>
            </a:r>
            <a:r>
              <a:rPr lang="es" sz="1500"/>
              <a:t> son variaciones que van más lento al principio o al final, y </a:t>
            </a:r>
            <a:r>
              <a:rPr b="1" lang="es" sz="1500"/>
              <a:t>ease-in-out</a:t>
            </a:r>
            <a:r>
              <a:rPr lang="es" sz="1500"/>
              <a:t> una mezcla de ambas.</a:t>
            </a:r>
            <a:endParaRPr sz="1500"/>
          </a:p>
          <a:p>
            <a:pPr indent="0" lvl="0" marL="114297" rtl="0" algn="l">
              <a:lnSpc>
                <a:spcPct val="100000"/>
              </a:lnSpc>
              <a:spcBef>
                <a:spcPts val="0"/>
              </a:spcBef>
              <a:spcAft>
                <a:spcPts val="0"/>
              </a:spcAft>
              <a:buClr>
                <a:schemeClr val="dk1"/>
              </a:buClr>
              <a:buSzPts val="1100"/>
              <a:buFont typeface="Arial"/>
              <a:buNone/>
            </a:pPr>
            <a:r>
              <a:rPr lang="es" sz="1500"/>
              <a:t>La función </a:t>
            </a:r>
            <a:r>
              <a:rPr b="1" lang="es" sz="1500"/>
              <a:t>Cubic-Bezier()</a:t>
            </a:r>
            <a:r>
              <a:rPr lang="es" sz="1500"/>
              <a:t> nos permite configurar con más detalle la transición.</a:t>
            </a:r>
            <a:endParaRPr sz="1500"/>
          </a:p>
        </p:txBody>
      </p:sp>
      <p:pic>
        <p:nvPicPr>
          <p:cNvPr id="361" name="Google Shape;361;p28"/>
          <p:cNvPicPr preferRelativeResize="0"/>
          <p:nvPr/>
        </p:nvPicPr>
        <p:blipFill rotWithShape="1">
          <a:blip r:embed="rId3">
            <a:alphaModFix/>
          </a:blip>
          <a:srcRect b="0" l="0" r="0" t="0"/>
          <a:stretch/>
        </p:blipFill>
        <p:spPr>
          <a:xfrm>
            <a:off x="1864575" y="1726825"/>
            <a:ext cx="5414851" cy="190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La función de tiempo Cubic-Bezier()</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67" name="Google Shape;367;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Es una función personalizada. Podemos asignar valores que definen la velocidad que queramos que tenga la transición. En la última columna de la tabla anterior podemos ver los valores equivalentes a cada una de las palabras clave mencionadas. En principio, el formato de la función es </a:t>
            </a:r>
            <a:r>
              <a:rPr b="1" lang="es" sz="1450"/>
              <a:t>cubic-bezier(A, B, C, D)</a:t>
            </a:r>
            <a:r>
              <a:rPr lang="es" sz="1450"/>
              <a:t>, donde:</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br>
              <a:rPr lang="es" sz="1550"/>
            </a:b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r">
              <a:lnSpc>
                <a:spcPct val="100000"/>
              </a:lnSpc>
              <a:spcBef>
                <a:spcPts val="0"/>
              </a:spcBef>
              <a:spcAft>
                <a:spcPts val="0"/>
              </a:spcAft>
              <a:buClr>
                <a:schemeClr val="dk1"/>
              </a:buClr>
              <a:buSzPts val="1100"/>
              <a:buFont typeface="Arial"/>
              <a:buNone/>
            </a:pPr>
            <a:r>
              <a:rPr lang="es" sz="1550" u="sng">
                <a:solidFill>
                  <a:schemeClr val="accent5"/>
                </a:solidFill>
                <a:hlinkClick r:id="rId3">
                  <a:extLst>
                    <a:ext uri="{A12FA001-AC4F-418D-AE19-62706E023703}">
                      <ahyp:hlinkClr val="tx"/>
                    </a:ext>
                  </a:extLst>
                </a:hlinkClick>
              </a:rPr>
              <a:t>Simulador de Cubic-Bezier()</a:t>
            </a:r>
            <a:endParaRPr b="1" sz="1550"/>
          </a:p>
          <a:p>
            <a:pPr indent="0" lvl="0" marL="114297" rtl="0" algn="l">
              <a:lnSpc>
                <a:spcPct val="100000"/>
              </a:lnSpc>
              <a:spcBef>
                <a:spcPts val="0"/>
              </a:spcBef>
              <a:spcAft>
                <a:spcPts val="0"/>
              </a:spcAft>
              <a:buClr>
                <a:schemeClr val="dk1"/>
              </a:buClr>
              <a:buSzPts val="1100"/>
              <a:buFont typeface="Arial"/>
              <a:buNone/>
            </a:pPr>
            <a:r>
              <a:rPr b="1" lang="es" sz="1550"/>
              <a:t>transition-delay</a:t>
            </a:r>
            <a:r>
              <a:rPr lang="es" sz="1550"/>
              <a:t> nos ofrece la posibilidad de retrasar el inicio de la transición los segundos especificados.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68" name="Google Shape;368;p29"/>
          <p:cNvPicPr preferRelativeResize="0"/>
          <p:nvPr/>
        </p:nvPicPr>
        <p:blipFill rotWithShape="1">
          <a:blip r:embed="rId4">
            <a:alphaModFix/>
          </a:blip>
          <a:srcRect b="0" l="0" r="0" t="0"/>
          <a:stretch/>
        </p:blipFill>
        <p:spPr>
          <a:xfrm>
            <a:off x="735816" y="2388317"/>
            <a:ext cx="5574326" cy="1550256"/>
          </a:xfrm>
          <a:prstGeom prst="rect">
            <a:avLst/>
          </a:prstGeom>
          <a:noFill/>
          <a:ln>
            <a:noFill/>
          </a:ln>
        </p:spPr>
      </p:pic>
      <p:pic>
        <p:nvPicPr>
          <p:cNvPr descr="Cubic Bezier" id="369" name="Google Shape;369;p29"/>
          <p:cNvPicPr preferRelativeResize="0"/>
          <p:nvPr/>
        </p:nvPicPr>
        <p:blipFill rotWithShape="1">
          <a:blip r:embed="rId5">
            <a:alphaModFix/>
          </a:blip>
          <a:srcRect b="0" l="0" r="0" t="0"/>
          <a:stretch/>
        </p:blipFill>
        <p:spPr>
          <a:xfrm>
            <a:off x="6573475" y="2451350"/>
            <a:ext cx="1531950" cy="1424200"/>
          </a:xfrm>
          <a:prstGeom prst="rect">
            <a:avLst/>
          </a:prstGeom>
          <a:solidFill>
            <a:srgbClr val="23262E"/>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Atajo: Transiciones</a:t>
            </a:r>
            <a:endParaRPr sz="2700"/>
          </a:p>
          <a:p>
            <a:pPr indent="0" lvl="0" marL="0" rtl="0" algn="l">
              <a:lnSpc>
                <a:spcPct val="100000"/>
              </a:lnSpc>
              <a:spcBef>
                <a:spcPts val="0"/>
              </a:spcBef>
              <a:spcAft>
                <a:spcPts val="0"/>
              </a:spcAft>
              <a:buSzPct val="111111"/>
              <a:buNone/>
            </a:pPr>
            <a:r>
              <a:t/>
            </a:r>
            <a:endParaRPr/>
          </a:p>
        </p:txBody>
      </p:sp>
      <p:sp>
        <p:nvSpPr>
          <p:cNvPr id="375" name="Google Shape;375;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Como siempre, podemos resumir todas estas operaciones en una propiedad de atajo denominada </a:t>
            </a:r>
            <a:r>
              <a:rPr b="1" lang="es" sz="1450"/>
              <a:t>transition</a:t>
            </a:r>
            <a:r>
              <a:rPr lang="es" sz="1450"/>
              <a:t>. Los valores del ejemplo superior, se podrían escribir como se puede ver a continuación (si no necesitas algún valor, se puede omitir):</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b="1" sz="1550"/>
          </a:p>
          <a:p>
            <a:pPr indent="0" lvl="0" marL="114297" rtl="0" algn="l">
              <a:lnSpc>
                <a:spcPct val="100000"/>
              </a:lnSpc>
              <a:spcBef>
                <a:spcPts val="0"/>
              </a:spcBef>
              <a:spcAft>
                <a:spcPts val="0"/>
              </a:spcAft>
              <a:buClr>
                <a:schemeClr val="dk1"/>
              </a:buClr>
              <a:buSzPts val="1100"/>
              <a:buFont typeface="Arial"/>
              <a:buNone/>
            </a:pPr>
            <a:r>
              <a:rPr b="1" lang="es" sz="1550"/>
              <a:t>Fuente: </a:t>
            </a:r>
            <a:r>
              <a:rPr lang="es" sz="1550"/>
              <a:t> </a:t>
            </a:r>
            <a:r>
              <a:rPr lang="es" u="sng">
                <a:solidFill>
                  <a:schemeClr val="accent5"/>
                </a:solidFill>
                <a:hlinkClick r:id="rId3">
                  <a:extLst>
                    <a:ext uri="{A12FA001-AC4F-418D-AE19-62706E023703}">
                      <ahyp:hlinkClr val="tx"/>
                    </a:ext>
                  </a:extLst>
                </a:hlinkClick>
              </a:rPr>
              <a:t>https://lenguajecss.com/css/animaciones/transiciones/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76" name="Google Shape;376;p30"/>
          <p:cNvSpPr/>
          <p:nvPr/>
        </p:nvSpPr>
        <p:spPr>
          <a:xfrm>
            <a:off x="943200" y="2170950"/>
            <a:ext cx="7257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5F6167"/>
                </a:solidFill>
                <a:latin typeface="Consolas"/>
                <a:ea typeface="Consolas"/>
                <a:cs typeface="Consolas"/>
                <a:sym typeface="Consolas"/>
              </a:rPr>
              <a:t>/* transition: &lt;property&gt; &lt;duration&gt; &lt;timing-function&gt; &lt;delay&gt; */</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  transition: </a:t>
            </a:r>
            <a:r>
              <a:rPr b="0" i="0" lang="es" sz="1500" u="none" cap="none" strike="noStrike">
                <a:solidFill>
                  <a:srgbClr val="EE5D43"/>
                </a:solidFill>
                <a:latin typeface="Consolas"/>
                <a:ea typeface="Consolas"/>
                <a:cs typeface="Consolas"/>
                <a:sym typeface="Consolas"/>
              </a:rPr>
              <a:t>all</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39C12"/>
                </a:solidFill>
                <a:latin typeface="Consolas"/>
                <a:ea typeface="Consolas"/>
                <a:cs typeface="Consolas"/>
                <a:sym typeface="Consolas"/>
              </a:rPr>
              <a:t>0.2s</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EE5D43"/>
                </a:solidFill>
                <a:latin typeface="Consolas"/>
                <a:ea typeface="Consolas"/>
                <a:cs typeface="Consolas"/>
                <a:sym typeface="Consolas"/>
              </a:rPr>
              <a:t>ease-in</a:t>
            </a:r>
            <a:r>
              <a:rPr b="0" i="0" lang="es" sz="1500" u="none" cap="none" strike="noStrike">
                <a:solidFill>
                  <a:srgbClr val="D5CED9"/>
                </a:solidFill>
                <a:latin typeface="Consolas"/>
                <a:ea typeface="Consolas"/>
                <a:cs typeface="Consolas"/>
                <a:sym typeface="Consolas"/>
              </a:rPr>
              <a: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a:t>
            </a:r>
            <a:endParaRPr b="0" i="0" sz="1500" u="none" cap="none" strike="noStrike">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Animaciones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82" name="Google Shape;382;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Una animación permite que un elemento cambie gradualmente de un estilo a otro. Podemos cambiar tantas propiedades CSS como deseemos, tantas veces como sea necesario.</a:t>
            </a:r>
            <a:endParaRPr sz="1400"/>
          </a:p>
          <a:p>
            <a:pPr indent="0" lvl="0" marL="114297" rtl="0" algn="l">
              <a:lnSpc>
                <a:spcPct val="100000"/>
              </a:lnSpc>
              <a:spcBef>
                <a:spcPts val="1000"/>
              </a:spcBef>
              <a:spcAft>
                <a:spcPts val="0"/>
              </a:spcAft>
              <a:buClr>
                <a:schemeClr val="dk1"/>
              </a:buClr>
              <a:buSzPts val="1100"/>
              <a:buFont typeface="Arial"/>
              <a:buNone/>
            </a:pPr>
            <a:r>
              <a:rPr lang="es" sz="1400"/>
              <a:t>Las animaciones amplían el concepto de transiciones convirtiéndolo en algo mucho más flexible y potente, partiendo del mismo concepto de realizar cambios en ciertos estados inicial y final pero incorporando más estados, pudiendo realizar cambios desde un estado inicial, a un estado posterior, a otro estado posterior, y así sucesivamente. Además, esto será posible de forma automática, </a:t>
            </a:r>
            <a:r>
              <a:rPr b="1" lang="es" sz="1400"/>
              <a:t>sin que el usuario tenga que realizar una acción concreta.</a:t>
            </a:r>
            <a:endParaRPr b="1" sz="1400"/>
          </a:p>
          <a:p>
            <a:pPr indent="0" lvl="0" marL="114297" rtl="0" algn="l">
              <a:lnSpc>
                <a:spcPct val="100000"/>
              </a:lnSpc>
              <a:spcBef>
                <a:spcPts val="1000"/>
              </a:spcBef>
              <a:spcAft>
                <a:spcPts val="1000"/>
              </a:spcAft>
              <a:buClr>
                <a:schemeClr val="dk1"/>
              </a:buClr>
              <a:buSzPts val="1100"/>
              <a:buFont typeface="Arial"/>
              <a:buNone/>
            </a:pPr>
            <a:r>
              <a:rPr lang="es" sz="1400"/>
              <a:t>Para utilizar la animación CSS, primero debemos especificar algunos fotogramas clave (</a:t>
            </a:r>
            <a:r>
              <a:rPr b="1" lang="es" sz="1400"/>
              <a:t>@keyframes</a:t>
            </a:r>
            <a:r>
              <a:rPr lang="es" sz="1400"/>
              <a:t>) para la animación, que contendrán los estilos que tendrá el elemento en determinados momentos. Además tendremos que utilizar las propiedades de las animaciones, que definen el comportamiento de la misma.</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88" name="Google Shape;388;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este comportamiento necesitamos conocer las siguientes propiedades CSS: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b="1" lang="es" sz="1450"/>
              <a:t>animation-name</a:t>
            </a:r>
            <a:r>
              <a:rPr lang="es" sz="1450"/>
              <a:t> permite especificar el nombre del fotograma a utilizar. </a:t>
            </a:r>
            <a:r>
              <a:rPr b="1" lang="es" sz="1450"/>
              <a:t>animation- duration</a:t>
            </a:r>
            <a:r>
              <a:rPr lang="es" sz="1450"/>
              <a:t>, </a:t>
            </a:r>
            <a:r>
              <a:rPr b="1" lang="es" sz="1450"/>
              <a:t>animation-timing-function</a:t>
            </a:r>
            <a:r>
              <a:rPr lang="es" sz="1450"/>
              <a:t> y </a:t>
            </a:r>
            <a:r>
              <a:rPr b="1" lang="es" sz="1450"/>
              <a:t>animation-delay</a:t>
            </a:r>
            <a:r>
              <a:rPr lang="es" sz="1450"/>
              <a:t> funcionan exactamente igual que en transiciones.</a:t>
            </a:r>
            <a:endParaRPr sz="1550"/>
          </a:p>
        </p:txBody>
      </p:sp>
      <p:pic>
        <p:nvPicPr>
          <p:cNvPr id="389" name="Google Shape;389;p32"/>
          <p:cNvPicPr preferRelativeResize="0"/>
          <p:nvPr/>
        </p:nvPicPr>
        <p:blipFill rotWithShape="1">
          <a:blip r:embed="rId3">
            <a:alphaModFix/>
          </a:blip>
          <a:srcRect b="0" l="0" r="0" t="0"/>
          <a:stretch/>
        </p:blipFill>
        <p:spPr>
          <a:xfrm>
            <a:off x="2291450" y="1654025"/>
            <a:ext cx="4561099" cy="208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95" name="Google Shape;395;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La propiedad </a:t>
            </a:r>
            <a:r>
              <a:rPr b="1" lang="es" sz="1450"/>
              <a:t>animation-iteration-count</a:t>
            </a:r>
            <a:r>
              <a:rPr lang="es" sz="1450"/>
              <a:t> permite indicar el número de veces que se repite la animación, pudiendo establecer un número concreto de repeticiones o indicando </a:t>
            </a:r>
            <a:r>
              <a:rPr b="1" lang="es" sz="1450"/>
              <a:t>infinite</a:t>
            </a:r>
            <a:r>
              <a:rPr lang="es" sz="1450"/>
              <a:t> para que se repita continuamente. Por otra parte, especificando un valor en </a:t>
            </a:r>
            <a:r>
              <a:rPr b="1" lang="es" sz="1450"/>
              <a:t>animation-direction</a:t>
            </a:r>
            <a:r>
              <a:rPr lang="es" sz="1450"/>
              <a:t> conseguiremos indicar el orden en el que se reproducen los fotogramas, pudiendo escoger un valor de los siguientes: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96" name="Google Shape;396;p33"/>
          <p:cNvPicPr preferRelativeResize="0"/>
          <p:nvPr/>
        </p:nvPicPr>
        <p:blipFill rotWithShape="1">
          <a:blip r:embed="rId3">
            <a:alphaModFix/>
          </a:blip>
          <a:srcRect b="0" l="0" r="0" t="0"/>
          <a:stretch/>
        </p:blipFill>
        <p:spPr>
          <a:xfrm>
            <a:off x="938437" y="2590850"/>
            <a:ext cx="7267126" cy="191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02" name="Google Shape;402;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Por defecto, cuando se termina una animación que se ha indicado que se reproduzca sólo una vez, la animación vuelve a su estado inicial (primer fotograma).</a:t>
            </a:r>
            <a:endParaRPr sz="1450"/>
          </a:p>
          <a:p>
            <a:pPr indent="0" lvl="0" marL="114297" rtl="0" algn="l">
              <a:lnSpc>
                <a:spcPct val="100000"/>
              </a:lnSpc>
              <a:spcBef>
                <a:spcPts val="1000"/>
              </a:spcBef>
              <a:spcAft>
                <a:spcPts val="0"/>
              </a:spcAft>
              <a:buClr>
                <a:schemeClr val="dk1"/>
              </a:buClr>
              <a:buSzPts val="1100"/>
              <a:buFont typeface="Arial"/>
              <a:buNone/>
            </a:pPr>
            <a:r>
              <a:rPr lang="es" sz="1450"/>
              <a:t>Mediante la propiedad </a:t>
            </a:r>
            <a:r>
              <a:rPr b="1" lang="es" sz="1450"/>
              <a:t>animation-fill-mode</a:t>
            </a:r>
            <a:r>
              <a:rPr lang="es" sz="1450"/>
              <a:t> podemos indicar que debe mostrar la animación cuando ha finalizado y ya no se está reproduciendo; si mostrar el estado inicial (</a:t>
            </a:r>
            <a:r>
              <a:rPr b="1" lang="es" sz="1450"/>
              <a:t>backwards</a:t>
            </a:r>
            <a:r>
              <a:rPr lang="es" sz="1450"/>
              <a:t>), el estado final (</a:t>
            </a:r>
            <a:r>
              <a:rPr b="1" lang="es" sz="1450"/>
              <a:t>forwards</a:t>
            </a:r>
            <a:r>
              <a:rPr lang="es" sz="1450"/>
              <a:t>) o una combinación de ambas (</a:t>
            </a:r>
            <a:r>
              <a:rPr b="1" lang="es" sz="1450"/>
              <a:t>both</a:t>
            </a:r>
            <a:r>
              <a:rPr lang="es" sz="1450"/>
              <a:t>).</a:t>
            </a:r>
            <a:endParaRPr sz="1450"/>
          </a:p>
          <a:p>
            <a:pPr indent="0" lvl="0" marL="114297" rtl="0" algn="l">
              <a:lnSpc>
                <a:spcPct val="100000"/>
              </a:lnSpc>
              <a:spcBef>
                <a:spcPts val="1000"/>
              </a:spcBef>
              <a:spcAft>
                <a:spcPts val="1000"/>
              </a:spcAft>
              <a:buClr>
                <a:schemeClr val="dk1"/>
              </a:buClr>
              <a:buSzPts val="1100"/>
              <a:buFont typeface="Arial"/>
              <a:buNone/>
            </a:pPr>
            <a:r>
              <a:rPr lang="es" sz="1450"/>
              <a:t>La propiedad </a:t>
            </a:r>
            <a:r>
              <a:rPr b="1" lang="es" sz="1450"/>
              <a:t>animation-play-state</a:t>
            </a:r>
            <a:r>
              <a:rPr lang="es" sz="1450"/>
              <a:t> nos permite establecer la animación a estado de reproducción (</a:t>
            </a:r>
            <a:r>
              <a:rPr b="1" lang="es" sz="1450"/>
              <a:t>running</a:t>
            </a:r>
            <a:r>
              <a:rPr lang="es" sz="1450"/>
              <a:t>) o pausarla (</a:t>
            </a:r>
            <a:r>
              <a:rPr b="1" lang="es" sz="1450"/>
              <a:t>paused</a:t>
            </a:r>
            <a:r>
              <a:rPr lang="es" sz="1450"/>
              <a:t>).</a:t>
            </a:r>
            <a:endParaRPr sz="15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Atajo: Animaciones</a:t>
            </a:r>
            <a:endParaRPr sz="2700"/>
          </a:p>
          <a:p>
            <a:pPr indent="0" lvl="0" marL="0" rtl="0" algn="l">
              <a:lnSpc>
                <a:spcPct val="100000"/>
              </a:lnSpc>
              <a:spcBef>
                <a:spcPts val="0"/>
              </a:spcBef>
              <a:spcAft>
                <a:spcPts val="0"/>
              </a:spcAft>
              <a:buSzPct val="111111"/>
              <a:buNone/>
            </a:pPr>
            <a:r>
              <a:t/>
            </a:r>
            <a:endParaRPr/>
          </a:p>
        </p:txBody>
      </p:sp>
      <p:sp>
        <p:nvSpPr>
          <p:cNvPr id="408" name="Google Shape;408;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Nuevamente, CSS ofrece la posibilidad de resumir todas estas propiedades en una sola, para hacer nuestras hojas de estilos más específicas. El orden de la propiedad de atajo sería el siguiente:</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lang="es" sz="1450"/>
              <a:t>Debemos ser cuidadosos al indicar el tiempo en las propiedades de duración. Al ser una unidad diferente a las que solemos manejar (px, em, etc...) hay que especificar </a:t>
            </a:r>
            <a:r>
              <a:rPr b="1" lang="es" sz="1450"/>
              <a:t>siempre</a:t>
            </a:r>
            <a:r>
              <a:rPr lang="es" sz="1450"/>
              <a:t> la </a:t>
            </a:r>
            <a:r>
              <a:rPr b="1" lang="es" sz="1450"/>
              <a:t>s</a:t>
            </a:r>
            <a:r>
              <a:rPr lang="es" sz="1450"/>
              <a:t>, por segundos, </a:t>
            </a:r>
            <a:r>
              <a:rPr b="1" lang="es" sz="1450"/>
              <a:t>aunque sea un valor igual a 0</a:t>
            </a:r>
            <a:r>
              <a:rPr lang="es" sz="1450"/>
              <a:t>.</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409" name="Google Shape;409;p35"/>
          <p:cNvSpPr/>
          <p:nvPr/>
        </p:nvSpPr>
        <p:spPr>
          <a:xfrm>
            <a:off x="526650" y="2215500"/>
            <a:ext cx="81363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animation: &lt;name&gt; &lt;duration&gt; &lt;timing-function&gt; &lt;delay&gt;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&lt;iteration-count&gt; &lt;direction&gt; &lt;fill-mode&gt; &lt;play-state&gt;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animation: changeColor </a:t>
            </a:r>
            <a:r>
              <a:rPr b="0" i="0" lang="es" sz="1400" u="none" cap="none" strike="noStrike">
                <a:solidFill>
                  <a:srgbClr val="F39C12"/>
                </a:solidFill>
                <a:latin typeface="Consolas"/>
                <a:ea typeface="Consolas"/>
                <a:cs typeface="Consolas"/>
                <a:sym typeface="Consolas"/>
              </a:rPr>
              <a:t>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linear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normal</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forwards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running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Fotogramas (keyframes)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15" name="Google Shape;415;p3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los fotogramas de una animación utilizaremos la regla </a:t>
            </a:r>
            <a:r>
              <a:rPr b="1" lang="es" sz="1450"/>
              <a:t>@keyframes</a:t>
            </a:r>
            <a:r>
              <a:rPr lang="es" sz="1450"/>
              <a:t>. Primero elegimos un nombre para la animación (ya que podemos tener varias en una misma página), mientras que podremos utilizar varios selectores para definir el transcurso de los fotogramas en la animación.</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descr="Sintaxis del esquema de los keyframes" id="416" name="Google Shape;416;p36"/>
          <p:cNvPicPr preferRelativeResize="0"/>
          <p:nvPr/>
        </p:nvPicPr>
        <p:blipFill rotWithShape="1">
          <a:blip r:embed="rId3">
            <a:alphaModFix/>
          </a:blip>
          <a:srcRect b="0" l="0" r="0" t="0"/>
          <a:stretch/>
        </p:blipFill>
        <p:spPr>
          <a:xfrm>
            <a:off x="551102" y="2378458"/>
            <a:ext cx="3128925" cy="2285475"/>
          </a:xfrm>
          <a:prstGeom prst="rect">
            <a:avLst/>
          </a:prstGeom>
          <a:solidFill>
            <a:srgbClr val="23262E"/>
          </a:solidFill>
          <a:ln>
            <a:noFill/>
          </a:ln>
        </p:spPr>
      </p:pic>
      <p:sp>
        <p:nvSpPr>
          <p:cNvPr id="417" name="Google Shape;417;p36"/>
          <p:cNvSpPr/>
          <p:nvPr/>
        </p:nvSpPr>
        <p:spPr>
          <a:xfrm>
            <a:off x="4035750" y="2331125"/>
            <a:ext cx="4267200" cy="151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animation-name: cambiarColor;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animation-duration: </a:t>
            </a:r>
            <a:r>
              <a:rPr b="0" i="0" lang="es" sz="1100" u="none" cap="none" strike="noStrike">
                <a:solidFill>
                  <a:srgbClr val="F39C12"/>
                </a:solidFill>
                <a:latin typeface="Consolas"/>
                <a:ea typeface="Consolas"/>
                <a:cs typeface="Consolas"/>
                <a:sym typeface="Consolas"/>
              </a:rPr>
              <a:t>2s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animation-delay: </a:t>
            </a:r>
            <a:r>
              <a:rPr b="0" i="0" lang="es" sz="1100" u="none" cap="none" strike="noStrike">
                <a:solidFill>
                  <a:srgbClr val="F39C12"/>
                </a:solidFill>
                <a:latin typeface="Consolas"/>
                <a:ea typeface="Consolas"/>
                <a:cs typeface="Consolas"/>
                <a:sym typeface="Consolas"/>
              </a:rPr>
              <a:t>1s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animation: cambiarColor 2s 1s; */</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p:txBody>
      </p:sp>
      <p:sp>
        <p:nvSpPr>
          <p:cNvPr id="418" name="Google Shape;418;p36"/>
          <p:cNvSpPr/>
          <p:nvPr/>
        </p:nvSpPr>
        <p:spPr>
          <a:xfrm>
            <a:off x="4035750" y="3840125"/>
            <a:ext cx="4267200" cy="80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C74DED"/>
                </a:solidFill>
                <a:latin typeface="Consolas"/>
                <a:ea typeface="Consolas"/>
                <a:cs typeface="Consolas"/>
                <a:sym typeface="Consolas"/>
              </a:rPr>
              <a:t>@keyframes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cambiarColor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from</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to</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yellow</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Fotogramas (keyframes)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24" name="Google Shape;424;p3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En este ejemplo partimos de un primer fotograma con un elemento con color de fondo rojo. Si observamos el último fotograma, indicamos finalice con color de fondo verde. La regla </a:t>
            </a:r>
            <a:r>
              <a:rPr b="1" lang="es" sz="1450"/>
              <a:t>@keyframes</a:t>
            </a:r>
            <a:r>
              <a:rPr lang="es" sz="1450"/>
              <a:t> creará la animación intermedia para conseguir que el elemento cambie de color.</a:t>
            </a:r>
            <a:endParaRPr sz="1450"/>
          </a:p>
          <a:p>
            <a:pPr indent="0" lvl="0" marL="114297" rtl="0" algn="l">
              <a:lnSpc>
                <a:spcPct val="100000"/>
              </a:lnSpc>
              <a:spcBef>
                <a:spcPts val="0"/>
              </a:spcBef>
              <a:spcAft>
                <a:spcPts val="0"/>
              </a:spcAft>
              <a:buClr>
                <a:schemeClr val="dk1"/>
              </a:buClr>
              <a:buSzPts val="1100"/>
              <a:buFont typeface="Arial"/>
              <a:buNone/>
            </a:pPr>
            <a:r>
              <a:rPr lang="es" sz="1450"/>
              <a:t>Los selectores </a:t>
            </a:r>
            <a:r>
              <a:rPr b="1" lang="es" sz="1450"/>
              <a:t>from</a:t>
            </a:r>
            <a:r>
              <a:rPr lang="es" sz="1450"/>
              <a:t> y </a:t>
            </a:r>
            <a:r>
              <a:rPr b="1" lang="es" sz="1450"/>
              <a:t>to</a:t>
            </a:r>
            <a:r>
              <a:rPr lang="es" sz="1450"/>
              <a:t> son realmente sinónimos de 0% y 100%. Al modificarlos podremos ir añadiendo nuevos fotogramas intermedios:</a:t>
            </a:r>
            <a:endParaRPr sz="1550"/>
          </a:p>
        </p:txBody>
      </p:sp>
      <p:sp>
        <p:nvSpPr>
          <p:cNvPr id="425" name="Google Shape;425;p37"/>
          <p:cNvSpPr/>
          <p:nvPr/>
        </p:nvSpPr>
        <p:spPr>
          <a:xfrm>
            <a:off x="578425" y="2752385"/>
            <a:ext cx="3838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height: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background-color: </a:t>
            </a:r>
            <a:r>
              <a:rPr b="0" i="0" lang="es" sz="1300" u="none" cap="none" strike="noStrike">
                <a:solidFill>
                  <a:srgbClr val="EE5D43"/>
                </a:solidFill>
                <a:latin typeface="Consolas"/>
                <a:ea typeface="Consolas"/>
                <a:cs typeface="Consolas"/>
                <a:sym typeface="Consolas"/>
              </a:rPr>
              <a:t>blue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animation-name: cambiarColor;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animation-duration: </a:t>
            </a:r>
            <a:r>
              <a:rPr b="0" i="0" lang="es" sz="1300" u="none" cap="none" strike="noStrike">
                <a:solidFill>
                  <a:srgbClr val="F39C12"/>
                </a:solidFill>
                <a:latin typeface="Consolas"/>
                <a:ea typeface="Consolas"/>
                <a:cs typeface="Consolas"/>
                <a:sym typeface="Consolas"/>
              </a:rPr>
              <a:t>2s</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animation-timing-function: </a:t>
            </a:r>
            <a:r>
              <a:rPr b="0" i="0" lang="es" sz="1300" u="none" cap="none" strike="noStrike">
                <a:solidFill>
                  <a:srgbClr val="EE5D43"/>
                </a:solidFill>
                <a:latin typeface="Consolas"/>
                <a:ea typeface="Consolas"/>
                <a:cs typeface="Consolas"/>
                <a:sym typeface="Consolas"/>
              </a:rPr>
              <a:t>ease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animation-iteration-count: </a:t>
            </a:r>
            <a:r>
              <a:rPr b="0" i="0" lang="es" sz="1300" u="none" cap="none" strike="noStrike">
                <a:solidFill>
                  <a:srgbClr val="EE5D43"/>
                </a:solidFill>
                <a:latin typeface="Consolas"/>
                <a:ea typeface="Consolas"/>
                <a:cs typeface="Consolas"/>
                <a:sym typeface="Consolas"/>
              </a:rPr>
              <a:t>infinite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a:off x="4571999" y="2752370"/>
            <a:ext cx="4162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C74DED"/>
                </a:solidFill>
                <a:latin typeface="Consolas"/>
                <a:ea typeface="Consolas"/>
                <a:cs typeface="Consolas"/>
                <a:sym typeface="Consolas"/>
              </a:rPr>
              <a:t>@keyframes</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00E8C6"/>
                </a:solidFill>
                <a:latin typeface="Consolas"/>
                <a:ea typeface="Consolas"/>
                <a:cs typeface="Consolas"/>
                <a:sym typeface="Consolas"/>
              </a:rPr>
              <a:t>cambiarColor</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0% {background: </a:t>
            </a:r>
            <a:r>
              <a:rPr b="0" i="0" lang="es" sz="1300" u="none" cap="none" strike="noStrike">
                <a:solidFill>
                  <a:srgbClr val="EE5D43"/>
                </a:solidFill>
                <a:latin typeface="Consolas"/>
                <a:ea typeface="Consolas"/>
                <a:cs typeface="Consolas"/>
                <a:sym typeface="Consolas"/>
              </a:rPr>
              <a:t>red</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200px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Primer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50% {background: </a:t>
            </a:r>
            <a:r>
              <a:rPr b="0" i="0" lang="es" sz="1300" u="none" cap="none" strike="noStrike">
                <a:solidFill>
                  <a:srgbClr val="EE5D43"/>
                </a:solidFill>
                <a:latin typeface="Consolas"/>
                <a:ea typeface="Consolas"/>
                <a:cs typeface="Consolas"/>
                <a:sym typeface="Consolas"/>
              </a:rPr>
              <a:t>yellow</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400px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Segundo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100% {background: </a:t>
            </a:r>
            <a:r>
              <a:rPr b="0" i="0" lang="es" sz="1300" u="none" cap="none" strike="noStrike">
                <a:solidFill>
                  <a:srgbClr val="EE5D43"/>
                </a:solidFill>
                <a:latin typeface="Consolas"/>
                <a:ea typeface="Consolas"/>
                <a:cs typeface="Consolas"/>
                <a:sym typeface="Consolas"/>
              </a:rPr>
              <a:t>green</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600px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Último fotograma */</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Encadenar animaciones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32" name="Google Shape;432;p3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600"/>
              </a:spcAft>
              <a:buClr>
                <a:schemeClr val="dk1"/>
              </a:buClr>
              <a:buSzPts val="1400"/>
              <a:buFont typeface="Montserrat"/>
              <a:buNone/>
            </a:pPr>
            <a:r>
              <a:rPr lang="es" sz="1550"/>
              <a:t>Es posible encadenar múltiples animaciones, separando con comas las animaciones individuales y estableciendo un tiempo de retardo a cada animación posterior:</a:t>
            </a:r>
            <a:endParaRPr sz="1550"/>
          </a:p>
        </p:txBody>
      </p:sp>
      <p:sp>
        <p:nvSpPr>
          <p:cNvPr id="433" name="Google Shape;433;p38"/>
          <p:cNvSpPr/>
          <p:nvPr/>
        </p:nvSpPr>
        <p:spPr>
          <a:xfrm>
            <a:off x="530700" y="2198475"/>
            <a:ext cx="8082600" cy="1386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.animated</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animation: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moveRight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0s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lookUp </a:t>
            </a:r>
            <a:r>
              <a:rPr b="0" i="0" lang="es" sz="1200" u="none" cap="none" strike="noStrike">
                <a:solidFill>
                  <a:srgbClr val="F39C12"/>
                </a:solidFill>
                <a:latin typeface="Consolas"/>
                <a:ea typeface="Consolas"/>
                <a:cs typeface="Consolas"/>
                <a:sym typeface="Consolas"/>
              </a:rPr>
              <a:t>2.5s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5s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moveLeft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7.5s (5 + 2.5)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dissapear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9.5s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9.5s (2 + 7.5)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434" name="Google Shape;434;p38"/>
          <p:cNvSpPr txBox="1"/>
          <p:nvPr>
            <p:ph idx="1" type="body"/>
          </p:nvPr>
        </p:nvSpPr>
        <p:spPr>
          <a:xfrm>
            <a:off x="424100" y="3693150"/>
            <a:ext cx="8247900" cy="9267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Hemos aplicado varias animaciones a la vez, estableciendo un retardo equivalente a la suma de la duración de las animaciones anteriores, encadenando una animación con otra.</a:t>
            </a:r>
            <a:r>
              <a:rPr lang="es" sz="1550" u="sng">
                <a:solidFill>
                  <a:schemeClr val="hlink"/>
                </a:solidFill>
                <a:hlinkClick r:id="rId3"/>
              </a:rPr>
              <a:t>+info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Librería de animaciones Animate.css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40" name="Google Shape;440;p3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Podemos utilizar </a:t>
            </a:r>
            <a:r>
              <a:rPr b="1" lang="es" sz="1550"/>
              <a:t>Animate.css</a:t>
            </a:r>
            <a:r>
              <a:rPr lang="es" sz="1550"/>
              <a:t> para dar dinamismo a nuestro contenido. </a:t>
            </a:r>
            <a:r>
              <a:rPr lang="es" sz="1550" u="sng">
                <a:solidFill>
                  <a:schemeClr val="hlink"/>
                </a:solidFill>
                <a:hlinkClick r:id="rId3"/>
              </a:rPr>
              <a:t>Ingresar</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327025" lvl="0" marL="457200" rtl="0" algn="l">
              <a:lnSpc>
                <a:spcPct val="100000"/>
              </a:lnSpc>
              <a:spcBef>
                <a:spcPts val="600"/>
              </a:spcBef>
              <a:spcAft>
                <a:spcPts val="0"/>
              </a:spcAft>
              <a:buSzPts val="1550"/>
              <a:buChar char="●"/>
            </a:pPr>
            <a:r>
              <a:rPr lang="es" sz="1550"/>
              <a:t>En pocos pasos se pueden agregar animaciones CSS a cualquier elemento con esta sencilla librería.</a:t>
            </a:r>
            <a:endParaRPr sz="1550"/>
          </a:p>
          <a:p>
            <a:pPr indent="-327025" lvl="0" marL="457200" rtl="0" algn="l">
              <a:lnSpc>
                <a:spcPct val="100000"/>
              </a:lnSpc>
              <a:spcBef>
                <a:spcPts val="0"/>
              </a:spcBef>
              <a:spcAft>
                <a:spcPts val="0"/>
              </a:spcAft>
              <a:buSzPts val="1550"/>
              <a:buChar char="●"/>
            </a:pPr>
            <a:r>
              <a:rPr lang="es" sz="1550"/>
              <a:t>En la creación de cualquier contenido web resulta interesante incorporar animaciones que nos ayuden a mejorar la experiencia del usuario durante la interacción con el contenido.</a:t>
            </a:r>
            <a:endParaRPr sz="1550"/>
          </a:p>
          <a:p>
            <a:pPr indent="-327025" lvl="0" marL="457200" rtl="0" algn="l">
              <a:lnSpc>
                <a:spcPct val="100000"/>
              </a:lnSpc>
              <a:spcBef>
                <a:spcPts val="0"/>
              </a:spcBef>
              <a:spcAft>
                <a:spcPts val="0"/>
              </a:spcAft>
              <a:buSzPts val="1550"/>
              <a:buChar char="●"/>
            </a:pPr>
            <a:r>
              <a:rPr lang="es" sz="1550"/>
              <a:t>Permite disponer de una gran variedad de animaciones CSS sin necesidad de crearlas nosotros mismos.</a:t>
            </a:r>
            <a:endParaRPr sz="1550"/>
          </a:p>
          <a:p>
            <a:pPr indent="-327025" lvl="0" marL="457200" rtl="0" algn="l">
              <a:lnSpc>
                <a:spcPct val="100000"/>
              </a:lnSpc>
              <a:spcBef>
                <a:spcPts val="0"/>
              </a:spcBef>
              <a:spcAft>
                <a:spcPts val="0"/>
              </a:spcAft>
              <a:buSzPts val="1550"/>
              <a:buChar char="●"/>
            </a:pPr>
            <a:r>
              <a:rPr lang="es" sz="1550"/>
              <a:t>Esta librería permite conseguir que el contenido sea más atractivo y dinámico.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08</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07</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09</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2 - Modelo de caja y posicionamiento</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Modelo de caja y propiedades.</a:t>
            </a:r>
            <a:endParaRPr/>
          </a:p>
          <a:p>
            <a:pPr indent="-292100" lvl="0" marL="457200" rtl="0" algn="l">
              <a:lnSpc>
                <a:spcPct val="100000"/>
              </a:lnSpc>
              <a:spcBef>
                <a:spcPts val="0"/>
              </a:spcBef>
              <a:spcAft>
                <a:spcPts val="0"/>
              </a:spcAft>
              <a:buSzPts val="1000"/>
              <a:buChar char="●"/>
            </a:pPr>
            <a:r>
              <a:rPr lang="es"/>
              <a:t>Posicionamiento y visualización.</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5 - Flexbox</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Media Queries.</a:t>
            </a:r>
            <a:endParaRPr/>
          </a:p>
          <a:p>
            <a:pPr indent="-292100" lvl="0" marL="457200" rtl="0" algn="l">
              <a:lnSpc>
                <a:spcPct val="100000"/>
              </a:lnSpc>
              <a:spcBef>
                <a:spcPts val="0"/>
              </a:spcBef>
              <a:spcAft>
                <a:spcPts val="0"/>
              </a:spcAft>
              <a:buSzPts val="1000"/>
              <a:buChar char="●"/>
            </a:pPr>
            <a:r>
              <a:rPr lang="es"/>
              <a:t>¿Qué es Flexbox?</a:t>
            </a:r>
            <a:endParaRPr/>
          </a:p>
          <a:p>
            <a:pPr indent="-292100" lvl="0" marL="457200" rtl="0" algn="l">
              <a:lnSpc>
                <a:spcPct val="100000"/>
              </a:lnSpc>
              <a:spcBef>
                <a:spcPts val="0"/>
              </a:spcBef>
              <a:spcAft>
                <a:spcPts val="0"/>
              </a:spcAft>
              <a:buSzPts val="1000"/>
              <a:buChar char="●"/>
            </a:pPr>
            <a:r>
              <a:rPr lang="es"/>
              <a:t>Propiedades para el contenedor Flex, y los Flex items.</a:t>
            </a:r>
            <a:endParaRPr/>
          </a:p>
          <a:p>
            <a:pPr indent="0" lvl="0" marL="0" rtl="0" algn="l">
              <a:lnSpc>
                <a:spcPct val="100000"/>
              </a:lnSpc>
              <a:spcBef>
                <a:spcPts val="0"/>
              </a:spcBef>
              <a:spcAft>
                <a:spcPts val="0"/>
              </a:spcAft>
              <a:buSzPts val="1000"/>
              <a:buNone/>
            </a:pPr>
            <a:r>
              <a:t/>
            </a:r>
            <a:endParaRPr/>
          </a:p>
        </p:txBody>
      </p:sp>
      <p:sp>
        <p:nvSpPr>
          <p:cNvPr id="167" name="Google Shape;167;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4 - Selectores avanzados y Animaciones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Selectores avanzados.</a:t>
            </a:r>
            <a:endParaRPr/>
          </a:p>
          <a:p>
            <a:pPr indent="-292100" lvl="0" marL="457200" rtl="0" algn="l">
              <a:lnSpc>
                <a:spcPct val="100000"/>
              </a:lnSpc>
              <a:spcBef>
                <a:spcPts val="0"/>
              </a:spcBef>
              <a:spcAft>
                <a:spcPts val="0"/>
              </a:spcAft>
              <a:buSzPts val="1000"/>
              <a:buChar char="●"/>
            </a:pPr>
            <a:r>
              <a:rPr lang="es"/>
              <a:t>Animaciones con CSS.</a:t>
            </a:r>
            <a:endParaRPr/>
          </a:p>
          <a:p>
            <a:pPr indent="-292100" lvl="0" marL="457200" rtl="0" algn="l">
              <a:lnSpc>
                <a:spcPct val="100000"/>
              </a:lnSpc>
              <a:spcBef>
                <a:spcPts val="0"/>
              </a:spcBef>
              <a:spcAft>
                <a:spcPts val="0"/>
              </a:spcAft>
              <a:buSzPts val="1000"/>
              <a:buChar char="●"/>
            </a:pPr>
            <a:r>
              <a:rPr lang="es"/>
              <a:t>Incorporación de transformaciones y transiciones a elementos.</a:t>
            </a:r>
            <a:endParaRPr/>
          </a:p>
          <a:p>
            <a:pPr indent="-292100" lvl="0" marL="457200" rtl="0" algn="l">
              <a:lnSpc>
                <a:spcPct val="100000"/>
              </a:lnSpc>
              <a:spcBef>
                <a:spcPts val="0"/>
              </a:spcBef>
              <a:spcAft>
                <a:spcPts val="0"/>
              </a:spcAft>
              <a:buSzPts val="1000"/>
              <a:buChar char="●"/>
            </a:pPr>
            <a:r>
              <a:rPr lang="es"/>
              <a:t>Introducción Responsive Web Design.</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es"/>
              <a:t>Introducción Responsive Web Design</a:t>
            </a:r>
            <a:endParaRPr/>
          </a:p>
        </p:txBody>
      </p:sp>
      <p:sp>
        <p:nvSpPr>
          <p:cNvPr id="446" name="Google Shape;446;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s">
                <a:latin typeface="Montserrat"/>
                <a:ea typeface="Montserrat"/>
                <a:cs typeface="Montserrat"/>
                <a:sym typeface="Montserrat"/>
              </a:rPr>
              <a:t>El </a:t>
            </a:r>
            <a:r>
              <a:rPr b="1" lang="es">
                <a:latin typeface="Montserrat"/>
                <a:ea typeface="Montserrat"/>
                <a:cs typeface="Montserrat"/>
                <a:sym typeface="Montserrat"/>
              </a:rPr>
              <a:t>diseño web responsivo</a:t>
            </a:r>
            <a:r>
              <a:rPr lang="es">
                <a:latin typeface="Montserrat"/>
                <a:ea typeface="Montserrat"/>
                <a:cs typeface="Montserrat"/>
                <a:sym typeface="Montserrat"/>
              </a:rPr>
              <a:t> se trata de usar </a:t>
            </a:r>
            <a:r>
              <a:rPr b="1" lang="es">
                <a:latin typeface="Montserrat"/>
                <a:ea typeface="Montserrat"/>
                <a:cs typeface="Montserrat"/>
                <a:sym typeface="Montserrat"/>
              </a:rPr>
              <a:t>HTML </a:t>
            </a:r>
            <a:r>
              <a:rPr lang="es">
                <a:latin typeface="Montserrat"/>
                <a:ea typeface="Montserrat"/>
                <a:cs typeface="Montserrat"/>
                <a:sym typeface="Montserrat"/>
              </a:rPr>
              <a:t>y </a:t>
            </a:r>
            <a:r>
              <a:rPr b="1" lang="es">
                <a:latin typeface="Montserrat"/>
                <a:ea typeface="Montserrat"/>
                <a:cs typeface="Montserrat"/>
                <a:sym typeface="Montserrat"/>
              </a:rPr>
              <a:t>CSS </a:t>
            </a:r>
            <a:r>
              <a:rPr lang="es">
                <a:latin typeface="Montserrat"/>
                <a:ea typeface="Montserrat"/>
                <a:cs typeface="Montserrat"/>
                <a:sym typeface="Montserrat"/>
              </a:rPr>
              <a:t>para </a:t>
            </a:r>
            <a:r>
              <a:rPr i="1" lang="es">
                <a:latin typeface="Montserrat"/>
                <a:ea typeface="Montserrat"/>
                <a:cs typeface="Montserrat"/>
                <a:sym typeface="Montserrat"/>
              </a:rPr>
              <a:t>cambiar el tamaño, ocultar, reducir o ampliar automáticamente un sitio web</a:t>
            </a:r>
            <a:r>
              <a:rPr lang="es">
                <a:latin typeface="Montserrat"/>
                <a:ea typeface="Montserrat"/>
                <a:cs typeface="Montserrat"/>
                <a:sym typeface="Montserrat"/>
              </a:rPr>
              <a:t>, para que se vea bien en todos los dispositivos (computadoras de escritorio, tabletas y teléfonos).</a:t>
            </a:r>
            <a:endParaRPr>
              <a:latin typeface="Montserrat"/>
              <a:ea typeface="Montserrat"/>
              <a:cs typeface="Montserrat"/>
              <a:sym typeface="Montserrat"/>
            </a:endParaRPr>
          </a:p>
          <a:p>
            <a:pPr indent="0" lvl="0" marL="0" rtl="0" algn="l">
              <a:lnSpc>
                <a:spcPct val="100000"/>
              </a:lnSpc>
              <a:spcBef>
                <a:spcPts val="1000"/>
              </a:spcBef>
              <a:spcAft>
                <a:spcPts val="0"/>
              </a:spcAft>
              <a:buSzPct val="108108"/>
              <a:buNone/>
            </a:pPr>
            <a:r>
              <a:rPr lang="es">
                <a:latin typeface="Montserrat"/>
                <a:ea typeface="Montserrat"/>
                <a:cs typeface="Montserrat"/>
                <a:sym typeface="Montserrat"/>
              </a:rPr>
              <a:t>Una web responsive es aquella que es capaz de adaptarse a cualquier dispositivo, ya sean computadoras, portátiles, tablets o smartphones. Y en cada uno de estos dispositivos el sitio web debe visualizarse correctamente.</a:t>
            </a:r>
            <a:endParaRPr>
              <a:latin typeface="Montserrat"/>
              <a:ea typeface="Montserrat"/>
              <a:cs typeface="Montserrat"/>
              <a:sym typeface="Montserrat"/>
            </a:endParaRPr>
          </a:p>
          <a:p>
            <a:pPr indent="0" lvl="0" marL="0" rtl="0" algn="l">
              <a:lnSpc>
                <a:spcPct val="100000"/>
              </a:lnSpc>
              <a:spcBef>
                <a:spcPts val="1000"/>
              </a:spcBef>
              <a:spcAft>
                <a:spcPts val="1000"/>
              </a:spcAft>
              <a:buSzPct val="108108"/>
              <a:buNone/>
            </a:pPr>
            <a:r>
              <a:rPr lang="es">
                <a:latin typeface="Montserrat"/>
                <a:ea typeface="Montserrat"/>
                <a:cs typeface="Montserrat"/>
                <a:sym typeface="Montserrat"/>
              </a:rPr>
              <a:t>El diseño responsivo se encarga precisamente de esto, de responder al tamaño de los dispositivos desde los que se visualizan los contenidos web, adaptando sus dimensiones y mostrando los componentes de manera optimizada y ordenada sin importar el tipo de soporte que sea.</a:t>
            </a:r>
            <a:endParaRPr>
              <a:latin typeface="Montserrat"/>
              <a:ea typeface="Montserrat"/>
              <a:cs typeface="Montserrat"/>
              <a:sym typeface="Montserrat"/>
            </a:endParaRPr>
          </a:p>
        </p:txBody>
      </p:sp>
      <p:sp>
        <p:nvSpPr>
          <p:cNvPr id="452" name="Google Shape;452;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Diseño Web Responsivo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Diseño responsivo vs Diseño adaptativo</a:t>
            </a:r>
            <a:endParaRPr/>
          </a:p>
        </p:txBody>
      </p:sp>
      <p:sp>
        <p:nvSpPr>
          <p:cNvPr id="458" name="Google Shape;458;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s" sz="1300"/>
              <a:t>Un diseño </a:t>
            </a:r>
            <a:r>
              <a:rPr b="1" lang="es" sz="1300"/>
              <a:t>responsivo</a:t>
            </a:r>
            <a:r>
              <a:rPr lang="es" sz="1300"/>
              <a:t> responde a las dimensiones del dispositivo, mientras que un diseño </a:t>
            </a:r>
            <a:r>
              <a:rPr b="1" lang="es" sz="1300"/>
              <a:t>adaptativo</a:t>
            </a:r>
            <a:r>
              <a:rPr lang="es" sz="1300"/>
              <a:t> se adapta, pero no necesariamente responde en todo momento, tiene cierto delay, estamos hablando casi de lo mismo.</a:t>
            </a:r>
            <a:br>
              <a:rPr lang="es" sz="1300"/>
            </a:br>
            <a:r>
              <a:rPr lang="es" sz="1300"/>
              <a:t>El diseño web responsivo </a:t>
            </a:r>
            <a:r>
              <a:rPr b="1" lang="es" sz="1300"/>
              <a:t>adapta la estructura y los diferentes elementos</a:t>
            </a:r>
            <a:r>
              <a:rPr lang="es" sz="1300"/>
              <a:t> de cada página web a las dimensiones y características de cada pantalla. Por otro lado, el diseño web adaptativo es </a:t>
            </a:r>
            <a:r>
              <a:rPr b="1" lang="es" sz="1300"/>
              <a:t>menos flexible</a:t>
            </a:r>
            <a:r>
              <a:rPr lang="es" sz="1300"/>
              <a:t>, y se basa en el uso de tamaños y características pre-establecidas. Las diferencias entre ambos métodos se encuentran en el proceso creativo y de diseño, en el resultado final y la experiencia del usuario.</a:t>
            </a:r>
            <a:endParaRPr sz="1300"/>
          </a:p>
        </p:txBody>
      </p:sp>
      <p:sp>
        <p:nvSpPr>
          <p:cNvPr id="459" name="Google Shape;459;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460" name="Google Shape;460;p42"/>
          <p:cNvPicPr preferRelativeResize="0"/>
          <p:nvPr/>
        </p:nvPicPr>
        <p:blipFill rotWithShape="1">
          <a:blip r:embed="rId3">
            <a:alphaModFix/>
          </a:blip>
          <a:srcRect b="0" l="16187" r="15566" t="0"/>
          <a:stretch/>
        </p:blipFill>
        <p:spPr>
          <a:xfrm>
            <a:off x="4832400" y="1535575"/>
            <a:ext cx="3999900" cy="251064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Flujo (The Flow) vs Estático (Static)</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p:txBody>
      </p:sp>
      <p:sp>
        <p:nvSpPr>
          <p:cNvPr id="466" name="Google Shape;466;p4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Cuando una pantalla se vuelve más pequeña, el contenido comienza a crecer verticalmente ocupando más espacio, y el contenido que se encuentra debajo va a ser desplazado hacia abajo, eso se llama </a:t>
            </a:r>
            <a:r>
              <a:rPr b="1" lang="es" sz="1550"/>
              <a:t>flujo</a:t>
            </a:r>
            <a:r>
              <a:rPr lang="es" sz="1550"/>
              <a:t>. </a:t>
            </a:r>
            <a:endParaRPr sz="1550"/>
          </a:p>
          <a:p>
            <a:pPr indent="0" lvl="0" marL="114300" rtl="0" algn="l">
              <a:lnSpc>
                <a:spcPct val="115000"/>
              </a:lnSpc>
              <a:spcBef>
                <a:spcPts val="600"/>
              </a:spcBef>
              <a:spcAft>
                <a:spcPts val="0"/>
              </a:spcAft>
              <a:buClr>
                <a:schemeClr val="dk1"/>
              </a:buClr>
              <a:buSzPts val="1100"/>
              <a:buFont typeface="Arial"/>
              <a:buNone/>
            </a:pPr>
            <a:r>
              <a:rPr lang="es" sz="1550"/>
              <a:t>Si es estático ese flujo de elementos no se desplaza, no se adapta al ancho del viewport y se pierde contenido o cierto contenido tapa a otro.</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What is responsive and adaptive web design" id="467" name="Google Shape;467;p43"/>
          <p:cNvPicPr preferRelativeResize="0"/>
          <p:nvPr/>
        </p:nvPicPr>
        <p:blipFill rotWithShape="1">
          <a:blip r:embed="rId3">
            <a:alphaModFix/>
          </a:blip>
          <a:srcRect b="0" l="0" r="0" t="0"/>
          <a:stretch/>
        </p:blipFill>
        <p:spPr>
          <a:xfrm>
            <a:off x="2384638" y="2924851"/>
            <a:ext cx="4374725" cy="1764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Relativas vs Unidades Absolutas</a:t>
            </a:r>
            <a:endParaRPr/>
          </a:p>
        </p:txBody>
      </p:sp>
      <p:sp>
        <p:nvSpPr>
          <p:cNvPr id="473" name="Google Shape;473;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La densidad de píxeles de cada dispositivo puede variar, por eso necesitamos unidades que sean flexibles y funcionen sin importar el dispositivo. Ahí es donde las unidades relativas como los porcentajes son útiles. Entonces, hacer algo con un 50% de ancho significa que siempre ocupará la mitad de la pantalla (viewport, el tamaño de la ventana del navegador abierta), independientemente del dispositivo.</a:t>
            </a:r>
            <a:endParaRPr sz="1550"/>
          </a:p>
        </p:txBody>
      </p:sp>
      <p:pic>
        <p:nvPicPr>
          <p:cNvPr descr="Relative units in CSS" id="474" name="Google Shape;474;p44"/>
          <p:cNvPicPr preferRelativeResize="0"/>
          <p:nvPr/>
        </p:nvPicPr>
        <p:blipFill rotWithShape="1">
          <a:blip r:embed="rId3">
            <a:alphaModFix/>
          </a:blip>
          <a:srcRect b="0" l="0" r="0" t="0"/>
          <a:stretch/>
        </p:blipFill>
        <p:spPr>
          <a:xfrm>
            <a:off x="2399313" y="2940250"/>
            <a:ext cx="4345374" cy="1629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Valores Mínimos y Máximos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80" name="Google Shape;480;p4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En un celular nos puede interesar que determinado contenido ocupe todo el ancho de la pantalla, pero al pasar a un TV 4K podríamos cambiar de idea. Por ejemplo podríamos tener un </a:t>
            </a:r>
            <a:r>
              <a:rPr b="1" lang="es" sz="1550"/>
              <a:t>width: 100%</a:t>
            </a:r>
            <a:r>
              <a:rPr lang="es" sz="1550"/>
              <a:t>, pero con un </a:t>
            </a:r>
            <a:r>
              <a:rPr b="1" lang="es" sz="1550"/>
              <a:t>max width: 1000px</a:t>
            </a:r>
            <a:r>
              <a:rPr lang="es" sz="1550"/>
              <a:t>.</a:t>
            </a:r>
            <a:endParaRPr sz="1550"/>
          </a:p>
          <a:p>
            <a:pPr indent="0" lvl="0" marL="114300" rtl="0" algn="l">
              <a:lnSpc>
                <a:spcPct val="115000"/>
              </a:lnSpc>
              <a:spcBef>
                <a:spcPts val="600"/>
              </a:spcBef>
              <a:spcAft>
                <a:spcPts val="0"/>
              </a:spcAft>
              <a:buClr>
                <a:schemeClr val="dk1"/>
              </a:buClr>
              <a:buSzPts val="1100"/>
              <a:buFont typeface="Arial"/>
              <a:buNone/>
            </a:pPr>
            <a:r>
              <a:rPr lang="es" sz="1550"/>
              <a:t>En un celular, las imágenes pueden tener un ancho diferente a las que vemos en otras pantallas. El alto no importa tanto en mobile, porque podemos </a:t>
            </a:r>
            <a:r>
              <a:rPr i="1" lang="es" sz="1550"/>
              <a:t>scrollear</a:t>
            </a:r>
            <a:r>
              <a:rPr lang="es" sz="1550"/>
              <a:t>.</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Min and max widths in CSS" id="481" name="Google Shape;481;p45"/>
          <p:cNvPicPr preferRelativeResize="0"/>
          <p:nvPr/>
        </p:nvPicPr>
        <p:blipFill rotWithShape="1">
          <a:blip r:embed="rId3">
            <a:alphaModFix/>
          </a:blip>
          <a:srcRect b="0" l="0" r="0" t="0"/>
          <a:stretch/>
        </p:blipFill>
        <p:spPr>
          <a:xfrm>
            <a:off x="2162349" y="2918450"/>
            <a:ext cx="4819375" cy="175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487" name="Google Shape;487;p4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Estos puntos de corte permiten al diseño cambiar en determinados puntos, por ejemplo, en un monitor podemos tener 3 columnas, pero sólo 1 en un celular (que es más angosto). Estos puntos de quiebre se crean con los</a:t>
            </a:r>
            <a:r>
              <a:rPr i="1" lang="es" sz="1550"/>
              <a:t> media queries</a:t>
            </a:r>
            <a:r>
              <a:rPr lang="es" sz="1550"/>
              <a:t>, que nos permiten determinar que si el mínimo del ancho de la pantalla tiene un valor en lugar de otro, en vez de distribuir el contenido en tres columnas colocarlo en una sola, con varias filas.</a:t>
            </a:r>
            <a:endParaRPr sz="1550"/>
          </a:p>
        </p:txBody>
      </p:sp>
      <p:pic>
        <p:nvPicPr>
          <p:cNvPr descr="Breakpoints in the responsive web design" id="488" name="Google Shape;488;p46"/>
          <p:cNvPicPr preferRelativeResize="0"/>
          <p:nvPr/>
        </p:nvPicPr>
        <p:blipFill rotWithShape="1">
          <a:blip r:embed="rId3">
            <a:alphaModFix/>
          </a:blip>
          <a:srcRect b="0" l="0" r="0" t="0"/>
          <a:stretch/>
        </p:blipFill>
        <p:spPr>
          <a:xfrm>
            <a:off x="2243114" y="3164749"/>
            <a:ext cx="4657763" cy="1693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anidados (Nested Objects)</a:t>
            </a:r>
            <a:endParaRPr/>
          </a:p>
        </p:txBody>
      </p:sp>
      <p:sp>
        <p:nvSpPr>
          <p:cNvPr id="494" name="Google Shape;494;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Tener muchos objetos que dependan de otros puede ser difícil de controlar, sin embargo, agruparlos en contenedores nos puede simplificar las cosas.</a:t>
            </a:r>
            <a:endParaRPr sz="1550"/>
          </a:p>
          <a:p>
            <a:pPr indent="0" lvl="0" marL="114300" rtl="0" algn="l">
              <a:lnSpc>
                <a:spcPct val="115000"/>
              </a:lnSpc>
              <a:spcBef>
                <a:spcPts val="600"/>
              </a:spcBef>
              <a:spcAft>
                <a:spcPts val="600"/>
              </a:spcAft>
              <a:buClr>
                <a:schemeClr val="dk1"/>
              </a:buClr>
              <a:buSzPts val="1100"/>
              <a:buFont typeface="Arial"/>
              <a:buNone/>
            </a:pPr>
            <a:r>
              <a:rPr lang="es" sz="1550"/>
              <a:t>¿Por qué usamos contenedores? Porque a la hora de pensar contenido responsive nos va a facilitar posicionar un grupo de elementos en otro lugar.</a:t>
            </a:r>
            <a:endParaRPr sz="1550"/>
          </a:p>
        </p:txBody>
      </p:sp>
      <p:pic>
        <p:nvPicPr>
          <p:cNvPr descr="Nested objects" id="495" name="Google Shape;495;p47"/>
          <p:cNvPicPr preferRelativeResize="0"/>
          <p:nvPr/>
        </p:nvPicPr>
        <p:blipFill rotWithShape="1">
          <a:blip r:embed="rId3">
            <a:alphaModFix/>
          </a:blip>
          <a:srcRect b="0" l="0" r="0" t="0"/>
          <a:stretch/>
        </p:blipFill>
        <p:spPr>
          <a:xfrm>
            <a:off x="2333125" y="2720664"/>
            <a:ext cx="4477800" cy="162829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Mobile first vs Desktop first</a:t>
            </a:r>
            <a:endParaRPr/>
          </a:p>
        </p:txBody>
      </p:sp>
      <p:sp>
        <p:nvSpPr>
          <p:cNvPr id="501" name="Google Shape;501;p4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s" sz="1350"/>
              <a:t>Mobile first:</a:t>
            </a:r>
            <a:r>
              <a:rPr lang="es" sz="1350"/>
              <a:t> Primero nos enfocamos en dispositivos móviles y luego pensamos en otros.</a:t>
            </a:r>
            <a:endParaRPr sz="1350"/>
          </a:p>
          <a:p>
            <a:pPr indent="-314325" lvl="0" marL="457200" rtl="0" algn="l">
              <a:lnSpc>
                <a:spcPct val="115000"/>
              </a:lnSpc>
              <a:spcBef>
                <a:spcPts val="0"/>
              </a:spcBef>
              <a:spcAft>
                <a:spcPts val="0"/>
              </a:spcAft>
              <a:buSzPts val="1350"/>
              <a:buChar char="●"/>
            </a:pPr>
            <a:r>
              <a:rPr b="1" lang="es" sz="1350"/>
              <a:t>Desktop first:</a:t>
            </a:r>
            <a:r>
              <a:rPr lang="es" sz="1350"/>
              <a:t> Primero nos enfocamos en dispositivos de escritorio, y luego pensamos en otros.</a:t>
            </a:r>
            <a:endParaRPr sz="1350"/>
          </a:p>
          <a:p>
            <a:pPr indent="0" lvl="0" marL="114300" rtl="0" algn="l">
              <a:lnSpc>
                <a:spcPct val="115000"/>
              </a:lnSpc>
              <a:spcBef>
                <a:spcPts val="600"/>
              </a:spcBef>
              <a:spcAft>
                <a:spcPts val="0"/>
              </a:spcAft>
              <a:buClr>
                <a:schemeClr val="dk1"/>
              </a:buClr>
              <a:buSzPts val="1100"/>
              <a:buFont typeface="Arial"/>
              <a:buNone/>
            </a:pPr>
            <a:r>
              <a:rPr lang="es" sz="1550"/>
              <a:t>Estadísticamente, los dispositivos móviles son mayoritariamente los que acceden a los sitios Web. Los dispositivos de escritorio tienden a utilizarse cada vez menos.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Mobile or desktop first" id="502" name="Google Shape;502;p48"/>
          <p:cNvPicPr preferRelativeResize="0"/>
          <p:nvPr/>
        </p:nvPicPr>
        <p:blipFill rotWithShape="1">
          <a:blip r:embed="rId3">
            <a:alphaModFix/>
          </a:blip>
          <a:srcRect b="0" l="0" r="0" t="0"/>
          <a:stretch/>
        </p:blipFill>
        <p:spPr>
          <a:xfrm>
            <a:off x="2290417" y="2900450"/>
            <a:ext cx="4563207" cy="172944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Bitmaps vs Vectors</a:t>
            </a:r>
            <a:endParaRPr/>
          </a:p>
        </p:txBody>
      </p:sp>
      <p:sp>
        <p:nvSpPr>
          <p:cNvPr id="508" name="Google Shape;508;p4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b="1" lang="es" sz="1550"/>
              <a:t>Bitmaps:</a:t>
            </a:r>
            <a:r>
              <a:rPr lang="es" sz="1550"/>
              <a:t> JPG, PNG, GIF. Recomendadas para muchos detalles y efectos.</a:t>
            </a:r>
            <a:endParaRPr sz="1550"/>
          </a:p>
          <a:p>
            <a:pPr indent="0" lvl="0" marL="114300" rtl="0" algn="l">
              <a:lnSpc>
                <a:spcPct val="115000"/>
              </a:lnSpc>
              <a:spcBef>
                <a:spcPts val="600"/>
              </a:spcBef>
              <a:spcAft>
                <a:spcPts val="0"/>
              </a:spcAft>
              <a:buClr>
                <a:schemeClr val="dk1"/>
              </a:buClr>
              <a:buSzPts val="1100"/>
              <a:buFont typeface="Arial"/>
              <a:buNone/>
            </a:pPr>
            <a:r>
              <a:rPr b="1" lang="es" sz="1550"/>
              <a:t>Vectors: </a:t>
            </a:r>
            <a:r>
              <a:rPr lang="es" sz="1550"/>
              <a:t>SVG (gráficos basados en vectores escalables), si voy a mostrar un ícono uso Icon Fonts, que son más livianos, pero algunos exploradores viejos no los soportan.</a:t>
            </a:r>
            <a:endParaRPr sz="15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Bitmap images vs vectors" id="509" name="Google Shape;509;p49"/>
          <p:cNvPicPr preferRelativeResize="0"/>
          <p:nvPr/>
        </p:nvPicPr>
        <p:blipFill rotWithShape="1">
          <a:blip r:embed="rId3">
            <a:alphaModFix/>
          </a:blip>
          <a:srcRect b="0" l="0" r="0" t="0"/>
          <a:stretch/>
        </p:blipFill>
        <p:spPr>
          <a:xfrm>
            <a:off x="2451100" y="2551471"/>
            <a:ext cx="4241801" cy="15424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Selectores avanzados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Texto responsivo</a:t>
            </a:r>
            <a:endParaRPr/>
          </a:p>
        </p:txBody>
      </p:sp>
      <p:sp>
        <p:nvSpPr>
          <p:cNvPr id="515" name="Google Shape;515;p5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Recordemos que el tamaño del texto se puede configurar con una unidad "vw", que es el "ancho de la ventana gráfica". De esa forma, el tamaño del texto seguirá el tamaño de la ventana del navegador.</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0"/>
              </a:spcAft>
              <a:buClr>
                <a:schemeClr val="dk1"/>
              </a:buClr>
              <a:buSzPts val="1100"/>
              <a:buFont typeface="Arial"/>
              <a:buNone/>
            </a:pPr>
            <a:r>
              <a:rPr lang="es" sz="1550"/>
              <a:t>Viewport es el tamaño de la ventana del navegador. </a:t>
            </a:r>
            <a:endParaRPr sz="1550"/>
          </a:p>
          <a:p>
            <a:pPr indent="0" lvl="0" marL="114300" rtl="0" algn="l">
              <a:lnSpc>
                <a:spcPct val="115000"/>
              </a:lnSpc>
              <a:spcBef>
                <a:spcPts val="600"/>
              </a:spcBef>
              <a:spcAft>
                <a:spcPts val="600"/>
              </a:spcAft>
              <a:buClr>
                <a:schemeClr val="dk1"/>
              </a:buClr>
              <a:buSzPts val="1100"/>
              <a:buFont typeface="Arial"/>
              <a:buNone/>
            </a:pPr>
            <a:r>
              <a:rPr lang="es" sz="1550"/>
              <a:t>1vw = 1% del ancho de la ventana gráfica. </a:t>
            </a:r>
            <a:endParaRPr sz="1550"/>
          </a:p>
        </p:txBody>
      </p:sp>
      <p:sp>
        <p:nvSpPr>
          <p:cNvPr id="516" name="Google Shape;516;p50"/>
          <p:cNvSpPr/>
          <p:nvPr/>
        </p:nvSpPr>
        <p:spPr>
          <a:xfrm>
            <a:off x="2342864" y="2422803"/>
            <a:ext cx="4458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style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"font-size:10vw"</a:t>
            </a:r>
            <a:r>
              <a:rPr b="0" i="0" lang="es" sz="1400" u="none" cap="none" strike="noStrike">
                <a:solidFill>
                  <a:srgbClr val="D5CED9"/>
                </a:solidFill>
                <a:latin typeface="Consolas"/>
                <a:ea typeface="Consolas"/>
                <a:cs typeface="Consolas"/>
                <a:sym typeface="Consolas"/>
              </a:rPr>
              <a:t>&gt;Hello World&lt;/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System Font vs WebFonts</a:t>
            </a:r>
            <a:endParaRPr/>
          </a:p>
        </p:txBody>
      </p:sp>
      <p:sp>
        <p:nvSpPr>
          <p:cNvPr id="522" name="Google Shape;522;p5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s" sz="1350"/>
              <a:t>Fuentes de la Web: </a:t>
            </a:r>
            <a:r>
              <a:rPr lang="es" sz="1350"/>
              <a:t>son descargadas por lo que, cuantas más haya, más lento cargará el sitio.</a:t>
            </a:r>
            <a:endParaRPr sz="1350"/>
          </a:p>
          <a:p>
            <a:pPr indent="-314325" lvl="0" marL="457200" rtl="0" algn="l">
              <a:lnSpc>
                <a:spcPct val="115000"/>
              </a:lnSpc>
              <a:spcBef>
                <a:spcPts val="0"/>
              </a:spcBef>
              <a:spcAft>
                <a:spcPts val="0"/>
              </a:spcAft>
              <a:buSzPts val="1350"/>
              <a:buChar char="●"/>
            </a:pPr>
            <a:r>
              <a:rPr b="1" lang="es" sz="1350"/>
              <a:t>Fuentes del Sistema: </a:t>
            </a:r>
            <a:r>
              <a:rPr lang="es" sz="1350"/>
              <a:t>más rápidas, pero si NO están en el cliente navegador del usuario se usa una por defecto.</a:t>
            </a:r>
            <a:endParaRPr sz="1350"/>
          </a:p>
          <a:p>
            <a:pPr indent="0" lvl="0" marL="114300" rtl="0" algn="l">
              <a:lnSpc>
                <a:spcPct val="115000"/>
              </a:lnSpc>
              <a:spcBef>
                <a:spcPts val="600"/>
              </a:spcBef>
              <a:spcAft>
                <a:spcPts val="0"/>
              </a:spcAft>
              <a:buClr>
                <a:schemeClr val="dk1"/>
              </a:buClr>
              <a:buSzPts val="1100"/>
              <a:buFont typeface="Arial"/>
              <a:buNone/>
            </a:pPr>
            <a:r>
              <a:rPr lang="es" sz="1550"/>
              <a:t>Cuando estamos trabajando con dispositivos móviles tenemos que tener en cuenta que todo se carga.</a:t>
            </a:r>
            <a:endParaRPr sz="15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Webfonts vs System fonts" id="523" name="Google Shape;523;p51"/>
          <p:cNvPicPr preferRelativeResize="0"/>
          <p:nvPr/>
        </p:nvPicPr>
        <p:blipFill rotWithShape="1">
          <a:blip r:embed="rId3">
            <a:alphaModFix/>
          </a:blip>
          <a:srcRect b="0" l="0" r="0" t="0"/>
          <a:stretch/>
        </p:blipFill>
        <p:spPr>
          <a:xfrm>
            <a:off x="2534975" y="3028924"/>
            <a:ext cx="4074042" cy="148147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Imágenes responsivas</a:t>
            </a:r>
            <a:endParaRPr/>
          </a:p>
        </p:txBody>
      </p:sp>
      <p:sp>
        <p:nvSpPr>
          <p:cNvPr id="529" name="Google Shape;529;p5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Las imágenes responsivas son imágenes que se escalan bien para adaptarse a cualquier tamaño de navegador.</a:t>
            </a:r>
            <a:endParaRPr sz="1550"/>
          </a:p>
          <a:p>
            <a:pPr indent="0" lvl="0" marL="114300" rtl="0" algn="l">
              <a:lnSpc>
                <a:spcPct val="115000"/>
              </a:lnSpc>
              <a:spcBef>
                <a:spcPts val="600"/>
              </a:spcBef>
              <a:spcAft>
                <a:spcPts val="0"/>
              </a:spcAft>
              <a:buClr>
                <a:schemeClr val="dk1"/>
              </a:buClr>
              <a:buSzPts val="1100"/>
              <a:buFont typeface="Arial"/>
              <a:buNone/>
            </a:pPr>
            <a:r>
              <a:rPr lang="es" sz="1550"/>
              <a:t>Si la propiedad CSS </a:t>
            </a:r>
            <a:r>
              <a:rPr b="1" lang="es" sz="1550"/>
              <a:t>width </a:t>
            </a:r>
            <a:r>
              <a:rPr lang="es" sz="1550"/>
              <a:t>se establece en 100%, la imagen responderá y se ampliará y reducirá.</a:t>
            </a:r>
            <a:endParaRPr sz="1550"/>
          </a:p>
          <a:p>
            <a:pPr indent="0" lvl="0" marL="114300" rtl="0" algn="l">
              <a:lnSpc>
                <a:spcPct val="115000"/>
              </a:lnSpc>
              <a:spcBef>
                <a:spcPts val="600"/>
              </a:spcBef>
              <a:spcAft>
                <a:spcPts val="600"/>
              </a:spcAft>
              <a:buClr>
                <a:schemeClr val="dk1"/>
              </a:buClr>
              <a:buSzPts val="1100"/>
              <a:buFont typeface="Arial"/>
              <a:buNone/>
            </a:pPr>
            <a:r>
              <a:rPr lang="es" sz="1550"/>
              <a:t>Una imagen grande puede ser perfecta en una pantalla de computadora grande, pero inútil en un dispositivo pequeño. ¿Por qué cargar una imagen grande cuando tiene que reducirla de todos modos? Para reducir la carga, o por cualquier otro motivo, puede utilizar </a:t>
            </a:r>
            <a:r>
              <a:rPr b="1" i="1" lang="es" sz="1550"/>
              <a:t>media queries </a:t>
            </a:r>
            <a:r>
              <a:rPr lang="es" sz="1550"/>
              <a:t>para mostrar diferentes imágenes en diferentes dispositivos. </a:t>
            </a:r>
            <a:r>
              <a:rPr lang="es" sz="1550" u="sng">
                <a:solidFill>
                  <a:schemeClr val="hlink"/>
                </a:solidFill>
                <a:hlinkClick r:id="rId3"/>
              </a:rPr>
              <a:t>+info</a:t>
            </a:r>
            <a:endParaRPr sz="155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535" name="Google Shape;535;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541" name="Google Shape;541;p5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550"/>
              <a:t>Más información sobre selectores:</a:t>
            </a:r>
            <a:br>
              <a:rPr lang="es" sz="1550"/>
            </a:br>
            <a:r>
              <a:rPr lang="es" sz="1200" u="sng">
                <a:solidFill>
                  <a:schemeClr val="hlink"/>
                </a:solidFill>
                <a:hlinkClick r:id="rId3"/>
              </a:rPr>
              <a:t>https://www.w3.org/wiki/CSS_/_Selectores_CSS</a:t>
            </a:r>
            <a:br>
              <a:rPr lang="es" sz="1200"/>
            </a:br>
            <a:r>
              <a:rPr lang="es" sz="1200" u="sng">
                <a:solidFill>
                  <a:schemeClr val="hlink"/>
                </a:solidFill>
                <a:hlinkClick r:id="rId4"/>
              </a:rPr>
              <a:t>https://lenguajecss.com/css/selectores/selectores-avanzados/</a:t>
            </a:r>
            <a:br>
              <a:rPr lang="es" sz="1200"/>
            </a:br>
            <a:r>
              <a:rPr lang="es" sz="1200" u="sng">
                <a:solidFill>
                  <a:schemeClr val="hlink"/>
                </a:solidFill>
                <a:hlinkClick r:id="rId5"/>
              </a:rPr>
              <a:t>https://www.w3schools.com/cssref/css_selectors.asp</a:t>
            </a:r>
            <a:endParaRPr sz="1200"/>
          </a:p>
          <a:p>
            <a:pPr indent="0" lvl="0" marL="0" rtl="0" algn="l">
              <a:lnSpc>
                <a:spcPct val="115000"/>
              </a:lnSpc>
              <a:spcBef>
                <a:spcPts val="1200"/>
              </a:spcBef>
              <a:spcAft>
                <a:spcPts val="0"/>
              </a:spcAft>
              <a:buClr>
                <a:schemeClr val="dk1"/>
              </a:buClr>
              <a:buSzPts val="1100"/>
              <a:buFont typeface="Arial"/>
              <a:buNone/>
            </a:pPr>
            <a:r>
              <a:rPr lang="es" sz="1550"/>
              <a:t>Transformaciones en 2D:</a:t>
            </a:r>
            <a:br>
              <a:rPr lang="es" sz="1550"/>
            </a:br>
            <a:r>
              <a:rPr lang="es" sz="1200" u="sng">
                <a:solidFill>
                  <a:schemeClr val="hlink"/>
                </a:solidFill>
                <a:hlinkClick r:id="rId6"/>
              </a:rPr>
              <a:t>https://www.w3schools.com/css/css3_2dtransforms.asp</a:t>
            </a:r>
            <a:endParaRPr sz="1200"/>
          </a:p>
          <a:p>
            <a:pPr indent="0" lvl="0" marL="0" rtl="0" algn="l">
              <a:lnSpc>
                <a:spcPct val="115000"/>
              </a:lnSpc>
              <a:spcBef>
                <a:spcPts val="1200"/>
              </a:spcBef>
              <a:spcAft>
                <a:spcPts val="0"/>
              </a:spcAft>
              <a:buClr>
                <a:schemeClr val="dk1"/>
              </a:buClr>
              <a:buSzPts val="1100"/>
              <a:buFont typeface="Arial"/>
              <a:buNone/>
            </a:pPr>
            <a:r>
              <a:rPr lang="es" sz="1550"/>
              <a:t>Transiciones en 3D:</a:t>
            </a:r>
            <a:br>
              <a:rPr lang="es" sz="1550"/>
            </a:br>
            <a:r>
              <a:rPr lang="es" sz="1200" u="sng">
                <a:solidFill>
                  <a:schemeClr val="hlink"/>
                </a:solidFill>
                <a:hlinkClick r:id="rId7"/>
              </a:rPr>
              <a:t>https://www.w3schools.com/css/css3_transitions.asp</a:t>
            </a:r>
            <a:endParaRPr sz="1200"/>
          </a:p>
          <a:p>
            <a:pPr indent="0" lvl="0" marL="0" rtl="0" algn="l">
              <a:lnSpc>
                <a:spcPct val="115000"/>
              </a:lnSpc>
              <a:spcBef>
                <a:spcPts val="1200"/>
              </a:spcBef>
              <a:spcAft>
                <a:spcPts val="1200"/>
              </a:spcAft>
              <a:buClr>
                <a:schemeClr val="dk1"/>
              </a:buClr>
              <a:buSzPts val="1100"/>
              <a:buFont typeface="Arial"/>
              <a:buNone/>
            </a:pPr>
            <a:r>
              <a:rPr lang="es" sz="1550"/>
              <a:t>Librería Animate.css</a:t>
            </a:r>
            <a:br>
              <a:rPr lang="es" sz="1550"/>
            </a:br>
            <a:r>
              <a:rPr lang="es" sz="1333" u="sng">
                <a:solidFill>
                  <a:schemeClr val="hlink"/>
                </a:solidFill>
                <a:hlinkClick r:id="rId8"/>
              </a:rPr>
              <a:t>https://blog.interactius.com/utilizando-animate-css-para-dar-dinamismo-a-nuestro-contenido-64d280d4d119</a:t>
            </a:r>
            <a:br>
              <a:rPr lang="es"/>
            </a:br>
            <a:r>
              <a:rPr lang="es" sz="1333" u="sng">
                <a:solidFill>
                  <a:schemeClr val="hlink"/>
                </a:solidFill>
                <a:hlinkClick r:id="rId9"/>
              </a:rPr>
              <a:t>http://www.elpadawan.com/css/animatecss</a:t>
            </a:r>
            <a:endParaRPr sz="1333"/>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547" name="Google Shape;547;p5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550"/>
              <a:t>Puntos de corte (Breakpoints)</a:t>
            </a:r>
            <a:br>
              <a:rPr lang="es" sz="1550"/>
            </a:br>
            <a:r>
              <a:rPr lang="es" sz="1200" u="sng">
                <a:solidFill>
                  <a:schemeClr val="hlink"/>
                </a:solidFill>
                <a:hlinkClick r:id="rId3"/>
              </a:rPr>
              <a:t>https://www.w3schools.com/howto/howto_css_media_query_breakpoints.asp</a:t>
            </a:r>
            <a:endParaRPr sz="1200"/>
          </a:p>
          <a:p>
            <a:pPr indent="0" lvl="0" marL="0" rtl="0" algn="l">
              <a:lnSpc>
                <a:spcPct val="115000"/>
              </a:lnSpc>
              <a:spcBef>
                <a:spcPts val="0"/>
              </a:spcBef>
              <a:spcAft>
                <a:spcPts val="0"/>
              </a:spcAft>
              <a:buClr>
                <a:schemeClr val="dk1"/>
              </a:buClr>
              <a:buSzPts val="1100"/>
              <a:buFont typeface="Arial"/>
              <a:buNone/>
            </a:pPr>
            <a:r>
              <a:rPr lang="es" sz="1200" u="sng">
                <a:solidFill>
                  <a:schemeClr val="hlink"/>
                </a:solidFill>
                <a:hlinkClick r:id="rId4"/>
              </a:rPr>
              <a:t>https://getflywheel.com/layout/css-breakpoints-responsive-design-how-to/</a:t>
            </a:r>
            <a:endParaRPr sz="1200"/>
          </a:p>
          <a:p>
            <a:pPr indent="0" lvl="0" marL="0" rtl="0" algn="l">
              <a:lnSpc>
                <a:spcPct val="115000"/>
              </a:lnSpc>
              <a:spcBef>
                <a:spcPts val="1000"/>
              </a:spcBef>
              <a:spcAft>
                <a:spcPts val="0"/>
              </a:spcAft>
              <a:buClr>
                <a:schemeClr val="dk1"/>
              </a:buClr>
              <a:buSzPts val="1100"/>
              <a:buFont typeface="Arial"/>
              <a:buNone/>
            </a:pPr>
            <a:r>
              <a:rPr lang="es" sz="1550"/>
              <a:t>Más sobre SVG: </a:t>
            </a:r>
            <a:br>
              <a:rPr lang="es" sz="1200"/>
            </a:br>
            <a:r>
              <a:rPr lang="es" sz="1200" u="sng">
                <a:solidFill>
                  <a:schemeClr val="hlink"/>
                </a:solidFill>
                <a:hlinkClick r:id="rId5"/>
              </a:rPr>
              <a:t>https://desarrolloweb.com/articulos/que-es-svg.html</a:t>
            </a:r>
            <a:endParaRPr sz="1200"/>
          </a:p>
          <a:p>
            <a:pPr indent="0" lvl="0" marL="0" rtl="0" algn="l">
              <a:lnSpc>
                <a:spcPct val="115000"/>
              </a:lnSpc>
              <a:spcBef>
                <a:spcPts val="1000"/>
              </a:spcBef>
              <a:spcAft>
                <a:spcPts val="0"/>
              </a:spcAft>
              <a:buClr>
                <a:schemeClr val="dk1"/>
              </a:buClr>
              <a:buSzPts val="1100"/>
              <a:buFont typeface="Arial"/>
              <a:buNone/>
            </a:pPr>
            <a:r>
              <a:rPr lang="es" sz="1550"/>
              <a:t>Propiedades y tipos de display:</a:t>
            </a:r>
            <a:br>
              <a:rPr lang="es" sz="1200"/>
            </a:br>
            <a:r>
              <a:rPr lang="es" sz="1200" u="sng">
                <a:solidFill>
                  <a:schemeClr val="hlink"/>
                </a:solidFill>
                <a:hlinkClick r:id="rId6"/>
              </a:rPr>
              <a:t>https://www.w3schools.com/cssref/pr_class_display.asp</a:t>
            </a:r>
            <a:endParaRPr sz="1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553" name="Google Shape;553;p5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Agregar efectos al menú de navegación. Podrá aprovechar las pseudoclases vistas en la clase de hoy.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Selectores avanzados</a:t>
            </a:r>
            <a:endParaRPr sz="2700"/>
          </a:p>
          <a:p>
            <a:pPr indent="0" lvl="0" marL="0" rtl="0" algn="l">
              <a:lnSpc>
                <a:spcPct val="100000"/>
              </a:lnSpc>
              <a:spcBef>
                <a:spcPts val="0"/>
              </a:spcBef>
              <a:spcAft>
                <a:spcPts val="0"/>
              </a:spcAft>
              <a:buSzPct val="111111"/>
              <a:buNone/>
            </a:pPr>
            <a:r>
              <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Montserrat"/>
              <a:buNone/>
            </a:pPr>
            <a:r>
              <a:rPr lang="es" sz="1300"/>
              <a:t>Utilizan “combinadores”, signos gráficos que establecen la relación entre los elementos y permiten hacer una selección </a:t>
            </a:r>
            <a:r>
              <a:rPr b="1" lang="es" sz="1300"/>
              <a:t>específica</a:t>
            </a:r>
            <a:r>
              <a:rPr lang="es" sz="1300"/>
              <a:t>:</a:t>
            </a:r>
            <a:endParaRPr sz="13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300"/>
          </a:p>
          <a:p>
            <a:pPr indent="0" lvl="0" marL="0" rtl="0" algn="l">
              <a:lnSpc>
                <a:spcPct val="115000"/>
              </a:lnSpc>
              <a:spcBef>
                <a:spcPts val="1200"/>
              </a:spcBef>
              <a:spcAft>
                <a:spcPts val="0"/>
              </a:spcAft>
              <a:buClr>
                <a:schemeClr val="dk1"/>
              </a:buClr>
              <a:buSzPts val="1100"/>
              <a:buFont typeface="Arial"/>
              <a:buNone/>
            </a:pPr>
            <a:r>
              <a:t/>
            </a:r>
            <a:endParaRPr sz="1300"/>
          </a:p>
          <a:p>
            <a:pPr indent="0" lvl="0" marL="0" rtl="0" algn="l">
              <a:lnSpc>
                <a:spcPct val="115000"/>
              </a:lnSpc>
              <a:spcBef>
                <a:spcPts val="1200"/>
              </a:spcBef>
              <a:spcAft>
                <a:spcPts val="1200"/>
              </a:spcAft>
              <a:buClr>
                <a:schemeClr val="dk1"/>
              </a:buClr>
              <a:buSzPts val="1100"/>
              <a:buFont typeface="Arial"/>
              <a:buNone/>
            </a:pPr>
            <a:r>
              <a:t/>
            </a:r>
            <a:endParaRPr sz="1300"/>
          </a:p>
        </p:txBody>
      </p:sp>
      <p:graphicFrame>
        <p:nvGraphicFramePr>
          <p:cNvPr id="180" name="Google Shape;180;p6"/>
          <p:cNvGraphicFramePr/>
          <p:nvPr/>
        </p:nvGraphicFramePr>
        <p:xfrm>
          <a:off x="464150" y="1882250"/>
          <a:ext cx="3000000" cy="3000000"/>
        </p:xfrm>
        <a:graphic>
          <a:graphicData uri="http://schemas.openxmlformats.org/drawingml/2006/table">
            <a:tbl>
              <a:tblPr>
                <a:noFill/>
                <a:tableStyleId>{118B7639-4161-485B-A802-D6803E00BD94}</a:tableStyleId>
              </a:tblPr>
              <a:tblGrid>
                <a:gridCol w="1047800"/>
                <a:gridCol w="912725"/>
                <a:gridCol w="4550950"/>
                <a:gridCol w="16949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Selector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Caracter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b="1" sz="1200" u="none" cap="none" strike="noStrike">
                        <a:latin typeface="Montserrat"/>
                        <a:ea typeface="Montserrat"/>
                        <a:cs typeface="Montserrat"/>
                        <a:sym typeface="Montserrat"/>
                      </a:endParaRPr>
                    </a:p>
                  </a:txBody>
                  <a:tcPr marT="91425" marB="91425" marR="91425" marL="91425">
                    <a:solidFill>
                      <a:srgbClr val="F8C823"/>
                    </a:solidFill>
                  </a:tcPr>
                </a:tc>
              </a:tr>
              <a:tr h="7542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Agrupado</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(coma)</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Se utiliza cuando varios elementos comparten una serie de declaraciones iguales, se aplican las reglas CSS a los selectores involucrados.</a:t>
                      </a:r>
                      <a:r>
                        <a:rPr lang="es" sz="1200" u="none" cap="none" strike="noStrike">
                          <a:latin typeface="Montserrat"/>
                          <a:ea typeface="Montserrat"/>
                          <a:cs typeface="Montserrat"/>
                          <a:sym typeface="Montserrat"/>
                        </a:rPr>
                        <a:t> </a:t>
                      </a:r>
                      <a:r>
                        <a:rPr lang="es" sz="12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a</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div</a:t>
                      </a:r>
                      <a:r>
                        <a:rPr lang="es" sz="1200" u="none" cap="none" strike="noStrike">
                          <a:solidFill>
                            <a:srgbClr val="D5CED9"/>
                          </a:solidFill>
                          <a:latin typeface="Consolas"/>
                          <a:ea typeface="Consolas"/>
                          <a:cs typeface="Consolas"/>
                          <a:sym typeface="Consolas"/>
                        </a:rPr>
                        <a:t> { </a:t>
                      </a: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Descen- diente</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(espacio)</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Apunta a elementos contenidos dentro de otro en la estructura del documento, sin importar la profundidad o los descendientes interpuestos entre ellos</a:t>
                      </a:r>
                      <a:r>
                        <a:rPr lang="es" sz="1200" u="none" cap="none" strike="noStrike">
                          <a:latin typeface="Montserrat"/>
                          <a:ea typeface="Montserrat"/>
                          <a:cs typeface="Montserrat"/>
                          <a:sym typeface="Montserrat"/>
                        </a:rPr>
                        <a:t> </a:t>
                      </a:r>
                      <a:r>
                        <a:rPr lang="es" sz="1200" u="sng" cap="none" strike="noStrike">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F92672"/>
                          </a:solidFill>
                          <a:latin typeface="Consolas"/>
                          <a:ea typeface="Consolas"/>
                          <a:cs typeface="Consolas"/>
                          <a:sym typeface="Consolas"/>
                        </a:rPr>
                        <a:t>div</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Hijos directos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&gt; (mayor)</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Selecciona los elementos que sean hijos directos del contenedor padre, descartando nietos y sucesivos. </a:t>
                      </a:r>
                      <a:r>
                        <a:rPr lang="es" sz="1200" u="sng" cap="none" strike="noStrike">
                          <a:solidFill>
                            <a:schemeClr val="hlink"/>
                          </a:solidFill>
                          <a:latin typeface="Montserrat"/>
                          <a:ea typeface="Montserrat"/>
                          <a:cs typeface="Montserrat"/>
                          <a:sym typeface="Montserrat"/>
                          <a:hlinkClick r:id="rId5"/>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F92672"/>
                          </a:solidFill>
                          <a:latin typeface="Consolas"/>
                          <a:ea typeface="Consolas"/>
                          <a:cs typeface="Consolas"/>
                          <a:sym typeface="Consolas"/>
                        </a:rPr>
                        <a:t>span</a:t>
                      </a:r>
                      <a:r>
                        <a:rPr lang="es" sz="1200" u="none" cap="none" strike="noStrike">
                          <a:solidFill>
                            <a:srgbClr val="D5CED9"/>
                          </a:solidFill>
                          <a:latin typeface="Consolas"/>
                          <a:ea typeface="Consolas"/>
                          <a:cs typeface="Consolas"/>
                          <a:sym typeface="Consolas"/>
                        </a:rPr>
                        <a:t> </a:t>
                      </a:r>
                      <a:r>
                        <a:rPr lang="es" sz="1200" u="none" cap="none" strike="noStrike">
                          <a:solidFill>
                            <a:srgbClr val="EE5D43"/>
                          </a:solidFill>
                          <a:latin typeface="Consolas"/>
                          <a:ea typeface="Consolas"/>
                          <a:cs typeface="Consolas"/>
                          <a:sym typeface="Consolas"/>
                        </a:rPr>
                        <a:t>&gt;</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a</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Selectores avanzados</a:t>
            </a:r>
            <a:endParaRPr sz="2700"/>
          </a:p>
          <a:p>
            <a:pPr indent="0" lvl="0" marL="0" rtl="0" algn="l">
              <a:lnSpc>
                <a:spcPct val="100000"/>
              </a:lnSpc>
              <a:spcBef>
                <a:spcPts val="0"/>
              </a:spcBef>
              <a:spcAft>
                <a:spcPts val="0"/>
              </a:spcAft>
              <a:buSzPct val="111111"/>
              <a:buNone/>
            </a:pPr>
            <a:r>
              <a:t/>
            </a:r>
            <a:endParaRPr/>
          </a:p>
        </p:txBody>
      </p:sp>
      <p:graphicFrame>
        <p:nvGraphicFramePr>
          <p:cNvPr id="186" name="Google Shape;186;p7"/>
          <p:cNvGraphicFramePr/>
          <p:nvPr/>
        </p:nvGraphicFramePr>
        <p:xfrm>
          <a:off x="432025" y="1304863"/>
          <a:ext cx="3000000" cy="3000000"/>
        </p:xfrm>
        <a:graphic>
          <a:graphicData uri="http://schemas.openxmlformats.org/drawingml/2006/table">
            <a:tbl>
              <a:tblPr>
                <a:noFill/>
                <a:tableStyleId>{118B7639-4161-485B-A802-D6803E00BD94}</a:tableStyleId>
              </a:tblPr>
              <a:tblGrid>
                <a:gridCol w="1047800"/>
                <a:gridCol w="1138000"/>
                <a:gridCol w="4325675"/>
                <a:gridCol w="1694900"/>
              </a:tblGrid>
              <a:tr h="4858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Selector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Caracter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b="1" sz="1200" u="none" cap="none" strike="noStrike">
                        <a:latin typeface="Montserrat"/>
                        <a:ea typeface="Montserrat"/>
                        <a:cs typeface="Montserrat"/>
                        <a:sym typeface="Montserrat"/>
                      </a:endParaRPr>
                    </a:p>
                  </a:txBody>
                  <a:tcPr marT="91425" marB="91425" marR="91425" marL="91425">
                    <a:solidFill>
                      <a:srgbClr val="F8C823"/>
                    </a:solidFill>
                  </a:tcPr>
                </a:tc>
              </a:tr>
              <a:tr h="7619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Hermano adyacente</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(más)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Aplica estilos a elementos que siguen inmediatamente a otros. Deben tener el mismo elemento padre ser inmediatamente siguiente a él. </a:t>
                      </a:r>
                      <a:r>
                        <a:rPr lang="es" sz="12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div +</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p>
                  </a:txBody>
                  <a:tcPr marT="91425" marB="91425" marR="91425" marL="91425">
                    <a:solidFill>
                      <a:srgbClr val="23262E"/>
                    </a:solidFill>
                  </a:tcPr>
                </a:tc>
              </a:tr>
              <a:tr h="9327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General de hermanos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~(virgulilla o tilde de la ñ)</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Selecciona todos los elementos que son hermanos del especificado, sin necesidad de que sean adyacentes. </a:t>
                      </a:r>
                      <a:r>
                        <a:rPr lang="es" sz="1200" u="sng" cap="none" strike="noStrike">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u="none" cap="none" strike="noStrike">
                        <a:solidFill>
                          <a:schemeClr val="dk2"/>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div ~</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p>
                  </a:txBody>
                  <a:tcPr marT="91425" marB="91425" marR="91425" marL="91425">
                    <a:solidFill>
                      <a:srgbClr val="23262E"/>
                    </a:solidFill>
                  </a:tcPr>
                </a:tc>
              </a:tr>
            </a:tbl>
          </a:graphicData>
        </a:graphic>
      </p:graphicFrame>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Una </a:t>
            </a:r>
            <a:r>
              <a:rPr b="1" lang="es" sz="1550">
                <a:latin typeface="Montserrat"/>
                <a:ea typeface="Montserrat"/>
                <a:cs typeface="Montserrat"/>
                <a:sym typeface="Montserrat"/>
              </a:rPr>
              <a:t>pseudoclase</a:t>
            </a:r>
            <a:r>
              <a:rPr lang="es" sz="1550">
                <a:latin typeface="Montserrat"/>
                <a:ea typeface="Montserrat"/>
                <a:cs typeface="Montserrat"/>
                <a:sym typeface="Montserrat"/>
              </a:rPr>
              <a:t> es un </a:t>
            </a:r>
            <a:r>
              <a:rPr b="1" lang="es" sz="1550">
                <a:latin typeface="Montserrat"/>
                <a:ea typeface="Montserrat"/>
                <a:cs typeface="Montserrat"/>
                <a:sym typeface="Montserrat"/>
              </a:rPr>
              <a:t>selector</a:t>
            </a:r>
            <a:r>
              <a:rPr lang="es" sz="1550">
                <a:latin typeface="Montserrat"/>
                <a:ea typeface="Montserrat"/>
                <a:cs typeface="Montserrat"/>
                <a:sym typeface="Montserrat"/>
              </a:rPr>
              <a:t> que marca los elementos que están en un estado específico o tienen un comportamiento determinado. Todas las pseudoclases se denominan mediante una palabra precedida por dos puntos y se comportan del mismo modo. Afectan a un fragmento del documento que está en un estado determinado y se comportan como si se hubiera añadido una clase a su HTML.</a:t>
            </a:r>
            <a:endParaRPr sz="1550">
              <a:latin typeface="Montserrat"/>
              <a:ea typeface="Montserrat"/>
              <a:cs typeface="Montserrat"/>
              <a:sym typeface="Montserrat"/>
            </a:endParaRPr>
          </a:p>
        </p:txBody>
      </p:sp>
      <p:sp>
        <p:nvSpPr>
          <p:cNvPr id="193" name="Google Shape;193;p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Pseudoclases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:first-child</a:t>
            </a:r>
            <a:endParaRPr sz="2700"/>
          </a:p>
          <a:p>
            <a:pPr indent="0" lvl="0" marL="0" rtl="0" algn="l">
              <a:lnSpc>
                <a:spcPct val="100000"/>
              </a:lnSpc>
              <a:spcBef>
                <a:spcPts val="0"/>
              </a:spcBef>
              <a:spcAft>
                <a:spcPts val="0"/>
              </a:spcAft>
              <a:buSzPct val="111111"/>
              <a:buNone/>
            </a:pPr>
            <a:r>
              <a:t/>
            </a:r>
            <a:endParaRPr/>
          </a:p>
        </p:txBody>
      </p:sp>
      <p:sp>
        <p:nvSpPr>
          <p:cNvPr id="199" name="Google Shape;199;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Esta pseudoclase modifica el estilo del primer elemento de un grupo de elementos hermanos dentro de un contenedor, es decir “</a:t>
            </a:r>
            <a:r>
              <a:rPr i="1" lang="es" sz="1550"/>
              <a:t>el primer hijo de su padre</a:t>
            </a:r>
            <a:r>
              <a:rPr lang="es" sz="1550"/>
              <a:t>”. </a:t>
            </a:r>
            <a:r>
              <a:rPr lang="es" sz="1550" u="sng">
                <a:solidFill>
                  <a:schemeClr val="hlink"/>
                </a:solidFill>
                <a:hlinkClick r:id="rId3"/>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00" name="Google Shape;200;p9"/>
          <p:cNvSpPr/>
          <p:nvPr/>
        </p:nvSpPr>
        <p:spPr>
          <a:xfrm>
            <a:off x="814225" y="24282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3805183" y="2432057"/>
            <a:ext cx="2607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:first-child</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4">
            <a:alphaModFix/>
          </a:blip>
          <a:srcRect b="0" l="0" r="0" t="0"/>
          <a:stretch/>
        </p:blipFill>
        <p:spPr>
          <a:xfrm>
            <a:off x="6718125" y="2432056"/>
            <a:ext cx="990600" cy="1162050"/>
          </a:xfrm>
          <a:prstGeom prst="rect">
            <a:avLst/>
          </a:prstGeom>
          <a:solidFill>
            <a:srgbClr val="23262E"/>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