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SemiBold"/>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
      <p:font typeface="Montserrat ExtraBold"/>
      <p:bold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5.xml"/><Relationship Id="rId64" Type="http://schemas.openxmlformats.org/officeDocument/2006/relationships/font" Target="fonts/MontserratExtraBold-boldItalic.fntdata"/><Relationship Id="rId63"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Medium-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regular.fntdata"/><Relationship Id="rId50" Type="http://schemas.openxmlformats.org/officeDocument/2006/relationships/slide" Target="slides/slide45.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6.xml"/><Relationship Id="rId55" Type="http://schemas.openxmlformats.org/officeDocument/2006/relationships/font" Target="fonts/Montserrat-regular.fntdata"/><Relationship Id="rId10" Type="http://schemas.openxmlformats.org/officeDocument/2006/relationships/slide" Target="slides/slide5.xml"/><Relationship Id="rId54" Type="http://schemas.openxmlformats.org/officeDocument/2006/relationships/font" Target="fonts/MontserratSemiBold-boldItalic.fntdata"/><Relationship Id="rId13" Type="http://schemas.openxmlformats.org/officeDocument/2006/relationships/slide" Target="slides/slide8.xml"/><Relationship Id="rId57" Type="http://schemas.openxmlformats.org/officeDocument/2006/relationships/font" Target="fonts/Montserrat-italic.fntdata"/><Relationship Id="rId12" Type="http://schemas.openxmlformats.org/officeDocument/2006/relationships/slide" Target="slides/slide7.xml"/><Relationship Id="rId56" Type="http://schemas.openxmlformats.org/officeDocument/2006/relationships/font" Target="fonts/Montserrat-bold.fntdata"/><Relationship Id="rId15" Type="http://schemas.openxmlformats.org/officeDocument/2006/relationships/slide" Target="slides/slide10.xml"/><Relationship Id="rId59" Type="http://schemas.openxmlformats.org/officeDocument/2006/relationships/font" Target="fonts/MontserratMedium-regular.fntdata"/><Relationship Id="rId14" Type="http://schemas.openxmlformats.org/officeDocument/2006/relationships/slide" Target="slides/slide9.xml"/><Relationship Id="rId58"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9592ea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9592ea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8b797bbd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8b797bbd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8b797bb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8b797bb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8da0729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8da0729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8b797bbd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8b797bbd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8da0729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8da0729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8b797bbd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8b797bbd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01603766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0160376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0160376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0160376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0160376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0160376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8b797bbd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8b797bbd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592eaf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592eaf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01603766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01603766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8da07294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8da07294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8c7262b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8c7262b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0160376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0160376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01603766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0160376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01603766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50160376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8edf13c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8edf13c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8edf13c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8edf13c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8edf13c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8edf13c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8edf13c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8edf13c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9592eaf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9592eaf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8edf13c3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8edf13c3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8edf13c3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8edf13c3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8edf13c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8edf13c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8edf13c3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8edf13c3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8edf13c3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8edf13c3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8edf13c3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8edf13c3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8edf13c3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8edf13c3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fea89b33e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fea89b33e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ea89b33e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ea89b33e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9592eaf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49592eaf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9592eaf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9592eaf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49592eaf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49592eaf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ea89b33e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ea89b33e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4378281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4378281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54378281d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54378281d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9592eaf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9592eaf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49592eaf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49592eaf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9592eaf8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9592eaf8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9592eaf8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9592eaf8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2ce7d9d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2ce7d9d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8b797bb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8b797bb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8da0729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8da0729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etbootstrap.com/docs/5.0/layout/contain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getbootstrap.com/docs/5.0/layout/containers/#how-they-work" TargetMode="Externa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getbootstrap.com/docs/5.1/layout/grid/"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getbootstrap.com/docs/5.0/layout/colum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getbootstrap.com/docs/5.1/components" TargetMode="External"/><Relationship Id="rId4" Type="http://schemas.openxmlformats.org/officeDocument/2006/relationships/hyperlink" Target="https://www.w3schools.com/bootstrap5/bootstrap_navbar.php" TargetMode="External"/><Relationship Id="rId5" Type="http://schemas.openxmlformats.org/officeDocument/2006/relationships/image" Target="../media/image31.png"/><Relationship Id="rId6"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getbootstrap.com/docs/5.1/components/alerts/" TargetMode="Externa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getbootstrap.com/docs/5.1/components/carousel/" TargetMode="Externa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getbootstrap.com/docs/5.1/components/dropdowns/" TargetMode="Externa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getbootstrap.com/docs/5.1/components/breadcrumb/" TargetMode="Externa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getbootstrap.com/docs/5.1/components/collapse/" TargetMode="Externa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getbootstrap.com/docs/5.1/components/buttons/" TargetMode="External"/><Relationship Id="rId4" Type="http://schemas.openxmlformats.org/officeDocument/2006/relationships/image" Target="../media/image26.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getbootstrap.com/docs/5.1/components/card/" TargetMode="External"/><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4.png"/><Relationship Id="rId7"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getbootstrap.com/docs/5.2/forms/overview/" TargetMode="Externa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getbootstrap.com/docs/5.1/content/tables/" TargetMode="External"/><Relationship Id="rId4" Type="http://schemas.openxmlformats.org/officeDocument/2006/relationships/image" Target="../media/image37.png"/><Relationship Id="rId5"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getbootstrap.com/docs/5.1/components/progress/" TargetMode="Externa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hyperlink" Target="https://getbootstrap.com/docs/5.1/components/moda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materializecss.com/" TargetMode="Externa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tailwindcss.com/" TargetMode="Externa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hyperlink" Target="https://www.w3schools.com/bootstrap/bootstrap_templates.asp" TargetMode="External"/><Relationship Id="rId10" Type="http://schemas.openxmlformats.org/officeDocument/2006/relationships/hyperlink" Target="https://startbootstrap.com/themes" TargetMode="External"/><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getbootstrap.com/" TargetMode="External"/><Relationship Id="rId4" Type="http://schemas.openxmlformats.org/officeDocument/2006/relationships/hyperlink" Target="https://getbootstrap.com/docs/5.2/getting-started/introduction/" TargetMode="External"/><Relationship Id="rId9" Type="http://schemas.openxmlformats.org/officeDocument/2006/relationships/hyperlink" Target="https://www.w3schools.com/bootstrap5/" TargetMode="External"/><Relationship Id="rId5" Type="http://schemas.openxmlformats.org/officeDocument/2006/relationships/hyperlink" Target="https://getbootstrap.com/docs/5.2/examples/" TargetMode="External"/><Relationship Id="rId6" Type="http://schemas.openxmlformats.org/officeDocument/2006/relationships/hyperlink" Target="https://getbootstrap.com/docs/5.1/utilities/" TargetMode="External"/><Relationship Id="rId7" Type="http://schemas.openxmlformats.org/officeDocument/2006/relationships/hyperlink" Target="https://getbootstrap.com/docs/5.2/components/" TargetMode="External"/><Relationship Id="rId8" Type="http://schemas.openxmlformats.org/officeDocument/2006/relationships/hyperlink" Target="https://www.w3schools.com/bootstrap5/bootstrap_tables.ph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www.youtube.com/watch?v=1kNwZbRiVcQ" TargetMode="External"/><Relationship Id="rId4" Type="http://schemas.openxmlformats.org/officeDocument/2006/relationships/hyperlink" Target="https://www.youtube.com/watch?v=rIEoF6B_GNY" TargetMode="External"/><Relationship Id="rId5" Type="http://schemas.openxmlformats.org/officeDocument/2006/relationships/hyperlink" Target="https://www.youtube.com/watch?v=LoHV4O8PLXc" TargetMode="External"/><Relationship Id="rId6" Type="http://schemas.openxmlformats.org/officeDocument/2006/relationships/hyperlink" Target="https://www.youtube.com/watch?v=k8ovx51cEBg" TargetMode="External"/><Relationship Id="rId7" Type="http://schemas.openxmlformats.org/officeDocument/2006/relationships/hyperlink" Target="https://www.youtube.com/watch?v=1nfJdlmT3A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wellaggio.com/como-mejorar-el-posicionamiento-seo-de-mi-pagina-web/" TargetMode="External"/><Relationship Id="rId4" Type="http://schemas.openxmlformats.org/officeDocument/2006/relationships/hyperlink" Target="https://developers.google.com/search/docs/beginner/seo-starter-guide?hl=e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www.kyocode.com/2019/05/live-server-visual-studio-code/" TargetMode="External"/><Relationship Id="rId4" Type="http://schemas.openxmlformats.org/officeDocument/2006/relationships/hyperlink" Target="https://marketplace.visualstudio.com/items?itemName=ritwickdey.LiveServer" TargetMode="External"/><Relationship Id="rId5" Type="http://schemas.openxmlformats.org/officeDocument/2006/relationships/hyperlink" Target="https://www.youtube.com/watch?v=uua8p_EfkV0" TargetMode="External"/><Relationship Id="rId6"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etbootstrap.com/docs/5.1/getting-started/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hostinger.com.ar/tutoriales/que-es-cdn" TargetMode="External"/><Relationship Id="rId4" Type="http://schemas.openxmlformats.org/officeDocument/2006/relationships/hyperlink" Target="https://www.hostinger.com.ar/tutoriales/que-es-cd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11</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Bootstrap</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Bootstrap | Class Container</a:t>
            </a:r>
            <a:endParaRPr/>
          </a:p>
        </p:txBody>
      </p:sp>
      <p:sp>
        <p:nvSpPr>
          <p:cNvPr id="205" name="Google Shape;205;p2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Los contenedores sirven para crear una “caja” o “contenedor” dentro de la que se coloca el contenido de una página web. </a:t>
            </a:r>
            <a:endParaRPr sz="1650"/>
          </a:p>
          <a:p>
            <a:pPr indent="0" lvl="0" marL="0" rtl="0" algn="l">
              <a:spcBef>
                <a:spcPts val="1200"/>
              </a:spcBef>
              <a:spcAft>
                <a:spcPts val="0"/>
              </a:spcAft>
              <a:buClr>
                <a:schemeClr val="dk1"/>
              </a:buClr>
              <a:buSzPts val="1100"/>
              <a:buFont typeface="Arial"/>
              <a:buNone/>
            </a:pPr>
            <a:r>
              <a:rPr lang="es" sz="1650"/>
              <a:t>Cuando aplicamos a un elemento HTML la clase </a:t>
            </a:r>
            <a:r>
              <a:rPr b="1" lang="es" sz="1650"/>
              <a:t>​container​</a:t>
            </a:r>
            <a:r>
              <a:rPr lang="es" sz="1650"/>
              <a:t>, a ese elemento se le aplica </a:t>
            </a:r>
            <a:r>
              <a:rPr b="1" lang="es" sz="1650"/>
              <a:t>un ​ancho​ y un ​padding​ determinado</a:t>
            </a:r>
            <a:r>
              <a:rPr lang="es" sz="1650"/>
              <a:t> y además se centra horizontalmente en la página web. </a:t>
            </a:r>
            <a:endParaRPr sz="1650"/>
          </a:p>
          <a:p>
            <a:pPr indent="0" lvl="0" marL="0" rtl="0" algn="l">
              <a:spcBef>
                <a:spcPts val="1200"/>
              </a:spcBef>
              <a:spcAft>
                <a:spcPts val="1200"/>
              </a:spcAft>
              <a:buNone/>
            </a:pPr>
            <a:r>
              <a:rPr lang="es" sz="1650"/>
              <a:t>Bootstrap proporciona 3 tipos de contenedores diferentes, cada uno con sus características distintivas. </a:t>
            </a:r>
            <a:r>
              <a:rPr lang="es" sz="1650" u="sng">
                <a:solidFill>
                  <a:schemeClr val="hlink"/>
                </a:solidFill>
                <a:hlinkClick r:id="rId3"/>
              </a:rPr>
              <a:t>+info</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Bootstrap | Class Container</a:t>
            </a:r>
            <a:endParaRPr/>
          </a:p>
        </p:txBody>
      </p:sp>
      <p:sp>
        <p:nvSpPr>
          <p:cNvPr id="211" name="Google Shape;211;p26"/>
          <p:cNvSpPr txBox="1"/>
          <p:nvPr>
            <p:ph idx="1" type="body"/>
          </p:nvPr>
        </p:nvSpPr>
        <p:spPr>
          <a:xfrm>
            <a:off x="311700" y="1152475"/>
            <a:ext cx="4373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s" sz="1650"/>
              <a:t>.container:</a:t>
            </a:r>
            <a:r>
              <a:rPr lang="es" sz="1650"/>
              <a:t> establece un ancho máximo o </a:t>
            </a:r>
            <a:r>
              <a:rPr b="1" lang="es" sz="1650"/>
              <a:t>​max-width</a:t>
            </a:r>
            <a:r>
              <a:rPr lang="es" sz="1650"/>
              <a:t> para cualquier tamaño de pantalla o anchos ​definidos  por los breakpoints responsive. Es </a:t>
            </a:r>
            <a:r>
              <a:rPr b="1" lang="es" sz="1650"/>
              <a:t>sensible al dispositivo</a:t>
            </a:r>
            <a:r>
              <a:rPr lang="es" sz="1650"/>
              <a:t> que utilicemos. Su ancho es determinado por el ancho de viewport. Es el contenedor más usado de Bootstrap.</a:t>
            </a:r>
            <a:endParaRPr sz="1650"/>
          </a:p>
          <a:p>
            <a:pPr indent="0" lvl="0" marL="0" rtl="0" algn="l">
              <a:spcBef>
                <a:spcPts val="1200"/>
              </a:spcBef>
              <a:spcAft>
                <a:spcPts val="1200"/>
              </a:spcAft>
              <a:buClr>
                <a:schemeClr val="dk1"/>
              </a:buClr>
              <a:buSzPts val="1100"/>
              <a:buFont typeface="Arial"/>
              <a:buNone/>
            </a:pPr>
            <a:r>
              <a:rPr lang="es" sz="1650"/>
              <a:t>Al modificar el tamaño del viewport, el ancho máximo de este contenedor se corresponde con el “punto de corte” definido.</a:t>
            </a:r>
            <a:endParaRPr sz="1650"/>
          </a:p>
        </p:txBody>
      </p:sp>
      <p:pic>
        <p:nvPicPr>
          <p:cNvPr id="212" name="Google Shape;212;p26"/>
          <p:cNvPicPr preferRelativeResize="0"/>
          <p:nvPr/>
        </p:nvPicPr>
        <p:blipFill rotWithShape="1">
          <a:blip r:embed="rId3">
            <a:alphaModFix/>
          </a:blip>
          <a:srcRect b="0" l="0" r="0" t="0"/>
          <a:stretch/>
        </p:blipFill>
        <p:spPr>
          <a:xfrm>
            <a:off x="5545951" y="1152475"/>
            <a:ext cx="2246825" cy="33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700"/>
              <a:t>Bootstrap | Class Container</a:t>
            </a:r>
            <a:endParaRPr/>
          </a:p>
        </p:txBody>
      </p:sp>
      <p:sp>
        <p:nvSpPr>
          <p:cNvPr id="218" name="Google Shape;218;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s" sz="1650"/>
              <a:t>.container-fluid:</a:t>
            </a:r>
            <a:r>
              <a:rPr lang="es" sz="1650"/>
              <a:t> </a:t>
            </a:r>
            <a:r>
              <a:rPr lang="es" sz="1650"/>
              <a:t>establece un ​width: 100%​ del viewport en todos los breakpoints. Siempre ocupa el 100% del ancho de la pantalla.</a:t>
            </a:r>
            <a:endParaRPr sz="1650"/>
          </a:p>
          <a:p>
            <a:pPr indent="0" lvl="0" marL="0" rtl="0" algn="l">
              <a:spcBef>
                <a:spcPts val="1200"/>
              </a:spcBef>
              <a:spcAft>
                <a:spcPts val="0"/>
              </a:spcAft>
              <a:buClr>
                <a:schemeClr val="dk1"/>
              </a:buClr>
              <a:buSzPts val="1100"/>
              <a:buFont typeface="Arial"/>
              <a:buNone/>
            </a:pPr>
            <a:r>
              <a:rPr b="1" lang="es" sz="1650"/>
              <a:t>.container- {breakpoint} </a:t>
            </a:r>
            <a:r>
              <a:rPr lang="es" sz="1650"/>
              <a:t>es similar al </a:t>
            </a:r>
            <a:r>
              <a:rPr b="1" lang="es" sz="1650"/>
              <a:t>container-fluid</a:t>
            </a:r>
            <a:r>
              <a:rPr lang="es" sz="1650"/>
              <a:t>, pero posee un ancho de 100% solamente hasta el breakpoint definido. </a:t>
            </a:r>
            <a:r>
              <a:rPr lang="es" sz="1650" u="sng">
                <a:solidFill>
                  <a:schemeClr val="hlink"/>
                </a:solidFill>
                <a:hlinkClick r:id="rId3"/>
              </a:rPr>
              <a:t>+info</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Clr>
                <a:schemeClr val="dk1"/>
              </a:buClr>
              <a:buSzPts val="1100"/>
              <a:buFont typeface="Arial"/>
              <a:buNone/>
            </a:pPr>
            <a:r>
              <a:t/>
            </a:r>
            <a:endParaRPr sz="1650"/>
          </a:p>
        </p:txBody>
      </p:sp>
      <p:pic>
        <p:nvPicPr>
          <p:cNvPr id="219" name="Google Shape;219;p27"/>
          <p:cNvPicPr preferRelativeResize="0"/>
          <p:nvPr/>
        </p:nvPicPr>
        <p:blipFill rotWithShape="1">
          <a:blip r:embed="rId4">
            <a:alphaModFix/>
          </a:blip>
          <a:srcRect b="0" l="0" r="0" t="0"/>
          <a:stretch/>
        </p:blipFill>
        <p:spPr>
          <a:xfrm>
            <a:off x="5545951" y="1152475"/>
            <a:ext cx="2246825" cy="332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a:t>
            </a:r>
            <a:r>
              <a:rPr lang="es"/>
              <a:t>Class Container (v. 5)</a:t>
            </a:r>
            <a:endParaRPr/>
          </a:p>
        </p:txBody>
      </p:sp>
      <p:pic>
        <p:nvPicPr>
          <p:cNvPr id="225" name="Google Shape;225;p28"/>
          <p:cNvPicPr preferRelativeResize="0"/>
          <p:nvPr/>
        </p:nvPicPr>
        <p:blipFill rotWithShape="1">
          <a:blip r:embed="rId3">
            <a:alphaModFix/>
          </a:blip>
          <a:srcRect b="0" l="0" r="0" t="0"/>
          <a:stretch/>
        </p:blipFill>
        <p:spPr>
          <a:xfrm>
            <a:off x="714458" y="1541775"/>
            <a:ext cx="7616567" cy="2984950"/>
          </a:xfrm>
          <a:prstGeom prst="rect">
            <a:avLst/>
          </a:prstGeom>
          <a:noFill/>
          <a:ln>
            <a:noFill/>
          </a:ln>
        </p:spPr>
      </p:pic>
      <p:sp>
        <p:nvSpPr>
          <p:cNvPr id="226" name="Google Shape;226;p28"/>
          <p:cNvSpPr/>
          <p:nvPr/>
        </p:nvSpPr>
        <p:spPr>
          <a:xfrm>
            <a:off x="562225" y="2040100"/>
            <a:ext cx="138300" cy="23343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txBox="1"/>
          <p:nvPr>
            <p:ph idx="1" type="body"/>
          </p:nvPr>
        </p:nvSpPr>
        <p:spPr>
          <a:xfrm rot="-5400000">
            <a:off x="-207025" y="2835475"/>
            <a:ext cx="1166400" cy="372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Clr>
                <a:schemeClr val="dk1"/>
              </a:buClr>
              <a:buSzPts val="1100"/>
              <a:buFont typeface="Arial"/>
              <a:buNone/>
            </a:pPr>
            <a:r>
              <a:rPr b="1" lang="es" sz="1250"/>
              <a:t>clases</a:t>
            </a:r>
            <a:endParaRPr b="1" sz="1250"/>
          </a:p>
        </p:txBody>
      </p:sp>
      <p:sp>
        <p:nvSpPr>
          <p:cNvPr id="228" name="Google Shape;228;p28"/>
          <p:cNvSpPr/>
          <p:nvPr/>
        </p:nvSpPr>
        <p:spPr>
          <a:xfrm rot="5400000">
            <a:off x="5208325" y="-1525100"/>
            <a:ext cx="138300" cy="59907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ph idx="1" type="body"/>
          </p:nvPr>
        </p:nvSpPr>
        <p:spPr>
          <a:xfrm>
            <a:off x="4076125" y="1058241"/>
            <a:ext cx="2402700" cy="375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Clr>
                <a:schemeClr val="dk1"/>
              </a:buClr>
              <a:buSzPts val="1100"/>
              <a:buFont typeface="Arial"/>
              <a:buNone/>
            </a:pPr>
            <a:r>
              <a:rPr b="1" lang="es" sz="1250"/>
              <a:t>tamaños de pantalla</a:t>
            </a:r>
            <a:endParaRPr b="1" sz="12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Grid</a:t>
            </a:r>
            <a:endParaRPr/>
          </a:p>
        </p:txBody>
      </p:sp>
      <p:sp>
        <p:nvSpPr>
          <p:cNvPr id="235" name="Google Shape;235;p29"/>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container</a:t>
            </a:r>
            <a:r>
              <a:rPr lang="es" sz="1650"/>
              <a:t> delimita un ancho máximo de acuerdo al tamaño de la pantalla, </a:t>
            </a:r>
            <a:r>
              <a:rPr b="1" lang="es" sz="1650"/>
              <a:t>row</a:t>
            </a:r>
            <a:r>
              <a:rPr lang="es" sz="1650"/>
              <a:t> define un grupo horizontal  de columnas y </a:t>
            </a:r>
            <a:r>
              <a:rPr b="1" lang="es" sz="1650"/>
              <a:t>col</a:t>
            </a:r>
            <a:r>
              <a:rPr lang="es" sz="1650"/>
              <a:t> proporciona hasta 12 contenedores por ﬁla.</a:t>
            </a:r>
            <a:endParaRPr b="1" i="1" sz="1650"/>
          </a:p>
        </p:txBody>
      </p:sp>
      <p:sp>
        <p:nvSpPr>
          <p:cNvPr id="236" name="Google Shape;236;p29"/>
          <p:cNvSpPr/>
          <p:nvPr/>
        </p:nvSpPr>
        <p:spPr>
          <a:xfrm>
            <a:off x="2623375" y="2347375"/>
            <a:ext cx="3897300" cy="2275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Grid</a:t>
            </a:r>
            <a:endParaRPr/>
          </a:p>
        </p:txBody>
      </p:sp>
      <p:sp>
        <p:nvSpPr>
          <p:cNvPr id="242" name="Google Shape;242;p30"/>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Debemos comprender la estructura anidada de Bootstrap: la clase </a:t>
            </a:r>
            <a:r>
              <a:rPr b="1" lang="es" sz="1650"/>
              <a:t>container</a:t>
            </a:r>
            <a:r>
              <a:rPr lang="es" sz="1650"/>
              <a:t> es la de mayor </a:t>
            </a:r>
            <a:r>
              <a:rPr lang="es" sz="1650"/>
              <a:t>jerarquía</a:t>
            </a:r>
            <a:r>
              <a:rPr lang="es" sz="1650"/>
              <a:t> y actúa como un contenedor de filas (</a:t>
            </a:r>
            <a:r>
              <a:rPr b="1" lang="es" sz="1650"/>
              <a:t>rows</a:t>
            </a:r>
            <a:r>
              <a:rPr lang="es" sz="1650"/>
              <a:t>), que a su vez contienen a las columnas (</a:t>
            </a:r>
            <a:r>
              <a:rPr b="1" lang="es" sz="1650"/>
              <a:t>col</a:t>
            </a:r>
            <a:r>
              <a:rPr lang="es" sz="1650"/>
              <a:t>).</a:t>
            </a:r>
            <a:endParaRPr sz="1650"/>
          </a:p>
          <a:p>
            <a:pPr indent="0" lvl="0" marL="0" rtl="0" algn="l">
              <a:spcBef>
                <a:spcPts val="1200"/>
              </a:spcBef>
              <a:spcAft>
                <a:spcPts val="0"/>
              </a:spcAft>
              <a:buClr>
                <a:schemeClr val="dk1"/>
              </a:buClr>
              <a:buSzPts val="1100"/>
              <a:buFont typeface="Arial"/>
              <a:buNone/>
            </a:pPr>
            <a:r>
              <a:t/>
            </a:r>
            <a:endParaRPr sz="1650"/>
          </a:p>
          <a:p>
            <a:pPr indent="0" lvl="0" marL="914400" rtl="0" algn="l">
              <a:spcBef>
                <a:spcPts val="1200"/>
              </a:spcBef>
              <a:spcAft>
                <a:spcPts val="1200"/>
              </a:spcAft>
              <a:buNone/>
            </a:pPr>
            <a:r>
              <a:t/>
            </a:r>
            <a:endParaRPr b="1" sz="1350"/>
          </a:p>
        </p:txBody>
      </p:sp>
      <p:pic>
        <p:nvPicPr>
          <p:cNvPr id="243" name="Google Shape;243;p30"/>
          <p:cNvPicPr preferRelativeResize="0"/>
          <p:nvPr/>
        </p:nvPicPr>
        <p:blipFill rotWithShape="1">
          <a:blip r:embed="rId3">
            <a:alphaModFix/>
          </a:blip>
          <a:srcRect b="0" l="0" r="0" t="0"/>
          <a:stretch/>
        </p:blipFill>
        <p:spPr>
          <a:xfrm>
            <a:off x="601772" y="2428235"/>
            <a:ext cx="7940500" cy="163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Grid</a:t>
            </a:r>
            <a:endParaRPr/>
          </a:p>
        </p:txBody>
      </p:sp>
      <p:sp>
        <p:nvSpPr>
          <p:cNvPr id="249" name="Google Shape;249;p3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El código que vemos a continuación genera el </a:t>
            </a:r>
            <a:r>
              <a:rPr b="1" lang="es" sz="1650"/>
              <a:t>container</a:t>
            </a:r>
            <a:r>
              <a:rPr lang="es" sz="1650"/>
              <a:t> de la diapositiva anterior.</a:t>
            </a:r>
            <a:endParaRPr sz="1650"/>
          </a:p>
          <a:p>
            <a:pPr indent="0" lvl="0" marL="0" rtl="0" algn="l">
              <a:spcBef>
                <a:spcPts val="1200"/>
              </a:spcBef>
              <a:spcAft>
                <a:spcPts val="0"/>
              </a:spcAft>
              <a:buClr>
                <a:schemeClr val="dk1"/>
              </a:buClr>
              <a:buSzPts val="1100"/>
              <a:buFont typeface="Arial"/>
              <a:buNone/>
            </a:pPr>
            <a:r>
              <a:t/>
            </a:r>
            <a:endParaRPr sz="1650"/>
          </a:p>
          <a:p>
            <a:pPr indent="0" lvl="0" marL="914400" rtl="0" algn="l">
              <a:spcBef>
                <a:spcPts val="1200"/>
              </a:spcBef>
              <a:spcAft>
                <a:spcPts val="1200"/>
              </a:spcAft>
              <a:buNone/>
            </a:pPr>
            <a:r>
              <a:t/>
            </a:r>
            <a:endParaRPr b="1" sz="1350"/>
          </a:p>
        </p:txBody>
      </p:sp>
      <p:sp>
        <p:nvSpPr>
          <p:cNvPr id="250" name="Google Shape;250;p31"/>
          <p:cNvSpPr/>
          <p:nvPr/>
        </p:nvSpPr>
        <p:spPr>
          <a:xfrm>
            <a:off x="517025" y="2066045"/>
            <a:ext cx="3674400" cy="25569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"container"</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5F6167"/>
                </a:solidFill>
                <a:latin typeface="Consolas"/>
                <a:ea typeface="Consolas"/>
                <a:cs typeface="Consolas"/>
                <a:sym typeface="Consolas"/>
              </a:rPr>
              <a:t>&lt;!-- 2 columnas dentro de un div --&gt;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1 - Columna 1 de 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1 - Columna 2 de 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p:txBody>
      </p:sp>
      <p:sp>
        <p:nvSpPr>
          <p:cNvPr id="251" name="Google Shape;251;p31"/>
          <p:cNvSpPr/>
          <p:nvPr/>
        </p:nvSpPr>
        <p:spPr>
          <a:xfrm>
            <a:off x="4505250" y="2066045"/>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rtl="0" algn="l">
              <a:spcBef>
                <a:spcPts val="0"/>
              </a:spcBef>
              <a:spcAft>
                <a:spcPts val="0"/>
              </a:spcAft>
              <a:buClr>
                <a:srgbClr val="D5CED9"/>
              </a:buClr>
              <a:buSzPts val="1300"/>
              <a:buFont typeface="Consolas"/>
              <a:buNone/>
            </a:pPr>
            <a:r>
              <a:rPr lang="es" sz="1300">
                <a:solidFill>
                  <a:srgbClr val="D5CED9"/>
                </a:solidFill>
                <a:latin typeface="Consolas"/>
                <a:ea typeface="Consolas"/>
                <a:cs typeface="Consolas"/>
                <a:sym typeface="Consolas"/>
              </a:rPr>
              <a:t>    &lt;</a:t>
            </a:r>
            <a:r>
              <a:rPr lang="es" sz="1300">
                <a:solidFill>
                  <a:srgbClr val="F92672"/>
                </a:solidFill>
                <a:latin typeface="Consolas"/>
                <a:ea typeface="Consolas"/>
                <a:cs typeface="Consolas"/>
                <a:sym typeface="Consolas"/>
              </a:rPr>
              <a:t>div</a:t>
            </a:r>
            <a:r>
              <a:rPr lang="es" sz="1300">
                <a:solidFill>
                  <a:srgbClr val="D5CED9"/>
                </a:solidFill>
                <a:latin typeface="Consolas"/>
                <a:ea typeface="Consolas"/>
                <a:cs typeface="Consolas"/>
                <a:sym typeface="Consolas"/>
              </a:rPr>
              <a:t> </a:t>
            </a:r>
            <a:r>
              <a:rPr lang="es" sz="1300">
                <a:solidFill>
                  <a:srgbClr val="FFE66D"/>
                </a:solidFill>
                <a:latin typeface="Consolas"/>
                <a:ea typeface="Consolas"/>
                <a:cs typeface="Consolas"/>
                <a:sym typeface="Consolas"/>
              </a:rPr>
              <a:t>class</a:t>
            </a:r>
            <a:r>
              <a:rPr lang="es" sz="1300">
                <a:solidFill>
                  <a:srgbClr val="D5CED9"/>
                </a:solidFill>
                <a:latin typeface="Consolas"/>
                <a:ea typeface="Consolas"/>
                <a:cs typeface="Consolas"/>
                <a:sym typeface="Consolas"/>
              </a:rPr>
              <a:t>=</a:t>
            </a:r>
            <a:r>
              <a:rPr lang="es" sz="1300">
                <a:solidFill>
                  <a:srgbClr val="96E072"/>
                </a:solidFill>
                <a:latin typeface="Consolas"/>
                <a:ea typeface="Consolas"/>
                <a:cs typeface="Consolas"/>
                <a:sym typeface="Consolas"/>
              </a:rPr>
              <a:t>"row"</a:t>
            </a:r>
            <a:r>
              <a:rPr lang="es" sz="1300">
                <a:solidFill>
                  <a:srgbClr val="D5CED9"/>
                </a:solidFill>
                <a:latin typeface="Consolas"/>
                <a:ea typeface="Consolas"/>
                <a:cs typeface="Consolas"/>
                <a:sym typeface="Consolas"/>
              </a:rPr>
              <a:t>&gt;</a:t>
            </a:r>
            <a:endParaRPr sz="1300">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5F6167"/>
                </a:solidFill>
                <a:latin typeface="Consolas"/>
                <a:ea typeface="Consolas"/>
                <a:cs typeface="Consolas"/>
                <a:sym typeface="Consolas"/>
              </a:rPr>
              <a:t>&lt;!-- 3 columnas dentro de un div --&gt;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1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2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Fila 2 - Columna 3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p:txBody>
      </p:sp>
      <p:sp>
        <p:nvSpPr>
          <p:cNvPr id="252" name="Google Shape;252;p31"/>
          <p:cNvSpPr/>
          <p:nvPr/>
        </p:nvSpPr>
        <p:spPr>
          <a:xfrm>
            <a:off x="4218525" y="1875875"/>
            <a:ext cx="510650" cy="2638925"/>
          </a:xfrm>
          <a:custGeom>
            <a:rect b="b" l="l" r="r" t="t"/>
            <a:pathLst>
              <a:path extrusionOk="0" h="105557" w="20426">
                <a:moveTo>
                  <a:pt x="0" y="105557"/>
                </a:moveTo>
                <a:lnTo>
                  <a:pt x="5187" y="105557"/>
                </a:lnTo>
                <a:lnTo>
                  <a:pt x="5187" y="0"/>
                </a:lnTo>
                <a:lnTo>
                  <a:pt x="20401" y="0"/>
                </a:lnTo>
                <a:lnTo>
                  <a:pt x="20426" y="7452"/>
                </a:lnTo>
              </a:path>
            </a:pathLst>
          </a:custGeom>
          <a:noFill/>
          <a:ln cap="flat" cmpd="sng" w="9525">
            <a:solidFill>
              <a:schemeClr val="dk1"/>
            </a:solidFill>
            <a:prstDash val="solid"/>
            <a:round/>
            <a:headEnd len="med" w="med" type="none"/>
            <a:tailEnd len="med" w="med" type="triangl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Grid</a:t>
            </a:r>
            <a:endParaRPr/>
          </a:p>
        </p:txBody>
      </p:sp>
      <p:sp>
        <p:nvSpPr>
          <p:cNvPr id="258" name="Google Shape;258;p32"/>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Podemos establecer el ancho de una columna y hacer que las columnas hermanas tomen una nueva dimensión automáticamente a su alrededor. Las otras columnas cambiarán de tamaño sin importar el ancho de la columna central.</a:t>
            </a:r>
            <a:endParaRPr b="1" sz="1350"/>
          </a:p>
        </p:txBody>
      </p:sp>
      <p:grpSp>
        <p:nvGrpSpPr>
          <p:cNvPr id="259" name="Google Shape;259;p32"/>
          <p:cNvGrpSpPr/>
          <p:nvPr/>
        </p:nvGrpSpPr>
        <p:grpSpPr>
          <a:xfrm>
            <a:off x="1713423" y="2552190"/>
            <a:ext cx="5717159" cy="1876365"/>
            <a:chOff x="1886585" y="2586765"/>
            <a:chExt cx="5717159" cy="1876365"/>
          </a:xfrm>
        </p:grpSpPr>
        <p:pic>
          <p:nvPicPr>
            <p:cNvPr id="260" name="Google Shape;260;p32"/>
            <p:cNvPicPr preferRelativeResize="0"/>
            <p:nvPr/>
          </p:nvPicPr>
          <p:blipFill rotWithShape="1">
            <a:blip r:embed="rId3">
              <a:alphaModFix/>
            </a:blip>
            <a:srcRect b="0" l="0" r="0" t="0"/>
            <a:stretch/>
          </p:blipFill>
          <p:spPr>
            <a:xfrm>
              <a:off x="1886585" y="2586765"/>
              <a:ext cx="5717159" cy="754200"/>
            </a:xfrm>
            <a:prstGeom prst="rect">
              <a:avLst/>
            </a:prstGeom>
            <a:noFill/>
            <a:ln>
              <a:noFill/>
            </a:ln>
          </p:spPr>
        </p:pic>
        <p:pic>
          <p:nvPicPr>
            <p:cNvPr id="261" name="Google Shape;261;p32"/>
            <p:cNvPicPr preferRelativeResize="0"/>
            <p:nvPr/>
          </p:nvPicPr>
          <p:blipFill rotWithShape="1">
            <a:blip r:embed="rId4">
              <a:alphaModFix/>
            </a:blip>
            <a:srcRect b="0" l="0" r="0" t="0"/>
            <a:stretch/>
          </p:blipFill>
          <p:spPr>
            <a:xfrm>
              <a:off x="3425945" y="3743490"/>
              <a:ext cx="2638439" cy="719640"/>
            </a:xfrm>
            <a:prstGeom prst="rect">
              <a:avLst/>
            </a:prstGeom>
            <a:noFill/>
            <a:ln>
              <a:noFill/>
            </a:ln>
          </p:spPr>
        </p:pic>
        <p:grpSp>
          <p:nvGrpSpPr>
            <p:cNvPr id="262" name="Google Shape;262;p32"/>
            <p:cNvGrpSpPr/>
            <p:nvPr/>
          </p:nvGrpSpPr>
          <p:grpSpPr>
            <a:xfrm>
              <a:off x="3675139" y="3265175"/>
              <a:ext cx="2140050" cy="554100"/>
              <a:chOff x="3478525" y="3265175"/>
              <a:chExt cx="2140050" cy="554100"/>
            </a:xfrm>
          </p:grpSpPr>
          <p:cxnSp>
            <p:nvCxnSpPr>
              <p:cNvPr id="263" name="Google Shape;263;p32"/>
              <p:cNvCxnSpPr/>
              <p:nvPr/>
            </p:nvCxnSpPr>
            <p:spPr>
              <a:xfrm>
                <a:off x="3478525" y="3365650"/>
                <a:ext cx="0" cy="3312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32"/>
              <p:cNvCxnSpPr/>
              <p:nvPr/>
            </p:nvCxnSpPr>
            <p:spPr>
              <a:xfrm>
                <a:off x="5618575" y="3376625"/>
                <a:ext cx="0" cy="3312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32"/>
              <p:cNvSpPr txBox="1"/>
              <p:nvPr/>
            </p:nvSpPr>
            <p:spPr>
              <a:xfrm>
                <a:off x="3742150" y="3265175"/>
                <a:ext cx="1612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2"/>
                    </a:solidFill>
                    <a:latin typeface="Montserrat"/>
                    <a:ea typeface="Montserrat"/>
                    <a:cs typeface="Montserrat"/>
                    <a:sym typeface="Montserrat"/>
                  </a:rPr>
                  <a:t>Achicando el</a:t>
                </a:r>
                <a:endParaRPr sz="1200">
                  <a:solidFill>
                    <a:schemeClr val="dk2"/>
                  </a:solidFill>
                  <a:latin typeface="Montserrat"/>
                  <a:ea typeface="Montserrat"/>
                  <a:cs typeface="Montserrat"/>
                  <a:sym typeface="Montserrat"/>
                </a:endParaRPr>
              </a:p>
              <a:p>
                <a:pPr indent="0" lvl="0" marL="0" rtl="0" algn="ctr">
                  <a:spcBef>
                    <a:spcPts val="0"/>
                  </a:spcBef>
                  <a:spcAft>
                    <a:spcPts val="0"/>
                  </a:spcAft>
                  <a:buNone/>
                </a:pPr>
                <a:r>
                  <a:rPr lang="es" sz="1200">
                    <a:solidFill>
                      <a:schemeClr val="dk2"/>
                    </a:solidFill>
                    <a:latin typeface="Montserrat"/>
                    <a:ea typeface="Montserrat"/>
                    <a:cs typeface="Montserrat"/>
                    <a:sym typeface="Montserrat"/>
                  </a:rPr>
                  <a:t>viewport</a:t>
                </a:r>
                <a:endParaRPr sz="1200">
                  <a:solidFill>
                    <a:schemeClr val="dk2"/>
                  </a:solidFill>
                  <a:latin typeface="Montserrat"/>
                  <a:ea typeface="Montserrat"/>
                  <a:cs typeface="Montserrat"/>
                  <a:sym typeface="Montserrat"/>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Grid</a:t>
            </a:r>
            <a:endParaRPr/>
          </a:p>
        </p:txBody>
      </p:sp>
      <p:sp>
        <p:nvSpPr>
          <p:cNvPr id="271" name="Google Shape;271;p33"/>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El código que vemos a continuación genera el </a:t>
            </a:r>
            <a:r>
              <a:rPr b="1" lang="es" sz="1650"/>
              <a:t>container</a:t>
            </a:r>
            <a:r>
              <a:rPr lang="es" sz="1650"/>
              <a:t> de la diapositiva anterior.</a:t>
            </a:r>
            <a:endParaRPr sz="1650"/>
          </a:p>
          <a:p>
            <a:pPr indent="0" lvl="0" marL="0" rtl="0" algn="l">
              <a:spcBef>
                <a:spcPts val="1200"/>
              </a:spcBef>
              <a:spcAft>
                <a:spcPts val="0"/>
              </a:spcAft>
              <a:buClr>
                <a:schemeClr val="dk1"/>
              </a:buClr>
              <a:buSzPts val="1100"/>
              <a:buFont typeface="Arial"/>
              <a:buNone/>
            </a:pPr>
            <a:r>
              <a:t/>
            </a:r>
            <a:endParaRPr sz="1650"/>
          </a:p>
          <a:p>
            <a:pPr indent="0" lvl="0" marL="914400" rtl="0" algn="l">
              <a:spcBef>
                <a:spcPts val="1200"/>
              </a:spcBef>
              <a:spcAft>
                <a:spcPts val="1200"/>
              </a:spcAft>
              <a:buNone/>
            </a:pPr>
            <a:r>
              <a:t/>
            </a:r>
            <a:endParaRPr b="1" sz="1350"/>
          </a:p>
        </p:txBody>
      </p:sp>
      <p:sp>
        <p:nvSpPr>
          <p:cNvPr id="272" name="Google Shape;272;p33"/>
          <p:cNvSpPr/>
          <p:nvPr/>
        </p:nvSpPr>
        <p:spPr>
          <a:xfrm>
            <a:off x="432025" y="2066050"/>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"container"</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1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"col-6"</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2 de 3 (6 col)</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3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a:t>
            </a:r>
            <a:endParaRPr b="0" i="0" sz="1300" u="none" cap="none" strike="noStrike">
              <a:latin typeface="Arial"/>
              <a:ea typeface="Arial"/>
              <a:cs typeface="Arial"/>
              <a:sym typeface="Arial"/>
            </a:endParaRPr>
          </a:p>
        </p:txBody>
      </p:sp>
      <p:sp>
        <p:nvSpPr>
          <p:cNvPr id="273" name="Google Shape;273;p33"/>
          <p:cNvSpPr/>
          <p:nvPr/>
        </p:nvSpPr>
        <p:spPr>
          <a:xfrm>
            <a:off x="4510975" y="2066050"/>
            <a:ext cx="3674400" cy="2556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"row"</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1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"col-5"</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2 de 3 (5 col)</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"col"</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3 de 3</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3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p:txBody>
      </p:sp>
      <p:sp>
        <p:nvSpPr>
          <p:cNvPr id="274" name="Google Shape;274;p33"/>
          <p:cNvSpPr/>
          <p:nvPr/>
        </p:nvSpPr>
        <p:spPr>
          <a:xfrm>
            <a:off x="4142325" y="1875875"/>
            <a:ext cx="510650" cy="2638925"/>
          </a:xfrm>
          <a:custGeom>
            <a:rect b="b" l="l" r="r" t="t"/>
            <a:pathLst>
              <a:path extrusionOk="0" h="105557" w="20426">
                <a:moveTo>
                  <a:pt x="0" y="105557"/>
                </a:moveTo>
                <a:lnTo>
                  <a:pt x="5187" y="105557"/>
                </a:lnTo>
                <a:lnTo>
                  <a:pt x="5187" y="0"/>
                </a:lnTo>
                <a:lnTo>
                  <a:pt x="20401" y="0"/>
                </a:lnTo>
                <a:lnTo>
                  <a:pt x="20426" y="7452"/>
                </a:lnTo>
              </a:path>
            </a:pathLst>
          </a:custGeom>
          <a:noFill/>
          <a:ln cap="flat" cmpd="sng" w="9525">
            <a:solidFill>
              <a:schemeClr val="dk1"/>
            </a:solidFill>
            <a:prstDash val="solid"/>
            <a:round/>
            <a:headEnd len="med" w="med" type="none"/>
            <a:tailEnd len="med" w="med" type="triangl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BOOTSTRAP | Layouts</a:t>
            </a:r>
            <a:endParaRPr sz="2700"/>
          </a:p>
        </p:txBody>
      </p:sp>
      <p:sp>
        <p:nvSpPr>
          <p:cNvPr id="280" name="Google Shape;280;p34"/>
          <p:cNvSpPr txBox="1"/>
          <p:nvPr>
            <p:ph idx="1" type="body"/>
          </p:nvPr>
        </p:nvSpPr>
        <p:spPr>
          <a:xfrm>
            <a:off x="311700" y="1152475"/>
            <a:ext cx="3630300" cy="338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Clr>
                <a:schemeClr val="dk1"/>
              </a:buClr>
              <a:buSzPts val="1100"/>
              <a:buFont typeface="Arial"/>
              <a:buNone/>
            </a:pPr>
            <a:r>
              <a:rPr lang="es" sz="1650"/>
              <a:t>Podemos tener un layout para cada dispositivo. Si tenemos una pantalla pequeña podemos hacer que se muestre con determinado encolumnado, y en un dispositivo con pantalla mayor que se muestre con otro. De esta manera tendremos distintos tipos de maquetados según el dispositivo, trabajando desde el estilo, no desde la estructura HTML.</a:t>
            </a:r>
            <a:endParaRPr sz="1750"/>
          </a:p>
        </p:txBody>
      </p:sp>
      <p:sp>
        <p:nvSpPr>
          <p:cNvPr id="281" name="Google Shape;281;p34"/>
          <p:cNvSpPr/>
          <p:nvPr/>
        </p:nvSpPr>
        <p:spPr>
          <a:xfrm>
            <a:off x="4139125" y="1084625"/>
            <a:ext cx="4492500" cy="2280900"/>
          </a:xfrm>
          <a:prstGeom prst="rect">
            <a:avLst/>
          </a:prstGeom>
          <a:solidFill>
            <a:srgbClr val="23262E"/>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"row"</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"col-sm-6 col-xs-12 bg-success"</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&gt;Lorem ipsum dolor...&lt;/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"col-sm-6 col-xs-12 bg-warning"</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&gt;Lorem ipsum dolor...&lt;/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p:txBody>
      </p:sp>
      <p:sp>
        <p:nvSpPr>
          <p:cNvPr id="282" name="Google Shape;282;p34"/>
          <p:cNvSpPr/>
          <p:nvPr/>
        </p:nvSpPr>
        <p:spPr>
          <a:xfrm>
            <a:off x="4636675" y="3451025"/>
            <a:ext cx="3497400" cy="9501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t>Bootstrap</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091649" y="2834125"/>
            <a:ext cx="960703"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Sistema de grillas</a:t>
            </a:r>
            <a:endParaRPr/>
          </a:p>
        </p:txBody>
      </p:sp>
      <p:sp>
        <p:nvSpPr>
          <p:cNvPr id="288" name="Google Shape;288;p35"/>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El sistema de grillas de Bootstrap permite </a:t>
            </a:r>
            <a:r>
              <a:rPr b="1" lang="es" sz="1650"/>
              <a:t>hasta 12 columnas en la página</a:t>
            </a:r>
            <a:r>
              <a:rPr lang="es" sz="1650"/>
              <a:t>. Es posible agrupar las columnas para crear columnas más amplias. Este sistema es responsivo, por lo tanto, las columnas se </a:t>
            </a:r>
            <a:r>
              <a:rPr lang="es" sz="1650"/>
              <a:t>reorganizan</a:t>
            </a:r>
            <a:r>
              <a:rPr lang="es" sz="1650"/>
              <a:t> automáticamente dependiendo del tamaño de la pantalla. Recordemos que </a:t>
            </a:r>
            <a:r>
              <a:rPr i="1" lang="es" sz="1650"/>
              <a:t>siempre deben sumar 12.</a:t>
            </a:r>
            <a:r>
              <a:rPr lang="es" sz="1650"/>
              <a:t> </a:t>
            </a:r>
            <a:r>
              <a:rPr lang="es" sz="1650" u="sng">
                <a:solidFill>
                  <a:schemeClr val="hlink"/>
                </a:solidFill>
                <a:hlinkClick r:id="rId3"/>
              </a:rPr>
              <a:t>+info</a:t>
            </a:r>
            <a:endParaRPr sz="1650"/>
          </a:p>
        </p:txBody>
      </p:sp>
      <p:pic>
        <p:nvPicPr>
          <p:cNvPr id="289" name="Google Shape;289;p35"/>
          <p:cNvPicPr preferRelativeResize="0"/>
          <p:nvPr/>
        </p:nvPicPr>
        <p:blipFill rotWithShape="1">
          <a:blip r:embed="rId4">
            <a:alphaModFix/>
          </a:blip>
          <a:srcRect b="0" l="0" r="0" t="0"/>
          <a:stretch/>
        </p:blipFill>
        <p:spPr>
          <a:xfrm>
            <a:off x="506250" y="2946452"/>
            <a:ext cx="8131498" cy="16806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a:t>
            </a:r>
            <a:r>
              <a:rPr lang="es"/>
              <a:t>Sistema de grillas</a:t>
            </a:r>
            <a:endParaRPr/>
          </a:p>
        </p:txBody>
      </p:sp>
      <p:sp>
        <p:nvSpPr>
          <p:cNvPr id="295" name="Google Shape;295;p3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Se utiliza una grilla de 12 columnas que se puede dividir en 2, 3, 4… 12 partes.</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sp>
        <p:nvSpPr>
          <p:cNvPr id="296" name="Google Shape;296;p36"/>
          <p:cNvSpPr/>
          <p:nvPr/>
        </p:nvSpPr>
        <p:spPr>
          <a:xfrm>
            <a:off x="432025" y="1820475"/>
            <a:ext cx="8236500" cy="2802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BOOTSTRAP | Grid system</a:t>
            </a:r>
            <a:endParaRPr sz="2700"/>
          </a:p>
        </p:txBody>
      </p:sp>
      <p:sp>
        <p:nvSpPr>
          <p:cNvPr id="302" name="Google Shape;302;p37"/>
          <p:cNvSpPr txBox="1"/>
          <p:nvPr>
            <p:ph idx="1" type="body"/>
          </p:nvPr>
        </p:nvSpPr>
        <p:spPr>
          <a:xfrm>
            <a:off x="311700" y="1152475"/>
            <a:ext cx="3999900" cy="338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 sz="1650"/>
              <a:t>Este ejemplo crea tres columnas iguales utilizando las clases del sistema grid predefinidas. Dichas columnas serán centradas en la página con el componente padre ​</a:t>
            </a:r>
            <a:r>
              <a:rPr b="1" lang="es" sz="1650"/>
              <a:t>.container</a:t>
            </a:r>
            <a:r>
              <a:rPr lang="es" sz="1650"/>
              <a:t>​. Las columnas de la cuadrícula que no tengan un </a:t>
            </a:r>
            <a:r>
              <a:rPr b="1" lang="es" sz="1650"/>
              <a:t>width</a:t>
            </a:r>
            <a:r>
              <a:rPr lang="es" sz="1650"/>
              <a:t> específico se distribuirán automáticamente como columnas de igual ancho.</a:t>
            </a:r>
            <a:endParaRPr sz="1650"/>
          </a:p>
        </p:txBody>
      </p:sp>
      <p:sp>
        <p:nvSpPr>
          <p:cNvPr id="303" name="Google Shape;303;p37"/>
          <p:cNvSpPr/>
          <p:nvPr/>
        </p:nvSpPr>
        <p:spPr>
          <a:xfrm>
            <a:off x="4367725" y="1299875"/>
            <a:ext cx="3999900" cy="14514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"container"</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"row"</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&gt;Primer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&gt;Segunda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class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"col-sm"</a:t>
            </a:r>
            <a:r>
              <a:rPr b="0" i="0" lang="es" sz="1200" u="none" cap="none" strike="noStrike">
                <a:solidFill>
                  <a:srgbClr val="D5CED9"/>
                </a:solidFill>
                <a:latin typeface="Consolas"/>
                <a:ea typeface="Consolas"/>
                <a:cs typeface="Consolas"/>
                <a:sym typeface="Consolas"/>
              </a:rPr>
              <a:t>&gt;Tercer col&lt;/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div</a:t>
            </a:r>
            <a:r>
              <a:rPr b="0" i="0" lang="es" sz="1200" u="none" cap="none" strike="noStrike">
                <a:solidFill>
                  <a:srgbClr val="D5CED9"/>
                </a:solidFill>
                <a:latin typeface="Consolas"/>
                <a:ea typeface="Consolas"/>
                <a:cs typeface="Consolas"/>
                <a:sym typeface="Consolas"/>
              </a:rPr>
              <a:t>&gt;</a:t>
            </a:r>
            <a:endParaRPr b="0" i="0" sz="1200" u="none" cap="none" strike="noStrike">
              <a:latin typeface="Arial"/>
              <a:ea typeface="Arial"/>
              <a:cs typeface="Arial"/>
              <a:sym typeface="Arial"/>
            </a:endParaRPr>
          </a:p>
        </p:txBody>
      </p:sp>
      <p:sp>
        <p:nvSpPr>
          <p:cNvPr id="304" name="Google Shape;304;p37"/>
          <p:cNvSpPr txBox="1"/>
          <p:nvPr/>
        </p:nvSpPr>
        <p:spPr>
          <a:xfrm>
            <a:off x="4380775" y="2802563"/>
            <a:ext cx="397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chemeClr val="dk2"/>
                </a:solidFill>
                <a:latin typeface="Montserrat"/>
                <a:ea typeface="Montserrat"/>
                <a:cs typeface="Montserrat"/>
                <a:sym typeface="Montserrat"/>
              </a:rPr>
              <a:t>Tres columnas de igual ancho en dispositivos pequeños, medianos, grandes y extra grandes</a:t>
            </a:r>
            <a:endParaRPr i="1">
              <a:solidFill>
                <a:schemeClr val="dk2"/>
              </a:solidFill>
              <a:latin typeface="Montserrat"/>
              <a:ea typeface="Montserrat"/>
              <a:cs typeface="Montserrat"/>
              <a:sym typeface="Montserrat"/>
            </a:endParaRPr>
          </a:p>
        </p:txBody>
      </p:sp>
      <p:pic>
        <p:nvPicPr>
          <p:cNvPr id="305" name="Google Shape;305;p37"/>
          <p:cNvPicPr preferRelativeResize="0"/>
          <p:nvPr/>
        </p:nvPicPr>
        <p:blipFill>
          <a:blip r:embed="rId3">
            <a:alphaModFix/>
          </a:blip>
          <a:stretch>
            <a:fillRect/>
          </a:stretch>
        </p:blipFill>
        <p:spPr>
          <a:xfrm>
            <a:off x="4291525" y="3685150"/>
            <a:ext cx="4257321" cy="29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Columnas receptivas</a:t>
            </a:r>
            <a:endParaRPr/>
          </a:p>
        </p:txBody>
      </p:sp>
      <p:sp>
        <p:nvSpPr>
          <p:cNvPr id="311" name="Google Shape;311;p38"/>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El ejemplo muestra cómo cuatro columnas de igual ancho, partiendo de una tablet y escalando a escritorios extra grandes. En pantallas de menos de 768 px de ancho, las columnas se apilan automáticamente una encima de la otra:</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pic>
        <p:nvPicPr>
          <p:cNvPr id="312" name="Google Shape;312;p38"/>
          <p:cNvPicPr preferRelativeResize="0"/>
          <p:nvPr/>
        </p:nvPicPr>
        <p:blipFill rotWithShape="1">
          <a:blip r:embed="rId3">
            <a:alphaModFix/>
          </a:blip>
          <a:srcRect b="0" l="0" r="0" t="0"/>
          <a:stretch/>
        </p:blipFill>
        <p:spPr>
          <a:xfrm>
            <a:off x="630453" y="2371000"/>
            <a:ext cx="7790760" cy="714960"/>
          </a:xfrm>
          <a:prstGeom prst="rect">
            <a:avLst/>
          </a:prstGeom>
          <a:noFill/>
          <a:ln cap="flat" cmpd="sng" w="9525">
            <a:solidFill>
              <a:srgbClr val="9D66F9"/>
            </a:solidFill>
            <a:prstDash val="solid"/>
            <a:round/>
            <a:headEnd len="sm" w="sm" type="none"/>
            <a:tailEnd len="sm" w="sm" type="none"/>
          </a:ln>
        </p:spPr>
      </p:pic>
      <p:pic>
        <p:nvPicPr>
          <p:cNvPr id="313" name="Google Shape;313;p38"/>
          <p:cNvPicPr preferRelativeResize="0"/>
          <p:nvPr/>
        </p:nvPicPr>
        <p:blipFill rotWithShape="1">
          <a:blip r:embed="rId4">
            <a:alphaModFix/>
          </a:blip>
          <a:srcRect b="0" l="0" r="0" t="0"/>
          <a:stretch/>
        </p:blipFill>
        <p:spPr>
          <a:xfrm>
            <a:off x="2966580" y="3152275"/>
            <a:ext cx="3013920" cy="1470600"/>
          </a:xfrm>
          <a:prstGeom prst="rect">
            <a:avLst/>
          </a:prstGeom>
          <a:noFill/>
          <a:ln cap="flat" cmpd="sng" w="9525">
            <a:solidFill>
              <a:srgbClr val="9D66F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Clases receptivas</a:t>
            </a:r>
            <a:endParaRPr/>
          </a:p>
        </p:txBody>
      </p:sp>
      <p:sp>
        <p:nvSpPr>
          <p:cNvPr id="319" name="Google Shape;319;p39"/>
          <p:cNvSpPr txBox="1"/>
          <p:nvPr>
            <p:ph idx="1" type="body"/>
          </p:nvPr>
        </p:nvSpPr>
        <p:spPr>
          <a:xfrm>
            <a:off x="432000"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sistema de cuadrícula Bootstrap tiene seis clases:</a:t>
            </a:r>
            <a:endParaRPr sz="1500"/>
          </a:p>
          <a:p>
            <a:pPr indent="-323850" lvl="0" marL="457200" rtl="0" algn="l">
              <a:lnSpc>
                <a:spcPct val="105000"/>
              </a:lnSpc>
              <a:spcBef>
                <a:spcPts val="600"/>
              </a:spcBef>
              <a:spcAft>
                <a:spcPts val="0"/>
              </a:spcAft>
              <a:buSzPts val="1500"/>
              <a:buChar char="●"/>
            </a:pPr>
            <a:r>
              <a:rPr b="1" lang="es" sz="1500"/>
              <a:t>.col-</a:t>
            </a:r>
            <a:r>
              <a:rPr lang="es" sz="1500"/>
              <a:t> (dispositivos extra pequeños: ancho inferior a 576 px)</a:t>
            </a:r>
            <a:endParaRPr sz="1500"/>
          </a:p>
          <a:p>
            <a:pPr indent="-323850" lvl="0" marL="457200" rtl="0" algn="l">
              <a:lnSpc>
                <a:spcPct val="105000"/>
              </a:lnSpc>
              <a:spcBef>
                <a:spcPts val="0"/>
              </a:spcBef>
              <a:spcAft>
                <a:spcPts val="0"/>
              </a:spcAft>
              <a:buSzPts val="1500"/>
              <a:buChar char="●"/>
            </a:pPr>
            <a:r>
              <a:rPr b="1" lang="es" sz="1500"/>
              <a:t>.col-sm-</a:t>
            </a:r>
            <a:r>
              <a:rPr lang="es" sz="1500"/>
              <a:t> (dispositivos pequeños: ancho igual o superior a 576 px)</a:t>
            </a:r>
            <a:endParaRPr sz="1500"/>
          </a:p>
          <a:p>
            <a:pPr indent="-323850" lvl="0" marL="457200" rtl="0" algn="l">
              <a:lnSpc>
                <a:spcPct val="105000"/>
              </a:lnSpc>
              <a:spcBef>
                <a:spcPts val="0"/>
              </a:spcBef>
              <a:spcAft>
                <a:spcPts val="0"/>
              </a:spcAft>
              <a:buSzPts val="1500"/>
              <a:buChar char="●"/>
            </a:pPr>
            <a:r>
              <a:rPr b="1" lang="es" sz="1500"/>
              <a:t>.col-md-</a:t>
            </a:r>
            <a:r>
              <a:rPr lang="es" sz="1500"/>
              <a:t> (dispositivos medianos: ancho igual o superior a 768 px)</a:t>
            </a:r>
            <a:endParaRPr sz="1500"/>
          </a:p>
          <a:p>
            <a:pPr indent="-323850" lvl="0" marL="457200" rtl="0" algn="l">
              <a:lnSpc>
                <a:spcPct val="105000"/>
              </a:lnSpc>
              <a:spcBef>
                <a:spcPts val="0"/>
              </a:spcBef>
              <a:spcAft>
                <a:spcPts val="0"/>
              </a:spcAft>
              <a:buSzPts val="1500"/>
              <a:buChar char="●"/>
            </a:pPr>
            <a:r>
              <a:rPr b="1" lang="es" sz="1500"/>
              <a:t>.col-lg-</a:t>
            </a:r>
            <a:r>
              <a:rPr lang="es" sz="1500"/>
              <a:t> (dispositivos grandes: ancho igual o superior a 992 px)</a:t>
            </a:r>
            <a:endParaRPr sz="1500"/>
          </a:p>
          <a:p>
            <a:pPr indent="-323850" lvl="0" marL="457200" rtl="0" algn="l">
              <a:lnSpc>
                <a:spcPct val="105000"/>
              </a:lnSpc>
              <a:spcBef>
                <a:spcPts val="0"/>
              </a:spcBef>
              <a:spcAft>
                <a:spcPts val="0"/>
              </a:spcAft>
              <a:buSzPts val="1500"/>
              <a:buChar char="●"/>
            </a:pPr>
            <a:r>
              <a:rPr b="1" lang="es" sz="1500"/>
              <a:t>.col-xl-</a:t>
            </a:r>
            <a:r>
              <a:rPr lang="es" sz="1500"/>
              <a:t> (dispositivos xlarge: ancho igual o superior a 1200 px)</a:t>
            </a:r>
            <a:endParaRPr sz="1500"/>
          </a:p>
          <a:p>
            <a:pPr indent="-323850" lvl="0" marL="457200" rtl="0" algn="l">
              <a:lnSpc>
                <a:spcPct val="105000"/>
              </a:lnSpc>
              <a:spcBef>
                <a:spcPts val="0"/>
              </a:spcBef>
              <a:spcAft>
                <a:spcPts val="0"/>
              </a:spcAft>
              <a:buSzPts val="1500"/>
              <a:buChar char="●"/>
            </a:pPr>
            <a:r>
              <a:rPr b="1" lang="es" sz="1500"/>
              <a:t>.col-xxl-</a:t>
            </a:r>
            <a:r>
              <a:rPr lang="es" sz="1500"/>
              <a:t> (dispositivos xxlarge: igual o superior a 1400 px)</a:t>
            </a:r>
            <a:endParaRPr sz="1500"/>
          </a:p>
          <a:p>
            <a:pPr indent="0" lvl="0" marL="0" rtl="0" algn="l">
              <a:spcBef>
                <a:spcPts val="600"/>
              </a:spcBef>
              <a:spcAft>
                <a:spcPts val="0"/>
              </a:spcAft>
              <a:buNone/>
            </a:pPr>
            <a:r>
              <a:rPr lang="es" sz="1500"/>
              <a:t>Las clases anteriores se pueden combinar para crear diseños más dinámicos y flexibles.</a:t>
            </a:r>
            <a:endParaRPr sz="1500"/>
          </a:p>
          <a:p>
            <a:pPr indent="0" lvl="0" marL="0" rtl="0" algn="l">
              <a:spcBef>
                <a:spcPts val="600"/>
              </a:spcBef>
              <a:spcAft>
                <a:spcPts val="600"/>
              </a:spcAft>
              <a:buNone/>
            </a:pPr>
            <a:r>
              <a:rPr lang="es" sz="1500"/>
              <a:t>Cada clase se escala, por lo que si desea establecer los mismos anchos para </a:t>
            </a:r>
            <a:r>
              <a:rPr b="1" lang="es" sz="1500"/>
              <a:t>sm </a:t>
            </a:r>
            <a:r>
              <a:rPr lang="es" sz="1500"/>
              <a:t>y </a:t>
            </a:r>
            <a:r>
              <a:rPr b="1" lang="es" sz="1500"/>
              <a:t>md</a:t>
            </a:r>
            <a:r>
              <a:rPr lang="es" sz="1500"/>
              <a:t>, </a:t>
            </a:r>
            <a:r>
              <a:rPr lang="es" sz="1500"/>
              <a:t>sólo</a:t>
            </a:r>
            <a:r>
              <a:rPr lang="es" sz="1500"/>
              <a:t> necesita especificar sm. </a:t>
            </a:r>
            <a:r>
              <a:rPr lang="es" sz="1500" u="sng">
                <a:solidFill>
                  <a:schemeClr val="hlink"/>
                </a:solidFill>
                <a:hlinkClick r:id="rId3"/>
              </a:rPr>
              <a:t>+info</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25" name="Google Shape;325;p40"/>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Los componentes de Bootstrap permiten acelerar el proceso de diseño. Son soluciones prediseñadas y personalizables. </a:t>
            </a:r>
            <a:r>
              <a:rPr lang="es" sz="1650" u="sng">
                <a:solidFill>
                  <a:schemeClr val="hlink"/>
                </a:solidFill>
                <a:hlinkClick r:id="rId3"/>
              </a:rPr>
              <a:t>+info</a:t>
            </a:r>
            <a:endParaRPr sz="1650"/>
          </a:p>
          <a:p>
            <a:pPr indent="0" lvl="0" marL="0" rtl="0" algn="l">
              <a:spcBef>
                <a:spcPts val="1200"/>
              </a:spcBef>
              <a:spcAft>
                <a:spcPts val="1200"/>
              </a:spcAft>
              <a:buNone/>
            </a:pPr>
            <a:r>
              <a:rPr b="1" lang="es" sz="1650"/>
              <a:t>Navbar</a:t>
            </a:r>
            <a:r>
              <a:rPr lang="es" sz="1650"/>
              <a:t>: permite crear una barra de navegación o menú. Viene preparado con el típico icono de </a:t>
            </a:r>
            <a:r>
              <a:rPr i="1" lang="es" sz="1650"/>
              <a:t>​hamburger​ </a:t>
            </a:r>
            <a:r>
              <a:rPr lang="es" sz="1650"/>
              <a:t>(tres líneas horizontales) que aparece en la versión móvil. </a:t>
            </a:r>
            <a:r>
              <a:rPr lang="es" sz="1650" u="sng">
                <a:solidFill>
                  <a:schemeClr val="hlink"/>
                </a:solidFill>
                <a:hlinkClick r:id="rId4"/>
              </a:rPr>
              <a:t>+info</a:t>
            </a:r>
            <a:endParaRPr sz="1650"/>
          </a:p>
        </p:txBody>
      </p:sp>
      <p:pic>
        <p:nvPicPr>
          <p:cNvPr id="326" name="Google Shape;326;p40"/>
          <p:cNvPicPr preferRelativeResize="0"/>
          <p:nvPr/>
        </p:nvPicPr>
        <p:blipFill rotWithShape="1">
          <a:blip r:embed="rId5">
            <a:alphaModFix/>
          </a:blip>
          <a:srcRect b="0" l="0" r="0" t="0"/>
          <a:stretch/>
        </p:blipFill>
        <p:spPr>
          <a:xfrm>
            <a:off x="549750" y="3482538"/>
            <a:ext cx="5613874" cy="310075"/>
          </a:xfrm>
          <a:prstGeom prst="rect">
            <a:avLst/>
          </a:prstGeom>
          <a:noFill/>
          <a:ln>
            <a:noFill/>
          </a:ln>
        </p:spPr>
      </p:pic>
      <p:pic>
        <p:nvPicPr>
          <p:cNvPr id="327" name="Google Shape;327;p40"/>
          <p:cNvPicPr preferRelativeResize="0"/>
          <p:nvPr/>
        </p:nvPicPr>
        <p:blipFill rotWithShape="1">
          <a:blip r:embed="rId6">
            <a:alphaModFix/>
          </a:blip>
          <a:srcRect b="0" l="0" r="0" t="0"/>
          <a:stretch/>
        </p:blipFill>
        <p:spPr>
          <a:xfrm>
            <a:off x="6398860" y="3051490"/>
            <a:ext cx="1844640" cy="1172160"/>
          </a:xfrm>
          <a:prstGeom prst="rect">
            <a:avLst/>
          </a:prstGeom>
          <a:noFill/>
          <a:ln>
            <a:noFill/>
          </a:ln>
        </p:spPr>
      </p:pic>
      <p:sp>
        <p:nvSpPr>
          <p:cNvPr id="328" name="Google Shape;328;p40"/>
          <p:cNvSpPr/>
          <p:nvPr/>
        </p:nvSpPr>
        <p:spPr>
          <a:xfrm>
            <a:off x="2810020" y="3435820"/>
            <a:ext cx="1424100" cy="4035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9D66F9"/>
              </a:buClr>
              <a:buSzPts val="1800"/>
              <a:buFont typeface="Montserrat ExtraBold"/>
              <a:buNone/>
            </a:pPr>
            <a:r>
              <a:rPr b="0" lang="es" sz="1600" strike="noStrike">
                <a:solidFill>
                  <a:schemeClr val="dk2"/>
                </a:solidFill>
                <a:latin typeface="Montserrat ExtraBold"/>
                <a:ea typeface="Montserrat ExtraBold"/>
                <a:cs typeface="Montserrat ExtraBold"/>
                <a:sym typeface="Montserrat ExtraBold"/>
              </a:rPr>
              <a:t>Desktop</a:t>
            </a:r>
            <a:endParaRPr b="0" sz="1600" strike="noStrike">
              <a:solidFill>
                <a:schemeClr val="dk2"/>
              </a:solidFill>
              <a:latin typeface="Arial"/>
              <a:ea typeface="Arial"/>
              <a:cs typeface="Arial"/>
              <a:sym typeface="Arial"/>
            </a:endParaRPr>
          </a:p>
        </p:txBody>
      </p:sp>
      <p:sp>
        <p:nvSpPr>
          <p:cNvPr id="329" name="Google Shape;329;p40"/>
          <p:cNvSpPr/>
          <p:nvPr/>
        </p:nvSpPr>
        <p:spPr>
          <a:xfrm>
            <a:off x="7077220" y="3435820"/>
            <a:ext cx="1424100" cy="4035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9D66F9"/>
              </a:buClr>
              <a:buSzPts val="1800"/>
              <a:buFont typeface="Montserrat ExtraBold"/>
              <a:buNone/>
            </a:pPr>
            <a:r>
              <a:rPr lang="es" sz="1600">
                <a:solidFill>
                  <a:schemeClr val="dk2"/>
                </a:solidFill>
                <a:latin typeface="Montserrat ExtraBold"/>
                <a:ea typeface="Montserrat ExtraBold"/>
                <a:cs typeface="Montserrat ExtraBold"/>
                <a:sym typeface="Montserrat ExtraBold"/>
              </a:rPr>
              <a:t>Mobile</a:t>
            </a:r>
            <a:endParaRPr b="0" sz="1600" strike="noStrik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35" name="Google Shape;335;p41"/>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Alerts</a:t>
            </a:r>
            <a:r>
              <a:rPr lang="es" sz="1650"/>
              <a:t>: s</a:t>
            </a:r>
            <a:r>
              <a:rPr lang="es" sz="1650"/>
              <a:t>on como cajas de texto con cierto tipo de diseño. Se suelen usar para proporcionar información puntual al usuario.</a:t>
            </a:r>
            <a:r>
              <a:rPr lang="es" sz="1650"/>
              <a:t> </a:t>
            </a:r>
            <a:r>
              <a:rPr lang="es" sz="1650" u="sng">
                <a:solidFill>
                  <a:schemeClr val="hlink"/>
                </a:solidFill>
                <a:hlinkClick r:id="rId3"/>
              </a:rPr>
              <a:t>+info</a:t>
            </a:r>
            <a:endParaRPr sz="1650"/>
          </a:p>
        </p:txBody>
      </p:sp>
      <p:pic>
        <p:nvPicPr>
          <p:cNvPr id="336" name="Google Shape;336;p41"/>
          <p:cNvPicPr preferRelativeResize="0"/>
          <p:nvPr/>
        </p:nvPicPr>
        <p:blipFill>
          <a:blip r:embed="rId4">
            <a:alphaModFix/>
          </a:blip>
          <a:stretch>
            <a:fillRect/>
          </a:stretch>
        </p:blipFill>
        <p:spPr>
          <a:xfrm>
            <a:off x="2470000" y="2182375"/>
            <a:ext cx="4204000" cy="180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42" name="Google Shape;342;p42"/>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Carousel</a:t>
            </a:r>
            <a:r>
              <a:rPr lang="es" sz="1650"/>
              <a:t>: </a:t>
            </a:r>
            <a:r>
              <a:rPr lang="es" sz="1650"/>
              <a:t>Utiliza un sistema de </a:t>
            </a:r>
            <a:r>
              <a:rPr i="1" lang="es" sz="1650"/>
              <a:t>slides</a:t>
            </a:r>
            <a:r>
              <a:rPr lang="es" sz="1650"/>
              <a:t> para recorrer varios elementos. Permite contener fotografías que van pasando dentro del mismo espacio. Es un componente de presentación de diapositivas.</a:t>
            </a:r>
            <a:r>
              <a:rPr lang="es" sz="1650"/>
              <a:t> </a:t>
            </a:r>
            <a:r>
              <a:rPr lang="es" sz="1650" u="sng">
                <a:solidFill>
                  <a:schemeClr val="hlink"/>
                </a:solidFill>
                <a:hlinkClick r:id="rId3"/>
              </a:rPr>
              <a:t>+info</a:t>
            </a:r>
            <a:endParaRPr sz="1650"/>
          </a:p>
        </p:txBody>
      </p:sp>
      <p:pic>
        <p:nvPicPr>
          <p:cNvPr id="343" name="Google Shape;343;p42"/>
          <p:cNvPicPr preferRelativeResize="0"/>
          <p:nvPr/>
        </p:nvPicPr>
        <p:blipFill>
          <a:blip r:embed="rId4">
            <a:alphaModFix/>
          </a:blip>
          <a:stretch>
            <a:fillRect/>
          </a:stretch>
        </p:blipFill>
        <p:spPr>
          <a:xfrm>
            <a:off x="2358050" y="2361725"/>
            <a:ext cx="4427901" cy="2062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49" name="Google Shape;349;p43"/>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Dropdowns</a:t>
            </a:r>
            <a:r>
              <a:rPr lang="es" sz="1650"/>
              <a:t>: </a:t>
            </a:r>
            <a:r>
              <a:rPr lang="es" sz="1650"/>
              <a:t>Sirven para que el usuario pueda escoger una opción en un conjunto de posibilidades. Genera un menú desplegable hacia abajo o hacia a la derecha que permite incluir vínculos. Con el atributo </a:t>
            </a:r>
            <a:r>
              <a:rPr b="1" lang="es" sz="1650"/>
              <a:t>active</a:t>
            </a:r>
            <a:r>
              <a:rPr lang="es" sz="1650"/>
              <a:t> se puede marcar alguna opción del menú. Se pueden alternar para mostrar listas de enlaces y más.</a:t>
            </a:r>
            <a:r>
              <a:rPr lang="es" sz="1650"/>
              <a:t> </a:t>
            </a:r>
            <a:r>
              <a:rPr lang="es" sz="1650" u="sng">
                <a:solidFill>
                  <a:schemeClr val="hlink"/>
                </a:solidFill>
                <a:hlinkClick r:id="rId3"/>
              </a:rPr>
              <a:t>+info</a:t>
            </a:r>
            <a:endParaRPr sz="1650"/>
          </a:p>
        </p:txBody>
      </p:sp>
      <p:pic>
        <p:nvPicPr>
          <p:cNvPr id="350" name="Google Shape;350;p43"/>
          <p:cNvPicPr preferRelativeResize="0"/>
          <p:nvPr/>
        </p:nvPicPr>
        <p:blipFill>
          <a:blip r:embed="rId4">
            <a:alphaModFix/>
          </a:blip>
          <a:stretch>
            <a:fillRect/>
          </a:stretch>
        </p:blipFill>
        <p:spPr>
          <a:xfrm>
            <a:off x="3397297" y="2797775"/>
            <a:ext cx="2332000" cy="177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56" name="Google Shape;356;p44"/>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Breadcrumb</a:t>
            </a:r>
            <a:r>
              <a:rPr lang="es" sz="1650"/>
              <a:t> (o</a:t>
            </a:r>
            <a:r>
              <a:rPr lang="es" sz="1650"/>
              <a:t> migas de pan): Sirven para mostrar la situación del usuario dentro de una página. Indica al usuario dónde está y de dónde viene. Se agregan dentro de la etiqueta semántica &lt;nav&gt;. El atributo </a:t>
            </a:r>
            <a:r>
              <a:rPr b="1" lang="es" sz="1650"/>
              <a:t>active</a:t>
            </a:r>
            <a:r>
              <a:rPr lang="es" sz="1650"/>
              <a:t> es el que indica en qué página estamos ubicados. </a:t>
            </a:r>
            <a:r>
              <a:rPr lang="es" sz="1650" u="sng">
                <a:solidFill>
                  <a:schemeClr val="hlink"/>
                </a:solidFill>
                <a:hlinkClick r:id="rId3"/>
              </a:rPr>
              <a:t>+info</a:t>
            </a:r>
            <a:endParaRPr sz="1650"/>
          </a:p>
        </p:txBody>
      </p:sp>
      <p:pic>
        <p:nvPicPr>
          <p:cNvPr id="357" name="Google Shape;357;p44"/>
          <p:cNvPicPr preferRelativeResize="0"/>
          <p:nvPr/>
        </p:nvPicPr>
        <p:blipFill>
          <a:blip r:embed="rId4">
            <a:alphaModFix/>
          </a:blip>
          <a:stretch>
            <a:fillRect/>
          </a:stretch>
        </p:blipFill>
        <p:spPr>
          <a:xfrm>
            <a:off x="1600565" y="2805753"/>
            <a:ext cx="5942872" cy="141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63" name="Google Shape;363;p45"/>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Collapse (accordion)</a:t>
            </a:r>
            <a:r>
              <a:rPr lang="es" sz="1650"/>
              <a:t>: </a:t>
            </a:r>
            <a:r>
              <a:rPr lang="es" sz="1650"/>
              <a:t>Este elemento añade un botón capaz de ocultar o mostrar cierto contenido, es decir, crear elementos colapsables. Son contenidos que se despliegan y su uso es común en la sección “preguntas frecuentes”.</a:t>
            </a:r>
            <a:r>
              <a:rPr lang="es" sz="1650"/>
              <a:t> </a:t>
            </a:r>
            <a:r>
              <a:rPr lang="es" sz="1650" u="sng">
                <a:solidFill>
                  <a:schemeClr val="hlink"/>
                </a:solidFill>
                <a:hlinkClick r:id="rId3"/>
              </a:rPr>
              <a:t>+info</a:t>
            </a:r>
            <a:endParaRPr sz="1650"/>
          </a:p>
        </p:txBody>
      </p:sp>
      <p:pic>
        <p:nvPicPr>
          <p:cNvPr id="364" name="Google Shape;364;p45"/>
          <p:cNvPicPr preferRelativeResize="0"/>
          <p:nvPr/>
        </p:nvPicPr>
        <p:blipFill>
          <a:blip r:embed="rId4">
            <a:alphaModFix/>
          </a:blip>
          <a:stretch>
            <a:fillRect/>
          </a:stretch>
        </p:blipFill>
        <p:spPr>
          <a:xfrm>
            <a:off x="1504150" y="2611021"/>
            <a:ext cx="6135700" cy="1815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70" name="Google Shape;370;p46"/>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50"/>
              <a:t>Buttons</a:t>
            </a:r>
            <a:r>
              <a:rPr lang="es" sz="1650"/>
              <a:t>: </a:t>
            </a:r>
            <a:r>
              <a:rPr lang="es" sz="1650"/>
              <a:t>Los botones por defecto son elementos </a:t>
            </a:r>
            <a:r>
              <a:rPr b="1" lang="es" sz="1650"/>
              <a:t>inline</a:t>
            </a:r>
            <a:r>
              <a:rPr lang="es" sz="1650"/>
              <a:t>, pero de ser necesario un comportamiento similar a </a:t>
            </a:r>
            <a:r>
              <a:rPr b="1" lang="es" sz="1650"/>
              <a:t>inline-block</a:t>
            </a:r>
            <a:r>
              <a:rPr lang="es" sz="1650"/>
              <a:t> podemos aplicar la clase </a:t>
            </a:r>
            <a:r>
              <a:rPr b="1" lang="es" sz="1650"/>
              <a:t>btn-block</a:t>
            </a:r>
            <a:r>
              <a:rPr lang="es" sz="1650"/>
              <a:t>. </a:t>
            </a:r>
            <a:r>
              <a:rPr lang="es" sz="1650" u="sng">
                <a:solidFill>
                  <a:schemeClr val="hlink"/>
                </a:solidFill>
                <a:hlinkClick r:id="rId3"/>
              </a:rPr>
              <a:t>+info</a:t>
            </a:r>
            <a:endParaRPr sz="1650"/>
          </a:p>
          <a:p>
            <a:pPr indent="0" lvl="0" marL="0" rtl="0" algn="l">
              <a:spcBef>
                <a:spcPts val="1200"/>
              </a:spcBef>
              <a:spcAft>
                <a:spcPts val="1200"/>
              </a:spcAft>
              <a:buNone/>
            </a:pPr>
            <a:r>
              <a:t/>
            </a:r>
            <a:endParaRPr sz="1650"/>
          </a:p>
        </p:txBody>
      </p:sp>
      <p:sp>
        <p:nvSpPr>
          <p:cNvPr id="371" name="Google Shape;371;p46"/>
          <p:cNvSpPr/>
          <p:nvPr/>
        </p:nvSpPr>
        <p:spPr>
          <a:xfrm>
            <a:off x="1104455" y="3080225"/>
            <a:ext cx="6935100" cy="5166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400"/>
              <a:buFont typeface="Consolas"/>
              <a:buNone/>
            </a:pPr>
            <a:r>
              <a:rPr b="0" lang="es" sz="1400" strike="noStrike">
                <a:solidFill>
                  <a:srgbClr val="D5CED9"/>
                </a:solidFill>
                <a:latin typeface="Consolas"/>
                <a:ea typeface="Consolas"/>
                <a:cs typeface="Consolas"/>
                <a:sym typeface="Consolas"/>
              </a:rPr>
              <a:t>&lt;</a:t>
            </a:r>
            <a:r>
              <a:rPr b="0" lang="es" sz="1400" strike="noStrike">
                <a:solidFill>
                  <a:srgbClr val="F92672"/>
                </a:solidFill>
                <a:latin typeface="Consolas"/>
                <a:ea typeface="Consolas"/>
                <a:cs typeface="Consolas"/>
                <a:sym typeface="Consolas"/>
              </a:rPr>
              <a:t>button</a:t>
            </a:r>
            <a:r>
              <a:rPr b="0" lang="es" sz="1400" strike="noStrike">
                <a:solidFill>
                  <a:srgbClr val="D5CED9"/>
                </a:solidFill>
                <a:latin typeface="Consolas"/>
                <a:ea typeface="Consolas"/>
                <a:cs typeface="Consolas"/>
                <a:sym typeface="Consolas"/>
              </a:rPr>
              <a:t> </a:t>
            </a:r>
            <a:r>
              <a:rPr b="0" lang="es" sz="1400" strike="noStrike">
                <a:solidFill>
                  <a:srgbClr val="FFE66D"/>
                </a:solidFill>
                <a:latin typeface="Consolas"/>
                <a:ea typeface="Consolas"/>
                <a:cs typeface="Consolas"/>
                <a:sym typeface="Consolas"/>
              </a:rPr>
              <a:t>type</a:t>
            </a:r>
            <a:r>
              <a:rPr b="0" lang="es" sz="1400" strike="noStrike">
                <a:solidFill>
                  <a:srgbClr val="D5CED9"/>
                </a:solidFill>
                <a:latin typeface="Consolas"/>
                <a:ea typeface="Consolas"/>
                <a:cs typeface="Consolas"/>
                <a:sym typeface="Consolas"/>
              </a:rPr>
              <a:t>=</a:t>
            </a:r>
            <a:r>
              <a:rPr b="0" lang="es" sz="1400" strike="noStrike">
                <a:solidFill>
                  <a:srgbClr val="96E072"/>
                </a:solidFill>
                <a:latin typeface="Consolas"/>
                <a:ea typeface="Consolas"/>
                <a:cs typeface="Consolas"/>
                <a:sym typeface="Consolas"/>
              </a:rPr>
              <a:t>"button"</a:t>
            </a:r>
            <a:r>
              <a:rPr b="0" lang="es" sz="1400" strike="noStrike">
                <a:solidFill>
                  <a:srgbClr val="D5CED9"/>
                </a:solidFill>
                <a:latin typeface="Consolas"/>
                <a:ea typeface="Consolas"/>
                <a:cs typeface="Consolas"/>
                <a:sym typeface="Consolas"/>
              </a:rPr>
              <a:t> </a:t>
            </a:r>
            <a:r>
              <a:rPr b="0" lang="es" sz="1400" strike="noStrike">
                <a:solidFill>
                  <a:srgbClr val="FFE66D"/>
                </a:solidFill>
                <a:latin typeface="Consolas"/>
                <a:ea typeface="Consolas"/>
                <a:cs typeface="Consolas"/>
                <a:sym typeface="Consolas"/>
              </a:rPr>
              <a:t>class</a:t>
            </a:r>
            <a:r>
              <a:rPr b="0" lang="es" sz="1400" strike="noStrike">
                <a:solidFill>
                  <a:srgbClr val="D5CED9"/>
                </a:solidFill>
                <a:latin typeface="Consolas"/>
                <a:ea typeface="Consolas"/>
                <a:cs typeface="Consolas"/>
                <a:sym typeface="Consolas"/>
              </a:rPr>
              <a:t>=</a:t>
            </a:r>
            <a:r>
              <a:rPr b="0" lang="es" sz="1400" strike="noStrike">
                <a:solidFill>
                  <a:srgbClr val="96E072"/>
                </a:solidFill>
                <a:latin typeface="Consolas"/>
                <a:ea typeface="Consolas"/>
                <a:cs typeface="Consolas"/>
                <a:sym typeface="Consolas"/>
              </a:rPr>
              <a:t>"btn btn-primary btn-lg btn-block"</a:t>
            </a:r>
            <a:r>
              <a:rPr b="0" lang="es" sz="1400" strike="noStrike">
                <a:solidFill>
                  <a:srgbClr val="D5CED9"/>
                </a:solidFill>
                <a:latin typeface="Consolas"/>
                <a:ea typeface="Consolas"/>
                <a:cs typeface="Consolas"/>
                <a:sym typeface="Consolas"/>
              </a:rPr>
              <a:t>&gt;Block level button&lt;/</a:t>
            </a:r>
            <a:r>
              <a:rPr b="0" lang="es" sz="1400" strike="noStrike">
                <a:solidFill>
                  <a:srgbClr val="F92672"/>
                </a:solidFill>
                <a:latin typeface="Consolas"/>
                <a:ea typeface="Consolas"/>
                <a:cs typeface="Consolas"/>
                <a:sym typeface="Consolas"/>
              </a:rPr>
              <a:t>button</a:t>
            </a:r>
            <a:r>
              <a:rPr b="0" lang="es" sz="1400" strike="noStrike">
                <a:solidFill>
                  <a:srgbClr val="D5CED9"/>
                </a:solidFill>
                <a:latin typeface="Consolas"/>
                <a:ea typeface="Consolas"/>
                <a:cs typeface="Consolas"/>
                <a:sym typeface="Consolas"/>
              </a:rPr>
              <a:t>&gt;</a:t>
            </a:r>
            <a:endParaRPr b="0" sz="1400" strike="noStrike">
              <a:latin typeface="Arial"/>
              <a:ea typeface="Arial"/>
              <a:cs typeface="Arial"/>
              <a:sym typeface="Arial"/>
            </a:endParaRPr>
          </a:p>
        </p:txBody>
      </p:sp>
      <p:pic>
        <p:nvPicPr>
          <p:cNvPr id="372" name="Google Shape;372;p46"/>
          <p:cNvPicPr preferRelativeResize="0"/>
          <p:nvPr/>
        </p:nvPicPr>
        <p:blipFill>
          <a:blip r:embed="rId4">
            <a:alphaModFix/>
          </a:blip>
          <a:stretch>
            <a:fillRect/>
          </a:stretch>
        </p:blipFill>
        <p:spPr>
          <a:xfrm>
            <a:off x="525405" y="2339875"/>
            <a:ext cx="8093200" cy="628600"/>
          </a:xfrm>
          <a:prstGeom prst="rect">
            <a:avLst/>
          </a:prstGeom>
          <a:noFill/>
          <a:ln>
            <a:noFill/>
          </a:ln>
        </p:spPr>
      </p:pic>
      <p:pic>
        <p:nvPicPr>
          <p:cNvPr id="373" name="Google Shape;373;p46"/>
          <p:cNvPicPr preferRelativeResize="0"/>
          <p:nvPr/>
        </p:nvPicPr>
        <p:blipFill>
          <a:blip r:embed="rId5">
            <a:alphaModFix/>
          </a:blip>
          <a:stretch>
            <a:fillRect/>
          </a:stretch>
        </p:blipFill>
        <p:spPr>
          <a:xfrm>
            <a:off x="739862" y="3750150"/>
            <a:ext cx="7664286" cy="29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79" name="Google Shape;379;p47"/>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50"/>
              <a:t>Cards</a:t>
            </a:r>
            <a:r>
              <a:rPr lang="es" sz="1650"/>
              <a:t>: </a:t>
            </a:r>
            <a:r>
              <a:rPr lang="es" sz="1650"/>
              <a:t>Las </a:t>
            </a:r>
            <a:r>
              <a:rPr i="1" lang="es" sz="1650"/>
              <a:t>cards</a:t>
            </a:r>
            <a:r>
              <a:rPr lang="es" sz="1650"/>
              <a:t> o tarjetas, sirven para agrupar contenido. Se suelen utilizar para crear listas de elementos, por ejemplo, artículos de blog, colecciones de elementos, etc.</a:t>
            </a:r>
            <a:r>
              <a:rPr lang="es" sz="1650"/>
              <a:t> </a:t>
            </a:r>
            <a:r>
              <a:rPr lang="es" sz="1650" u="sng">
                <a:solidFill>
                  <a:schemeClr val="hlink"/>
                </a:solidFill>
                <a:hlinkClick r:id="rId3"/>
              </a:rPr>
              <a:t>+info</a:t>
            </a:r>
            <a:endParaRPr sz="1650"/>
          </a:p>
          <a:p>
            <a:pPr indent="0" lvl="0" marL="0" rtl="0" algn="l">
              <a:spcBef>
                <a:spcPts val="1200"/>
              </a:spcBef>
              <a:spcAft>
                <a:spcPts val="1200"/>
              </a:spcAft>
              <a:buNone/>
            </a:pPr>
            <a:r>
              <a:t/>
            </a:r>
            <a:endParaRPr sz="1650"/>
          </a:p>
        </p:txBody>
      </p:sp>
      <p:pic>
        <p:nvPicPr>
          <p:cNvPr id="380" name="Google Shape;380;p47"/>
          <p:cNvPicPr preferRelativeResize="0"/>
          <p:nvPr/>
        </p:nvPicPr>
        <p:blipFill rotWithShape="1">
          <a:blip r:embed="rId4">
            <a:alphaModFix/>
          </a:blip>
          <a:srcRect b="0" l="0" r="0" t="0"/>
          <a:stretch/>
        </p:blipFill>
        <p:spPr>
          <a:xfrm>
            <a:off x="848817" y="2330635"/>
            <a:ext cx="1531800" cy="2139840"/>
          </a:xfrm>
          <a:prstGeom prst="rect">
            <a:avLst/>
          </a:prstGeom>
          <a:noFill/>
          <a:ln>
            <a:noFill/>
          </a:ln>
        </p:spPr>
      </p:pic>
      <p:pic>
        <p:nvPicPr>
          <p:cNvPr id="381" name="Google Shape;381;p47"/>
          <p:cNvPicPr preferRelativeResize="0"/>
          <p:nvPr/>
        </p:nvPicPr>
        <p:blipFill rotWithShape="1">
          <a:blip r:embed="rId5">
            <a:alphaModFix/>
          </a:blip>
          <a:srcRect b="0" l="0" r="0" t="0"/>
          <a:stretch/>
        </p:blipFill>
        <p:spPr>
          <a:xfrm>
            <a:off x="2532178" y="2679835"/>
            <a:ext cx="1845720" cy="1091160"/>
          </a:xfrm>
          <a:prstGeom prst="rect">
            <a:avLst/>
          </a:prstGeom>
          <a:noFill/>
          <a:ln>
            <a:noFill/>
          </a:ln>
        </p:spPr>
      </p:pic>
      <p:pic>
        <p:nvPicPr>
          <p:cNvPr id="382" name="Google Shape;382;p47"/>
          <p:cNvPicPr preferRelativeResize="0"/>
          <p:nvPr/>
        </p:nvPicPr>
        <p:blipFill rotWithShape="1">
          <a:blip r:embed="rId6">
            <a:alphaModFix/>
          </a:blip>
          <a:srcRect b="0" l="0" r="0" t="0"/>
          <a:stretch/>
        </p:blipFill>
        <p:spPr>
          <a:xfrm>
            <a:off x="4519018" y="2707555"/>
            <a:ext cx="1815120" cy="1036080"/>
          </a:xfrm>
          <a:prstGeom prst="rect">
            <a:avLst/>
          </a:prstGeom>
          <a:noFill/>
          <a:ln>
            <a:noFill/>
          </a:ln>
        </p:spPr>
      </p:pic>
      <p:pic>
        <p:nvPicPr>
          <p:cNvPr id="383" name="Google Shape;383;p47"/>
          <p:cNvPicPr preferRelativeResize="0"/>
          <p:nvPr/>
        </p:nvPicPr>
        <p:blipFill rotWithShape="1">
          <a:blip r:embed="rId7">
            <a:alphaModFix/>
          </a:blip>
          <a:srcRect b="0" l="0" r="0" t="0"/>
          <a:stretch/>
        </p:blipFill>
        <p:spPr>
          <a:xfrm>
            <a:off x="6474898" y="2670835"/>
            <a:ext cx="1802880" cy="1109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389" name="Google Shape;389;p48"/>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50"/>
              <a:t>Forms</a:t>
            </a:r>
            <a:r>
              <a:rPr lang="es" sz="1650"/>
              <a:t>: Bootstrap aplica estilos a los elementos de tipo formulario para convertirlos en elementos responsive, mejorar su apariencia y permitirnos crear diferentes alineaciones. </a:t>
            </a:r>
            <a:r>
              <a:rPr lang="es" sz="1650" u="sng">
                <a:solidFill>
                  <a:schemeClr val="hlink"/>
                </a:solidFill>
                <a:hlinkClick r:id="rId3"/>
              </a:rPr>
              <a:t>+info</a:t>
            </a:r>
            <a:endParaRPr sz="1650"/>
          </a:p>
        </p:txBody>
      </p:sp>
      <p:pic>
        <p:nvPicPr>
          <p:cNvPr id="390" name="Google Shape;390;p48"/>
          <p:cNvPicPr preferRelativeResize="0"/>
          <p:nvPr/>
        </p:nvPicPr>
        <p:blipFill>
          <a:blip r:embed="rId4">
            <a:alphaModFix/>
          </a:blip>
          <a:stretch>
            <a:fillRect/>
          </a:stretch>
        </p:blipFill>
        <p:spPr>
          <a:xfrm>
            <a:off x="2199025" y="2402475"/>
            <a:ext cx="4728550" cy="195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a:t>
            </a:r>
            <a:r>
              <a:rPr lang="es"/>
              <a:t>Componentes</a:t>
            </a:r>
            <a:endParaRPr/>
          </a:p>
        </p:txBody>
      </p:sp>
      <p:sp>
        <p:nvSpPr>
          <p:cNvPr id="396" name="Google Shape;396;p49"/>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50"/>
              <a:t>Tables:</a:t>
            </a:r>
            <a:r>
              <a:rPr lang="es" sz="1650"/>
              <a:t> Boostrap dispone de distintas clases para dar estilo a las tablas, estas son algunas de ellas: </a:t>
            </a:r>
            <a:r>
              <a:rPr lang="es" sz="1650" u="sng">
                <a:solidFill>
                  <a:schemeClr val="hlink"/>
                </a:solidFill>
                <a:hlinkClick r:id="rId3"/>
              </a:rPr>
              <a:t>+info</a:t>
            </a:r>
            <a:endParaRPr sz="1650"/>
          </a:p>
          <a:p>
            <a:pPr indent="-333375" lvl="0" marL="457200" rtl="0" algn="l">
              <a:spcBef>
                <a:spcPts val="1200"/>
              </a:spcBef>
              <a:spcAft>
                <a:spcPts val="0"/>
              </a:spcAft>
              <a:buSzPts val="1650"/>
              <a:buChar char="●"/>
            </a:pPr>
            <a:r>
              <a:rPr lang="es" sz="1650"/>
              <a:t>.table (por defecto)</a:t>
            </a:r>
            <a:endParaRPr sz="1650"/>
          </a:p>
          <a:p>
            <a:pPr indent="-333375" lvl="0" marL="457200" rtl="0" algn="l">
              <a:spcBef>
                <a:spcPts val="0"/>
              </a:spcBef>
              <a:spcAft>
                <a:spcPts val="0"/>
              </a:spcAft>
              <a:buSzPts val="1650"/>
              <a:buChar char="●"/>
            </a:pPr>
            <a:r>
              <a:rPr lang="es" sz="1650"/>
              <a:t>.table-hover </a:t>
            </a:r>
            <a:endParaRPr sz="1650"/>
          </a:p>
          <a:p>
            <a:pPr indent="-333375" lvl="0" marL="457200" rtl="0" algn="l">
              <a:spcBef>
                <a:spcPts val="0"/>
              </a:spcBef>
              <a:spcAft>
                <a:spcPts val="0"/>
              </a:spcAft>
              <a:buSzPts val="1650"/>
              <a:buChar char="●"/>
            </a:pPr>
            <a:r>
              <a:rPr lang="es" sz="1650"/>
              <a:t>.table-striped</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pic>
        <p:nvPicPr>
          <p:cNvPr id="397" name="Google Shape;397;p49"/>
          <p:cNvPicPr preferRelativeResize="0"/>
          <p:nvPr/>
        </p:nvPicPr>
        <p:blipFill>
          <a:blip r:embed="rId4">
            <a:alphaModFix/>
          </a:blip>
          <a:stretch>
            <a:fillRect/>
          </a:stretch>
        </p:blipFill>
        <p:spPr>
          <a:xfrm>
            <a:off x="1187025" y="3159500"/>
            <a:ext cx="3092025" cy="1063775"/>
          </a:xfrm>
          <a:prstGeom prst="rect">
            <a:avLst/>
          </a:prstGeom>
          <a:noFill/>
          <a:ln>
            <a:noFill/>
          </a:ln>
        </p:spPr>
      </p:pic>
      <p:pic>
        <p:nvPicPr>
          <p:cNvPr id="398" name="Google Shape;398;p49"/>
          <p:cNvPicPr preferRelativeResize="0"/>
          <p:nvPr/>
        </p:nvPicPr>
        <p:blipFill>
          <a:blip r:embed="rId5">
            <a:alphaModFix/>
          </a:blip>
          <a:stretch>
            <a:fillRect/>
          </a:stretch>
        </p:blipFill>
        <p:spPr>
          <a:xfrm>
            <a:off x="5069550" y="1999375"/>
            <a:ext cx="3429000" cy="17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404" name="Google Shape;404;p50"/>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50"/>
              <a:t>Progress bar (barras de progreso)</a:t>
            </a:r>
            <a:r>
              <a:rPr lang="es" sz="1650"/>
              <a:t>: Otra herramienta que nos presenta la librería Bootstrap son las barras de progreso. Normalmente se las utiliza para indicar </a:t>
            </a:r>
            <a:r>
              <a:rPr lang="es" sz="1650"/>
              <a:t>cuánto</a:t>
            </a:r>
            <a:r>
              <a:rPr lang="es" sz="1650"/>
              <a:t> se ha avanzado en una actividad. Para crear una barra de progreso debemos definir un </a:t>
            </a:r>
            <a:r>
              <a:rPr b="1" lang="es" sz="1650"/>
              <a:t>div</a:t>
            </a:r>
            <a:r>
              <a:rPr lang="es" sz="1650"/>
              <a:t> con la clase "</a:t>
            </a:r>
            <a:r>
              <a:rPr b="1" lang="es" sz="1650"/>
              <a:t>progress</a:t>
            </a:r>
            <a:r>
              <a:rPr lang="es" sz="1650"/>
              <a:t>" y un </a:t>
            </a:r>
            <a:r>
              <a:rPr b="1" lang="es" sz="1650"/>
              <a:t>div</a:t>
            </a:r>
            <a:r>
              <a:rPr lang="es" sz="1650"/>
              <a:t> interno al anterior con la clase "</a:t>
            </a:r>
            <a:r>
              <a:rPr b="1" lang="es" sz="1650"/>
              <a:t>progress-bar</a:t>
            </a:r>
            <a:r>
              <a:rPr lang="es" sz="1650"/>
              <a:t>".</a:t>
            </a:r>
            <a:r>
              <a:rPr lang="es" sz="1650"/>
              <a:t>: </a:t>
            </a:r>
            <a:r>
              <a:rPr lang="es" sz="1650" u="sng">
                <a:solidFill>
                  <a:schemeClr val="hlink"/>
                </a:solidFill>
                <a:hlinkClick r:id="rId3"/>
              </a:rPr>
              <a:t>+info</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pic>
        <p:nvPicPr>
          <p:cNvPr id="405" name="Google Shape;405;p50"/>
          <p:cNvPicPr preferRelativeResize="0"/>
          <p:nvPr/>
        </p:nvPicPr>
        <p:blipFill rotWithShape="1">
          <a:blip r:embed="rId4">
            <a:alphaModFix/>
          </a:blip>
          <a:srcRect b="5466" l="0" r="0" t="2664"/>
          <a:stretch/>
        </p:blipFill>
        <p:spPr>
          <a:xfrm>
            <a:off x="1245223" y="3151102"/>
            <a:ext cx="6653575" cy="1400150"/>
          </a:xfrm>
          <a:prstGeom prst="rect">
            <a:avLst/>
          </a:prstGeom>
          <a:noFill/>
          <a:ln cap="flat" cmpd="sng" w="9525">
            <a:solidFill>
              <a:srgbClr val="9D66F9"/>
            </a:solidFill>
            <a:prstDash val="solid"/>
            <a:round/>
            <a:headEnd len="sm" w="sm" type="none"/>
            <a:tailEnd len="sm" w="sm" type="none"/>
          </a:ln>
          <a:effectLst>
            <a:outerShdw blurRad="50760" rotWithShape="0" dir="2700000" dist="37674">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51"/>
          <p:cNvPicPr preferRelativeResize="0"/>
          <p:nvPr/>
        </p:nvPicPr>
        <p:blipFill rotWithShape="1">
          <a:blip r:embed="rId3">
            <a:alphaModFix/>
          </a:blip>
          <a:srcRect b="0" l="0" r="0" t="0"/>
          <a:stretch/>
        </p:blipFill>
        <p:spPr>
          <a:xfrm>
            <a:off x="1521482" y="2792980"/>
            <a:ext cx="6083640" cy="1661040"/>
          </a:xfrm>
          <a:prstGeom prst="rect">
            <a:avLst/>
          </a:prstGeom>
          <a:noFill/>
          <a:ln>
            <a:noFill/>
          </a:ln>
        </p:spPr>
      </p:pic>
      <p:sp>
        <p:nvSpPr>
          <p:cNvPr id="411" name="Google Shape;411;p5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Componentes</a:t>
            </a:r>
            <a:endParaRPr/>
          </a:p>
        </p:txBody>
      </p:sp>
      <p:sp>
        <p:nvSpPr>
          <p:cNvPr id="412" name="Google Shape;412;p51"/>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550"/>
              <a:t>Ventanas modales: </a:t>
            </a:r>
            <a:r>
              <a:rPr lang="es" sz="1550"/>
              <a:t>Son ventanas emergentes que se abren cuando el usuario interactúa con algún elemento. Para funcionar, </a:t>
            </a:r>
            <a:r>
              <a:rPr b="1" lang="es" sz="1550"/>
              <a:t>modal</a:t>
            </a:r>
            <a:r>
              <a:rPr lang="es" sz="1550"/>
              <a:t> usa los atributos  </a:t>
            </a:r>
            <a:r>
              <a:rPr b="1" lang="es" sz="1550"/>
              <a:t>data-toggle </a:t>
            </a:r>
            <a:r>
              <a:rPr lang="es" sz="1550"/>
              <a:t>con el valor “</a:t>
            </a:r>
            <a:r>
              <a:rPr b="1" lang="es" sz="1550"/>
              <a:t>modal</a:t>
            </a:r>
            <a:r>
              <a:rPr lang="es" sz="1550"/>
              <a:t>” y </a:t>
            </a:r>
            <a:r>
              <a:rPr b="1" lang="es" sz="1550"/>
              <a:t>data-target</a:t>
            </a:r>
            <a:r>
              <a:rPr lang="es" sz="1550"/>
              <a:t> con el </a:t>
            </a:r>
            <a:r>
              <a:rPr b="1" lang="es" sz="1550"/>
              <a:t>id</a:t>
            </a:r>
            <a:r>
              <a:rPr lang="es" sz="1550"/>
              <a:t> del modal que se crea. Para cerrar el modal se usa la etiqueta html de </a:t>
            </a:r>
            <a:r>
              <a:rPr b="1" lang="es" sz="1550"/>
              <a:t>data-dismiss=”modal”</a:t>
            </a:r>
            <a:r>
              <a:rPr lang="es" sz="1550"/>
              <a:t>. Modal es un contenedor. </a:t>
            </a:r>
            <a:r>
              <a:rPr lang="es" sz="1550" u="sng">
                <a:solidFill>
                  <a:schemeClr val="hlink"/>
                </a:solidFill>
                <a:hlinkClick r:id="rId4"/>
              </a:rPr>
              <a:t>+info</a:t>
            </a:r>
            <a:endParaRPr i="1" sz="13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Otros Frameworks CSS | Materialize CSS</a:t>
            </a:r>
            <a:endParaRPr/>
          </a:p>
        </p:txBody>
      </p:sp>
      <p:sp>
        <p:nvSpPr>
          <p:cNvPr id="418" name="Google Shape;418;p52"/>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50"/>
              <a:t>Materialize </a:t>
            </a:r>
            <a:r>
              <a:rPr lang="es" sz="1550"/>
              <a:t>es un framework CSS que implementa el tema de diseño “</a:t>
            </a:r>
            <a:r>
              <a:rPr i="1" lang="es" sz="1550"/>
              <a:t>Material Design</a:t>
            </a:r>
            <a:r>
              <a:rPr lang="es" sz="1550"/>
              <a:t>”.  Ofrece componentes material listos para usar, que se pueden integrar de una manera cómoda en los sitios web, consiguiendo un diseño guiado por las directrices de aplicaciones y sitios de Google.</a:t>
            </a:r>
            <a:endParaRPr sz="1550"/>
          </a:p>
          <a:p>
            <a:pPr indent="0" lvl="0" marL="0" rtl="0" algn="l">
              <a:spcBef>
                <a:spcPts val="1200"/>
              </a:spcBef>
              <a:spcAft>
                <a:spcPts val="0"/>
              </a:spcAft>
              <a:buNone/>
            </a:pPr>
            <a:r>
              <a:rPr lang="es" sz="1550"/>
              <a:t>El framework es sencillo de usar, relativamente ligero, permite optimización y los  componentes están altamente personalizados en su diseño. </a:t>
            </a:r>
            <a:r>
              <a:rPr lang="es" sz="1550" u="sng">
                <a:solidFill>
                  <a:schemeClr val="hlink"/>
                </a:solidFill>
                <a:hlinkClick r:id="rId3"/>
              </a:rPr>
              <a:t>Ingresar</a:t>
            </a:r>
            <a:endParaRPr sz="1550"/>
          </a:p>
          <a:p>
            <a:pPr indent="0" lvl="0" marL="0" rtl="0" algn="l">
              <a:spcBef>
                <a:spcPts val="1200"/>
              </a:spcBef>
              <a:spcAft>
                <a:spcPts val="1200"/>
              </a:spcAft>
              <a:buNone/>
            </a:pPr>
            <a:r>
              <a:t/>
            </a:r>
            <a:endParaRPr sz="1550"/>
          </a:p>
        </p:txBody>
      </p:sp>
      <p:pic>
        <p:nvPicPr>
          <p:cNvPr id="419" name="Google Shape;419;p52"/>
          <p:cNvPicPr preferRelativeResize="0"/>
          <p:nvPr/>
        </p:nvPicPr>
        <p:blipFill>
          <a:blip r:embed="rId4">
            <a:alphaModFix/>
          </a:blip>
          <a:stretch>
            <a:fillRect/>
          </a:stretch>
        </p:blipFill>
        <p:spPr>
          <a:xfrm>
            <a:off x="6406925" y="3418621"/>
            <a:ext cx="2021500" cy="1030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3"/>
          <p:cNvSpPr txBox="1"/>
          <p:nvPr>
            <p:ph idx="1" type="body"/>
          </p:nvPr>
        </p:nvSpPr>
        <p:spPr>
          <a:xfrm>
            <a:off x="432000"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550"/>
              <a:t>Tailwind</a:t>
            </a:r>
            <a:r>
              <a:rPr lang="es" sz="1550"/>
              <a:t> es un framework CSS que ofrece un enfoque diferente a Bootstrap, tiene clases y una gran biblioteca que te permitirá acelerar el proceso de diseño de cualquier sitio web. Estos frameworks ofrecen estilos CSS atómicos, aunque también permite crear componentes, lo deja más del lado del desarrollador, que los podrá personalizar a su gusto. Además es muy maleable y se adapta </a:t>
            </a:r>
            <a:r>
              <a:rPr lang="es" sz="1550"/>
              <a:t>muy </a:t>
            </a:r>
            <a:r>
              <a:rPr lang="es" sz="1550"/>
              <a:t>bien a las necesidades del desarrollador. Con el framework puedes hacer builds de clases CSS totalmente personalizadas, que se parezcan o no a las que se ofrecen de manera predeterminada. </a:t>
            </a:r>
            <a:r>
              <a:rPr lang="es" sz="1550" u="sng">
                <a:solidFill>
                  <a:schemeClr val="hlink"/>
                </a:solidFill>
                <a:hlinkClick r:id="rId3"/>
              </a:rPr>
              <a:t>Ingresar</a:t>
            </a:r>
            <a:endParaRPr sz="1550"/>
          </a:p>
        </p:txBody>
      </p:sp>
      <p:sp>
        <p:nvSpPr>
          <p:cNvPr id="425" name="Google Shape;425;p5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Otros Frameworks CSS | </a:t>
            </a:r>
            <a:r>
              <a:rPr lang="es"/>
              <a:t>Tailwind CSS</a:t>
            </a:r>
            <a:endParaRPr/>
          </a:p>
        </p:txBody>
      </p:sp>
      <p:pic>
        <p:nvPicPr>
          <p:cNvPr id="426" name="Google Shape;426;p53"/>
          <p:cNvPicPr preferRelativeResize="0"/>
          <p:nvPr/>
        </p:nvPicPr>
        <p:blipFill>
          <a:blip r:embed="rId4">
            <a:alphaModFix/>
          </a:blip>
          <a:stretch>
            <a:fillRect/>
          </a:stretch>
        </p:blipFill>
        <p:spPr>
          <a:xfrm>
            <a:off x="4433700" y="3718326"/>
            <a:ext cx="4176251" cy="51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Material extra</a:t>
            </a:r>
            <a:endParaRPr/>
          </a:p>
        </p:txBody>
      </p:sp>
      <p:sp>
        <p:nvSpPr>
          <p:cNvPr id="432" name="Google Shape;432;p5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11</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10</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12</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CSS 6 - Grid</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Implementación de Grid.</a:t>
            </a:r>
            <a:endParaRPr/>
          </a:p>
          <a:p>
            <a:pPr indent="-292100" lvl="0" marL="457200" rtl="0" algn="l">
              <a:spcBef>
                <a:spcPts val="0"/>
              </a:spcBef>
              <a:spcAft>
                <a:spcPts val="0"/>
              </a:spcAft>
              <a:buSzPts val="1000"/>
              <a:buChar char="●"/>
            </a:pPr>
            <a:r>
              <a:rPr lang="es"/>
              <a:t>Maquetado con Flex y Grid.</a:t>
            </a:r>
            <a:endParaRPr b="1"/>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GIT</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Introducción a GIT y GitHub.</a:t>
            </a:r>
            <a:endParaRPr/>
          </a:p>
          <a:p>
            <a:pPr indent="-292100" lvl="0" marL="457200" rtl="0" algn="l">
              <a:spcBef>
                <a:spcPts val="0"/>
              </a:spcBef>
              <a:spcAft>
                <a:spcPts val="0"/>
              </a:spcAft>
              <a:buSzPts val="1000"/>
              <a:buChar char="●"/>
            </a:pPr>
            <a:r>
              <a:rPr lang="es"/>
              <a:t>Comandos básicos.</a:t>
            </a:r>
            <a:endParaRPr/>
          </a:p>
          <a:p>
            <a:pPr indent="-292100" lvl="0" marL="457200" rtl="0" algn="l">
              <a:spcBef>
                <a:spcPts val="0"/>
              </a:spcBef>
              <a:spcAft>
                <a:spcPts val="0"/>
              </a:spcAft>
              <a:buSzPts val="1000"/>
              <a:buChar char="●"/>
            </a:pPr>
            <a:r>
              <a:rPr lang="es"/>
              <a:t>Creación de repositorios y ramas.</a:t>
            </a:r>
            <a:endParaRPr b="1"/>
          </a:p>
        </p:txBody>
      </p:sp>
      <p:sp>
        <p:nvSpPr>
          <p:cNvPr id="167" name="Google Shape;167;p19"/>
          <p:cNvSpPr txBox="1"/>
          <p:nvPr>
            <p:ph idx="6" type="title"/>
          </p:nvPr>
        </p:nvSpPr>
        <p:spPr>
          <a:xfrm>
            <a:off x="3331525" y="21551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Bootstrap</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¿Qué es un framework?</a:t>
            </a:r>
            <a:endParaRPr/>
          </a:p>
          <a:p>
            <a:pPr indent="-292100" lvl="0" marL="457200" rtl="0" algn="l">
              <a:spcBef>
                <a:spcPts val="0"/>
              </a:spcBef>
              <a:spcAft>
                <a:spcPts val="0"/>
              </a:spcAft>
              <a:buSzPts val="1000"/>
              <a:buChar char="●"/>
            </a:pPr>
            <a:r>
              <a:rPr lang="es"/>
              <a:t>Frameworks CSS.</a:t>
            </a:r>
            <a:endParaRPr/>
          </a:p>
          <a:p>
            <a:pPr indent="-292100" lvl="0" marL="457200" rtl="0" algn="l">
              <a:spcBef>
                <a:spcPts val="0"/>
              </a:spcBef>
              <a:spcAft>
                <a:spcPts val="0"/>
              </a:spcAft>
              <a:buSzPts val="1000"/>
              <a:buChar char="●"/>
            </a:pPr>
            <a:r>
              <a:rPr lang="es"/>
              <a:t>Conceptos básicos de Bootstrap.</a:t>
            </a:r>
            <a:endParaRPr/>
          </a:p>
          <a:p>
            <a:pPr indent="-292100" lvl="0" marL="457200" rtl="0" algn="l">
              <a:spcBef>
                <a:spcPts val="0"/>
              </a:spcBef>
              <a:spcAft>
                <a:spcPts val="0"/>
              </a:spcAft>
              <a:buSzPts val="1000"/>
              <a:buChar char="●"/>
            </a:pPr>
            <a:r>
              <a:rPr lang="es"/>
              <a:t>Componentes y funcionalidades.</a:t>
            </a:r>
            <a:endParaRPr/>
          </a:p>
          <a:p>
            <a:pPr indent="-292100" lvl="0" marL="457200" rtl="0" algn="l">
              <a:spcBef>
                <a:spcPts val="0"/>
              </a:spcBef>
              <a:spcAft>
                <a:spcPts val="0"/>
              </a:spcAft>
              <a:buSzPts val="1000"/>
              <a:buChar char="●"/>
            </a:pPr>
            <a:r>
              <a:rPr lang="es"/>
              <a:t>Grid Layout.</a:t>
            </a:r>
            <a:endParaRPr/>
          </a:p>
          <a:p>
            <a:pPr indent="-292100" lvl="0" marL="457200" rtl="0" algn="l">
              <a:spcBef>
                <a:spcPts val="0"/>
              </a:spcBef>
              <a:spcAft>
                <a:spcPts val="0"/>
              </a:spcAft>
              <a:buSzPts val="1000"/>
              <a:buChar char="●"/>
            </a:pPr>
            <a:r>
              <a:rPr lang="es"/>
              <a:t>Bootstrap Themes.</a:t>
            </a:r>
            <a:endParaRPr/>
          </a:p>
          <a:p>
            <a:pPr indent="0" lvl="0" marL="457200" rtl="0" algn="l">
              <a:spcBef>
                <a:spcPts val="0"/>
              </a:spcBef>
              <a:spcAft>
                <a:spcPts val="0"/>
              </a:spcAft>
              <a:buNone/>
            </a:pPr>
            <a:r>
              <a:t/>
            </a:r>
            <a:endParaRPr b="1"/>
          </a:p>
          <a:p>
            <a:pPr indent="0" lvl="0" marL="457200" rtl="0" algn="l">
              <a:spcBef>
                <a:spcPts val="0"/>
              </a:spcBef>
              <a:spcAft>
                <a:spcPts val="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solidFill>
                  <a:srgbClr val="000000"/>
                </a:solidFill>
                <a:latin typeface="Montserrat Medium"/>
                <a:ea typeface="Montserrat Medium"/>
                <a:cs typeface="Montserrat Medium"/>
                <a:sym typeface="Montserrat Medium"/>
              </a:rPr>
              <a:t>Artículos de interés</a:t>
            </a:r>
            <a:endParaRPr sz="2700">
              <a:solidFill>
                <a:srgbClr val="000000"/>
              </a:solidFill>
              <a:latin typeface="Montserrat Medium"/>
              <a:ea typeface="Montserrat Medium"/>
              <a:cs typeface="Montserrat Medium"/>
              <a:sym typeface="Montserrat Medium"/>
            </a:endParaRPr>
          </a:p>
        </p:txBody>
      </p:sp>
      <p:sp>
        <p:nvSpPr>
          <p:cNvPr id="438" name="Google Shape;438;p55"/>
          <p:cNvSpPr txBox="1"/>
          <p:nvPr/>
        </p:nvSpPr>
        <p:spPr>
          <a:xfrm>
            <a:off x="423300" y="127892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Página oficial Bootstrap: </a:t>
            </a:r>
            <a:r>
              <a:rPr lang="es" sz="1333" u="sng">
                <a:solidFill>
                  <a:schemeClr val="hlink"/>
                </a:solidFill>
                <a:latin typeface="Montserrat"/>
                <a:ea typeface="Montserrat"/>
                <a:cs typeface="Montserrat"/>
                <a:sym typeface="Montserrat"/>
                <a:hlinkClick r:id="rId3"/>
              </a:rPr>
              <a:t>https://getbootstrap.com/</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Documentación: </a:t>
            </a:r>
            <a:r>
              <a:rPr lang="es" sz="1333" u="sng">
                <a:solidFill>
                  <a:schemeClr val="hlink"/>
                </a:solidFill>
                <a:latin typeface="Montserrat"/>
                <a:ea typeface="Montserrat"/>
                <a:cs typeface="Montserrat"/>
                <a:sym typeface="Montserrat"/>
                <a:hlinkClick r:id="rId4"/>
              </a:rPr>
              <a:t>https://getbootstrap.com/docs/5.2/getting-started/introduction/</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Ejemplos:</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5"/>
              </a:rPr>
              <a:t>https://getbootstrap.com/docs/5.2/examples/</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Utilidades:</a:t>
            </a:r>
            <a:r>
              <a:rPr lang="es" sz="1333">
                <a:solidFill>
                  <a:srgbClr val="595959"/>
                </a:solidFill>
                <a:latin typeface="Montserrat"/>
                <a:ea typeface="Montserrat"/>
                <a:cs typeface="Montserrat"/>
                <a:sym typeface="Montserrat"/>
              </a:rPr>
              <a:t> se aplican estilos para bordes, texto, alineaciones, colores (texto y fondo), sombras, entre otros. </a:t>
            </a:r>
            <a:r>
              <a:rPr lang="es" sz="1333" u="sng">
                <a:solidFill>
                  <a:schemeClr val="hlink"/>
                </a:solidFill>
                <a:latin typeface="Montserrat"/>
                <a:ea typeface="Montserrat"/>
                <a:cs typeface="Montserrat"/>
                <a:sym typeface="Montserrat"/>
                <a:hlinkClick r:id="rId6"/>
              </a:rPr>
              <a:t>https://getbootstrap.com/docs/5.1/utilities/</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Componentes: </a:t>
            </a:r>
            <a:endParaRPr b="1"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lang="es" sz="1333" u="sng">
                <a:solidFill>
                  <a:schemeClr val="hlink"/>
                </a:solidFill>
                <a:latin typeface="Montserrat"/>
                <a:ea typeface="Montserrat"/>
                <a:cs typeface="Montserrat"/>
                <a:sym typeface="Montserrat"/>
                <a:hlinkClick r:id="rId7"/>
              </a:rPr>
              <a:t>https://getbootstrap.com/docs/5.2/components/</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lang="es" sz="1333" u="sng">
                <a:solidFill>
                  <a:schemeClr val="hlink"/>
                </a:solidFill>
                <a:latin typeface="Montserrat"/>
                <a:ea typeface="Montserrat"/>
                <a:cs typeface="Montserrat"/>
                <a:sym typeface="Montserrat"/>
                <a:hlinkClick r:id="rId8"/>
              </a:rPr>
              <a:t>https://www.w3schools.com/bootstrap5/bootstrap_tables.php</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Tutorial W3Schools:</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9"/>
              </a:rPr>
              <a:t>https://www.w3schools.com/bootstrap5/</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Themes &amp; Templates: </a:t>
            </a:r>
            <a:endParaRPr b="1"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333" u="sng">
                <a:solidFill>
                  <a:schemeClr val="hlink"/>
                </a:solidFill>
                <a:latin typeface="Montserrat"/>
                <a:ea typeface="Montserrat"/>
                <a:cs typeface="Montserrat"/>
                <a:sym typeface="Montserrat"/>
                <a:hlinkClick r:id="rId10"/>
              </a:rPr>
              <a:t>https://startbootstrap.com/themes</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rPr lang="es" sz="1333" u="sng">
                <a:solidFill>
                  <a:schemeClr val="hlink"/>
                </a:solidFill>
                <a:latin typeface="Montserrat"/>
                <a:ea typeface="Montserrat"/>
                <a:cs typeface="Montserrat"/>
                <a:sym typeface="Montserrat"/>
                <a:hlinkClick r:id="rId11"/>
              </a:rPr>
              <a:t>https://www.w3schools.com/bootstrap/bootstrap_templates.asp</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latin typeface="Montserrat Medium"/>
                <a:ea typeface="Montserrat Medium"/>
                <a:cs typeface="Montserrat Medium"/>
                <a:sym typeface="Montserrat Medium"/>
              </a:rPr>
              <a:t>Material </a:t>
            </a:r>
            <a:r>
              <a:rPr lang="es" sz="2700">
                <a:latin typeface="Montserrat Medium"/>
                <a:ea typeface="Montserrat Medium"/>
                <a:cs typeface="Montserrat Medium"/>
                <a:sym typeface="Montserrat Medium"/>
              </a:rPr>
              <a:t>multimedia</a:t>
            </a:r>
            <a:endParaRPr sz="2700">
              <a:solidFill>
                <a:srgbClr val="000000"/>
              </a:solidFill>
              <a:latin typeface="Montserrat Medium"/>
              <a:ea typeface="Montserrat Medium"/>
              <a:cs typeface="Montserrat Medium"/>
              <a:sym typeface="Montserrat Medium"/>
            </a:endParaRPr>
          </a:p>
        </p:txBody>
      </p:sp>
      <p:sp>
        <p:nvSpPr>
          <p:cNvPr id="444" name="Google Shape;444;p56"/>
          <p:cNvSpPr txBox="1"/>
          <p:nvPr/>
        </p:nvSpPr>
        <p:spPr>
          <a:xfrm>
            <a:off x="423300" y="12789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Fundamentos de Bootstrap 5:</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3"/>
              </a:rPr>
              <a:t>https://www.youtube.com/watch?v=1kNwZbRiVcQ</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Descargar e instalar Bootstrap:</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4"/>
              </a:rPr>
              <a:t>https://www.youtube.com/watch?v=rIEoF6B_GNY</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Instalación via CDN:</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5"/>
              </a:rPr>
              <a:t>https://www.youtube.com/watch?v=LoHV4O8PLXc</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Bootstrap Grid:</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6"/>
              </a:rPr>
              <a:t>https://www.youtube.com/watch?v=k8ovx51cEBg</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lang="es" sz="1333">
                <a:solidFill>
                  <a:srgbClr val="595959"/>
                </a:solidFill>
                <a:latin typeface="Montserrat"/>
                <a:ea typeface="Montserrat"/>
                <a:cs typeface="Montserrat"/>
                <a:sym typeface="Montserrat"/>
              </a:rPr>
              <a:t>Curso de fundamentos de Bootstrap:</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7"/>
              </a:rPr>
              <a:t>https://www.youtube.com/watch?v=1nfJdlmT3A0</a:t>
            </a:r>
            <a:endParaRPr sz="1333">
              <a:solidFill>
                <a:srgbClr val="FF0000"/>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 de sitios web en buscadores (SEO)</a:t>
            </a:r>
            <a:endParaRPr/>
          </a:p>
        </p:txBody>
      </p:sp>
      <p:sp>
        <p:nvSpPr>
          <p:cNvPr id="450" name="Google Shape;450;p5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El posicionamiento en buscadores, optimización en motores de búsqueda o SEO (del inglés </a:t>
            </a:r>
            <a:r>
              <a:rPr i="1" lang="es"/>
              <a:t>search engine optimization</a:t>
            </a:r>
            <a:r>
              <a:rPr lang="es"/>
              <a:t>), es un conjunto de acciones orientadas a mejorar el posicionamiento de un sitio Web en la lista de resultados de Google, Bing, u otros buscadores de internet.</a:t>
            </a:r>
            <a:endParaRPr/>
          </a:p>
          <a:p>
            <a:pPr indent="0" lvl="0" marL="0" rtl="0" algn="l">
              <a:spcBef>
                <a:spcPts val="1000"/>
              </a:spcBef>
              <a:spcAft>
                <a:spcPts val="0"/>
              </a:spcAft>
              <a:buNone/>
            </a:pPr>
            <a:r>
              <a:rPr lang="es"/>
              <a:t>El SEO trabaja aspectos técnicos como la optimización de la estructura y los metadatos de una web, pero también se aplica a nivel de contenidos, con el objetivo de volverlos más útiles y relevantes para los usuarios.</a:t>
            </a:r>
            <a:endParaRPr b="1"/>
          </a:p>
          <a:p>
            <a:pPr indent="0" lvl="0" marL="0" rtl="0" algn="l">
              <a:spcBef>
                <a:spcPts val="1000"/>
              </a:spcBef>
              <a:spcAft>
                <a:spcPts val="0"/>
              </a:spcAft>
              <a:buNone/>
            </a:pPr>
            <a:r>
              <a:rPr b="1" lang="es"/>
              <a:t>Info útil sobre posicionamiento en la Web:</a:t>
            </a:r>
            <a:endParaRPr b="1"/>
          </a:p>
          <a:p>
            <a:pPr indent="0" lvl="0" marL="0" rtl="0" algn="l">
              <a:spcBef>
                <a:spcPts val="1200"/>
              </a:spcBef>
              <a:spcAft>
                <a:spcPts val="0"/>
              </a:spcAft>
              <a:buClr>
                <a:schemeClr val="dk1"/>
              </a:buClr>
              <a:buSzPct val="61111"/>
              <a:buFont typeface="Arial"/>
              <a:buNone/>
            </a:pPr>
            <a:r>
              <a:rPr lang="es" u="sng">
                <a:solidFill>
                  <a:schemeClr val="hlink"/>
                </a:solidFill>
                <a:hlinkClick r:id="rId3"/>
              </a:rPr>
              <a:t>https://wellaggio.com/como-mejorar-el-posicionamiento-seo-de-mi-pagina-web/</a:t>
            </a:r>
            <a:endParaRPr/>
          </a:p>
          <a:p>
            <a:pPr indent="0" lvl="0" marL="0" rtl="0" algn="l">
              <a:spcBef>
                <a:spcPts val="1200"/>
              </a:spcBef>
              <a:spcAft>
                <a:spcPts val="1200"/>
              </a:spcAft>
              <a:buNone/>
            </a:pPr>
            <a:r>
              <a:rPr lang="es" u="sng">
                <a:solidFill>
                  <a:schemeClr val="hlink"/>
                </a:solidFill>
                <a:hlinkClick r:id="rId4"/>
              </a:rPr>
              <a:t>https://developers.google.com/search/docs/beginner/seo-starter-guide?hl=es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Live Server en Visual Studio Code</a:t>
            </a:r>
            <a:endParaRPr/>
          </a:p>
        </p:txBody>
      </p:sp>
      <p:sp>
        <p:nvSpPr>
          <p:cNvPr id="456" name="Google Shape;456;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s"/>
              <a:t>Visualiza los cambios al desarrollar una </a:t>
            </a:r>
            <a:r>
              <a:rPr lang="es"/>
              <a:t>página</a:t>
            </a:r>
            <a:r>
              <a:rPr lang="es"/>
              <a:t> web en tiempo real con la extensión </a:t>
            </a:r>
            <a:r>
              <a:rPr b="1" lang="es"/>
              <a:t>Live Server en Visual Studio Code</a:t>
            </a:r>
            <a:r>
              <a:rPr lang="es"/>
              <a:t>.</a:t>
            </a:r>
            <a:endParaRPr/>
          </a:p>
          <a:p>
            <a:pPr indent="0" lvl="0" marL="0" rtl="0" algn="l">
              <a:spcBef>
                <a:spcPts val="1200"/>
              </a:spcBef>
              <a:spcAft>
                <a:spcPts val="0"/>
              </a:spcAft>
              <a:buNone/>
            </a:pPr>
            <a:r>
              <a:rPr lang="es"/>
              <a:t>Live Server ejecuta en un explorador el archivo que se </a:t>
            </a:r>
            <a:r>
              <a:rPr lang="es"/>
              <a:t>está</a:t>
            </a:r>
            <a:r>
              <a:rPr lang="es"/>
              <a:t> modificando, este explorador se actualiza con cada cambio en el archivo. </a:t>
            </a:r>
            <a:r>
              <a:rPr lang="es" u="sng">
                <a:solidFill>
                  <a:schemeClr val="hlink"/>
                </a:solidFill>
                <a:hlinkClick r:id="rId3"/>
              </a:rPr>
              <a:t>+info</a:t>
            </a:r>
            <a:endParaRPr/>
          </a:p>
          <a:p>
            <a:pPr indent="0" lvl="0" marL="0" rtl="0" algn="l">
              <a:spcBef>
                <a:spcPts val="1200"/>
              </a:spcBef>
              <a:spcAft>
                <a:spcPts val="0"/>
              </a:spcAft>
              <a:buNone/>
            </a:pPr>
            <a:r>
              <a:rPr b="1" lang="es"/>
              <a:t>Link: </a:t>
            </a:r>
            <a:r>
              <a:rPr lang="es" u="sng">
                <a:solidFill>
                  <a:schemeClr val="hlink"/>
                </a:solidFill>
                <a:hlinkClick r:id="rId4"/>
              </a:rPr>
              <a:t>https://marketplace.visualstudio.com/items?itemName=ritwickdey.LiveServer</a:t>
            </a:r>
            <a:endParaRPr/>
          </a:p>
          <a:p>
            <a:pPr indent="0" lvl="0" marL="0" rtl="0" algn="l">
              <a:spcBef>
                <a:spcPts val="1200"/>
              </a:spcBef>
              <a:spcAft>
                <a:spcPts val="0"/>
              </a:spcAft>
              <a:buNone/>
            </a:pPr>
            <a:r>
              <a:rPr b="1" lang="es"/>
              <a:t>¿Cómo instalar Live Server en VS Code? </a:t>
            </a:r>
            <a:r>
              <a:rPr lang="es" u="sng">
                <a:solidFill>
                  <a:schemeClr val="hlink"/>
                </a:solidFill>
                <a:hlinkClick r:id="rId5"/>
              </a:rPr>
              <a:t>https://www.youtube.com/watch?v=uua8p_EfkV0</a:t>
            </a:r>
            <a:r>
              <a:rPr lang="es"/>
              <a:t> </a:t>
            </a:r>
            <a:endParaRPr/>
          </a:p>
          <a:p>
            <a:pPr indent="0" lvl="0" marL="0" rtl="0" algn="l">
              <a:spcBef>
                <a:spcPts val="1200"/>
              </a:spcBef>
              <a:spcAft>
                <a:spcPts val="1200"/>
              </a:spcAft>
              <a:buNone/>
            </a:pPr>
            <a:r>
              <a:t/>
            </a:r>
            <a:endParaRPr/>
          </a:p>
        </p:txBody>
      </p:sp>
      <p:sp>
        <p:nvSpPr>
          <p:cNvPr id="457" name="Google Shape;457;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8" name="Google Shape;458;p58"/>
          <p:cNvPicPr preferRelativeResize="0"/>
          <p:nvPr/>
        </p:nvPicPr>
        <p:blipFill>
          <a:blip r:embed="rId6">
            <a:alphaModFix/>
          </a:blip>
          <a:stretch>
            <a:fillRect/>
          </a:stretch>
        </p:blipFill>
        <p:spPr>
          <a:xfrm>
            <a:off x="4832400" y="1152475"/>
            <a:ext cx="3999900" cy="184133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0"/>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Bootstrap?</a:t>
            </a:r>
            <a:endParaRPr/>
          </a:p>
        </p:txBody>
      </p:sp>
      <p:sp>
        <p:nvSpPr>
          <p:cNvPr id="173" name="Google Shape;173;p20"/>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s">
                <a:latin typeface="Montserrat"/>
                <a:ea typeface="Montserrat"/>
                <a:cs typeface="Montserrat"/>
                <a:sym typeface="Montserrat"/>
              </a:rPr>
              <a:t>Bootstrap</a:t>
            </a:r>
            <a:r>
              <a:rPr lang="es"/>
              <a:t> es un </a:t>
            </a:r>
            <a:r>
              <a:rPr b="1" lang="es">
                <a:latin typeface="Montserrat"/>
                <a:ea typeface="Montserrat"/>
                <a:cs typeface="Montserrat"/>
                <a:sym typeface="Montserrat"/>
              </a:rPr>
              <a:t>framework</a:t>
            </a:r>
            <a:r>
              <a:rPr lang="es"/>
              <a:t>, es decir, </a:t>
            </a:r>
            <a:r>
              <a:rPr lang="es"/>
              <a:t>un conjunto de herramientas, librerías, convenciones y buenas prácticas que encapsulan las tareas repetitivas en módulos genéricos fácilmente </a:t>
            </a:r>
            <a:r>
              <a:rPr b="1" lang="es">
                <a:latin typeface="Montserrat"/>
                <a:ea typeface="Montserrat"/>
                <a:cs typeface="Montserrat"/>
                <a:sym typeface="Montserrat"/>
              </a:rPr>
              <a:t>reutilizables</a:t>
            </a:r>
            <a:r>
              <a:rPr lang="es"/>
              <a:t>. Contiene herramientas y hojas de estilos que nos permiten centrarnos en los elementos centrales de cada diseño.</a:t>
            </a:r>
            <a:endParaRPr/>
          </a:p>
          <a:p>
            <a:pPr indent="0" lvl="0" marL="0" rtl="0" algn="l">
              <a:spcBef>
                <a:spcPts val="1000"/>
              </a:spcBef>
              <a:spcAft>
                <a:spcPts val="0"/>
              </a:spcAft>
              <a:buNone/>
            </a:pPr>
            <a:r>
              <a:rPr b="1" lang="es">
                <a:latin typeface="Montserrat"/>
                <a:ea typeface="Montserrat"/>
                <a:cs typeface="Montserrat"/>
                <a:sym typeface="Montserrat"/>
              </a:rPr>
              <a:t>Bootstrap </a:t>
            </a:r>
            <a:r>
              <a:rPr lang="es"/>
              <a:t>f</a:t>
            </a:r>
            <a:r>
              <a:rPr lang="es"/>
              <a:t>ue creado por Twitter y permite crear interfaces web con </a:t>
            </a:r>
            <a:r>
              <a:rPr b="1" lang="es">
                <a:latin typeface="Montserrat"/>
                <a:ea typeface="Montserrat"/>
                <a:cs typeface="Montserrat"/>
                <a:sym typeface="Montserrat"/>
              </a:rPr>
              <a:t>CSS</a:t>
            </a:r>
            <a:r>
              <a:rPr lang="es"/>
              <a:t> y </a:t>
            </a:r>
            <a:r>
              <a:rPr b="1" lang="es">
                <a:latin typeface="Montserrat"/>
                <a:ea typeface="Montserrat"/>
                <a:cs typeface="Montserrat"/>
                <a:sym typeface="Montserrat"/>
              </a:rPr>
              <a:t>JavaScript</a:t>
            </a:r>
            <a:r>
              <a:rPr lang="es"/>
              <a:t>, adaptando la interfaz del sitio web al tamaño del dispositivo en que se visualice. </a:t>
            </a:r>
            <a:r>
              <a:rPr b="1" lang="es">
                <a:latin typeface="Montserrat"/>
                <a:ea typeface="Montserrat"/>
                <a:cs typeface="Montserrat"/>
                <a:sym typeface="Montserrat"/>
              </a:rPr>
              <a:t>Bootstrap​</a:t>
            </a:r>
            <a:r>
              <a:rPr lang="es"/>
              <a:t> incluye un archivo CSS que se añade en los proyectos para tener una serie de estilos ya preparados para utilizar. Este tipo de librerías suelen incluir estilos para los elementos más comunes de una página web, como por ejemplo, botones, navbars, etc. Además tiene una serie de estilos para crear columnas fácilmente. </a:t>
            </a:r>
            <a:endParaRPr/>
          </a:p>
          <a:p>
            <a:pPr indent="0" lvl="0" marL="0" rtl="0" algn="l">
              <a:spcBef>
                <a:spcPts val="1000"/>
              </a:spcBef>
              <a:spcAft>
                <a:spcPts val="1000"/>
              </a:spcAft>
              <a:buNone/>
            </a:pPr>
            <a:r>
              <a:rPr b="1" lang="es">
                <a:latin typeface="Montserrat"/>
                <a:ea typeface="Montserrat"/>
                <a:cs typeface="Montserrat"/>
                <a:sym typeface="Montserrat"/>
              </a:rPr>
              <a:t>Bootstrap</a:t>
            </a:r>
            <a:r>
              <a:rPr lang="es"/>
              <a:t> es el marco de trabajo HTML, CSS y JavaScript más popular para desarrollar sitios web receptivos y móviles.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 de usar </a:t>
            </a:r>
            <a:r>
              <a:rPr lang="es"/>
              <a:t>Bootstrap</a:t>
            </a:r>
            <a:endParaRPr/>
          </a:p>
        </p:txBody>
      </p:sp>
      <p:sp>
        <p:nvSpPr>
          <p:cNvPr id="179" name="Google Shape;179;p2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b="1" lang="es" sz="1650"/>
              <a:t>Fácil de usar: </a:t>
            </a:r>
            <a:r>
              <a:rPr lang="es" sz="1650"/>
              <a:t>Sólo se </a:t>
            </a:r>
            <a:r>
              <a:rPr lang="es" sz="1650"/>
              <a:t>necesita</a:t>
            </a:r>
            <a:r>
              <a:rPr lang="es" sz="1650"/>
              <a:t> agregar las clases de Bootstrap a los elementos HTML.</a:t>
            </a:r>
            <a:endParaRPr sz="1650"/>
          </a:p>
          <a:p>
            <a:pPr indent="-333375" lvl="0" marL="457200" rtl="0" algn="l">
              <a:spcBef>
                <a:spcPts val="0"/>
              </a:spcBef>
              <a:spcAft>
                <a:spcPts val="0"/>
              </a:spcAft>
              <a:buSzPts val="1650"/>
              <a:buChar char="●"/>
            </a:pPr>
            <a:r>
              <a:rPr b="1" lang="es" sz="1650"/>
              <a:t>Responsive:</a:t>
            </a:r>
            <a:r>
              <a:rPr lang="es" sz="1650"/>
              <a:t> Con su sistema de grilla dividida en 12 columnas permite crear páginas Web adaptables a cualquier dispositivo.</a:t>
            </a:r>
            <a:endParaRPr sz="1650"/>
          </a:p>
          <a:p>
            <a:pPr indent="-333375" lvl="0" marL="457200" rtl="0" algn="l">
              <a:spcBef>
                <a:spcPts val="0"/>
              </a:spcBef>
              <a:spcAft>
                <a:spcPts val="0"/>
              </a:spcAft>
              <a:buSzPts val="1650"/>
              <a:buChar char="●"/>
            </a:pPr>
            <a:r>
              <a:rPr b="1" lang="es" sz="1650"/>
              <a:t>Personalizable:</a:t>
            </a:r>
            <a:r>
              <a:rPr lang="es" sz="1650"/>
              <a:t> Se pueden seleccionar para su descarga </a:t>
            </a:r>
            <a:r>
              <a:rPr lang="es" sz="1650"/>
              <a:t>únicamente</a:t>
            </a:r>
            <a:r>
              <a:rPr lang="es" sz="1650"/>
              <a:t> los  elementos que necesitemos en nuestro proyecto, o utilizarlo online.</a:t>
            </a:r>
            <a:endParaRPr sz="1650"/>
          </a:p>
          <a:p>
            <a:pPr indent="-333375" lvl="0" marL="457200" rtl="0" algn="l">
              <a:spcBef>
                <a:spcPts val="0"/>
              </a:spcBef>
              <a:spcAft>
                <a:spcPts val="0"/>
              </a:spcAft>
              <a:buSzPts val="1650"/>
              <a:buChar char="●"/>
            </a:pPr>
            <a:r>
              <a:rPr b="1" lang="es" sz="1650"/>
              <a:t>Gran comunidad: </a:t>
            </a:r>
            <a:r>
              <a:rPr lang="es" sz="1650"/>
              <a:t>Este framework está muy extendido y si tenemos un problema podemos encontrar mucha información en Internet. Tanto en sitios oficiales como en comunidades.</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¿Cuáles son las novedades de Bootstrap 5?</a:t>
            </a:r>
            <a:endParaRPr/>
          </a:p>
        </p:txBody>
      </p:sp>
      <p:sp>
        <p:nvSpPr>
          <p:cNvPr id="185" name="Google Shape;185;p2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s"/>
              <a:t>Una de las bibliotecas más utilizadas en el desarrollo web es jQuery. Hasta ahora, Bootstrap ha sido compatible con esta biblioteca, pero ahora, en la versión 5 dejará de usarlo de forma nativa.</a:t>
            </a:r>
            <a:endParaRPr/>
          </a:p>
          <a:p>
            <a:pPr indent="0" lvl="0" marL="0" rtl="0" algn="l">
              <a:spcBef>
                <a:spcPts val="1200"/>
              </a:spcBef>
              <a:spcAft>
                <a:spcPts val="0"/>
              </a:spcAft>
              <a:buClr>
                <a:schemeClr val="dk1"/>
              </a:buClr>
              <a:buSzPct val="61111"/>
              <a:buFont typeface="Arial"/>
              <a:buNone/>
            </a:pPr>
            <a:r>
              <a:rPr lang="es"/>
              <a:t>En esta nueva versión de Bootstrap se ha optado por no dar compatibilidad a los ya casi extintos navegadores web de Microsoft Internet Explorer 9 y 10. Bootstrap solo será compatible con Microsoft Edge.</a:t>
            </a:r>
            <a:endParaRPr/>
          </a:p>
          <a:p>
            <a:pPr indent="0" lvl="0" marL="0" rtl="0" algn="l">
              <a:spcBef>
                <a:spcPts val="1200"/>
              </a:spcBef>
              <a:spcAft>
                <a:spcPts val="0"/>
              </a:spcAft>
              <a:buClr>
                <a:schemeClr val="dk1"/>
              </a:buClr>
              <a:buSzPct val="61111"/>
              <a:buFont typeface="Arial"/>
              <a:buNone/>
            </a:pPr>
            <a:r>
              <a:rPr lang="es"/>
              <a:t>Mejoras en formularios.</a:t>
            </a:r>
            <a:endParaRPr/>
          </a:p>
          <a:p>
            <a:pPr indent="0" lvl="0" marL="0" rtl="0" algn="l">
              <a:spcBef>
                <a:spcPts val="1200"/>
              </a:spcBef>
              <a:spcAft>
                <a:spcPts val="0"/>
              </a:spcAft>
              <a:buNone/>
            </a:pPr>
            <a:r>
              <a:rPr lang="es"/>
              <a:t>Mejoras en el excelente sistema de rejilla de Bootstrap 4. se ha añadido un nuevo breakpoint (xxl).</a:t>
            </a:r>
            <a:endParaRPr/>
          </a:p>
          <a:p>
            <a:pPr indent="0" lvl="0" marL="0" rtl="0" algn="l">
              <a:spcBef>
                <a:spcPts val="1200"/>
              </a:spcBef>
              <a:spcAft>
                <a:spcPts val="1200"/>
              </a:spcAft>
              <a:buNone/>
            </a:pPr>
            <a:r>
              <a:rPr b="1" i="1" lang="es"/>
              <a:t>Bootstrap 5</a:t>
            </a:r>
            <a:r>
              <a:rPr i="1" lang="es"/>
              <a:t> no ha reinventado toda su estructura. Esto concuerda con la intención de sus desarrolladores, que pretendían hacer una </a:t>
            </a:r>
            <a:r>
              <a:rPr b="1" i="1" lang="es"/>
              <a:t>transición fácil de la versión 4 a la 5</a:t>
            </a:r>
            <a:r>
              <a:rPr i="1" lang="es"/>
              <a:t>. Los cambios prometen unos procesos de trabajo más simples y un código más ligero y rápido.</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a:t>
            </a:r>
            <a:r>
              <a:rPr lang="es"/>
              <a:t> | Instalación</a:t>
            </a:r>
            <a:endParaRPr/>
          </a:p>
        </p:txBody>
      </p:sp>
      <p:sp>
        <p:nvSpPr>
          <p:cNvPr id="191" name="Google Shape;191;p23"/>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sz="1650"/>
              <a:t>Hay dos maneras de  usar Bootstrap: </a:t>
            </a:r>
            <a:endParaRPr sz="1650"/>
          </a:p>
          <a:p>
            <a:pPr indent="-333375" lvl="0" marL="457200" rtl="0" algn="l">
              <a:spcBef>
                <a:spcPts val="1200"/>
              </a:spcBef>
              <a:spcAft>
                <a:spcPts val="0"/>
              </a:spcAft>
              <a:buSzPts val="1650"/>
              <a:buChar char="●"/>
            </a:pPr>
            <a:r>
              <a:rPr b="1" lang="es" sz="1650"/>
              <a:t>Sin conexión:</a:t>
            </a:r>
            <a:r>
              <a:rPr lang="es" sz="1650"/>
              <a:t> Descargar  desde </a:t>
            </a:r>
            <a:r>
              <a:rPr lang="es" sz="1650" u="sng">
                <a:solidFill>
                  <a:schemeClr val="hlink"/>
                </a:solidFill>
                <a:hlinkClick r:id="rId3"/>
              </a:rPr>
              <a:t>boostrap.com</a:t>
            </a:r>
            <a:r>
              <a:rPr lang="es" sz="1650"/>
              <a:t>. En este caso los archivos deben estar en la misma carpeta del proyecto y ser referenciados en el </a:t>
            </a:r>
            <a:r>
              <a:rPr b="1" lang="es" sz="1650"/>
              <a:t>&lt;head&gt;</a:t>
            </a:r>
            <a:r>
              <a:rPr lang="es" sz="1650"/>
              <a:t> del </a:t>
            </a:r>
            <a:r>
              <a:rPr lang="es" sz="1650"/>
              <a:t>documento</a:t>
            </a:r>
            <a:r>
              <a:rPr lang="es" sz="1650"/>
              <a:t> HTML con </a:t>
            </a:r>
            <a:r>
              <a:rPr b="1" lang="es" sz="1650"/>
              <a:t>&lt;link&gt;</a:t>
            </a:r>
            <a:r>
              <a:rPr lang="es" sz="1650"/>
              <a:t>:</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0"/>
              </a:spcAft>
              <a:buClr>
                <a:schemeClr val="dk1"/>
              </a:buClr>
              <a:buSzPts val="1100"/>
              <a:buFont typeface="Arial"/>
              <a:buNone/>
            </a:pPr>
            <a:r>
              <a:rPr lang="es" sz="1650"/>
              <a:t>Como buena práctica, las versiones </a:t>
            </a:r>
            <a:r>
              <a:rPr b="1" lang="es" sz="1650"/>
              <a:t>alfa</a:t>
            </a:r>
            <a:r>
              <a:rPr lang="es" sz="1650"/>
              <a:t> y </a:t>
            </a:r>
            <a:r>
              <a:rPr b="1" lang="es" sz="1650"/>
              <a:t>beta </a:t>
            </a:r>
            <a:r>
              <a:rPr lang="es" sz="1650"/>
              <a:t>no se suelen usar en sitios productivos. Siempre se trabaja con la última versión </a:t>
            </a:r>
            <a:r>
              <a:rPr b="1" lang="es" sz="1650"/>
              <a:t>estable </a:t>
            </a:r>
            <a:r>
              <a:rPr lang="es" sz="1650"/>
              <a:t>a la fecha.</a:t>
            </a:r>
            <a:endParaRPr sz="1650"/>
          </a:p>
          <a:p>
            <a:pPr indent="0" lvl="0" marL="0" rtl="0" algn="l">
              <a:spcBef>
                <a:spcPts val="1200"/>
              </a:spcBef>
              <a:spcAft>
                <a:spcPts val="1200"/>
              </a:spcAft>
              <a:buNone/>
            </a:pPr>
            <a:r>
              <a:t/>
            </a:r>
            <a:endParaRPr sz="1650"/>
          </a:p>
        </p:txBody>
      </p:sp>
      <p:sp>
        <p:nvSpPr>
          <p:cNvPr id="192" name="Google Shape;192;p23"/>
          <p:cNvSpPr/>
          <p:nvPr/>
        </p:nvSpPr>
        <p:spPr>
          <a:xfrm>
            <a:off x="1875775" y="2801250"/>
            <a:ext cx="5392500" cy="5727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200"/>
              <a:buFont typeface="Consolas"/>
              <a:buNone/>
            </a:pPr>
            <a:r>
              <a:rPr b="0" i="0" lang="es" u="none" cap="none" strike="noStrike">
                <a:solidFill>
                  <a:srgbClr val="D5CED9"/>
                </a:solidFill>
                <a:latin typeface="Consolas"/>
                <a:ea typeface="Consolas"/>
                <a:cs typeface="Consolas"/>
                <a:sym typeface="Consolas"/>
              </a:rPr>
              <a:t>&lt;</a:t>
            </a:r>
            <a:r>
              <a:rPr b="0" i="0" lang="es" u="none" cap="none" strike="noStrike">
                <a:solidFill>
                  <a:srgbClr val="F92672"/>
                </a:solidFill>
                <a:latin typeface="Consolas"/>
                <a:ea typeface="Consolas"/>
                <a:cs typeface="Consolas"/>
                <a:sym typeface="Consolas"/>
              </a:rPr>
              <a:t>link</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rel</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"stylesheet"</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href</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"css/bootstrap.min.css"</a:t>
            </a:r>
            <a:r>
              <a:rPr b="0" i="0" lang="es" u="none" cap="none" strike="noStrike">
                <a:solidFill>
                  <a:srgbClr val="D5CED9"/>
                </a:solidFill>
                <a:latin typeface="Consolas"/>
                <a:ea typeface="Consolas"/>
                <a:cs typeface="Consolas"/>
                <a:sym typeface="Consolas"/>
              </a:rPr>
              <a:t>&gt;</a:t>
            </a:r>
            <a:endParaRPr b="0" i="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200"/>
              <a:buFont typeface="Consolas"/>
              <a:buNone/>
            </a:pPr>
            <a:r>
              <a:rPr b="0" i="0" lang="es" u="none" cap="none" strike="noStrike">
                <a:solidFill>
                  <a:srgbClr val="D5CED9"/>
                </a:solidFill>
                <a:latin typeface="Consolas"/>
                <a:ea typeface="Consolas"/>
                <a:cs typeface="Consolas"/>
                <a:sym typeface="Consolas"/>
              </a:rPr>
              <a:t>&lt;</a:t>
            </a:r>
            <a:r>
              <a:rPr b="0" i="0" lang="es" u="none" cap="none" strike="noStrike">
                <a:solidFill>
                  <a:srgbClr val="F92672"/>
                </a:solidFill>
                <a:latin typeface="Consolas"/>
                <a:ea typeface="Consolas"/>
                <a:cs typeface="Consolas"/>
                <a:sym typeface="Consolas"/>
              </a:rPr>
              <a:t>script</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src</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"js/bootstrap.min.js"</a:t>
            </a:r>
            <a:r>
              <a:rPr b="0" i="0" lang="es" u="none" cap="none" strike="noStrike">
                <a:solidFill>
                  <a:srgbClr val="D5CED9"/>
                </a:solidFill>
                <a:latin typeface="Consolas"/>
                <a:ea typeface="Consolas"/>
                <a:cs typeface="Consolas"/>
                <a:sym typeface="Consolas"/>
              </a:rPr>
              <a:t>&gt;&lt;/</a:t>
            </a:r>
            <a:r>
              <a:rPr b="0" i="0" lang="es" u="none" cap="none" strike="noStrike">
                <a:solidFill>
                  <a:srgbClr val="F92672"/>
                </a:solidFill>
                <a:latin typeface="Consolas"/>
                <a:ea typeface="Consolas"/>
                <a:cs typeface="Consolas"/>
                <a:sym typeface="Consolas"/>
              </a:rPr>
              <a:t>script</a:t>
            </a:r>
            <a:r>
              <a:rPr b="0" i="0" lang="es" u="none" cap="none" strike="noStrike">
                <a:solidFill>
                  <a:srgbClr val="D5CED9"/>
                </a:solidFill>
                <a:latin typeface="Consolas"/>
                <a:ea typeface="Consolas"/>
                <a:cs typeface="Consolas"/>
                <a:sym typeface="Consolas"/>
              </a:rPr>
              <a:t>&gt;</a:t>
            </a:r>
            <a:endParaRPr b="0" i="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 | Instalación</a:t>
            </a:r>
            <a:endParaRPr/>
          </a:p>
        </p:txBody>
      </p:sp>
      <p:sp>
        <p:nvSpPr>
          <p:cNvPr id="198" name="Google Shape;198;p2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lang="es" sz="1650"/>
              <a:t>Incluir </a:t>
            </a:r>
            <a:r>
              <a:rPr b="1" lang="es" sz="1650"/>
              <a:t>BootstrapCDN</a:t>
            </a:r>
            <a:r>
              <a:rPr lang="es" sz="1650"/>
              <a:t> (</a:t>
            </a:r>
            <a:r>
              <a:rPr i="1" lang="es" sz="1650"/>
              <a:t>Content Delivery Network</a:t>
            </a:r>
            <a:r>
              <a:rPr lang="es" sz="1650"/>
              <a:t>) en el </a:t>
            </a:r>
            <a:r>
              <a:rPr b="1" lang="es" sz="1650"/>
              <a:t>&lt;head&gt;</a:t>
            </a:r>
            <a:r>
              <a:rPr lang="es" sz="1650"/>
              <a:t>. Este método tiene la ventaja de no necesitar instalación alguna, pero nuestro sitio va a estar conectado permanentemente con el sitio Web de Bootstrap, proveyendo los estilos. </a:t>
            </a:r>
            <a:r>
              <a:rPr lang="es" sz="1650" u="sng">
                <a:solidFill>
                  <a:schemeClr val="hlink"/>
                </a:solidFill>
                <a:hlinkClick r:id="rId3"/>
              </a:rPr>
              <a:t>+info</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r">
              <a:spcBef>
                <a:spcPts val="1200"/>
              </a:spcBef>
              <a:spcAft>
                <a:spcPts val="1200"/>
              </a:spcAft>
              <a:buNone/>
            </a:pPr>
            <a:r>
              <a:rPr lang="es" sz="1650" u="sng">
                <a:solidFill>
                  <a:schemeClr val="hlink"/>
                </a:solidFill>
                <a:hlinkClick r:id="rId4"/>
              </a:rPr>
              <a:t>¿Qué es un CDN?</a:t>
            </a:r>
            <a:endParaRPr sz="1650"/>
          </a:p>
        </p:txBody>
      </p:sp>
      <p:sp>
        <p:nvSpPr>
          <p:cNvPr id="199" name="Google Shape;199;p24"/>
          <p:cNvSpPr/>
          <p:nvPr/>
        </p:nvSpPr>
        <p:spPr>
          <a:xfrm>
            <a:off x="839695" y="2667390"/>
            <a:ext cx="7447200" cy="820500"/>
          </a:xfrm>
          <a:prstGeom prst="rect">
            <a:avLst/>
          </a:prstGeom>
          <a:solidFill>
            <a:srgbClr val="23262E"/>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D5CED9"/>
              </a:buClr>
              <a:buSzPts val="1200"/>
              <a:buFont typeface="Consolas"/>
              <a:buNone/>
            </a:pPr>
            <a:r>
              <a:rPr b="0" i="0" lang="es" u="none" cap="none" strike="noStrike">
                <a:solidFill>
                  <a:srgbClr val="D5CED9"/>
                </a:solidFill>
                <a:latin typeface="Consolas"/>
                <a:ea typeface="Consolas"/>
                <a:cs typeface="Consolas"/>
                <a:sym typeface="Consolas"/>
              </a:rPr>
              <a:t>&lt;</a:t>
            </a:r>
            <a:r>
              <a:rPr b="0" i="0" lang="es" u="none" cap="none" strike="noStrike">
                <a:solidFill>
                  <a:srgbClr val="F92672"/>
                </a:solidFill>
                <a:latin typeface="Consolas"/>
                <a:ea typeface="Consolas"/>
                <a:cs typeface="Consolas"/>
                <a:sym typeface="Consolas"/>
              </a:rPr>
              <a:t>link</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href</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"https://cdn.jsdelivr.net/npm/bootstrap@5.1.1/dist/css/bootstrap.min.css"</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rel</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"stylesheet"</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integrity</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"sha384-F3w7mX95PdgyTmZZMECAngseQB83DfGTowi0iMjiWaeVhAn4FJkqJByhZMI3AhiU"</a:t>
            </a:r>
            <a:r>
              <a:rPr b="0" i="0" lang="es" u="none" cap="none" strike="noStrike">
                <a:solidFill>
                  <a:srgbClr val="D5CED9"/>
                </a:solidFill>
                <a:latin typeface="Consolas"/>
                <a:ea typeface="Consolas"/>
                <a:cs typeface="Consolas"/>
                <a:sym typeface="Consolas"/>
              </a:rPr>
              <a:t> </a:t>
            </a:r>
            <a:r>
              <a:rPr b="0" i="0" lang="es" u="none" cap="none" strike="noStrike">
                <a:solidFill>
                  <a:srgbClr val="FFE66D"/>
                </a:solidFill>
                <a:latin typeface="Consolas"/>
                <a:ea typeface="Consolas"/>
                <a:cs typeface="Consolas"/>
                <a:sym typeface="Consolas"/>
              </a:rPr>
              <a:t>crossorigin</a:t>
            </a:r>
            <a:r>
              <a:rPr b="0" i="0" lang="es" u="none" cap="none" strike="noStrike">
                <a:solidFill>
                  <a:srgbClr val="D5CED9"/>
                </a:solidFill>
                <a:latin typeface="Consolas"/>
                <a:ea typeface="Consolas"/>
                <a:cs typeface="Consolas"/>
                <a:sym typeface="Consolas"/>
              </a:rPr>
              <a:t>=</a:t>
            </a:r>
            <a:r>
              <a:rPr b="0" i="0" lang="es" u="none" cap="none" strike="noStrike">
                <a:solidFill>
                  <a:srgbClr val="96E072"/>
                </a:solidFill>
                <a:latin typeface="Consolas"/>
                <a:ea typeface="Consolas"/>
                <a:cs typeface="Consolas"/>
                <a:sym typeface="Consolas"/>
              </a:rPr>
              <a:t>"anonymous"</a:t>
            </a:r>
            <a:r>
              <a:rPr b="0" i="0" lang="es" u="none" cap="none" strike="noStrike">
                <a:solidFill>
                  <a:srgbClr val="D5CED9"/>
                </a:solidFill>
                <a:latin typeface="Consolas"/>
                <a:ea typeface="Consolas"/>
                <a:cs typeface="Consolas"/>
                <a:sym typeface="Consolas"/>
              </a:rPr>
              <a:t>&gt;</a:t>
            </a:r>
            <a:endParaRPr b="0" i="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