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Montserrat SemiBold"/>
      <p:regular r:id="rId51"/>
      <p:bold r:id="rId52"/>
      <p:italic r:id="rId53"/>
      <p:boldItalic r:id="rId54"/>
    </p:embeddedFont>
    <p:embeddedFont>
      <p:font typeface="Montserrat"/>
      <p:regular r:id="rId55"/>
      <p:bold r:id="rId56"/>
      <p:italic r:id="rId57"/>
      <p:boldItalic r:id="rId58"/>
    </p:embeddedFont>
    <p:embeddedFont>
      <p:font typeface="Montserrat Medium"/>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63" roundtripDataSignature="AMtx7mhDK/+tLl8FPxmRKL/qg6WAztj1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743EB2-D4A5-42B3-B810-1D6B0CC511DE}">
  <a:tblStyle styleId="{18743EB2-D4A5-42B3-B810-1D6B0CC511DE}"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Medium-boldItalic.fntdata"/><Relationship Id="rId61" Type="http://schemas.openxmlformats.org/officeDocument/2006/relationships/font" Target="fonts/MontserratMedium-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Medium-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SemiBold-regular.fntdata"/><Relationship Id="rId50" Type="http://schemas.openxmlformats.org/officeDocument/2006/relationships/slide" Target="slides/slide44.xml"/><Relationship Id="rId53" Type="http://schemas.openxmlformats.org/officeDocument/2006/relationships/font" Target="fonts/MontserratSemiBold-italic.fntdata"/><Relationship Id="rId52" Type="http://schemas.openxmlformats.org/officeDocument/2006/relationships/font" Target="fonts/MontserratSemiBold-bold.fntdata"/><Relationship Id="rId11" Type="http://schemas.openxmlformats.org/officeDocument/2006/relationships/slide" Target="slides/slide5.xml"/><Relationship Id="rId55" Type="http://schemas.openxmlformats.org/officeDocument/2006/relationships/font" Target="fonts/Montserrat-regular.fntdata"/><Relationship Id="rId10" Type="http://schemas.openxmlformats.org/officeDocument/2006/relationships/slide" Target="slides/slide4.xml"/><Relationship Id="rId54" Type="http://schemas.openxmlformats.org/officeDocument/2006/relationships/font" Target="fonts/MontserratSemiBold-boldItalic.fntdata"/><Relationship Id="rId13" Type="http://schemas.openxmlformats.org/officeDocument/2006/relationships/slide" Target="slides/slide7.xml"/><Relationship Id="rId57" Type="http://schemas.openxmlformats.org/officeDocument/2006/relationships/font" Target="fonts/Montserrat-italic.fntdata"/><Relationship Id="rId12" Type="http://schemas.openxmlformats.org/officeDocument/2006/relationships/slide" Target="slides/slide6.xml"/><Relationship Id="rId56" Type="http://schemas.openxmlformats.org/officeDocument/2006/relationships/font" Target="fonts/Montserrat-bold.fntdata"/><Relationship Id="rId15" Type="http://schemas.openxmlformats.org/officeDocument/2006/relationships/slide" Target="slides/slide9.xml"/><Relationship Id="rId59" Type="http://schemas.openxmlformats.org/officeDocument/2006/relationships/font" Target="fonts/MontserratMedium-regular.fntdata"/><Relationship Id="rId14" Type="http://schemas.openxmlformats.org/officeDocument/2006/relationships/slide" Target="slides/slide8.xml"/><Relationship Id="rId58" Type="http://schemas.openxmlformats.org/officeDocument/2006/relationships/font" Target="fonts/Montserra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6"/>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6"/>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6"/>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6"/>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6"/>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6"/>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6"/>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6"/>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6"/>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6"/>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7"/>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7"/>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7"/>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7"/>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7"/>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7"/>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7"/>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7"/>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8"/>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8"/>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8"/>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8"/>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9"/>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9"/>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9"/>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9"/>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9"/>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9"/>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9"/>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8"/>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8"/>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8"/>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8"/>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8"/>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8"/>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8"/>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8"/>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9"/>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9"/>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9"/>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5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5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50"/>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5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5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5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5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5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5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52"/>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52"/>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52"/>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52"/>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52"/>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53"/>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53"/>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53"/>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53"/>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5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5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5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5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github.com/" TargetMode="Externa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docs.github.com/es/authentication/keeping-your-account-and-data-secure/creating-a-personal-access-token" TargetMode="Externa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s://www.atlassian.com/es/git/tutorials/syncing/git-push"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hyperlink" Target="https://edteam-media.s3.amazonaws.com/community/original/fc43b465-dbfb-465e-9705-b38d230452fc.jpg" TargetMode="External"/><Relationship Id="rId6" Type="http://schemas.openxmlformats.org/officeDocument/2006/relationships/hyperlink" Target="https://pbs.twimg.com/media/EbIYSr0X0AEMrQM.jp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docs.github.com/en/get-started/quickstart/set-up-git" TargetMode="External"/><Relationship Id="rId4" Type="http://schemas.openxmlformats.org/officeDocument/2006/relationships/hyperlink" Target="https://bluuweb.github.io/tutorial-github/guia/fundamentos.html" TargetMode="External"/><Relationship Id="rId9" Type="http://schemas.openxmlformats.org/officeDocument/2006/relationships/hyperlink" Target="https://youtu.be/AYbgqmyg7dk" TargetMode="External"/><Relationship Id="rId5" Type="http://schemas.openxmlformats.org/officeDocument/2006/relationships/hyperlink" Target="https://bluuweb.github.io/tutorial-github/guia/github.html" TargetMode="External"/><Relationship Id="rId6" Type="http://schemas.openxmlformats.org/officeDocument/2006/relationships/hyperlink" Target="https://gist.github.com/dasdo/9ff71c5c0efa037441b6" TargetMode="External"/><Relationship Id="rId7" Type="http://schemas.openxmlformats.org/officeDocument/2006/relationships/hyperlink" Target="https://www.youtube.com/watch?v=ptXiQwE535s&amp;list=PLoCpUTIZIYORkDzYwdunkVf-KIqGjyoot" TargetMode="External"/><Relationship Id="rId8" Type="http://schemas.openxmlformats.org/officeDocument/2006/relationships/hyperlink" Target="https://www.youtube.com/watch?v=hWglK8nWh60&amp;list=PLPl81lqbj-4I8i-x2b5_MG58tZfgKmJ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git-scm.com/downloads" TargetMode="External"/><Relationship Id="rId4" Type="http://schemas.openxmlformats.org/officeDocument/2006/relationships/hyperlink" Target="https://git-scm.com/book/es/v2/Inicio---Sobre-el-Control-de-Versiones-Instalaci%C3%B3n-de-Gi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rtl="0" algn="ctr">
              <a:spcBef>
                <a:spcPts val="0"/>
              </a:spcBef>
              <a:spcAft>
                <a:spcPts val="0"/>
              </a:spcAft>
              <a:buClr>
                <a:schemeClr val="dk1"/>
              </a:buClr>
              <a:buSzPct val="100000"/>
              <a:buFont typeface="Arial"/>
              <a:buNone/>
            </a:pPr>
            <a:r>
              <a:rPr b="1" lang="es" sz="3700">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12</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GIT</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6"/>
              <a:buNone/>
            </a:pPr>
            <a:r>
              <a:rPr lang="es" sz="2700"/>
              <a:t>GIT | Flujo de trabajo</a:t>
            </a:r>
            <a:endParaRPr/>
          </a:p>
        </p:txBody>
      </p:sp>
      <p:sp>
        <p:nvSpPr>
          <p:cNvPr id="203" name="Google Shape;203;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Git registra en nuestro directorio local los cambios que se produzcan en los archivos o código, cada vez que se lo indiquemos. De esta forma podemos “viajar en el tiempo” revirtiendo cambios o restaurando versiones de código. Esto puede hacerse localmente o de forma remota (servidor externo).</a:t>
            </a:r>
            <a:endParaRPr sz="1650"/>
          </a:p>
        </p:txBody>
      </p:sp>
      <p:pic>
        <p:nvPicPr>
          <p:cNvPr descr="flujo git" id="204" name="Google Shape;204;p10"/>
          <p:cNvPicPr preferRelativeResize="0"/>
          <p:nvPr/>
        </p:nvPicPr>
        <p:blipFill rotWithShape="1">
          <a:blip r:embed="rId3">
            <a:alphaModFix/>
          </a:blip>
          <a:srcRect b="0" l="0" r="0" t="0"/>
          <a:stretch/>
        </p:blipFill>
        <p:spPr>
          <a:xfrm>
            <a:off x="4502473" y="1161301"/>
            <a:ext cx="4146451" cy="3398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6"/>
              <a:buNone/>
            </a:pPr>
            <a:r>
              <a:rPr lang="es" sz="2700"/>
              <a:t>GIT | Estados</a:t>
            </a:r>
            <a:endParaRPr sz="2700"/>
          </a:p>
        </p:txBody>
      </p:sp>
      <p:sp>
        <p:nvSpPr>
          <p:cNvPr id="210" name="Google Shape;210;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Working directory </a:t>
            </a:r>
            <a:r>
              <a:rPr lang="es" sz="1650"/>
              <a:t>es nuestro directorio de trabajo. Cada vez que queremos agregar un archivo al </a:t>
            </a:r>
            <a:r>
              <a:rPr b="1" lang="es" sz="1650"/>
              <a:t>staging area</a:t>
            </a:r>
            <a:r>
              <a:rPr lang="es" sz="1650"/>
              <a:t>, usamos </a:t>
            </a:r>
            <a:r>
              <a:rPr b="1" lang="es" sz="1650"/>
              <a:t>git add</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Luego, cuando queremos establecer un punto de restauración, ejecutamos </a:t>
            </a:r>
            <a:r>
              <a:rPr b="1" lang="es" sz="1650"/>
              <a:t>git commit</a:t>
            </a:r>
            <a:r>
              <a:rPr lang="es" sz="1650"/>
              <a:t>, y los archivos son actualizados en el repositorio (</a:t>
            </a:r>
            <a:r>
              <a:rPr b="1" lang="es" sz="1650"/>
              <a:t>repository</a:t>
            </a:r>
            <a:r>
              <a:rPr lang="es" sz="1650"/>
              <a:t>).</a:t>
            </a:r>
            <a:endParaRPr sz="1650"/>
          </a:p>
        </p:txBody>
      </p:sp>
      <p:pic>
        <p:nvPicPr>
          <p:cNvPr id="211" name="Google Shape;211;p11"/>
          <p:cNvPicPr preferRelativeResize="0"/>
          <p:nvPr/>
        </p:nvPicPr>
        <p:blipFill rotWithShape="1">
          <a:blip r:embed="rId3">
            <a:alphaModFix/>
          </a:blip>
          <a:srcRect b="0" l="0" r="0" t="0"/>
          <a:stretch/>
        </p:blipFill>
        <p:spPr>
          <a:xfrm>
            <a:off x="4495791" y="1308452"/>
            <a:ext cx="4123633" cy="300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Ramas (branch y merge)</a:t>
            </a:r>
            <a:endParaRPr/>
          </a:p>
        </p:txBody>
      </p:sp>
      <p:sp>
        <p:nvSpPr>
          <p:cNvPr id="217" name="Google Shape;217;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Crear</a:t>
            </a:r>
            <a:r>
              <a:rPr lang="es" sz="1650"/>
              <a:t> una rama: </a:t>
            </a:r>
            <a:r>
              <a:rPr b="1" lang="es" sz="1650"/>
              <a:t>git branch </a:t>
            </a:r>
            <a:r>
              <a:rPr b="1" i="1" lang="es" sz="1650"/>
              <a:t>nombreBranch</a:t>
            </a:r>
            <a:endParaRPr b="1" i="1" sz="1650"/>
          </a:p>
          <a:p>
            <a:pPr indent="-333375" lvl="0" marL="457200" rtl="0" algn="l">
              <a:lnSpc>
                <a:spcPct val="115000"/>
              </a:lnSpc>
              <a:spcBef>
                <a:spcPts val="0"/>
              </a:spcBef>
              <a:spcAft>
                <a:spcPts val="0"/>
              </a:spcAft>
              <a:buSzPts val="1650"/>
              <a:buChar char="●"/>
            </a:pPr>
            <a:r>
              <a:rPr b="1" lang="es" sz="1650"/>
              <a:t>Unir</a:t>
            </a:r>
            <a:r>
              <a:rPr lang="es" sz="1650"/>
              <a:t> la rama a Master: </a:t>
            </a:r>
            <a:r>
              <a:rPr b="1" lang="es" sz="1650"/>
              <a:t>git merge </a:t>
            </a:r>
            <a:r>
              <a:rPr b="1" i="1" lang="es" sz="1650"/>
              <a:t>nombreBranch</a:t>
            </a:r>
            <a:endParaRPr b="1" i="1" sz="1650"/>
          </a:p>
          <a:p>
            <a:pPr indent="-333375" lvl="0" marL="457200" rtl="0" algn="l">
              <a:lnSpc>
                <a:spcPct val="115000"/>
              </a:lnSpc>
              <a:spcBef>
                <a:spcPts val="0"/>
              </a:spcBef>
              <a:spcAft>
                <a:spcPts val="0"/>
              </a:spcAft>
              <a:buSzPts val="1650"/>
              <a:buChar char="●"/>
            </a:pPr>
            <a:r>
              <a:rPr b="1" lang="es" sz="1650"/>
              <a:t>Mostrar</a:t>
            </a:r>
            <a:r>
              <a:rPr lang="es" sz="1650"/>
              <a:t> en qué rama nos encontramos: </a:t>
            </a:r>
            <a:r>
              <a:rPr b="1" lang="es" sz="1650"/>
              <a:t>git branch</a:t>
            </a:r>
            <a:endParaRPr b="1" sz="1650"/>
          </a:p>
          <a:p>
            <a:pPr indent="-333375" lvl="0" marL="457200" rtl="0" algn="l">
              <a:lnSpc>
                <a:spcPct val="115000"/>
              </a:lnSpc>
              <a:spcBef>
                <a:spcPts val="0"/>
              </a:spcBef>
              <a:spcAft>
                <a:spcPts val="0"/>
              </a:spcAft>
              <a:buSzPts val="1650"/>
              <a:buChar char="●"/>
            </a:pPr>
            <a:r>
              <a:rPr b="1" lang="es" sz="1650"/>
              <a:t>Cambiar</a:t>
            </a:r>
            <a:r>
              <a:rPr lang="es" sz="1650"/>
              <a:t> a una rama determinada: </a:t>
            </a:r>
            <a:r>
              <a:rPr b="1" lang="es" sz="1650"/>
              <a:t>git checkout </a:t>
            </a:r>
            <a:r>
              <a:rPr b="1" i="1" lang="es" sz="1650"/>
              <a:t>nombreBranch</a:t>
            </a:r>
            <a:endParaRPr b="1" i="1" sz="1650"/>
          </a:p>
        </p:txBody>
      </p:sp>
      <p:pic>
        <p:nvPicPr>
          <p:cNvPr id="218" name="Google Shape;218;p12"/>
          <p:cNvPicPr preferRelativeResize="0"/>
          <p:nvPr/>
        </p:nvPicPr>
        <p:blipFill rotWithShape="1">
          <a:blip r:embed="rId3">
            <a:alphaModFix/>
          </a:blip>
          <a:srcRect b="0" l="0" r="0" t="0"/>
          <a:stretch/>
        </p:blipFill>
        <p:spPr>
          <a:xfrm>
            <a:off x="2714025" y="2771400"/>
            <a:ext cx="3879625" cy="185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Comandos básicos del sistema operativo</a:t>
            </a:r>
            <a:endParaRPr/>
          </a:p>
        </p:txBody>
      </p:sp>
      <p:sp>
        <p:nvSpPr>
          <p:cNvPr id="224" name="Google Shape;224;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Una vez instalado </a:t>
            </a:r>
            <a:r>
              <a:rPr b="1" lang="es" sz="1650"/>
              <a:t>git</a:t>
            </a:r>
            <a:r>
              <a:rPr lang="es" sz="1650"/>
              <a:t> y con la consola de comandos abierta (puede ser la terminal de VSCode), podemos utilizar comandos para movernos por el árbol de directorios (carpetas), ver su contenido, crear carpetas nuevas, etcétera.</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914400" rtl="0" algn="l">
              <a:lnSpc>
                <a:spcPct val="115000"/>
              </a:lnSpc>
              <a:spcBef>
                <a:spcPts val="1200"/>
              </a:spcBef>
              <a:spcAft>
                <a:spcPts val="1200"/>
              </a:spcAft>
              <a:buSzPts val="1800"/>
              <a:buNone/>
            </a:pPr>
            <a:r>
              <a:t/>
            </a:r>
            <a:endParaRPr b="1" sz="1350"/>
          </a:p>
        </p:txBody>
      </p:sp>
      <p:graphicFrame>
        <p:nvGraphicFramePr>
          <p:cNvPr id="225" name="Google Shape;225;p13"/>
          <p:cNvGraphicFramePr/>
          <p:nvPr/>
        </p:nvGraphicFramePr>
        <p:xfrm>
          <a:off x="457738" y="2396950"/>
          <a:ext cx="3000000" cy="3000000"/>
        </p:xfrm>
        <a:graphic>
          <a:graphicData uri="http://schemas.openxmlformats.org/drawingml/2006/table">
            <a:tbl>
              <a:tblPr>
                <a:noFill/>
                <a:tableStyleId>{18743EB2-D4A5-42B3-B810-1D6B0CC511DE}</a:tableStyleId>
              </a:tblPr>
              <a:tblGrid>
                <a:gridCol w="2713000"/>
                <a:gridCol w="5515575"/>
              </a:tblGrid>
              <a:tr h="38185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Comando</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r>
              <a:tr h="2277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pwd</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Ver en qué carpeta estamos ubicados.</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333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ls</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Mostrar el contenido de la carpeta. Agregando </a:t>
                      </a:r>
                      <a:r>
                        <a:rPr b="1" lang="es" sz="1200" u="none" cap="none" strike="noStrike">
                          <a:latin typeface="Montserrat"/>
                          <a:ea typeface="Montserrat"/>
                          <a:cs typeface="Montserrat"/>
                          <a:sym typeface="Montserrat"/>
                        </a:rPr>
                        <a:t>-l</a:t>
                      </a:r>
                      <a:r>
                        <a:rPr lang="es" sz="1200" u="none" cap="none" strike="noStrike">
                          <a:latin typeface="Montserrat"/>
                          <a:ea typeface="Montserrat"/>
                          <a:cs typeface="Montserrat"/>
                          <a:sym typeface="Montserrat"/>
                        </a:rPr>
                        <a:t> o </a:t>
                      </a:r>
                      <a:r>
                        <a:rPr b="1" lang="es" sz="1200" u="none" cap="none" strike="noStrike">
                          <a:latin typeface="Montserrat"/>
                          <a:ea typeface="Montserrat"/>
                          <a:cs typeface="Montserrat"/>
                          <a:sym typeface="Montserrat"/>
                        </a:rPr>
                        <a:t>-lh</a:t>
                      </a:r>
                      <a:r>
                        <a:rPr lang="es" sz="1200" u="none" cap="none" strike="noStrike">
                          <a:latin typeface="Montserrat"/>
                          <a:ea typeface="Montserrat"/>
                          <a:cs typeface="Montserrat"/>
                          <a:sym typeface="Montserrat"/>
                        </a:rPr>
                        <a:t> obtenemos más detalle y con </a:t>
                      </a:r>
                      <a:r>
                        <a:rPr b="1" lang="es" sz="1200" u="none" cap="none" strike="noStrike">
                          <a:latin typeface="Montserrat"/>
                          <a:ea typeface="Montserrat"/>
                          <a:cs typeface="Montserrat"/>
                          <a:sym typeface="Montserrat"/>
                        </a:rPr>
                        <a:t>-la</a:t>
                      </a:r>
                      <a:r>
                        <a:rPr lang="es" sz="1200" u="none" cap="none" strike="noStrike">
                          <a:latin typeface="Montserrat"/>
                          <a:ea typeface="Montserrat"/>
                          <a:cs typeface="Montserrat"/>
                          <a:sym typeface="Montserrat"/>
                        </a:rPr>
                        <a:t> muestra los archivos ocultos.</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clear o CTRL+L</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Limpiar la pantalla.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cd </a:t>
                      </a:r>
                      <a:r>
                        <a:rPr lang="es" sz="1200" u="none" cap="none" strike="noStrike">
                          <a:latin typeface="Montserrat"/>
                          <a:ea typeface="Montserrat"/>
                          <a:cs typeface="Montserrat"/>
                          <a:sym typeface="Montserrat"/>
                        </a:rPr>
                        <a:t>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Ingresar en la subcarpeta (</a:t>
                      </a:r>
                      <a:r>
                        <a:rPr i="1" lang="es" sz="1200" u="none" cap="none" strike="noStrike">
                          <a:latin typeface="Montserrat"/>
                          <a:ea typeface="Montserrat"/>
                          <a:cs typeface="Montserrat"/>
                          <a:sym typeface="Montserrat"/>
                        </a:rPr>
                        <a:t>cd: change directory</a:t>
                      </a:r>
                      <a:r>
                        <a:rPr lang="es" sz="1200" u="none" cap="none" strike="noStrike">
                          <a:latin typeface="Montserrat"/>
                          <a:ea typeface="Montserrat"/>
                          <a:cs typeface="Montserrat"/>
                          <a:sym typeface="Montserrat"/>
                        </a:rPr>
                        <a:t>).</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Comandos básicos del sistema operativo</a:t>
            </a:r>
            <a:endParaRPr/>
          </a:p>
        </p:txBody>
      </p:sp>
      <p:sp>
        <p:nvSpPr>
          <p:cNvPr id="231" name="Google Shape;231;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914400" rtl="0" algn="l">
              <a:lnSpc>
                <a:spcPct val="115000"/>
              </a:lnSpc>
              <a:spcBef>
                <a:spcPts val="1200"/>
              </a:spcBef>
              <a:spcAft>
                <a:spcPts val="1200"/>
              </a:spcAft>
              <a:buSzPts val="1800"/>
              <a:buNone/>
            </a:pPr>
            <a:r>
              <a:t/>
            </a:r>
            <a:endParaRPr b="1" sz="1350"/>
          </a:p>
        </p:txBody>
      </p:sp>
      <p:graphicFrame>
        <p:nvGraphicFramePr>
          <p:cNvPr id="232" name="Google Shape;232;p14"/>
          <p:cNvGraphicFramePr/>
          <p:nvPr/>
        </p:nvGraphicFramePr>
        <p:xfrm>
          <a:off x="449000" y="1377275"/>
          <a:ext cx="3000000" cy="3000000"/>
        </p:xfrm>
        <a:graphic>
          <a:graphicData uri="http://schemas.openxmlformats.org/drawingml/2006/table">
            <a:tbl>
              <a:tblPr>
                <a:noFill/>
                <a:tableStyleId>{18743EB2-D4A5-42B3-B810-1D6B0CC511DE}</a:tableStyleId>
              </a:tblPr>
              <a:tblGrid>
                <a:gridCol w="2713000"/>
                <a:gridCol w="5515575"/>
              </a:tblGrid>
              <a:tr h="38185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Comando</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r>
              <a:tr h="171450">
                <a:tc>
                  <a:txBody>
                    <a:bodyPr/>
                    <a:lstStyle/>
                    <a:p>
                      <a:pPr indent="0" lvl="0" marL="0" marR="0" rtl="0" algn="just">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mkdir </a:t>
                      </a:r>
                      <a:r>
                        <a:rPr i="1" lang="es" sz="1200" u="none" cap="none" strike="noStrike">
                          <a:latin typeface="Montserrat"/>
                          <a:ea typeface="Montserrat"/>
                          <a:cs typeface="Montserrat"/>
                          <a:sym typeface="Montserrat"/>
                        </a:rPr>
                        <a:t>nombrecarpeta</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Nos permite crear una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274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rm </a:t>
                      </a:r>
                      <a:r>
                        <a:rPr i="1" lang="es" sz="1200" u="none" cap="none" strike="noStrike">
                          <a:latin typeface="Montserrat"/>
                          <a:ea typeface="Montserrat"/>
                          <a:cs typeface="Montserrat"/>
                          <a:sym typeface="Montserrat"/>
                        </a:rPr>
                        <a:t>archivo.ext</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Elimina el archivo, donde </a:t>
                      </a:r>
                      <a:r>
                        <a:rPr b="1" i="1" lang="es" sz="1200" u="none" cap="none" strike="noStrike">
                          <a:latin typeface="Montserrat"/>
                          <a:ea typeface="Montserrat"/>
                          <a:cs typeface="Montserrat"/>
                          <a:sym typeface="Montserrat"/>
                        </a:rPr>
                        <a:t>ext</a:t>
                      </a:r>
                      <a:r>
                        <a:rPr lang="es" sz="1200" u="none" cap="none" strike="noStrike">
                          <a:latin typeface="Montserrat"/>
                          <a:ea typeface="Montserrat"/>
                          <a:cs typeface="Montserrat"/>
                          <a:sym typeface="Montserrat"/>
                        </a:rPr>
                        <a:t> es la extensión.</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274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rm </a:t>
                      </a:r>
                      <a:r>
                        <a:rPr i="1" lang="es" sz="1200" u="none" cap="none" strike="noStrike">
                          <a:latin typeface="Montserrat"/>
                          <a:ea typeface="Montserrat"/>
                          <a:cs typeface="Montserrat"/>
                          <a:sym typeface="Montserrat"/>
                        </a:rPr>
                        <a:t>–r nombredecarpeta/</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Elimina la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mv </a:t>
                      </a:r>
                      <a:r>
                        <a:rPr i="1" lang="es" sz="1200" u="none" cap="none" strike="noStrike">
                          <a:latin typeface="Montserrat"/>
                          <a:ea typeface="Montserrat"/>
                          <a:cs typeface="Montserrat"/>
                          <a:sym typeface="Montserrat"/>
                        </a:rPr>
                        <a:t>nombreoriginal.ext nombrenuevo.ext</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Cambia el nombre a un archivo (agregando la </a:t>
                      </a:r>
                      <a:r>
                        <a:rPr lang="es" sz="1200" u="none" cap="none" strike="noStrike">
                          <a:solidFill>
                            <a:schemeClr val="dk1"/>
                          </a:solidFill>
                          <a:latin typeface="Montserrat"/>
                          <a:ea typeface="Montserrat"/>
                          <a:cs typeface="Montserrat"/>
                          <a:sym typeface="Montserrat"/>
                        </a:rPr>
                        <a:t>extensión</a:t>
                      </a:r>
                      <a:r>
                        <a:rPr lang="es" sz="1200" u="none" cap="none" strike="noStrike">
                          <a:latin typeface="Montserrat"/>
                          <a:ea typeface="Montserrat"/>
                          <a:cs typeface="Montserrat"/>
                          <a:sym typeface="Montserrat"/>
                        </a:rPr>
                        <a:t>) o a una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exit</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Salimos de la terminal.</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 GIT | Registrar mis datos en git</a:t>
            </a:r>
            <a:endParaRPr/>
          </a:p>
        </p:txBody>
      </p:sp>
      <p:sp>
        <p:nvSpPr>
          <p:cNvPr id="238" name="Google Shape;238;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s" sz="1650"/>
              <a:t>Antes de realizar algunas de las operaciones más importantes de </a:t>
            </a:r>
            <a:r>
              <a:rPr b="1" lang="es" sz="1650"/>
              <a:t>git</a:t>
            </a:r>
            <a:r>
              <a:rPr lang="es" sz="1650"/>
              <a:t>, necesitamos indicar cuál es nuestra dirección de correo y cuál es nuestro nombre. Esto se hace con los comandos siguientes:</a:t>
            </a:r>
            <a:endParaRPr sz="1650"/>
          </a:p>
          <a:p>
            <a:pPr indent="0" lvl="0" marL="0" rtl="0" algn="l">
              <a:lnSpc>
                <a:spcPct val="100000"/>
              </a:lnSpc>
              <a:spcBef>
                <a:spcPts val="0"/>
              </a:spcBef>
              <a:spcAft>
                <a:spcPts val="0"/>
              </a:spcAft>
              <a:buSzPts val="1800"/>
              <a:buNone/>
            </a:pPr>
            <a:r>
              <a:t/>
            </a:r>
            <a:endParaRPr sz="1650"/>
          </a:p>
          <a:p>
            <a:pPr indent="-333375" lvl="0" marL="457200" rtl="0" algn="l">
              <a:lnSpc>
                <a:spcPct val="100000"/>
              </a:lnSpc>
              <a:spcBef>
                <a:spcPts val="0"/>
              </a:spcBef>
              <a:spcAft>
                <a:spcPts val="0"/>
              </a:spcAft>
              <a:buSzPts val="1650"/>
              <a:buChar char="●"/>
            </a:pPr>
            <a:r>
              <a:rPr lang="es" sz="1650"/>
              <a:t>Proporcionar la dirección de correo: </a:t>
            </a:r>
            <a:endParaRPr sz="1450">
              <a:latin typeface="Consolas"/>
              <a:ea typeface="Consolas"/>
              <a:cs typeface="Consolas"/>
              <a:sym typeface="Consolas"/>
            </a:endParaRPr>
          </a:p>
          <a:p>
            <a:pPr indent="0" lvl="0" marL="457200" rtl="0" algn="l">
              <a:lnSpc>
                <a:spcPct val="100000"/>
              </a:lnSpc>
              <a:spcBef>
                <a:spcPts val="0"/>
              </a:spcBef>
              <a:spcAft>
                <a:spcPts val="0"/>
              </a:spcAft>
              <a:buSzPts val="1800"/>
              <a:buNone/>
            </a:pPr>
            <a:r>
              <a:rPr lang="es" sz="1450">
                <a:latin typeface="Consolas"/>
                <a:ea typeface="Consolas"/>
                <a:cs typeface="Consolas"/>
                <a:sym typeface="Consolas"/>
              </a:rPr>
              <a:t>git config --global user.email "correodelusuario@dominio.com"  </a:t>
            </a:r>
            <a:endParaRPr sz="1450">
              <a:latin typeface="Consolas"/>
              <a:ea typeface="Consolas"/>
              <a:cs typeface="Consolas"/>
              <a:sym typeface="Consolas"/>
            </a:endParaRPr>
          </a:p>
          <a:p>
            <a:pPr indent="0" lvl="0" marL="0" rtl="0" algn="l">
              <a:lnSpc>
                <a:spcPct val="100000"/>
              </a:lnSpc>
              <a:spcBef>
                <a:spcPts val="0"/>
              </a:spcBef>
              <a:spcAft>
                <a:spcPts val="0"/>
              </a:spcAft>
              <a:buSzPts val="1800"/>
              <a:buNone/>
            </a:pPr>
            <a:r>
              <a:t/>
            </a:r>
            <a:endParaRPr sz="1650"/>
          </a:p>
          <a:p>
            <a:pPr indent="-333375" lvl="0" marL="457200" marR="0" rtl="0" algn="l">
              <a:lnSpc>
                <a:spcPct val="100000"/>
              </a:lnSpc>
              <a:spcBef>
                <a:spcPts val="0"/>
              </a:spcBef>
              <a:spcAft>
                <a:spcPts val="0"/>
              </a:spcAft>
              <a:buSzPts val="1650"/>
              <a:buChar char="●"/>
            </a:pPr>
            <a:r>
              <a:rPr lang="es" sz="1650"/>
              <a:t>Proporcionar el nombre del propietario:</a:t>
            </a:r>
            <a:endParaRPr sz="1650"/>
          </a:p>
          <a:p>
            <a:pPr indent="0" lvl="0" marL="457200" marR="0" rtl="0" algn="l">
              <a:lnSpc>
                <a:spcPct val="100000"/>
              </a:lnSpc>
              <a:spcBef>
                <a:spcPts val="0"/>
              </a:spcBef>
              <a:spcAft>
                <a:spcPts val="0"/>
              </a:spcAft>
              <a:buSzPts val="1800"/>
              <a:buNone/>
            </a:pPr>
            <a:r>
              <a:rPr lang="es" sz="1450">
                <a:latin typeface="Consolas"/>
                <a:ea typeface="Consolas"/>
                <a:cs typeface="Consolas"/>
                <a:sym typeface="Consolas"/>
              </a:rPr>
              <a:t>git config --global user.name "NombreDelUsuario"</a:t>
            </a:r>
            <a:r>
              <a:rPr lang="es" sz="1650"/>
              <a:t>  </a:t>
            </a:r>
            <a:endParaRPr sz="1650"/>
          </a:p>
          <a:p>
            <a:pPr indent="0" lvl="0" marL="457200" rtl="0" algn="l">
              <a:lnSpc>
                <a:spcPct val="115000"/>
              </a:lnSpc>
              <a:spcBef>
                <a:spcPts val="0"/>
              </a:spcBef>
              <a:spcAft>
                <a:spcPts val="0"/>
              </a:spcAft>
              <a:buSzPts val="1800"/>
              <a:buNone/>
            </a:pPr>
            <a:r>
              <a:t/>
            </a:r>
            <a:endParaRPr sz="1650"/>
          </a:p>
          <a:p>
            <a:pPr indent="-333375" lvl="0" marL="457200" rtl="0" algn="l">
              <a:lnSpc>
                <a:spcPct val="115000"/>
              </a:lnSpc>
              <a:spcBef>
                <a:spcPts val="0"/>
              </a:spcBef>
              <a:spcAft>
                <a:spcPts val="0"/>
              </a:spcAft>
              <a:buSzPts val="1650"/>
              <a:buChar char="●"/>
            </a:pPr>
            <a:r>
              <a:rPr lang="es" sz="1650"/>
              <a:t>Consultar los datos que tenemos registrados:</a:t>
            </a:r>
            <a:endParaRPr sz="1650"/>
          </a:p>
          <a:p>
            <a:pPr indent="457200" lvl="0" marL="0" rtl="0" algn="l">
              <a:lnSpc>
                <a:spcPct val="115000"/>
              </a:lnSpc>
              <a:spcBef>
                <a:spcPts val="0"/>
              </a:spcBef>
              <a:spcAft>
                <a:spcPts val="1200"/>
              </a:spcAft>
              <a:buSzPts val="1800"/>
              <a:buNone/>
            </a:pPr>
            <a:r>
              <a:rPr lang="es" sz="1450">
                <a:latin typeface="Consolas"/>
                <a:ea typeface="Consolas"/>
                <a:cs typeface="Consolas"/>
                <a:sym typeface="Consolas"/>
              </a:rPr>
              <a:t>git config --global -e </a:t>
            </a:r>
            <a:endParaRPr sz="16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Inicializar una carpeta</a:t>
            </a:r>
            <a:endParaRPr sz="2700"/>
          </a:p>
        </p:txBody>
      </p:sp>
      <p:sp>
        <p:nvSpPr>
          <p:cNvPr id="244" name="Google Shape;244;p16"/>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El primer paso para utilizar git en un proyecto consiste en inicializar la carpeta que lo contiene, convirtiéndola en un repositorio local. Para ello, utilizando los comandos provistos por el sistema operativo debemos </a:t>
            </a:r>
            <a:r>
              <a:rPr b="1" lang="es" sz="1650"/>
              <a:t>ubicarnos en ella</a:t>
            </a:r>
            <a:r>
              <a:rPr lang="es" sz="1650"/>
              <a:t>, y utilizar el comando </a:t>
            </a:r>
            <a:r>
              <a:rPr lang="es" sz="1450">
                <a:latin typeface="Consolas"/>
                <a:ea typeface="Consolas"/>
                <a:cs typeface="Consolas"/>
                <a:sym typeface="Consolas"/>
              </a:rPr>
              <a:t>git init</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Esto genera por defecto una rama llamada “master”.</a:t>
            </a:r>
            <a:endParaRPr sz="1650"/>
          </a:p>
        </p:txBody>
      </p:sp>
      <p:pic>
        <p:nvPicPr>
          <p:cNvPr id="245" name="Google Shape;245;p16"/>
          <p:cNvPicPr preferRelativeResize="0"/>
          <p:nvPr/>
        </p:nvPicPr>
        <p:blipFill rotWithShape="1">
          <a:blip r:embed="rId3">
            <a:alphaModFix/>
          </a:blip>
          <a:srcRect b="3269" l="1250" r="987" t="0"/>
          <a:stretch/>
        </p:blipFill>
        <p:spPr>
          <a:xfrm>
            <a:off x="4511225" y="1217375"/>
            <a:ext cx="4131400" cy="259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y cambiar el nombre a la rama actual</a:t>
            </a:r>
            <a:endParaRPr sz="2700"/>
          </a:p>
        </p:txBody>
      </p:sp>
      <p:sp>
        <p:nvSpPr>
          <p:cNvPr id="251" name="Google Shape;251;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Para ver el estado de la rama actual y su contenido utilizamos:</a:t>
            </a:r>
            <a:endParaRPr sz="1650"/>
          </a:p>
          <a:p>
            <a:pPr indent="0" lvl="0" marL="0" marR="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status</a:t>
            </a:r>
            <a:endParaRPr b="1" sz="1650"/>
          </a:p>
          <a:p>
            <a:pPr indent="0" lvl="0" marL="0" rtl="0" algn="l">
              <a:lnSpc>
                <a:spcPct val="115000"/>
              </a:lnSpc>
              <a:spcBef>
                <a:spcPts val="1200"/>
              </a:spcBef>
              <a:spcAft>
                <a:spcPts val="0"/>
              </a:spcAft>
              <a:buClr>
                <a:schemeClr val="dk1"/>
              </a:buClr>
              <a:buSzPts val="1100"/>
              <a:buFont typeface="Arial"/>
              <a:buNone/>
            </a:pPr>
            <a:r>
              <a:rPr lang="es" sz="1650"/>
              <a:t>Es posible cambiar el nombre a la rama actual con el comando:</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branch -m &lt;nombre&gt;</a:t>
            </a:r>
            <a:endParaRPr sz="1650"/>
          </a:p>
          <a:p>
            <a:pPr indent="0" lvl="0" marL="0" rtl="0" algn="l">
              <a:lnSpc>
                <a:spcPct val="115000"/>
              </a:lnSpc>
              <a:spcBef>
                <a:spcPts val="1200"/>
              </a:spcBef>
              <a:spcAft>
                <a:spcPts val="1200"/>
              </a:spcAft>
              <a:buClr>
                <a:schemeClr val="dk1"/>
              </a:buClr>
              <a:buSzPts val="1100"/>
              <a:buFont typeface="Arial"/>
              <a:buNone/>
            </a:pPr>
            <a:r>
              <a:rPr lang="es" sz="1650"/>
              <a:t>Actualmente se está realizando una campaña para utilizar como rama principal </a:t>
            </a:r>
            <a:r>
              <a:rPr b="1" i="1" lang="es" sz="1650"/>
              <a:t>main</a:t>
            </a:r>
            <a:r>
              <a:rPr lang="es" sz="1650"/>
              <a:t> en lugar de </a:t>
            </a:r>
            <a:r>
              <a:rPr b="1" i="1" lang="es" sz="1650"/>
              <a:t>master</a:t>
            </a:r>
            <a:r>
              <a:rPr lang="es" sz="1650"/>
              <a:t>.</a:t>
            </a:r>
            <a:endParaRPr sz="1650"/>
          </a:p>
        </p:txBody>
      </p:sp>
      <p:sp>
        <p:nvSpPr>
          <p:cNvPr id="252" name="Google Shape;252;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253" name="Google Shape;253;p17"/>
          <p:cNvPicPr preferRelativeResize="0"/>
          <p:nvPr/>
        </p:nvPicPr>
        <p:blipFill rotWithShape="1">
          <a:blip r:embed="rId3">
            <a:alphaModFix/>
          </a:blip>
          <a:srcRect b="0" l="0" r="0" t="0"/>
          <a:stretch/>
        </p:blipFill>
        <p:spPr>
          <a:xfrm>
            <a:off x="4832400" y="1152474"/>
            <a:ext cx="3999900" cy="2575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el estado de los archivos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59" name="Google Shape;25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Podemos ver el estado de los archivos que contiene la carpeta controlada por git usando </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status</a:t>
            </a:r>
            <a:r>
              <a:rPr lang="es" sz="1650"/>
              <a:t>.</a:t>
            </a:r>
            <a:endParaRPr sz="1650"/>
          </a:p>
          <a:p>
            <a:pPr indent="0" lvl="0" marL="0" rtl="0" algn="l">
              <a:lnSpc>
                <a:spcPct val="115000"/>
              </a:lnSpc>
              <a:spcBef>
                <a:spcPts val="1200"/>
              </a:spcBef>
              <a:spcAft>
                <a:spcPts val="0"/>
              </a:spcAft>
              <a:buClr>
                <a:schemeClr val="dk1"/>
              </a:buClr>
              <a:buSzPts val="1100"/>
              <a:buFont typeface="Arial"/>
              <a:buNone/>
            </a:pPr>
            <a:r>
              <a:rPr lang="es" sz="1650"/>
              <a:t>En color </a:t>
            </a:r>
            <a:r>
              <a:rPr lang="es" sz="1650">
                <a:solidFill>
                  <a:srgbClr val="CC0000"/>
                </a:solidFill>
              </a:rPr>
              <a:t>rojo</a:t>
            </a:r>
            <a:r>
              <a:rPr lang="es" sz="1650"/>
              <a:t> vemos archivos agregados/modificados, que aún no se han incluido en el </a:t>
            </a:r>
            <a:r>
              <a:rPr b="1" lang="es" sz="1650"/>
              <a:t>staging area</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260" name="Google Shape;26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261" name="Google Shape;261;p18"/>
          <p:cNvPicPr preferRelativeResize="0"/>
          <p:nvPr/>
        </p:nvPicPr>
        <p:blipFill rotWithShape="1">
          <a:blip r:embed="rId3">
            <a:alphaModFix/>
          </a:blip>
          <a:srcRect b="0" l="0" r="0" t="0"/>
          <a:stretch/>
        </p:blipFill>
        <p:spPr>
          <a:xfrm>
            <a:off x="4832400" y="1152474"/>
            <a:ext cx="3999900" cy="2575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Agregar archivos al staging area</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67" name="Google Shape;267;p19"/>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450">
                <a:latin typeface="Consolas"/>
                <a:ea typeface="Consolas"/>
                <a:cs typeface="Consolas"/>
                <a:sym typeface="Consolas"/>
              </a:rPr>
              <a:t>git add </a:t>
            </a:r>
            <a:r>
              <a:rPr lang="es" sz="1650"/>
              <a:t>incorpora los archivos que han sido creados o modificados recientemente al </a:t>
            </a:r>
            <a:r>
              <a:rPr b="1" lang="es" sz="1650"/>
              <a:t>staging area.</a:t>
            </a:r>
            <a:r>
              <a:rPr lang="es" sz="1650"/>
              <a:t> Se puede agregar un archivo con:</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add &lt;archivo&gt;</a:t>
            </a:r>
            <a:endParaRPr sz="1650"/>
          </a:p>
          <a:p>
            <a:pPr indent="0" lvl="0" marL="0" rtl="0" algn="l">
              <a:lnSpc>
                <a:spcPct val="115000"/>
              </a:lnSpc>
              <a:spcBef>
                <a:spcPts val="1200"/>
              </a:spcBef>
              <a:spcAft>
                <a:spcPts val="0"/>
              </a:spcAft>
              <a:buClr>
                <a:schemeClr val="dk1"/>
              </a:buClr>
              <a:buSzPts val="1100"/>
              <a:buFont typeface="Arial"/>
              <a:buNone/>
            </a:pPr>
            <a:r>
              <a:rPr lang="es" sz="1650"/>
              <a:t>O todos con:</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add .</a:t>
            </a:r>
            <a:endParaRPr sz="1450">
              <a:latin typeface="Consolas"/>
              <a:ea typeface="Consolas"/>
              <a:cs typeface="Consolas"/>
              <a:sym typeface="Consolas"/>
            </a:endParaRPr>
          </a:p>
          <a:p>
            <a:pPr indent="0" lvl="0" marL="0" marR="0" rtl="0" algn="l">
              <a:lnSpc>
                <a:spcPct val="115000"/>
              </a:lnSpc>
              <a:spcBef>
                <a:spcPts val="1200"/>
              </a:spcBef>
              <a:spcAft>
                <a:spcPts val="1200"/>
              </a:spcAft>
              <a:buClr>
                <a:schemeClr val="dk1"/>
              </a:buClr>
              <a:buSzPts val="1100"/>
              <a:buFont typeface="Arial"/>
              <a:buNone/>
            </a:pPr>
            <a:r>
              <a:rPr lang="es" sz="1650"/>
              <a:t>Los archivos listos para ser </a:t>
            </a:r>
            <a:r>
              <a:rPr i="1" lang="es" sz="1650"/>
              <a:t>commiteados</a:t>
            </a:r>
            <a:r>
              <a:rPr lang="es" sz="1650"/>
              <a:t> aparecen ahora en </a:t>
            </a:r>
            <a:r>
              <a:rPr lang="es" sz="1650">
                <a:solidFill>
                  <a:srgbClr val="274E13"/>
                </a:solidFill>
              </a:rPr>
              <a:t>verde</a:t>
            </a:r>
            <a:r>
              <a:rPr lang="es" sz="1650"/>
              <a:t>.</a:t>
            </a:r>
            <a:endParaRPr sz="1650"/>
          </a:p>
        </p:txBody>
      </p:sp>
      <p:pic>
        <p:nvPicPr>
          <p:cNvPr id="268" name="Google Shape;268;p19"/>
          <p:cNvPicPr preferRelativeResize="0"/>
          <p:nvPr/>
        </p:nvPicPr>
        <p:blipFill rotWithShape="1">
          <a:blip r:embed="rId3">
            <a:alphaModFix/>
          </a:blip>
          <a:srcRect b="0" l="0" r="0" t="0"/>
          <a:stretch/>
        </p:blipFill>
        <p:spPr>
          <a:xfrm>
            <a:off x="4463449" y="1256825"/>
            <a:ext cx="4226967" cy="272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GIT</a:t>
            </a:r>
            <a:endParaRPr b="0"/>
          </a:p>
        </p:txBody>
      </p:sp>
      <p:pic>
        <p:nvPicPr>
          <p:cNvPr id="150" name="Google Shape;150;p2"/>
          <p:cNvPicPr preferRelativeResize="0"/>
          <p:nvPr/>
        </p:nvPicPr>
        <p:blipFill rotWithShape="1">
          <a:blip r:embed="rId3">
            <a:alphaModFix/>
          </a:blip>
          <a:srcRect b="0" l="0" r="0" t="0"/>
          <a:stretch/>
        </p:blipFill>
        <p:spPr>
          <a:xfrm>
            <a:off x="4175713" y="2834125"/>
            <a:ext cx="792573"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Agregar archivos al repositorio local</a:t>
            </a:r>
            <a:endParaRPr/>
          </a:p>
          <a:p>
            <a:pPr indent="0" lvl="0" marL="0" rtl="0" algn="l">
              <a:lnSpc>
                <a:spcPct val="100000"/>
              </a:lnSpc>
              <a:spcBef>
                <a:spcPts val="0"/>
              </a:spcBef>
              <a:spcAft>
                <a:spcPts val="0"/>
              </a:spcAft>
              <a:buSzPct val="111111"/>
              <a:buNone/>
            </a:pPr>
            <a:r>
              <a:t/>
            </a:r>
            <a:endParaRPr/>
          </a:p>
        </p:txBody>
      </p:sp>
      <p:sp>
        <p:nvSpPr>
          <p:cNvPr id="274" name="Google Shape;274;p20"/>
          <p:cNvSpPr txBox="1"/>
          <p:nvPr>
            <p:ph idx="1" type="body"/>
          </p:nvPr>
        </p:nvSpPr>
        <p:spPr>
          <a:xfrm>
            <a:off x="432000" y="1295300"/>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Los archivos del </a:t>
            </a:r>
            <a:r>
              <a:rPr b="1" i="1" lang="es" sz="1650"/>
              <a:t>staging area</a:t>
            </a:r>
            <a:r>
              <a:rPr lang="es" sz="1650"/>
              <a:t> se envían al repositorio local utilizando el comando</a:t>
            </a:r>
            <a:r>
              <a:rPr lang="es" sz="1450">
                <a:latin typeface="Consolas"/>
                <a:ea typeface="Consolas"/>
                <a:cs typeface="Consolas"/>
                <a:sym typeface="Consolas"/>
              </a:rPr>
              <a:t> git commit -m”comentario”</a:t>
            </a:r>
            <a:r>
              <a:rPr lang="es" sz="1650"/>
              <a:t>, donde “comentario” es una explicación de los cambios implicados. Es importante incluir una descripción relevante en cada commit, ya que será lo que git nos mostrará cuando veamos el “historial” de cambios realizados.</a:t>
            </a:r>
            <a:endParaRPr sz="1650"/>
          </a:p>
          <a:p>
            <a:pPr indent="0" lvl="0" marL="0" rtl="0" algn="l">
              <a:lnSpc>
                <a:spcPct val="115000"/>
              </a:lnSpc>
              <a:spcBef>
                <a:spcPts val="1200"/>
              </a:spcBef>
              <a:spcAft>
                <a:spcPts val="0"/>
              </a:spcAft>
              <a:buSzPts val="1800"/>
              <a:buNone/>
            </a:pPr>
            <a:r>
              <a:rPr lang="es" sz="1650"/>
              <a:t>Cada vez que realizamos un </a:t>
            </a:r>
            <a:r>
              <a:rPr lang="es" sz="1450">
                <a:latin typeface="Consolas"/>
                <a:ea typeface="Consolas"/>
                <a:cs typeface="Consolas"/>
                <a:sym typeface="Consolas"/>
              </a:rPr>
              <a:t>commit</a:t>
            </a:r>
            <a:r>
              <a:rPr lang="es" sz="1650"/>
              <a:t>, git genera un punto de restauración al cual es posible volver en cualquier momento. </a:t>
            </a:r>
            <a:endParaRPr sz="1650"/>
          </a:p>
          <a:p>
            <a:pPr indent="0" lvl="0" marL="0" rtl="0" algn="l">
              <a:lnSpc>
                <a:spcPct val="115000"/>
              </a:lnSpc>
              <a:spcBef>
                <a:spcPts val="1200"/>
              </a:spcBef>
              <a:spcAft>
                <a:spcPts val="1200"/>
              </a:spcAft>
              <a:buSzPts val="1800"/>
              <a:buNone/>
            </a:pPr>
            <a:r>
              <a:rPr lang="es" sz="1650"/>
              <a:t>Si no incluimos el comentario (</a:t>
            </a:r>
            <a:r>
              <a:rPr lang="es" sz="1450">
                <a:latin typeface="Consolas"/>
                <a:ea typeface="Consolas"/>
                <a:cs typeface="Consolas"/>
                <a:sym typeface="Consolas"/>
              </a:rPr>
              <a:t>git commit</a:t>
            </a:r>
            <a:r>
              <a:rPr lang="es" sz="1650"/>
              <a:t>), y hemos configurado un editor de texto, git abre una ventana para que lo hagamos. Grabamos, cerramos, y el commit se habrá realizado.</a:t>
            </a:r>
            <a:endParaRPr sz="16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snapshots creados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80" name="Google Shape;280;p21"/>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650"/>
              <a:t>Luego de hacer el commit, si queremos obtener un historial de los cambios realizados en los archivos que integran nuestro repositorio usamos </a:t>
            </a:r>
            <a:r>
              <a:rPr lang="es" sz="1450">
                <a:latin typeface="Consolas"/>
                <a:ea typeface="Consolas"/>
                <a:cs typeface="Consolas"/>
                <a:sym typeface="Consolas"/>
              </a:rPr>
              <a:t>git log</a:t>
            </a:r>
            <a:r>
              <a:rPr lang="es" sz="1650"/>
              <a:t> </a:t>
            </a:r>
            <a:endParaRPr sz="1650"/>
          </a:p>
          <a:p>
            <a:pPr indent="0" lvl="0" marL="0" rtl="0" algn="l">
              <a:lnSpc>
                <a:spcPct val="115000"/>
              </a:lnSpc>
              <a:spcBef>
                <a:spcPts val="1200"/>
              </a:spcBef>
              <a:spcAft>
                <a:spcPts val="1200"/>
              </a:spcAft>
              <a:buClr>
                <a:schemeClr val="dk1"/>
              </a:buClr>
              <a:buSzPts val="1100"/>
              <a:buFont typeface="Arial"/>
              <a:buNone/>
            </a:pPr>
            <a:r>
              <a:rPr lang="es" sz="1650"/>
              <a:t>El ciclo de trabajo, entonces, consiste en editar los archivos, enviarlos al </a:t>
            </a:r>
            <a:r>
              <a:rPr b="1" i="1" lang="es" sz="1650"/>
              <a:t>staging area</a:t>
            </a:r>
            <a:r>
              <a:rPr lang="es" sz="1650"/>
              <a:t>, y cuando estamos listos, hacemos un commit. Repetimos este proceso las veces que sea necesario.</a:t>
            </a:r>
            <a:endParaRPr sz="1650"/>
          </a:p>
        </p:txBody>
      </p:sp>
      <p:pic>
        <p:nvPicPr>
          <p:cNvPr id="281" name="Google Shape;281;p21"/>
          <p:cNvPicPr preferRelativeResize="0"/>
          <p:nvPr/>
        </p:nvPicPr>
        <p:blipFill rotWithShape="1">
          <a:blip r:embed="rId3">
            <a:alphaModFix/>
          </a:blip>
          <a:srcRect b="0" l="0" r="0" t="0"/>
          <a:stretch/>
        </p:blipFill>
        <p:spPr>
          <a:xfrm>
            <a:off x="4463449" y="1256828"/>
            <a:ext cx="4226975" cy="19829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cambios en un archivo</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87" name="Google Shape;287;p22"/>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Una característica muy potente de git es la posibilidad de visualizar los cambios que se han producido en un archivo. Con </a:t>
            </a:r>
            <a:r>
              <a:rPr lang="es" sz="1450">
                <a:latin typeface="Consolas"/>
                <a:ea typeface="Consolas"/>
                <a:cs typeface="Consolas"/>
                <a:sym typeface="Consolas"/>
              </a:rPr>
              <a:t>git diff</a:t>
            </a:r>
            <a:r>
              <a:rPr lang="es" sz="1650"/>
              <a:t> podemos ver que líneas se agregaron (</a:t>
            </a:r>
            <a:r>
              <a:rPr lang="es" sz="1650">
                <a:solidFill>
                  <a:srgbClr val="274E13"/>
                </a:solidFill>
              </a:rPr>
              <a:t>verde</a:t>
            </a:r>
            <a:r>
              <a:rPr lang="es" sz="1650"/>
              <a:t>), eliminaron (</a:t>
            </a:r>
            <a:r>
              <a:rPr lang="es" sz="1650">
                <a:solidFill>
                  <a:srgbClr val="FF0000"/>
                </a:solidFill>
              </a:rPr>
              <a:t>rojo</a:t>
            </a:r>
            <a:r>
              <a:rPr lang="es" sz="1650"/>
              <a:t>) o modificaron (</a:t>
            </a:r>
            <a:r>
              <a:rPr lang="es" sz="1650">
                <a:solidFill>
                  <a:srgbClr val="F39C12"/>
                </a:solidFill>
              </a:rPr>
              <a:t>amarillo</a:t>
            </a:r>
            <a:r>
              <a:rPr lang="es" sz="1650"/>
              <a:t>) entre la versión actual del mismo y la del último commit:</a:t>
            </a:r>
            <a:endParaRPr sz="1650"/>
          </a:p>
          <a:p>
            <a:pPr indent="0" lvl="0" marL="0" rtl="0" algn="l">
              <a:lnSpc>
                <a:spcPct val="115000"/>
              </a:lnSpc>
              <a:spcBef>
                <a:spcPts val="1200"/>
              </a:spcBef>
              <a:spcAft>
                <a:spcPts val="1200"/>
              </a:spcAft>
              <a:buClr>
                <a:schemeClr val="dk1"/>
              </a:buClr>
              <a:buSzPts val="1100"/>
              <a:buFont typeface="Arial"/>
              <a:buNone/>
            </a:pPr>
            <a:r>
              <a:rPr lang="es" sz="1450">
                <a:latin typeface="Consolas"/>
                <a:ea typeface="Consolas"/>
                <a:cs typeface="Consolas"/>
                <a:sym typeface="Consolas"/>
              </a:rPr>
              <a:t>git diff &lt;archivo&gt;</a:t>
            </a:r>
            <a:endParaRPr sz="1650"/>
          </a:p>
        </p:txBody>
      </p:sp>
      <p:pic>
        <p:nvPicPr>
          <p:cNvPr id="288" name="Google Shape;288;p22"/>
          <p:cNvPicPr preferRelativeResize="0"/>
          <p:nvPr/>
        </p:nvPicPr>
        <p:blipFill rotWithShape="1">
          <a:blip r:embed="rId3">
            <a:alphaModFix/>
          </a:blip>
          <a:srcRect b="0" l="0" r="0" t="0"/>
          <a:stretch/>
        </p:blipFill>
        <p:spPr>
          <a:xfrm>
            <a:off x="4463449" y="1269575"/>
            <a:ext cx="4226974" cy="22995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Descartar cambios</a:t>
            </a:r>
            <a:endParaRPr/>
          </a:p>
          <a:p>
            <a:pPr indent="0" lvl="0" marL="0" rtl="0" algn="l">
              <a:lnSpc>
                <a:spcPct val="100000"/>
              </a:lnSpc>
              <a:spcBef>
                <a:spcPts val="0"/>
              </a:spcBef>
              <a:spcAft>
                <a:spcPts val="0"/>
              </a:spcAft>
              <a:buSzPct val="111111"/>
              <a:buNone/>
            </a:pPr>
            <a:r>
              <a:t/>
            </a:r>
            <a:endParaRPr/>
          </a:p>
        </p:txBody>
      </p:sp>
      <p:sp>
        <p:nvSpPr>
          <p:cNvPr id="294" name="Google Shape;294;p23"/>
          <p:cNvSpPr txBox="1"/>
          <p:nvPr>
            <p:ph idx="1" type="body"/>
          </p:nvPr>
        </p:nvSpPr>
        <p:spPr>
          <a:xfrm>
            <a:off x="432000" y="12953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Existen tres maneras de descartar cambios que hayamos realizado:</a:t>
            </a:r>
            <a:endParaRPr sz="1650"/>
          </a:p>
          <a:p>
            <a:pPr indent="0" lvl="0" marL="179999" rtl="0" algn="l">
              <a:lnSpc>
                <a:spcPct val="115000"/>
              </a:lnSpc>
              <a:spcBef>
                <a:spcPts val="1200"/>
              </a:spcBef>
              <a:spcAft>
                <a:spcPts val="0"/>
              </a:spcAft>
              <a:buSzPts val="1800"/>
              <a:buNone/>
            </a:pPr>
            <a:r>
              <a:rPr b="1" lang="es" sz="1650"/>
              <a:t>git checkout:</a:t>
            </a:r>
            <a:r>
              <a:rPr lang="es" sz="1650"/>
              <a:t> descarta los cambios sobre el archivo y vuelve a la versión que esté en el último commit del repositorio.</a:t>
            </a:r>
            <a:endParaRPr sz="1650"/>
          </a:p>
          <a:p>
            <a:pPr indent="0" lvl="0" marL="179999" rtl="0" algn="l">
              <a:lnSpc>
                <a:spcPct val="115000"/>
              </a:lnSpc>
              <a:spcBef>
                <a:spcPts val="1200"/>
              </a:spcBef>
              <a:spcAft>
                <a:spcPts val="0"/>
              </a:spcAft>
              <a:buSzPts val="1800"/>
              <a:buNone/>
            </a:pPr>
            <a:r>
              <a:rPr b="1" lang="es" sz="1650"/>
              <a:t>git reset  --hard</a:t>
            </a:r>
            <a:r>
              <a:rPr lang="es" sz="1650"/>
              <a:t>: descarta </a:t>
            </a:r>
            <a:r>
              <a:rPr b="1" lang="es" sz="1650"/>
              <a:t>todos</a:t>
            </a:r>
            <a:r>
              <a:rPr lang="es" sz="1650"/>
              <a:t> los cambios no commiteados, </a:t>
            </a:r>
            <a:r>
              <a:rPr i="1" lang="es" sz="1650"/>
              <a:t>sin guardarlos</a:t>
            </a:r>
            <a:r>
              <a:rPr lang="es" sz="1650"/>
              <a:t>. Vuelve a las versiones del último commit realizado.</a:t>
            </a:r>
            <a:endParaRPr sz="1650"/>
          </a:p>
          <a:p>
            <a:pPr indent="0" lvl="0" marL="179999" rtl="0" algn="l">
              <a:lnSpc>
                <a:spcPct val="115000"/>
              </a:lnSpc>
              <a:spcBef>
                <a:spcPts val="1200"/>
              </a:spcBef>
              <a:spcAft>
                <a:spcPts val="1200"/>
              </a:spcAft>
              <a:buSzPts val="1800"/>
              <a:buNone/>
            </a:pPr>
            <a:r>
              <a:rPr b="1" lang="es" sz="1650"/>
              <a:t>git stash</a:t>
            </a:r>
            <a:r>
              <a:rPr lang="es" sz="1650"/>
              <a:t>: descarta todos los cambios no commiteados, </a:t>
            </a:r>
            <a:r>
              <a:rPr i="1" lang="es" sz="1650"/>
              <a:t>guardándolos </a:t>
            </a:r>
            <a:r>
              <a:rPr lang="es" sz="1650"/>
              <a:t>para poder recuperarlos en un futuro.</a:t>
            </a: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Recuperar cambios que han sido descartados</a:t>
            </a:r>
            <a:endParaRPr/>
          </a:p>
          <a:p>
            <a:pPr indent="0" lvl="0" marL="0" rtl="0" algn="l">
              <a:lnSpc>
                <a:spcPct val="100000"/>
              </a:lnSpc>
              <a:spcBef>
                <a:spcPts val="0"/>
              </a:spcBef>
              <a:spcAft>
                <a:spcPts val="0"/>
              </a:spcAft>
              <a:buSzPct val="111111"/>
              <a:buNone/>
            </a:pPr>
            <a:r>
              <a:t/>
            </a:r>
            <a:endParaRPr/>
          </a:p>
        </p:txBody>
      </p:sp>
      <p:sp>
        <p:nvSpPr>
          <p:cNvPr id="300" name="Google Shape;300;p24"/>
          <p:cNvSpPr txBox="1"/>
          <p:nvPr>
            <p:ph idx="1" type="body"/>
          </p:nvPr>
        </p:nvSpPr>
        <p:spPr>
          <a:xfrm>
            <a:off x="432000" y="1295300"/>
            <a:ext cx="8280000" cy="3452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s" sz="1650"/>
              <a:t>Los cambios que han sido descartados con </a:t>
            </a:r>
            <a:r>
              <a:rPr b="1" lang="es" sz="1650"/>
              <a:t>git stash</a:t>
            </a:r>
            <a:r>
              <a:rPr lang="es" sz="1650"/>
              <a:t> pueden ser recuperados.</a:t>
            </a:r>
            <a:endParaRPr sz="1650"/>
          </a:p>
          <a:p>
            <a:pPr indent="0" lvl="0" marL="0" rtl="0" algn="l">
              <a:lnSpc>
                <a:spcPct val="115000"/>
              </a:lnSpc>
              <a:spcBef>
                <a:spcPts val="1200"/>
              </a:spcBef>
              <a:spcAft>
                <a:spcPts val="0"/>
              </a:spcAft>
              <a:buSzPts val="1800"/>
              <a:buNone/>
            </a:pPr>
            <a:r>
              <a:rPr b="1" lang="es" sz="1650"/>
              <a:t>git stash list</a:t>
            </a:r>
            <a:r>
              <a:rPr lang="es" sz="1650"/>
              <a:t>: lista todos los “puntos de restauración” que hemos generado con “stash”. El más reciente tiene el índice 0 (cero).</a:t>
            </a:r>
            <a:endParaRPr sz="1650"/>
          </a:p>
          <a:p>
            <a:pPr indent="0" lvl="0" marL="0" rtl="0" algn="l">
              <a:lnSpc>
                <a:spcPct val="115000"/>
              </a:lnSpc>
              <a:spcBef>
                <a:spcPts val="1200"/>
              </a:spcBef>
              <a:spcAft>
                <a:spcPts val="0"/>
              </a:spcAft>
              <a:buSzPts val="1800"/>
              <a:buNone/>
            </a:pPr>
            <a:r>
              <a:rPr b="1" lang="es" sz="1650"/>
              <a:t>git stash show –p &lt;stash-name&gt;</a:t>
            </a:r>
            <a:r>
              <a:rPr lang="es" sz="1650"/>
              <a:t>: Muestra los cambios que se encuentran guardados en un stash en particular.</a:t>
            </a:r>
            <a:endParaRPr sz="1650"/>
          </a:p>
          <a:p>
            <a:pPr indent="0" lvl="0" marL="0" rtl="0" algn="l">
              <a:lnSpc>
                <a:spcPct val="115000"/>
              </a:lnSpc>
              <a:spcBef>
                <a:spcPts val="1200"/>
              </a:spcBef>
              <a:spcAft>
                <a:spcPts val="0"/>
              </a:spcAft>
              <a:buSzPts val="1800"/>
              <a:buNone/>
            </a:pPr>
            <a:r>
              <a:rPr b="1" lang="es" sz="1650"/>
              <a:t>git stash apply &lt;stash-name&gt;</a:t>
            </a:r>
            <a:r>
              <a:rPr lang="es" sz="1650"/>
              <a:t>: Recupera los cambios desde un stash en particular (no se elimina el punto de restauración).</a:t>
            </a:r>
            <a:endParaRPr sz="1650"/>
          </a:p>
          <a:p>
            <a:pPr indent="0" lvl="0" marL="0" rtl="0" algn="l">
              <a:lnSpc>
                <a:spcPct val="115000"/>
              </a:lnSpc>
              <a:spcBef>
                <a:spcPts val="1200"/>
              </a:spcBef>
              <a:spcAft>
                <a:spcPts val="1200"/>
              </a:spcAft>
              <a:buSzPts val="1800"/>
              <a:buNone/>
            </a:pPr>
            <a:r>
              <a:rPr b="1" lang="es" sz="1650"/>
              <a:t>git stash drop &lt;stash-name&gt;</a:t>
            </a:r>
            <a:r>
              <a:rPr lang="es" sz="1650"/>
              <a:t>: Elimina un “punto de restauración” de forma definitiva, y la pila de cambios stasheados se reordenará. Esta acción es irreversible.</a:t>
            </a:r>
            <a:endParaRPr sz="16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Ignorar archivos o carpetas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06" name="Google Shape;306;p25"/>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Cuando no necesitamos que todos los archivos de nuestro proyecto sean gestionados por git podemos hacer una lista con los archivos y/o carpetas a excluir, y guardarla en un archivo de texto que tenga el nombre </a:t>
            </a:r>
            <a:r>
              <a:rPr b="1" lang="es" sz="1650"/>
              <a:t>.gitignore</a:t>
            </a:r>
            <a:r>
              <a:rPr lang="es" sz="1650"/>
              <a:t>. Se debe poner un nombre por línea, y todos los archivos allí listados serán ignorados por git.</a:t>
            </a:r>
            <a:endParaRPr sz="1650"/>
          </a:p>
        </p:txBody>
      </p:sp>
      <p:pic>
        <p:nvPicPr>
          <p:cNvPr id="307" name="Google Shape;307;p25"/>
          <p:cNvPicPr preferRelativeResize="0"/>
          <p:nvPr/>
        </p:nvPicPr>
        <p:blipFill rotWithShape="1">
          <a:blip r:embed="rId3">
            <a:alphaModFix/>
          </a:blip>
          <a:srcRect b="16894" l="0" r="0" t="0"/>
          <a:stretch/>
        </p:blipFill>
        <p:spPr>
          <a:xfrm>
            <a:off x="5072200" y="1170125"/>
            <a:ext cx="2734525" cy="1560900"/>
          </a:xfrm>
          <a:prstGeom prst="rect">
            <a:avLst/>
          </a:prstGeom>
          <a:noFill/>
          <a:ln>
            <a:noFill/>
          </a:ln>
        </p:spPr>
      </p:pic>
      <p:pic>
        <p:nvPicPr>
          <p:cNvPr id="308" name="Google Shape;308;p25"/>
          <p:cNvPicPr preferRelativeResize="0"/>
          <p:nvPr/>
        </p:nvPicPr>
        <p:blipFill rotWithShape="1">
          <a:blip r:embed="rId4">
            <a:alphaModFix/>
          </a:blip>
          <a:srcRect b="36220" l="0" r="0" t="0"/>
          <a:stretch/>
        </p:blipFill>
        <p:spPr>
          <a:xfrm>
            <a:off x="4572000" y="2690313"/>
            <a:ext cx="3818325" cy="19329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Ramas (branch)</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14" name="Google Shape;314;p26"/>
          <p:cNvSpPr txBox="1"/>
          <p:nvPr>
            <p:ph idx="1" type="body"/>
          </p:nvPr>
        </p:nvSpPr>
        <p:spPr>
          <a:xfrm>
            <a:off x="311700" y="1152475"/>
            <a:ext cx="4086000" cy="3387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650"/>
              <a:t>Podemos crear una nueva rama en nuestro proyecto, mediante estos comandos:</a:t>
            </a:r>
            <a:endParaRPr sz="1650"/>
          </a:p>
          <a:p>
            <a:pPr indent="0" lvl="0" marL="0" rtl="0" algn="l">
              <a:lnSpc>
                <a:spcPct val="115000"/>
              </a:lnSpc>
              <a:spcBef>
                <a:spcPts val="1200"/>
              </a:spcBef>
              <a:spcAft>
                <a:spcPts val="0"/>
              </a:spcAft>
              <a:buClr>
                <a:schemeClr val="dk1"/>
              </a:buClr>
              <a:buSzPts val="1100"/>
              <a:buFont typeface="Arial"/>
              <a:buNone/>
            </a:pPr>
            <a:r>
              <a:rPr b="1" lang="es" sz="1650"/>
              <a:t>git branch</a:t>
            </a:r>
            <a:r>
              <a:rPr lang="es" sz="1650"/>
              <a:t>: muestra la(s) ramas que componen el proyecto.</a:t>
            </a:r>
            <a:endParaRPr sz="1650"/>
          </a:p>
          <a:p>
            <a:pPr indent="0" lvl="0" marL="0" rtl="0" algn="l">
              <a:lnSpc>
                <a:spcPct val="115000"/>
              </a:lnSpc>
              <a:spcBef>
                <a:spcPts val="1200"/>
              </a:spcBef>
              <a:spcAft>
                <a:spcPts val="0"/>
              </a:spcAft>
              <a:buClr>
                <a:schemeClr val="dk1"/>
              </a:buClr>
              <a:buSzPts val="1100"/>
              <a:buFont typeface="Arial"/>
              <a:buNone/>
            </a:pPr>
            <a:r>
              <a:rPr b="1" lang="es" sz="1650"/>
              <a:t>git branch &lt;nombre de la rama&gt;</a:t>
            </a:r>
            <a:r>
              <a:rPr lang="es" sz="1650"/>
              <a:t>: crea una nueva rama con el nombre indicado</a:t>
            </a:r>
            <a:endParaRPr sz="1650"/>
          </a:p>
          <a:p>
            <a:pPr indent="0" lvl="0" marL="0" rtl="0" algn="l">
              <a:lnSpc>
                <a:spcPct val="115000"/>
              </a:lnSpc>
              <a:spcBef>
                <a:spcPts val="1200"/>
              </a:spcBef>
              <a:spcAft>
                <a:spcPts val="1200"/>
              </a:spcAft>
              <a:buClr>
                <a:schemeClr val="dk1"/>
              </a:buClr>
              <a:buSzPts val="1100"/>
              <a:buFont typeface="Arial"/>
              <a:buNone/>
            </a:pPr>
            <a:r>
              <a:rPr b="1" lang="es" sz="1650"/>
              <a:t>git checkout &lt;nombre de la rama&gt;</a:t>
            </a:r>
            <a:r>
              <a:rPr lang="es" sz="1650"/>
              <a:t>: cambio a otra rama para trabajar en ella.</a:t>
            </a:r>
            <a:endParaRPr sz="1650"/>
          </a:p>
        </p:txBody>
      </p:sp>
      <p:pic>
        <p:nvPicPr>
          <p:cNvPr id="315" name="Google Shape;315;p26"/>
          <p:cNvPicPr preferRelativeResize="0"/>
          <p:nvPr/>
        </p:nvPicPr>
        <p:blipFill rotWithShape="1">
          <a:blip r:embed="rId3">
            <a:alphaModFix/>
          </a:blip>
          <a:srcRect b="0" l="0" r="0" t="0"/>
          <a:stretch/>
        </p:blipFill>
        <p:spPr>
          <a:xfrm>
            <a:off x="4572000" y="1261052"/>
            <a:ext cx="3818325" cy="274457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GitHub</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21" name="Google Shape;321;p27"/>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45294"/>
              <a:buFont typeface="Arial"/>
              <a:buNone/>
            </a:pPr>
            <a:r>
              <a:rPr lang="es" sz="2428"/>
              <a:t>GitHub es una plataforma de repositorios remotos. Además de permitir ver el código y descargar diferentes versiones de una aplicación, la plataforma también conecta desarrolladores para que puedan colaborar en un mismo proyecto.</a:t>
            </a:r>
            <a:endParaRPr sz="2428"/>
          </a:p>
          <a:p>
            <a:pPr indent="0" lvl="0" marL="0" rtl="0" algn="l">
              <a:lnSpc>
                <a:spcPct val="115000"/>
              </a:lnSpc>
              <a:spcBef>
                <a:spcPts val="1200"/>
              </a:spcBef>
              <a:spcAft>
                <a:spcPts val="0"/>
              </a:spcAft>
              <a:buClr>
                <a:schemeClr val="dk1"/>
              </a:buClr>
              <a:buSzPct val="45294"/>
              <a:buFont typeface="Arial"/>
              <a:buNone/>
            </a:pPr>
            <a:r>
              <a:rPr lang="es" sz="2428"/>
              <a:t>Podemos sincronizar repositorios locales con repositorios remotos, clonar en nuestra PC repositorios públicos de terceros, utilizar la plataforma como un mecanismo de backup de nuestros repositorios locales. Para poder subir gratis los proyectos deberán ser de código abierto. Ofrece también una herramienta de revisión de código, en la que se pueden dejar anotaciones para mejorar y optimizar el código.</a:t>
            </a:r>
            <a:endParaRPr sz="2428"/>
          </a:p>
          <a:p>
            <a:pPr indent="0" lvl="0" marL="0" rtl="0" algn="r">
              <a:lnSpc>
                <a:spcPct val="115000"/>
              </a:lnSpc>
              <a:spcBef>
                <a:spcPts val="1200"/>
              </a:spcBef>
              <a:spcAft>
                <a:spcPts val="1200"/>
              </a:spcAft>
              <a:buClr>
                <a:schemeClr val="dk1"/>
              </a:buClr>
              <a:buSzPct val="45294"/>
              <a:buFont typeface="Arial"/>
              <a:buNone/>
            </a:pPr>
            <a:r>
              <a:rPr lang="es" sz="2428" u="sng">
                <a:solidFill>
                  <a:schemeClr val="hlink"/>
                </a:solidFill>
                <a:hlinkClick r:id="rId3"/>
              </a:rPr>
              <a:t>Ingresar</a:t>
            </a:r>
            <a:r>
              <a:rPr lang="es" sz="2428"/>
              <a:t> </a:t>
            </a:r>
            <a:endParaRPr sz="2364"/>
          </a:p>
        </p:txBody>
      </p:sp>
      <p:pic>
        <p:nvPicPr>
          <p:cNvPr id="322" name="Google Shape;322;p27"/>
          <p:cNvPicPr preferRelativeResize="0"/>
          <p:nvPr/>
        </p:nvPicPr>
        <p:blipFill rotWithShape="1">
          <a:blip r:embed="rId4">
            <a:alphaModFix/>
          </a:blip>
          <a:srcRect b="0" l="0" r="0" t="0"/>
          <a:stretch/>
        </p:blipFill>
        <p:spPr>
          <a:xfrm>
            <a:off x="6818074" y="3840427"/>
            <a:ext cx="572734" cy="572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Crear y vincular repositorio remoto</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28" name="Google Shape;328;p28"/>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s" sz="1650"/>
              <a:t>Creamos un repositorio </a:t>
            </a:r>
            <a:r>
              <a:rPr b="1" lang="es" sz="1650"/>
              <a:t>(1)</a:t>
            </a:r>
            <a:r>
              <a:rPr lang="es" sz="1650"/>
              <a:t>, le damos un nombre </a:t>
            </a:r>
            <a:r>
              <a:rPr b="1" lang="es" sz="1650"/>
              <a:t>(2)</a:t>
            </a:r>
            <a:r>
              <a:rPr lang="es" sz="1650"/>
              <a:t> y lo enlazamos con nuestro repositorio local mediante el comando que nos muestra la plataforma </a:t>
            </a:r>
            <a:r>
              <a:rPr b="1" lang="es" sz="1650"/>
              <a:t>(3)</a:t>
            </a:r>
            <a:r>
              <a:rPr lang="es" sz="1650"/>
              <a:t>.</a:t>
            </a:r>
            <a:endParaRPr sz="1650"/>
          </a:p>
        </p:txBody>
      </p:sp>
      <p:pic>
        <p:nvPicPr>
          <p:cNvPr id="329" name="Google Shape;329;p28"/>
          <p:cNvPicPr preferRelativeResize="0"/>
          <p:nvPr/>
        </p:nvPicPr>
        <p:blipFill rotWithShape="1">
          <a:blip r:embed="rId3">
            <a:alphaModFix/>
          </a:blip>
          <a:srcRect b="0" l="0" r="0" t="0"/>
          <a:stretch/>
        </p:blipFill>
        <p:spPr>
          <a:xfrm>
            <a:off x="1780938" y="2247150"/>
            <a:ext cx="993925" cy="460600"/>
          </a:xfrm>
          <a:prstGeom prst="rect">
            <a:avLst/>
          </a:prstGeom>
          <a:noFill/>
          <a:ln>
            <a:noFill/>
          </a:ln>
        </p:spPr>
      </p:pic>
      <p:pic>
        <p:nvPicPr>
          <p:cNvPr id="330" name="Google Shape;330;p28"/>
          <p:cNvPicPr preferRelativeResize="0"/>
          <p:nvPr/>
        </p:nvPicPr>
        <p:blipFill rotWithShape="1">
          <a:blip r:embed="rId4">
            <a:alphaModFix/>
          </a:blip>
          <a:srcRect b="23447" l="0" r="0" t="0"/>
          <a:stretch/>
        </p:blipFill>
        <p:spPr>
          <a:xfrm>
            <a:off x="3422163" y="2191099"/>
            <a:ext cx="3732700" cy="572700"/>
          </a:xfrm>
          <a:prstGeom prst="rect">
            <a:avLst/>
          </a:prstGeom>
          <a:noFill/>
          <a:ln>
            <a:noFill/>
          </a:ln>
        </p:spPr>
      </p:pic>
      <p:pic>
        <p:nvPicPr>
          <p:cNvPr id="331" name="Google Shape;331;p28"/>
          <p:cNvPicPr preferRelativeResize="0"/>
          <p:nvPr/>
        </p:nvPicPr>
        <p:blipFill rotWithShape="1">
          <a:blip r:embed="rId5">
            <a:alphaModFix/>
          </a:blip>
          <a:srcRect b="0" l="0" r="0" t="0"/>
          <a:stretch/>
        </p:blipFill>
        <p:spPr>
          <a:xfrm>
            <a:off x="1780938" y="2856172"/>
            <a:ext cx="4478600" cy="1420556"/>
          </a:xfrm>
          <a:prstGeom prst="rect">
            <a:avLst/>
          </a:prstGeom>
          <a:noFill/>
          <a:ln>
            <a:noFill/>
          </a:ln>
        </p:spPr>
      </p:pic>
      <p:sp>
        <p:nvSpPr>
          <p:cNvPr id="332" name="Google Shape;332;p28"/>
          <p:cNvSpPr txBox="1"/>
          <p:nvPr>
            <p:ph idx="1" type="body"/>
          </p:nvPr>
        </p:nvSpPr>
        <p:spPr>
          <a:xfrm>
            <a:off x="1539250" y="22713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91728"/>
              <a:buNone/>
            </a:pPr>
            <a:r>
              <a:rPr b="1" lang="es" sz="1650">
                <a:solidFill>
                  <a:srgbClr val="FF0000"/>
                </a:solidFill>
              </a:rPr>
              <a:t>1</a:t>
            </a:r>
            <a:endParaRPr b="1" sz="1650">
              <a:solidFill>
                <a:srgbClr val="FF0000"/>
              </a:solidFill>
            </a:endParaRPr>
          </a:p>
        </p:txBody>
      </p:sp>
      <p:sp>
        <p:nvSpPr>
          <p:cNvPr id="333" name="Google Shape;333;p28"/>
          <p:cNvSpPr txBox="1"/>
          <p:nvPr>
            <p:ph idx="1" type="body"/>
          </p:nvPr>
        </p:nvSpPr>
        <p:spPr>
          <a:xfrm>
            <a:off x="2811300" y="22713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91728"/>
              <a:buNone/>
            </a:pPr>
            <a:r>
              <a:rPr b="1" lang="es" sz="1650">
                <a:solidFill>
                  <a:srgbClr val="FF0000"/>
                </a:solidFill>
              </a:rPr>
              <a:t>2</a:t>
            </a:r>
            <a:endParaRPr b="1" sz="1650">
              <a:solidFill>
                <a:srgbClr val="FF0000"/>
              </a:solidFill>
            </a:endParaRPr>
          </a:p>
        </p:txBody>
      </p:sp>
      <p:sp>
        <p:nvSpPr>
          <p:cNvPr id="334" name="Google Shape;334;p28"/>
          <p:cNvSpPr txBox="1"/>
          <p:nvPr>
            <p:ph idx="1" type="body"/>
          </p:nvPr>
        </p:nvSpPr>
        <p:spPr>
          <a:xfrm>
            <a:off x="1539250" y="33603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91728"/>
              <a:buNone/>
            </a:pPr>
            <a:r>
              <a:rPr b="1" lang="es" sz="1650">
                <a:solidFill>
                  <a:srgbClr val="FF0000"/>
                </a:solidFill>
              </a:rPr>
              <a:t>3</a:t>
            </a:r>
            <a:endParaRPr b="1" sz="1650">
              <a:solidFill>
                <a:srgbClr val="FF0000"/>
              </a:solidFill>
            </a:endParaRPr>
          </a:p>
        </p:txBody>
      </p:sp>
      <p:pic>
        <p:nvPicPr>
          <p:cNvPr id="335" name="Google Shape;335;p28"/>
          <p:cNvPicPr preferRelativeResize="0"/>
          <p:nvPr/>
        </p:nvPicPr>
        <p:blipFill rotWithShape="1">
          <a:blip r:embed="rId6">
            <a:alphaModFix/>
          </a:blip>
          <a:srcRect b="0" l="0" r="0" t="0"/>
          <a:stretch/>
        </p:blipFill>
        <p:spPr>
          <a:xfrm>
            <a:off x="3145950" y="2383738"/>
            <a:ext cx="1533450" cy="311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41" name="Google Shape;341;p29"/>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El comando </a:t>
            </a:r>
            <a:r>
              <a:rPr b="1" lang="es" sz="1650"/>
              <a:t>git push -u origin &lt;rama&gt;</a:t>
            </a:r>
            <a:r>
              <a:rPr lang="es" sz="1650"/>
              <a:t> sincroniza una rama del repositorio local con el repositorio externo. Necesitamos el nombre de usuario en GitHub y un token que se obtiene desde “Usuario -&gt; Settings -&gt; Developer settings -&gt; Personal tokens” (</a:t>
            </a:r>
            <a:r>
              <a:rPr lang="es" sz="1650" u="sng">
                <a:solidFill>
                  <a:schemeClr val="hlink"/>
                </a:solidFill>
                <a:hlinkClick r:id="rId3"/>
              </a:rPr>
              <a:t>cómo crear un token personal</a:t>
            </a:r>
            <a:r>
              <a:rPr lang="es" sz="1650"/>
              <a:t>).</a:t>
            </a:r>
            <a:endParaRPr sz="1650"/>
          </a:p>
          <a:p>
            <a:pPr indent="0" lvl="0" marL="0" rtl="0" algn="l">
              <a:lnSpc>
                <a:spcPct val="115000"/>
              </a:lnSpc>
              <a:spcBef>
                <a:spcPts val="0"/>
              </a:spcBef>
              <a:spcAft>
                <a:spcPts val="0"/>
              </a:spcAft>
              <a:buClr>
                <a:schemeClr val="dk1"/>
              </a:buClr>
              <a:buSzPts val="1100"/>
              <a:buFont typeface="Arial"/>
              <a:buNone/>
            </a:pPr>
            <a:r>
              <a:rPr lang="es" sz="1650"/>
              <a:t>Ejecutado este comando, el repositorio se sincroniza y podemos verlo en GitHub:</a:t>
            </a:r>
            <a:endParaRPr sz="1650"/>
          </a:p>
          <a:p>
            <a:pPr indent="0" lvl="0" marL="0" rtl="0" algn="l">
              <a:lnSpc>
                <a:spcPct val="115000"/>
              </a:lnSpc>
              <a:spcBef>
                <a:spcPts val="0"/>
              </a:spcBef>
              <a:spcAft>
                <a:spcPts val="0"/>
              </a:spcAft>
              <a:buClr>
                <a:schemeClr val="dk1"/>
              </a:buClr>
              <a:buSzPts val="1100"/>
              <a:buFont typeface="Arial"/>
              <a:buNone/>
            </a:pPr>
            <a:r>
              <a:t/>
            </a:r>
            <a:endParaRPr sz="2428"/>
          </a:p>
          <a:p>
            <a:pPr indent="0" lvl="0" marL="0" rtl="0" algn="l">
              <a:lnSpc>
                <a:spcPct val="115000"/>
              </a:lnSpc>
              <a:spcBef>
                <a:spcPts val="0"/>
              </a:spcBef>
              <a:spcAft>
                <a:spcPts val="0"/>
              </a:spcAft>
              <a:buClr>
                <a:schemeClr val="dk1"/>
              </a:buClr>
              <a:buSzPts val="1100"/>
              <a:buFont typeface="Arial"/>
              <a:buNone/>
            </a:pPr>
            <a:r>
              <a:t/>
            </a:r>
            <a:endParaRPr sz="1957"/>
          </a:p>
        </p:txBody>
      </p:sp>
      <p:pic>
        <p:nvPicPr>
          <p:cNvPr id="342" name="Google Shape;342;p29"/>
          <p:cNvPicPr preferRelativeResize="0"/>
          <p:nvPr/>
        </p:nvPicPr>
        <p:blipFill rotWithShape="1">
          <a:blip r:embed="rId4">
            <a:alphaModFix/>
          </a:blip>
          <a:srcRect b="0" l="0" r="0" t="0"/>
          <a:stretch/>
        </p:blipFill>
        <p:spPr>
          <a:xfrm>
            <a:off x="1816575" y="2952374"/>
            <a:ext cx="5150251" cy="158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6" name="Google Shape;1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48" name="Google Shape;348;p30"/>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Clr>
                <a:schemeClr val="dk1"/>
              </a:buClr>
              <a:buSzPct val="45294"/>
              <a:buFont typeface="Arial"/>
              <a:buNone/>
            </a:pPr>
            <a:r>
              <a:rPr b="1" lang="es" sz="2428"/>
              <a:t>git push </a:t>
            </a:r>
            <a:r>
              <a:rPr lang="es" sz="2428"/>
              <a:t>es un comando de carga que permite subir los commits realizados en nuestro repositorio local a GitHub. Una vez allí, estos pueden ser descargados por el resto del equipo de trabajo.</a:t>
            </a:r>
            <a:endParaRPr sz="2428"/>
          </a:p>
          <a:p>
            <a:pPr indent="0" lvl="0" marL="0" rtl="0" algn="l">
              <a:lnSpc>
                <a:spcPct val="115000"/>
              </a:lnSpc>
              <a:spcBef>
                <a:spcPts val="0"/>
              </a:spcBef>
              <a:spcAft>
                <a:spcPts val="0"/>
              </a:spcAft>
              <a:buClr>
                <a:schemeClr val="dk1"/>
              </a:buClr>
              <a:buSzPct val="45294"/>
              <a:buFont typeface="Arial"/>
              <a:buNone/>
            </a:pPr>
            <a:r>
              <a:rPr lang="es" sz="2428"/>
              <a:t>Para crear una rama local en el repositorio de destino utilizamos: </a:t>
            </a:r>
            <a:endParaRPr sz="2428"/>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643"/>
              <a:buFont typeface="Arial"/>
              <a:buNone/>
            </a:pPr>
            <a:r>
              <a:rPr b="1" lang="es" sz="2410">
                <a:latin typeface="Consolas"/>
                <a:ea typeface="Consolas"/>
                <a:cs typeface="Consolas"/>
                <a:sym typeface="Consolas"/>
              </a:rPr>
              <a:t>git push &lt;remote&gt; &lt;branch&gt;</a:t>
            </a:r>
            <a:endParaRPr b="1" sz="3388"/>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294"/>
              <a:buFont typeface="Arial"/>
              <a:buNone/>
            </a:pPr>
            <a:r>
              <a:rPr lang="es" sz="2428"/>
              <a:t>Si queremos enviar todas las ramas locales a una rama remota especificada.</a:t>
            </a:r>
            <a:endParaRPr sz="2428"/>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643"/>
              <a:buFont typeface="Arial"/>
              <a:buNone/>
            </a:pPr>
            <a:r>
              <a:rPr b="1" lang="es" sz="2410">
                <a:latin typeface="Consolas"/>
                <a:ea typeface="Consolas"/>
                <a:cs typeface="Consolas"/>
                <a:sym typeface="Consolas"/>
              </a:rPr>
              <a:t>git push &lt;remote&gt; --all</a:t>
            </a:r>
            <a:endParaRPr b="1" sz="2410">
              <a:latin typeface="Consolas"/>
              <a:ea typeface="Consolas"/>
              <a:cs typeface="Consolas"/>
              <a:sym typeface="Consolas"/>
            </a:endParaRPr>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294"/>
              <a:buFont typeface="Arial"/>
              <a:buNone/>
            </a:pPr>
            <a:r>
              <a:rPr lang="es" sz="2428"/>
              <a:t>Una vez movidos los conjuntos de cambios se puede ejecutar un comando git merge en el destino para integrarlos. </a:t>
            </a:r>
            <a:r>
              <a:rPr lang="es" sz="2428" u="sng">
                <a:solidFill>
                  <a:schemeClr val="hlink"/>
                </a:solidFill>
                <a:hlinkClick r:id="rId3"/>
              </a:rPr>
              <a:t>+info</a:t>
            </a:r>
            <a:endParaRPr sz="2364"/>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54" name="Google Shape;354;p3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En caso de querer sincronizar nuestro trabajo con el de otro usuario, en forma local, podemos clonar su repositorio:</a:t>
            </a:r>
            <a:endParaRPr sz="1664"/>
          </a:p>
          <a:p>
            <a:pPr indent="0" lvl="0" marL="0" rtl="0" algn="l">
              <a:lnSpc>
                <a:spcPct val="115000"/>
              </a:lnSpc>
              <a:spcBef>
                <a:spcPts val="1000"/>
              </a:spcBef>
              <a:spcAft>
                <a:spcPts val="0"/>
              </a:spcAft>
              <a:buClr>
                <a:schemeClr val="dk1"/>
              </a:buClr>
              <a:buSzPts val="1100"/>
              <a:buFont typeface="Arial"/>
              <a:buNone/>
            </a:pPr>
            <a:r>
              <a:rPr b="1" lang="es" sz="1610">
                <a:latin typeface="Consolas"/>
                <a:ea typeface="Consolas"/>
                <a:cs typeface="Consolas"/>
                <a:sym typeface="Consolas"/>
              </a:rPr>
              <a:t>git clone &lt;url repositorio externo&gt;</a:t>
            </a:r>
            <a:endParaRPr b="1" sz="864"/>
          </a:p>
          <a:p>
            <a:pPr indent="0" lvl="0" marL="0" rtl="0" algn="l">
              <a:lnSpc>
                <a:spcPct val="115000"/>
              </a:lnSpc>
              <a:spcBef>
                <a:spcPts val="1000"/>
              </a:spcBef>
              <a:spcAft>
                <a:spcPts val="0"/>
              </a:spcAft>
              <a:buClr>
                <a:schemeClr val="dk1"/>
              </a:buClr>
              <a:buSzPts val="1100"/>
              <a:buFont typeface="Arial"/>
              <a:buNone/>
            </a:pPr>
            <a:r>
              <a:rPr lang="es" sz="1664"/>
              <a:t>Hacer los cambios necesarios, </a:t>
            </a:r>
            <a:r>
              <a:rPr i="1" lang="es" sz="1664"/>
              <a:t>commitearlos</a:t>
            </a:r>
            <a:r>
              <a:rPr lang="es" sz="1664"/>
              <a:t>, y luego, con </a:t>
            </a:r>
            <a:r>
              <a:rPr i="1" lang="es" sz="1664"/>
              <a:t>push</a:t>
            </a:r>
            <a:r>
              <a:rPr lang="es" sz="1664"/>
              <a:t>, enviarlos nuevamente al repositorio remoto. En este caso, en el </a:t>
            </a:r>
            <a:r>
              <a:rPr i="1" lang="es" sz="1664"/>
              <a:t>push</a:t>
            </a:r>
            <a:r>
              <a:rPr lang="es" sz="1664"/>
              <a:t> usaremos nuestro usuario y el token del propietario del repositorio.</a:t>
            </a:r>
            <a:endParaRPr sz="1664"/>
          </a:p>
        </p:txBody>
      </p:sp>
      <p:pic>
        <p:nvPicPr>
          <p:cNvPr id="355" name="Google Shape;355;p31"/>
          <p:cNvPicPr preferRelativeResize="0"/>
          <p:nvPr/>
        </p:nvPicPr>
        <p:blipFill rotWithShape="1">
          <a:blip r:embed="rId3">
            <a:alphaModFix/>
          </a:blip>
          <a:srcRect b="0" l="0" r="0" t="0"/>
          <a:stretch/>
        </p:blipFill>
        <p:spPr>
          <a:xfrm>
            <a:off x="1828875" y="3549800"/>
            <a:ext cx="5486249" cy="1073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61" name="Google Shape;361;p32"/>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lang="es" sz="1664"/>
              <a:t>De esta forma vemos en GitHub los commits hechos hasta el momento, tanto del propietario del repositorio como del colaborador:</a:t>
            </a:r>
            <a:endParaRPr sz="1664"/>
          </a:p>
        </p:txBody>
      </p:sp>
      <p:pic>
        <p:nvPicPr>
          <p:cNvPr id="362" name="Google Shape;362;p32"/>
          <p:cNvPicPr preferRelativeResize="0"/>
          <p:nvPr/>
        </p:nvPicPr>
        <p:blipFill rotWithShape="1">
          <a:blip r:embed="rId3">
            <a:alphaModFix/>
          </a:blip>
          <a:srcRect b="0" l="0" r="0" t="0"/>
          <a:stretch/>
        </p:blipFill>
        <p:spPr>
          <a:xfrm>
            <a:off x="749188" y="1958648"/>
            <a:ext cx="7285025" cy="2399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(pull)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68" name="Google Shape;368;p33"/>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El comando </a:t>
            </a:r>
            <a:r>
              <a:rPr b="1" lang="es" sz="1664"/>
              <a:t>git pull </a:t>
            </a:r>
            <a:r>
              <a:rPr lang="es" sz="1664"/>
              <a:t>se emplea para extraer y descargar contenido desde un repositorio remoto y actualizar al instante el repositorio local para reflejar ese contenido. El comando git pull es, en realidad, una combinación de dos comandos, git fetch seguido de git merge. </a:t>
            </a:r>
            <a:endParaRPr sz="1664"/>
          </a:p>
          <a:p>
            <a:pPr indent="0" lvl="0" marL="0" rtl="0" algn="l">
              <a:lnSpc>
                <a:spcPct val="115000"/>
              </a:lnSpc>
              <a:spcBef>
                <a:spcPts val="1000"/>
              </a:spcBef>
              <a:spcAft>
                <a:spcPts val="0"/>
              </a:spcAft>
              <a:buClr>
                <a:schemeClr val="dk1"/>
              </a:buClr>
              <a:buSzPts val="1100"/>
              <a:buFont typeface="Arial"/>
              <a:buNone/>
            </a:pPr>
            <a:r>
              <a:rPr b="1" lang="es" sz="1600">
                <a:latin typeface="Consolas"/>
                <a:ea typeface="Consolas"/>
                <a:cs typeface="Consolas"/>
                <a:sym typeface="Consolas"/>
              </a:rPr>
              <a:t>git pull &lt;remote&gt; </a:t>
            </a:r>
            <a:r>
              <a:rPr lang="es" sz="1664"/>
              <a:t>Recupera la copia del origen remoto especificado de la rama actual y la fusiona de inmediato en la copia local.</a:t>
            </a:r>
            <a:endParaRPr sz="1664"/>
          </a:p>
          <a:p>
            <a:pPr indent="0" lvl="0" marL="0" rtl="0" algn="l">
              <a:lnSpc>
                <a:spcPct val="115000"/>
              </a:lnSpc>
              <a:spcBef>
                <a:spcPts val="1000"/>
              </a:spcBef>
              <a:spcAft>
                <a:spcPts val="1000"/>
              </a:spcAft>
              <a:buClr>
                <a:schemeClr val="dk1"/>
              </a:buClr>
              <a:buSzPts val="1100"/>
              <a:buFont typeface="Arial"/>
              <a:buNone/>
            </a:pPr>
            <a:r>
              <a:rPr b="1" lang="es" sz="1600">
                <a:latin typeface="Consolas"/>
                <a:ea typeface="Consolas"/>
                <a:cs typeface="Consolas"/>
                <a:sym typeface="Consolas"/>
              </a:rPr>
              <a:t>git pull --no-commit &lt;remote&gt; </a:t>
            </a:r>
            <a:r>
              <a:rPr lang="es" sz="1664"/>
              <a:t>Recupera la copia del origen remoto, pero no crea una nueva conformación de fusión.</a:t>
            </a:r>
            <a:endParaRPr sz="1664"/>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Conflictos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74" name="Google Shape;374;p3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El mecanismo provisto por git no está exento de posibles conflictos. </a:t>
            </a:r>
            <a:endParaRPr sz="1664"/>
          </a:p>
          <a:p>
            <a:pPr indent="0" lvl="0" marL="0" rtl="0" algn="l">
              <a:lnSpc>
                <a:spcPct val="115000"/>
              </a:lnSpc>
              <a:spcBef>
                <a:spcPts val="1000"/>
              </a:spcBef>
              <a:spcAft>
                <a:spcPts val="0"/>
              </a:spcAft>
              <a:buClr>
                <a:schemeClr val="dk1"/>
              </a:buClr>
              <a:buSzPts val="1100"/>
              <a:buFont typeface="Arial"/>
              <a:buNone/>
            </a:pPr>
            <a:r>
              <a:rPr lang="es" sz="1664"/>
              <a:t>Un </a:t>
            </a:r>
            <a:r>
              <a:rPr b="1" lang="es" sz="1664"/>
              <a:t>merge </a:t>
            </a:r>
            <a:r>
              <a:rPr lang="es" sz="1664"/>
              <a:t>se genera cuando dos o más commits contienen cambios sobre las mismas líneas de código de los mismos archivos. En ocasiones, git no puede resolver la situación automáticamente.</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1000"/>
              </a:spcAft>
              <a:buClr>
                <a:schemeClr val="dk1"/>
              </a:buClr>
              <a:buSzPts val="1100"/>
              <a:buFont typeface="Arial"/>
              <a:buNone/>
            </a:pPr>
            <a:r>
              <a:t/>
            </a:r>
            <a:endParaRPr sz="1664"/>
          </a:p>
        </p:txBody>
      </p:sp>
      <p:pic>
        <p:nvPicPr>
          <p:cNvPr id="375" name="Google Shape;375;p34"/>
          <p:cNvPicPr preferRelativeResize="0"/>
          <p:nvPr/>
        </p:nvPicPr>
        <p:blipFill rotWithShape="1">
          <a:blip r:embed="rId3">
            <a:alphaModFix/>
          </a:blip>
          <a:srcRect b="0" l="0" r="0" t="0"/>
          <a:stretch/>
        </p:blipFill>
        <p:spPr>
          <a:xfrm>
            <a:off x="1085450" y="2909875"/>
            <a:ext cx="6973101" cy="1713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Conflictos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81" name="Google Shape;381;p35"/>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En el ejemplo de la diapositiva anterior, en otra rama el color de fondo se había fijado en “green”. Al realizar el pull request aparece el conflicto, y se nos pide que lo solucionemos manualmente:</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1000"/>
              </a:spcAft>
              <a:buClr>
                <a:schemeClr val="dk1"/>
              </a:buClr>
              <a:buSzPts val="1100"/>
              <a:buFont typeface="Arial"/>
              <a:buNone/>
            </a:pPr>
            <a:r>
              <a:t/>
            </a:r>
            <a:endParaRPr sz="1664"/>
          </a:p>
        </p:txBody>
      </p:sp>
      <p:pic>
        <p:nvPicPr>
          <p:cNvPr id="382" name="Google Shape;382;p35"/>
          <p:cNvPicPr preferRelativeResize="0"/>
          <p:nvPr/>
        </p:nvPicPr>
        <p:blipFill rotWithShape="1">
          <a:blip r:embed="rId3">
            <a:alphaModFix/>
          </a:blip>
          <a:srcRect b="0" l="0" r="37492" t="0"/>
          <a:stretch/>
        </p:blipFill>
        <p:spPr>
          <a:xfrm>
            <a:off x="2703227" y="2169550"/>
            <a:ext cx="3737549" cy="2240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Conflictos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88" name="Google Shape;388;p36"/>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Lo resolvemos eliminando la(s) línea(s) que no sean pertinentes y lo marcamos como “</a:t>
            </a:r>
            <a:r>
              <a:rPr i="1" lang="es" sz="1664"/>
              <a:t>resolved</a:t>
            </a:r>
            <a:r>
              <a:rPr lang="es" sz="1664"/>
              <a:t>”. Hacemos el commit merge, y el archivo finalmente quedará con los cambios elegidos:</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1000"/>
              </a:spcAft>
              <a:buClr>
                <a:schemeClr val="dk1"/>
              </a:buClr>
              <a:buSzPts val="1100"/>
              <a:buFont typeface="Arial"/>
              <a:buNone/>
            </a:pPr>
            <a:r>
              <a:t/>
            </a:r>
            <a:endParaRPr sz="1664"/>
          </a:p>
        </p:txBody>
      </p:sp>
      <p:pic>
        <p:nvPicPr>
          <p:cNvPr id="389" name="Google Shape;389;p36"/>
          <p:cNvPicPr preferRelativeResize="0"/>
          <p:nvPr/>
        </p:nvPicPr>
        <p:blipFill rotWithShape="1">
          <a:blip r:embed="rId3">
            <a:alphaModFix/>
          </a:blip>
          <a:srcRect b="0" l="0" r="0" t="0"/>
          <a:stretch/>
        </p:blipFill>
        <p:spPr>
          <a:xfrm>
            <a:off x="2334562" y="2333200"/>
            <a:ext cx="4114275" cy="1703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395" name="Google Shape;395;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Comandos básicos de Git</a:t>
            </a:r>
            <a:endParaRPr b="0" i="0" sz="2700" u="none" cap="none" strike="noStrike">
              <a:solidFill>
                <a:srgbClr val="000000"/>
              </a:solidFill>
              <a:latin typeface="Montserrat Medium"/>
              <a:ea typeface="Montserrat Medium"/>
              <a:cs typeface="Montserrat Medium"/>
              <a:sym typeface="Montserrat Medium"/>
            </a:endParaRPr>
          </a:p>
        </p:txBody>
      </p:sp>
      <p:sp>
        <p:nvSpPr>
          <p:cNvPr id="401" name="Google Shape;401;p38"/>
          <p:cNvSpPr txBox="1"/>
          <p:nvPr/>
        </p:nvSpPr>
        <p:spPr>
          <a:xfrm>
            <a:off x="432000" y="1304863"/>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333"/>
              <a:buFont typeface="Arial"/>
              <a:buNone/>
            </a:pPr>
            <a:r>
              <a:t/>
            </a:r>
            <a:endParaRPr b="0" i="0" sz="1333" u="none" cap="none" strike="noStrike">
              <a:solidFill>
                <a:srgbClr val="595959"/>
              </a:solidFill>
              <a:latin typeface="Montserrat"/>
              <a:ea typeface="Montserrat"/>
              <a:cs typeface="Montserrat"/>
              <a:sym typeface="Montserrat"/>
            </a:endParaRPr>
          </a:p>
        </p:txBody>
      </p:sp>
      <p:pic>
        <p:nvPicPr>
          <p:cNvPr id="402" name="Google Shape;402;p38"/>
          <p:cNvPicPr preferRelativeResize="0"/>
          <p:nvPr/>
        </p:nvPicPr>
        <p:blipFill rotWithShape="1">
          <a:blip r:embed="rId3">
            <a:alphaModFix/>
          </a:blip>
          <a:srcRect b="0" l="0" r="0" t="0"/>
          <a:stretch/>
        </p:blipFill>
        <p:spPr>
          <a:xfrm>
            <a:off x="1339650" y="1304875"/>
            <a:ext cx="3317975" cy="3317975"/>
          </a:xfrm>
          <a:prstGeom prst="rect">
            <a:avLst/>
          </a:prstGeom>
          <a:noFill/>
          <a:ln>
            <a:noFill/>
          </a:ln>
        </p:spPr>
      </p:pic>
      <p:pic>
        <p:nvPicPr>
          <p:cNvPr id="403" name="Google Shape;403;p38"/>
          <p:cNvPicPr preferRelativeResize="0"/>
          <p:nvPr/>
        </p:nvPicPr>
        <p:blipFill rotWithShape="1">
          <a:blip r:embed="rId4">
            <a:alphaModFix/>
          </a:blip>
          <a:srcRect b="0" l="0" r="0" t="0"/>
          <a:stretch/>
        </p:blipFill>
        <p:spPr>
          <a:xfrm>
            <a:off x="5469821" y="1304900"/>
            <a:ext cx="2346964" cy="3317975"/>
          </a:xfrm>
          <a:prstGeom prst="rect">
            <a:avLst/>
          </a:prstGeom>
          <a:noFill/>
          <a:ln>
            <a:noFill/>
          </a:ln>
        </p:spPr>
      </p:pic>
      <p:sp>
        <p:nvSpPr>
          <p:cNvPr id="404" name="Google Shape;404;p38"/>
          <p:cNvSpPr txBox="1"/>
          <p:nvPr/>
        </p:nvSpPr>
        <p:spPr>
          <a:xfrm>
            <a:off x="3471900" y="4314175"/>
            <a:ext cx="1338000" cy="354000"/>
          </a:xfrm>
          <a:prstGeom prst="rect">
            <a:avLst/>
          </a:prstGeom>
          <a:solidFill>
            <a:srgbClr val="F8C823"/>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11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Ver más grande</a:t>
            </a:r>
            <a:endParaRPr b="0" i="0" sz="1100" u="none" cap="none" strike="noStrike">
              <a:solidFill>
                <a:schemeClr val="dk1"/>
              </a:solidFill>
              <a:latin typeface="Montserrat"/>
              <a:ea typeface="Montserrat"/>
              <a:cs typeface="Montserrat"/>
              <a:sym typeface="Montserrat"/>
            </a:endParaRPr>
          </a:p>
        </p:txBody>
      </p:sp>
      <p:sp>
        <p:nvSpPr>
          <p:cNvPr id="405" name="Google Shape;405;p38"/>
          <p:cNvSpPr txBox="1"/>
          <p:nvPr/>
        </p:nvSpPr>
        <p:spPr>
          <a:xfrm>
            <a:off x="6631175" y="4314175"/>
            <a:ext cx="1338000" cy="354000"/>
          </a:xfrm>
          <a:prstGeom prst="rect">
            <a:avLst/>
          </a:prstGeom>
          <a:solidFill>
            <a:srgbClr val="F8C823"/>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11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Ver más grande</a:t>
            </a:r>
            <a:endParaRPr b="0" i="0" sz="11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9"/>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11" name="Google Shape;411;p3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Guía rápida sobre GitHub:</a:t>
            </a:r>
            <a:r>
              <a:rPr b="0" i="0" lang="es" sz="1333" u="none" cap="none" strike="noStrike">
                <a:solidFill>
                  <a:srgbClr val="595959"/>
                </a:solidFill>
                <a:latin typeface="Montserrat"/>
                <a:ea typeface="Montserrat"/>
                <a:cs typeface="Montserrat"/>
                <a:sym typeface="Montserrat"/>
              </a:rPr>
              <a:t> </a:t>
            </a:r>
            <a:r>
              <a:rPr b="0" i="0" lang="es" sz="13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https://docs.github.com/en/get-started/quickstart/set-up-git</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GIT y GitHub | Tutoriales: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4"/>
              </a:rPr>
              <a:t>Fundamentos de GIT</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5"/>
              </a:rPr>
              <a:t>GitHub</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6"/>
              </a:rPr>
              <a:t>Comandos explicados</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Videos del Profesor Alejandro Zapata (Coordinador y Docente de Codo a Codo): </a:t>
            </a:r>
            <a:r>
              <a:rPr b="0" i="0" lang="es" sz="1333" u="sng" cap="none" strike="noStrike">
                <a:solidFill>
                  <a:schemeClr val="hlink"/>
                </a:solidFill>
                <a:latin typeface="Montserrat"/>
                <a:ea typeface="Montserrat"/>
                <a:cs typeface="Montserrat"/>
                <a:sym typeface="Montserrat"/>
                <a:hlinkClick r:id="rId7"/>
              </a:rPr>
              <a:t>link</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GIT y GitHub (tutorial en español). Inicio Rápido para Principiantes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8"/>
              </a:rPr>
              <a:t>link</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¿Cómo trabajar con Git desde Visual Studio Code?</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9"/>
              </a:rPr>
              <a:t>video</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Nota:</a:t>
            </a:r>
            <a:r>
              <a:rPr b="0" i="0" lang="es" sz="1333" u="none" cap="none" strike="noStrike">
                <a:solidFill>
                  <a:srgbClr val="595959"/>
                </a:solidFill>
                <a:latin typeface="Montserrat"/>
                <a:ea typeface="Montserrat"/>
                <a:cs typeface="Montserrat"/>
                <a:sym typeface="Montserrat"/>
              </a:rPr>
              <a:t> con Visual Studio Code también se puede hacer commits, push, resolver conflictos, crear ramas y mucho más. Prácticamente todo lo que se hace desde la línea de comandos lo podés hacer desde una interfaz gráfica. En el video se indica cómo hacerlo. Al final se recomienda un plugin que hay que instalar si se quiere trabajar con Git desde Visual Studio Code.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120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Importante:</a:t>
            </a:r>
            <a:r>
              <a:rPr b="0" i="0" lang="es" sz="1333" u="none" cap="none" strike="noStrike">
                <a:solidFill>
                  <a:srgbClr val="595959"/>
                </a:solidFill>
                <a:latin typeface="Montserrat"/>
                <a:ea typeface="Montserrat"/>
                <a:cs typeface="Montserrat"/>
                <a:sym typeface="Montserrat"/>
              </a:rPr>
              <a:t> se puede utilizar una interfaz gráfica para trabajar con Git, pero es importante saber qué es lo que pasa detrás de cada clic que uno hace. Por ese motivo antes, hay que aprender los fundamentos de GIT.</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12</a:t>
            </a:r>
            <a:endParaRPr/>
          </a:p>
        </p:txBody>
      </p:sp>
      <p:sp>
        <p:nvSpPr>
          <p:cNvPr id="162" name="Google Shape;162;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11</a:t>
            </a:r>
            <a:endParaRPr/>
          </a:p>
        </p:txBody>
      </p:sp>
      <p:sp>
        <p:nvSpPr>
          <p:cNvPr id="163" name="Google Shape;163;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13</a:t>
            </a:r>
            <a:endParaRPr/>
          </a:p>
        </p:txBody>
      </p:sp>
      <p:sp>
        <p:nvSpPr>
          <p:cNvPr id="164" name="Google Shape;164;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Bootstrap</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¿Qué es un framework?</a:t>
            </a:r>
            <a:endParaRPr/>
          </a:p>
          <a:p>
            <a:pPr indent="-292100" lvl="0" marL="457200" rtl="0" algn="l">
              <a:lnSpc>
                <a:spcPct val="100000"/>
              </a:lnSpc>
              <a:spcBef>
                <a:spcPts val="0"/>
              </a:spcBef>
              <a:spcAft>
                <a:spcPts val="0"/>
              </a:spcAft>
              <a:buSzPts val="1000"/>
              <a:buChar char="●"/>
            </a:pPr>
            <a:r>
              <a:rPr lang="es"/>
              <a:t>Frameworks CSS.</a:t>
            </a:r>
            <a:endParaRPr/>
          </a:p>
          <a:p>
            <a:pPr indent="-292100" lvl="0" marL="457200" rtl="0" algn="l">
              <a:lnSpc>
                <a:spcPct val="100000"/>
              </a:lnSpc>
              <a:spcBef>
                <a:spcPts val="0"/>
              </a:spcBef>
              <a:spcAft>
                <a:spcPts val="0"/>
              </a:spcAft>
              <a:buSzPts val="1000"/>
              <a:buChar char="●"/>
            </a:pPr>
            <a:r>
              <a:rPr lang="es"/>
              <a:t>Conceptos básicos de Bootstrap.</a:t>
            </a:r>
            <a:endParaRPr/>
          </a:p>
          <a:p>
            <a:pPr indent="-292100" lvl="0" marL="457200" rtl="0" algn="l">
              <a:lnSpc>
                <a:spcPct val="100000"/>
              </a:lnSpc>
              <a:spcBef>
                <a:spcPts val="0"/>
              </a:spcBef>
              <a:spcAft>
                <a:spcPts val="0"/>
              </a:spcAft>
              <a:buSzPts val="1000"/>
              <a:buChar char="●"/>
            </a:pPr>
            <a:r>
              <a:rPr lang="es"/>
              <a:t>Componentes y funcionalidades.</a:t>
            </a:r>
            <a:endParaRPr/>
          </a:p>
          <a:p>
            <a:pPr indent="-292100" lvl="0" marL="457200" rtl="0" algn="l">
              <a:lnSpc>
                <a:spcPct val="100000"/>
              </a:lnSpc>
              <a:spcBef>
                <a:spcPts val="0"/>
              </a:spcBef>
              <a:spcAft>
                <a:spcPts val="0"/>
              </a:spcAft>
              <a:buSzPts val="1000"/>
              <a:buChar char="●"/>
            </a:pPr>
            <a:r>
              <a:rPr lang="es"/>
              <a:t>Grid Layout.</a:t>
            </a:r>
            <a:endParaRPr/>
          </a:p>
          <a:p>
            <a:pPr indent="-292100" lvl="0" marL="457200" rtl="0" algn="l">
              <a:lnSpc>
                <a:spcPct val="100000"/>
              </a:lnSpc>
              <a:spcBef>
                <a:spcPts val="0"/>
              </a:spcBef>
              <a:spcAft>
                <a:spcPts val="0"/>
              </a:spcAft>
              <a:buSzPts val="1000"/>
              <a:buChar char="●"/>
            </a:pPr>
            <a:r>
              <a:rPr lang="es"/>
              <a:t>Bootstrap Themes.</a:t>
            </a:r>
            <a:endParaRPr/>
          </a:p>
        </p:txBody>
      </p:sp>
      <p:sp>
        <p:nvSpPr>
          <p:cNvPr id="165" name="Google Shape;165;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sz="1100"/>
              <a:t>Introducción a Javascript</a:t>
            </a:r>
            <a:endParaRPr b="1" sz="1100"/>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¿Qué es y para qué se usa?</a:t>
            </a:r>
            <a:endParaRPr/>
          </a:p>
          <a:p>
            <a:pPr indent="-292100" lvl="0" marL="457200" rtl="0" algn="l">
              <a:lnSpc>
                <a:spcPct val="100000"/>
              </a:lnSpc>
              <a:spcBef>
                <a:spcPts val="0"/>
              </a:spcBef>
              <a:spcAft>
                <a:spcPts val="0"/>
              </a:spcAft>
              <a:buSzPts val="1000"/>
              <a:buChar char="●"/>
            </a:pPr>
            <a:r>
              <a:rPr lang="es"/>
              <a:t>Conceptos generales. Sintaxis básica.</a:t>
            </a:r>
            <a:endParaRPr/>
          </a:p>
          <a:p>
            <a:pPr indent="-292100" lvl="0" marL="457200" rtl="0" algn="l">
              <a:lnSpc>
                <a:spcPct val="100000"/>
              </a:lnSpc>
              <a:spcBef>
                <a:spcPts val="0"/>
              </a:spcBef>
              <a:spcAft>
                <a:spcPts val="0"/>
              </a:spcAft>
              <a:buSzPts val="1000"/>
              <a:buChar char="●"/>
            </a:pPr>
            <a:r>
              <a:rPr lang="es"/>
              <a:t>Variable, ¿qué es y cómo declararla? Tipos.</a:t>
            </a:r>
            <a:endParaRPr/>
          </a:p>
          <a:p>
            <a:pPr indent="-292100" lvl="0" marL="457200" rtl="0" algn="l">
              <a:lnSpc>
                <a:spcPct val="100000"/>
              </a:lnSpc>
              <a:spcBef>
                <a:spcPts val="0"/>
              </a:spcBef>
              <a:spcAft>
                <a:spcPts val="0"/>
              </a:spcAft>
              <a:buSzPts val="1000"/>
              <a:buChar char="●"/>
            </a:pPr>
            <a:r>
              <a:rPr lang="es"/>
              <a:t>Asignación y cambio del valor.</a:t>
            </a:r>
            <a:endParaRPr/>
          </a:p>
          <a:p>
            <a:pPr indent="-292100" lvl="0" marL="457200" rtl="0" algn="l">
              <a:lnSpc>
                <a:spcPct val="100000"/>
              </a:lnSpc>
              <a:spcBef>
                <a:spcPts val="0"/>
              </a:spcBef>
              <a:spcAft>
                <a:spcPts val="0"/>
              </a:spcAft>
              <a:buSzPts val="1000"/>
              <a:buChar char="●"/>
            </a:pPr>
            <a:r>
              <a:rPr lang="es"/>
              <a:t>Operadores aritméticos.</a:t>
            </a:r>
            <a:endParaRPr/>
          </a:p>
          <a:p>
            <a:pPr indent="-292100" lvl="0" marL="457200" rtl="0" algn="l">
              <a:lnSpc>
                <a:spcPct val="100000"/>
              </a:lnSpc>
              <a:spcBef>
                <a:spcPts val="0"/>
              </a:spcBef>
              <a:spcAft>
                <a:spcPts val="0"/>
              </a:spcAft>
              <a:buSzPts val="1000"/>
              <a:buChar char="●"/>
            </a:pPr>
            <a:r>
              <a:rPr lang="es"/>
              <a:t>Conversión a entero y flotante.</a:t>
            </a:r>
            <a:endParaRPr sz="1100"/>
          </a:p>
        </p:txBody>
      </p:sp>
      <p:sp>
        <p:nvSpPr>
          <p:cNvPr id="166" name="Google Shape;166;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GIT</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Introducción a GIT y GitHub.</a:t>
            </a:r>
            <a:endParaRPr/>
          </a:p>
          <a:p>
            <a:pPr indent="-292100" lvl="0" marL="457200" rtl="0" algn="l">
              <a:lnSpc>
                <a:spcPct val="100000"/>
              </a:lnSpc>
              <a:spcBef>
                <a:spcPts val="0"/>
              </a:spcBef>
              <a:spcAft>
                <a:spcPts val="0"/>
              </a:spcAft>
              <a:buSzPts val="1000"/>
              <a:buChar char="●"/>
            </a:pPr>
            <a:r>
              <a:rPr lang="es"/>
              <a:t>Comandos básicos.</a:t>
            </a:r>
            <a:endParaRPr/>
          </a:p>
          <a:p>
            <a:pPr indent="-292100" lvl="0" marL="457200" rtl="0" algn="l">
              <a:lnSpc>
                <a:spcPct val="100000"/>
              </a:lnSpc>
              <a:spcBef>
                <a:spcPts val="0"/>
              </a:spcBef>
              <a:spcAft>
                <a:spcPts val="0"/>
              </a:spcAft>
              <a:buSzPts val="1000"/>
              <a:buChar char="●"/>
            </a:pPr>
            <a:r>
              <a:rPr lang="es"/>
              <a:t>Creación de repositorios y ramas.</a:t>
            </a:r>
            <a:endParaRPr b="1"/>
          </a:p>
          <a:p>
            <a:pPr indent="0" lvl="0" marL="457200" rtl="0" algn="l">
              <a:lnSpc>
                <a:spcPct val="100000"/>
              </a:lnSpc>
              <a:spcBef>
                <a:spcPts val="0"/>
              </a:spcBef>
              <a:spcAft>
                <a:spcPts val="0"/>
              </a:spcAft>
              <a:buSzPts val="1000"/>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Instalación</a:t>
            </a:r>
            <a:endParaRPr/>
          </a:p>
        </p:txBody>
      </p:sp>
      <p:sp>
        <p:nvSpPr>
          <p:cNvPr id="417" name="Google Shape;417;p4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333375" lvl="0" marL="457200" rtl="0" algn="l">
              <a:lnSpc>
                <a:spcPct val="115000"/>
              </a:lnSpc>
              <a:spcBef>
                <a:spcPts val="0"/>
              </a:spcBef>
              <a:spcAft>
                <a:spcPts val="0"/>
              </a:spcAft>
              <a:buSzPts val="1650"/>
              <a:buAutoNum type="arabicPeriod"/>
            </a:pPr>
            <a:r>
              <a:rPr lang="es" sz="1650" u="sng">
                <a:solidFill>
                  <a:schemeClr val="hlink"/>
                </a:solidFill>
                <a:hlinkClick r:id="rId3"/>
              </a:rPr>
              <a:t>Descargar Git</a:t>
            </a:r>
            <a:r>
              <a:rPr lang="es" sz="1650"/>
              <a:t>.</a:t>
            </a:r>
            <a:endParaRPr sz="1650"/>
          </a:p>
          <a:p>
            <a:pPr indent="-333375" lvl="0" marL="457200" rtl="0" algn="l">
              <a:lnSpc>
                <a:spcPct val="115000"/>
              </a:lnSpc>
              <a:spcBef>
                <a:spcPts val="0"/>
              </a:spcBef>
              <a:spcAft>
                <a:spcPts val="0"/>
              </a:spcAft>
              <a:buSzPts val="1650"/>
              <a:buAutoNum type="arabicPeriod"/>
            </a:pPr>
            <a:r>
              <a:rPr lang="es" sz="1650"/>
              <a:t>Una vez descargado, se emplea la interfaz de línea de comando del sistema operativo para interactuar con GIT:</a:t>
            </a:r>
            <a:endParaRPr sz="1650"/>
          </a:p>
          <a:p>
            <a:pPr indent="-333375" lvl="0" marL="914400" rtl="0" algn="l">
              <a:lnSpc>
                <a:spcPct val="115000"/>
              </a:lnSpc>
              <a:spcBef>
                <a:spcPts val="0"/>
              </a:spcBef>
              <a:spcAft>
                <a:spcPts val="0"/>
              </a:spcAft>
              <a:buSzPts val="1650"/>
              <a:buChar char="●"/>
            </a:pPr>
            <a:r>
              <a:rPr lang="es" sz="1650"/>
              <a:t>En Windows: abrir la aplicación Git Bash que se instaló junto con GIT.</a:t>
            </a:r>
            <a:endParaRPr sz="1650"/>
          </a:p>
          <a:p>
            <a:pPr indent="-333375" lvl="0" marL="914400" rtl="0" algn="l">
              <a:lnSpc>
                <a:spcPct val="115000"/>
              </a:lnSpc>
              <a:spcBef>
                <a:spcPts val="0"/>
              </a:spcBef>
              <a:spcAft>
                <a:spcPts val="0"/>
              </a:spcAft>
              <a:buSzPts val="1650"/>
              <a:buChar char="●"/>
            </a:pPr>
            <a:r>
              <a:rPr lang="es" sz="1650"/>
              <a:t>En Mac: abrir la terminal mediante el finder.</a:t>
            </a:r>
            <a:endParaRPr sz="1650"/>
          </a:p>
          <a:p>
            <a:pPr indent="-333375" lvl="0" marL="914400" rtl="0" algn="l">
              <a:lnSpc>
                <a:spcPct val="115000"/>
              </a:lnSpc>
              <a:spcBef>
                <a:spcPts val="0"/>
              </a:spcBef>
              <a:spcAft>
                <a:spcPts val="0"/>
              </a:spcAft>
              <a:buSzPts val="1650"/>
              <a:buChar char="●"/>
            </a:pPr>
            <a:r>
              <a:rPr lang="es" sz="1650"/>
              <a:t>En Linux: abrir la consola bash.</a:t>
            </a:r>
            <a:endParaRPr sz="1650"/>
          </a:p>
          <a:p>
            <a:pPr indent="-333375" lvl="0" marL="457200" rtl="0" algn="l">
              <a:lnSpc>
                <a:spcPct val="115000"/>
              </a:lnSpc>
              <a:spcBef>
                <a:spcPts val="0"/>
              </a:spcBef>
              <a:spcAft>
                <a:spcPts val="0"/>
              </a:spcAft>
              <a:buSzPts val="1650"/>
              <a:buAutoNum type="arabicPeriod"/>
            </a:pPr>
            <a:r>
              <a:rPr lang="es" sz="1650"/>
              <a:t>Para verificar si está instalado, podemos ejecutar el comando: </a:t>
            </a:r>
            <a:r>
              <a:rPr b="1" lang="es" sz="1650"/>
              <a:t>git --version</a:t>
            </a:r>
            <a:r>
              <a:rPr lang="es" sz="1650"/>
              <a:t>.</a:t>
            </a:r>
            <a:endParaRPr sz="1650"/>
          </a:p>
          <a:p>
            <a:pPr indent="-333375" lvl="0" marL="914400" rtl="0" algn="l">
              <a:lnSpc>
                <a:spcPct val="115000"/>
              </a:lnSpc>
              <a:spcBef>
                <a:spcPts val="0"/>
              </a:spcBef>
              <a:spcAft>
                <a:spcPts val="0"/>
              </a:spcAft>
              <a:buSzPts val="1650"/>
              <a:buChar char="●"/>
            </a:pPr>
            <a:r>
              <a:rPr lang="es" sz="1650"/>
              <a:t>Si obtenemos respuesta nos indicará la versión de Git que tenemos instalada.</a:t>
            </a:r>
            <a:endParaRPr sz="1650"/>
          </a:p>
          <a:p>
            <a:pPr indent="-333375" lvl="0" marL="914400" rtl="0" algn="l">
              <a:lnSpc>
                <a:spcPct val="115000"/>
              </a:lnSpc>
              <a:spcBef>
                <a:spcPts val="0"/>
              </a:spcBef>
              <a:spcAft>
                <a:spcPts val="0"/>
              </a:spcAft>
              <a:buSzPts val="1650"/>
              <a:buChar char="●"/>
            </a:pPr>
            <a:r>
              <a:rPr lang="es" sz="1650"/>
              <a:t>En caso de no tener éxito,  </a:t>
            </a:r>
            <a:r>
              <a:rPr lang="es" sz="1650" u="sng">
                <a:solidFill>
                  <a:schemeClr val="hlink"/>
                </a:solidFill>
                <a:hlinkClick r:id="rId4"/>
              </a:rPr>
              <a:t>ver instrucciones aquí </a:t>
            </a:r>
            <a:endParaRPr sz="165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423" name="Google Shape;423;p41"/>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Crear un repositorio en GitHub y utilizar los comandos básicos de Git para subir el proyecto, agregar colaboradores y comenzar a trabajar en conjunto.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¿Qué es GIT?</a:t>
            </a:r>
            <a:endParaRPr/>
          </a:p>
        </p:txBody>
      </p:sp>
      <p:sp>
        <p:nvSpPr>
          <p:cNvPr id="172" name="Google Shape;172;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Clr>
                <a:schemeClr val="dk1"/>
              </a:buClr>
              <a:buSzPct val="64705"/>
              <a:buFont typeface="Arial"/>
              <a:buNone/>
            </a:pPr>
            <a:r>
              <a:rPr b="1" lang="es">
                <a:latin typeface="Montserrat"/>
                <a:ea typeface="Montserrat"/>
                <a:cs typeface="Montserrat"/>
                <a:sym typeface="Montserrat"/>
              </a:rPr>
              <a:t>Git</a:t>
            </a:r>
            <a:r>
              <a:rPr lang="es"/>
              <a:t> es un sistema de control de versiones distribuido, diseñado por Linus Torvalds. Está optimizado para guardar cambios de forma incremental. Permite contar con un historial, regresar a una versión anterior y agregar funcionalidades.</a:t>
            </a:r>
            <a:endParaRPr/>
          </a:p>
          <a:p>
            <a:pPr indent="0" lvl="0" marL="0" rtl="0" algn="l">
              <a:lnSpc>
                <a:spcPct val="100000"/>
              </a:lnSpc>
              <a:spcBef>
                <a:spcPts val="0"/>
              </a:spcBef>
              <a:spcAft>
                <a:spcPts val="0"/>
              </a:spcAft>
              <a:buClr>
                <a:schemeClr val="dk1"/>
              </a:buClr>
              <a:buSzPct val="64705"/>
              <a:buFont typeface="Arial"/>
              <a:buNone/>
            </a:pPr>
            <a:r>
              <a:t/>
            </a:r>
            <a:endParaRPr/>
          </a:p>
          <a:p>
            <a:pPr indent="0" lvl="0" marL="0" rtl="0" algn="l">
              <a:lnSpc>
                <a:spcPct val="100000"/>
              </a:lnSpc>
              <a:spcBef>
                <a:spcPts val="0"/>
              </a:spcBef>
              <a:spcAft>
                <a:spcPts val="0"/>
              </a:spcAft>
              <a:buClr>
                <a:schemeClr val="dk1"/>
              </a:buClr>
              <a:buSzPct val="64705"/>
              <a:buFont typeface="Arial"/>
              <a:buNone/>
            </a:pPr>
            <a:r>
              <a:rPr lang="es"/>
              <a:t>Además, es capaz de llevar un registro de los cambios que otras personas realicen en los archivos, gracias a </a:t>
            </a:r>
            <a:r>
              <a:rPr b="1" lang="es">
                <a:latin typeface="Montserrat"/>
                <a:ea typeface="Montserrat"/>
                <a:cs typeface="Montserrat"/>
                <a:sym typeface="Montserrat"/>
              </a:rPr>
              <a:t>GitHub</a:t>
            </a:r>
            <a:r>
              <a:rPr lang="es"/>
              <a:t>, donde podemos almacenar y compartir nuestros proyectos de forma gratuita. </a:t>
            </a:r>
            <a:r>
              <a:rPr b="1" lang="es">
                <a:latin typeface="Montserrat"/>
                <a:ea typeface="Montserrat"/>
                <a:cs typeface="Montserrat"/>
                <a:sym typeface="Montserrat"/>
              </a:rPr>
              <a:t>Es multiplataforma</a:t>
            </a:r>
            <a:r>
              <a:rPr lang="es"/>
              <a:t>, es decir, es compatible con Linux, MacOS y Windows. En la máquina local se encuentra Git, se utiliza bajo la terminal o línea de comandos y tiene comandos como </a:t>
            </a:r>
            <a:r>
              <a:rPr b="1" lang="es">
                <a:latin typeface="Montserrat"/>
                <a:ea typeface="Montserrat"/>
                <a:cs typeface="Montserrat"/>
                <a:sym typeface="Montserrat"/>
              </a:rPr>
              <a:t>merge</a:t>
            </a:r>
            <a:r>
              <a:rPr lang="es"/>
              <a:t>, </a:t>
            </a:r>
            <a:r>
              <a:rPr b="1" lang="es">
                <a:latin typeface="Montserrat"/>
                <a:ea typeface="Montserrat"/>
                <a:cs typeface="Montserrat"/>
                <a:sym typeface="Montserrat"/>
              </a:rPr>
              <a:t>pull</a:t>
            </a:r>
            <a:r>
              <a:rPr lang="es"/>
              <a:t>, </a:t>
            </a:r>
            <a:r>
              <a:rPr b="1" lang="es">
                <a:latin typeface="Montserrat"/>
                <a:ea typeface="Montserrat"/>
                <a:cs typeface="Montserrat"/>
                <a:sym typeface="Montserrat"/>
              </a:rPr>
              <a:t>add</a:t>
            </a:r>
            <a:r>
              <a:rPr lang="es"/>
              <a:t>, </a:t>
            </a:r>
            <a:r>
              <a:rPr b="1" lang="es">
                <a:latin typeface="Montserrat"/>
                <a:ea typeface="Montserrat"/>
                <a:cs typeface="Montserrat"/>
                <a:sym typeface="Montserrat"/>
              </a:rPr>
              <a:t>commit</a:t>
            </a:r>
            <a:r>
              <a:rPr lang="es"/>
              <a:t> y </a:t>
            </a:r>
            <a:r>
              <a:rPr b="1" lang="es">
                <a:latin typeface="Montserrat"/>
                <a:ea typeface="Montserrat"/>
                <a:cs typeface="Montserrat"/>
                <a:sym typeface="Montserrat"/>
              </a:rPr>
              <a:t>rebase</a:t>
            </a:r>
            <a:r>
              <a:rPr lang="es"/>
              <a:t>, entre otros.</a:t>
            </a:r>
            <a:endParaRPr/>
          </a:p>
          <a:p>
            <a:pPr indent="0" lvl="0" marL="0" rtl="0" algn="l">
              <a:lnSpc>
                <a:spcPct val="100000"/>
              </a:lnSpc>
              <a:spcBef>
                <a:spcPts val="0"/>
              </a:spcBef>
              <a:spcAft>
                <a:spcPts val="0"/>
              </a:spcAft>
              <a:buClr>
                <a:schemeClr val="dk1"/>
              </a:buClr>
              <a:buSzPct val="64705"/>
              <a:buFont typeface="Arial"/>
              <a:buNone/>
            </a:pPr>
            <a:r>
              <a:t/>
            </a:r>
            <a:endParaRPr/>
          </a:p>
          <a:p>
            <a:pPr indent="0" lvl="0" marL="0" rtl="0" algn="l">
              <a:lnSpc>
                <a:spcPct val="100000"/>
              </a:lnSpc>
              <a:spcBef>
                <a:spcPts val="0"/>
              </a:spcBef>
              <a:spcAft>
                <a:spcPts val="0"/>
              </a:spcAft>
              <a:buSzPct val="129032"/>
              <a:buNone/>
            </a:pPr>
            <a:r>
              <a:rPr lang="es"/>
              <a:t>Con </a:t>
            </a:r>
            <a:r>
              <a:rPr b="1" lang="es">
                <a:latin typeface="Montserrat"/>
                <a:ea typeface="Montserrat"/>
                <a:cs typeface="Montserrat"/>
                <a:sym typeface="Montserrat"/>
              </a:rPr>
              <a:t>Git</a:t>
            </a:r>
            <a:r>
              <a:rPr lang="es"/>
              <a:t> se obtiene una mayor eficiencia usando archivos de texto plano, ya que con archivos binarios no puede guardar solo los cambios, sino que debe volver a grabar el archivo completo ante cada modificación, por mínima que sea, lo que hace que incremente el tamaño del repositorio.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Definición</a:t>
            </a:r>
            <a:endParaRPr/>
          </a:p>
        </p:txBody>
      </p:sp>
      <p:sp>
        <p:nvSpPr>
          <p:cNvPr id="178" name="Google Shape;178;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Es un sistema que ayuda a organizar el código, el historial y su evolución, funciona como una </a:t>
            </a:r>
            <a:r>
              <a:rPr b="1" i="1" lang="es" sz="1650"/>
              <a:t>máquina del tiempo </a:t>
            </a:r>
            <a:r>
              <a:rPr lang="es" sz="1650"/>
              <a:t>que permite navegar a diferentes versiones del proyecto y si queremos agregar una funcionalidad nueva nos permite crear una rama (</a:t>
            </a:r>
            <a:r>
              <a:rPr i="1" lang="es" sz="1650"/>
              <a:t>branch</a:t>
            </a:r>
            <a:r>
              <a:rPr lang="es" sz="1650"/>
              <a:t>) para dejar intacta la versión estable y crear un ambiente de trabajo en el cual podemos trabajar en una nueva funcionalidad sin afectar la versión original. Permite: </a:t>
            </a:r>
            <a:endParaRPr sz="1650"/>
          </a:p>
          <a:p>
            <a:pPr indent="-333375" lvl="0" marL="457200" rtl="0" algn="l">
              <a:lnSpc>
                <a:spcPct val="115000"/>
              </a:lnSpc>
              <a:spcBef>
                <a:spcPts val="1200"/>
              </a:spcBef>
              <a:spcAft>
                <a:spcPts val="0"/>
              </a:spcAft>
              <a:buSzPts val="1650"/>
              <a:buChar char="●"/>
            </a:pPr>
            <a:r>
              <a:rPr lang="es" sz="1650"/>
              <a:t>Manejar distintas versiones del proyecto.</a:t>
            </a:r>
            <a:endParaRPr sz="1650"/>
          </a:p>
          <a:p>
            <a:pPr indent="-333375" lvl="0" marL="457200" rtl="0" algn="l">
              <a:lnSpc>
                <a:spcPct val="115000"/>
              </a:lnSpc>
              <a:spcBef>
                <a:spcPts val="0"/>
              </a:spcBef>
              <a:spcAft>
                <a:spcPts val="0"/>
              </a:spcAft>
              <a:buSzPts val="1650"/>
              <a:buChar char="●"/>
            </a:pPr>
            <a:r>
              <a:rPr lang="es" sz="1650"/>
              <a:t>Guardar el historial o guardar todas las versiones de los archivos del proyecto.</a:t>
            </a:r>
            <a:endParaRPr sz="1650"/>
          </a:p>
          <a:p>
            <a:pPr indent="-333375" lvl="0" marL="457200" rtl="0" algn="l">
              <a:lnSpc>
                <a:spcPct val="115000"/>
              </a:lnSpc>
              <a:spcBef>
                <a:spcPts val="0"/>
              </a:spcBef>
              <a:spcAft>
                <a:spcPts val="0"/>
              </a:spcAft>
              <a:buSzPts val="1650"/>
              <a:buChar char="●"/>
            </a:pPr>
            <a:r>
              <a:rPr lang="es" sz="1650"/>
              <a:t>Trabajar simultáneamente sobre un mismo proyecto.</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¿Cómo funciona?</a:t>
            </a:r>
            <a:endParaRPr/>
          </a:p>
        </p:txBody>
      </p:sp>
      <p:sp>
        <p:nvSpPr>
          <p:cNvPr id="184" name="Google Shape;184;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Git almacena instantáneas de un mini sistema de archivos. Cada vez que confirmamos un cambio, Git toma una "foto" del aspecto del proyecto en ese momento y crea una referencia a esa instantánea. Si un archivo no cambió Git sólo crea un enlace a la imagen anterior idéntica que tiene almacenada.</a:t>
            </a:r>
            <a:endParaRPr sz="1650"/>
          </a:p>
        </p:txBody>
      </p:sp>
      <p:pic>
        <p:nvPicPr>
          <p:cNvPr id="185" name="Google Shape;185;p7"/>
          <p:cNvPicPr preferRelativeResize="0"/>
          <p:nvPr/>
        </p:nvPicPr>
        <p:blipFill rotWithShape="1">
          <a:blip r:embed="rId3">
            <a:alphaModFix/>
          </a:blip>
          <a:srcRect b="11253" l="5206" r="2814" t="10973"/>
          <a:stretch/>
        </p:blipFill>
        <p:spPr>
          <a:xfrm>
            <a:off x="2365913" y="2760300"/>
            <a:ext cx="4412224" cy="186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GIT | Terminología</a:t>
            </a:r>
            <a:endParaRPr/>
          </a:p>
        </p:txBody>
      </p:sp>
      <p:sp>
        <p:nvSpPr>
          <p:cNvPr id="191" name="Google Shape;191;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Repositorio: </a:t>
            </a:r>
            <a:r>
              <a:rPr lang="es" sz="1650"/>
              <a:t>es la carpeta principal donde se encuentran almacenados los archivos que componen el proyecto. El directorio contiene </a:t>
            </a:r>
            <a:r>
              <a:rPr i="1" lang="es" sz="1650"/>
              <a:t>metadatos</a:t>
            </a:r>
            <a:r>
              <a:rPr lang="es" sz="1650"/>
              <a:t> gestionados por </a:t>
            </a:r>
            <a:r>
              <a:rPr b="1" lang="es" sz="1650"/>
              <a:t>Git</a:t>
            </a:r>
            <a:r>
              <a:rPr lang="es" sz="1650"/>
              <a:t>, de manera que el proyecto es configurado como un repositorio local.</a:t>
            </a:r>
            <a:endParaRPr sz="1650"/>
          </a:p>
          <a:p>
            <a:pPr indent="-333375" lvl="0" marL="457200" rtl="0" algn="l">
              <a:lnSpc>
                <a:spcPct val="115000"/>
              </a:lnSpc>
              <a:spcBef>
                <a:spcPts val="0"/>
              </a:spcBef>
              <a:spcAft>
                <a:spcPts val="0"/>
              </a:spcAft>
              <a:buSzPts val="1650"/>
              <a:buChar char="●"/>
            </a:pPr>
            <a:r>
              <a:rPr b="1" lang="es" sz="1650"/>
              <a:t>Commit: </a:t>
            </a:r>
            <a:r>
              <a:rPr lang="es" sz="1650"/>
              <a:t>un </a:t>
            </a:r>
            <a:r>
              <a:rPr i="1" lang="es" sz="1650"/>
              <a:t>commit</a:t>
            </a:r>
            <a:r>
              <a:rPr lang="es" sz="1650"/>
              <a:t> es el estado de un proyecto en un determinado momento de la historia del mismo, imaginemos esto como punto por punto cada uno de los cambios que van pasando. Depende de nosotros determinar cuántos y cuales archivos incluirá cada </a:t>
            </a:r>
            <a:r>
              <a:rPr b="1" lang="es" sz="1650"/>
              <a:t>commit</a:t>
            </a:r>
            <a:r>
              <a:rPr lang="es" sz="1650"/>
              <a:t>.</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Terminología</a:t>
            </a:r>
            <a:endParaRPr/>
          </a:p>
        </p:txBody>
      </p:sp>
      <p:sp>
        <p:nvSpPr>
          <p:cNvPr id="197" name="Google Shape;197;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333375" lvl="0" marL="457200" rtl="0" algn="l">
              <a:lnSpc>
                <a:spcPct val="115000"/>
              </a:lnSpc>
              <a:spcBef>
                <a:spcPts val="0"/>
              </a:spcBef>
              <a:spcAft>
                <a:spcPts val="0"/>
              </a:spcAft>
              <a:buSzPts val="1650"/>
              <a:buChar char="●"/>
            </a:pPr>
            <a:r>
              <a:rPr b="1" lang="es" sz="1650"/>
              <a:t>Rama (branch)</a:t>
            </a:r>
            <a:r>
              <a:rPr lang="es" sz="1650"/>
              <a:t>: una rama es una línea alterna del tiempo en la historia de nuestro repositorio. Funciona para crear </a:t>
            </a:r>
            <a:r>
              <a:rPr i="1" lang="es" sz="1650"/>
              <a:t>features</a:t>
            </a:r>
            <a:r>
              <a:rPr lang="es" sz="1650"/>
              <a:t>, arreglar </a:t>
            </a:r>
            <a:r>
              <a:rPr i="1" lang="es" sz="1650"/>
              <a:t>bugs</a:t>
            </a:r>
            <a:r>
              <a:rPr lang="es" sz="1650"/>
              <a:t>, experimentar, sin afectar la versión estable o principal del proyecto. La rama principal por defecto es </a:t>
            </a:r>
            <a:r>
              <a:rPr b="1" lang="es" sz="1650"/>
              <a:t>master</a:t>
            </a:r>
            <a:r>
              <a:rPr lang="es" sz="1650"/>
              <a:t>.</a:t>
            </a:r>
            <a:endParaRPr sz="1650"/>
          </a:p>
          <a:p>
            <a:pPr indent="-333375" lvl="0" marL="457200" rtl="0" algn="l">
              <a:lnSpc>
                <a:spcPct val="115000"/>
              </a:lnSpc>
              <a:spcBef>
                <a:spcPts val="0"/>
              </a:spcBef>
              <a:spcAft>
                <a:spcPts val="0"/>
              </a:spcAft>
              <a:buSzPts val="1650"/>
              <a:buChar char="●"/>
            </a:pPr>
            <a:r>
              <a:rPr b="1" lang="es" sz="1650"/>
              <a:t>Pull Request</a:t>
            </a:r>
            <a:r>
              <a:rPr lang="es" sz="1650"/>
              <a:t>: en proyectos con un equipo de trabajo, cada persona puede trabajar en una rama distinta, pero llegado el momento puede pasar que dicha rama se tenga que unir a la rama principal. Para eso se crea un</a:t>
            </a:r>
            <a:r>
              <a:rPr i="1" lang="es" sz="1650"/>
              <a:t> pull request</a:t>
            </a:r>
            <a:r>
              <a:rPr lang="es" sz="1650"/>
              <a:t> donde comunicamos el código que incluye los cambios, es revisado, comentado y aprobado para darle </a:t>
            </a:r>
            <a:r>
              <a:rPr i="1" lang="es" sz="1650"/>
              <a:t>merge</a:t>
            </a:r>
            <a:r>
              <a:rPr lang="es" sz="1650"/>
              <a:t>. En el contexto de GIT, </a:t>
            </a:r>
            <a:r>
              <a:rPr i="1" lang="es" sz="1650"/>
              <a:t>merge</a:t>
            </a:r>
            <a:r>
              <a:rPr lang="es" sz="1650"/>
              <a:t> significa unir dos trabajos, en este caso la rama </a:t>
            </a:r>
            <a:r>
              <a:rPr i="1" lang="es" sz="1650"/>
              <a:t>branch</a:t>
            </a:r>
            <a:r>
              <a:rPr lang="es" sz="1650"/>
              <a:t> con la rama </a:t>
            </a:r>
            <a:r>
              <a:rPr i="1" lang="es" sz="1650"/>
              <a:t>master</a:t>
            </a:r>
            <a:r>
              <a:rPr lang="es" sz="1650"/>
              <a:t>.</a:t>
            </a:r>
            <a:endParaRPr sz="16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