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Montserrat Medium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65">
          <p15:clr>
            <a:srgbClr val="A4A3A4"/>
          </p15:clr>
        </p15:guide>
        <p15:guide id="2" pos="4252">
          <p15:clr>
            <a:srgbClr val="A4A3A4"/>
          </p15:clr>
        </p15:guide>
        <p15:guide id="3" pos="272">
          <p15:clr>
            <a:srgbClr val="9AA0A6"/>
          </p15:clr>
        </p15:guide>
        <p15:guide id="4" orient="horz" pos="2013">
          <p15:clr>
            <a:srgbClr val="747775"/>
          </p15:clr>
        </p15:guide>
        <p15:guide id="5" pos="3118">
          <p15:clr>
            <a:srgbClr val="747775"/>
          </p15:clr>
        </p15:guide>
      </p15:sldGuideLst>
    </p:ext>
    <p:ext uri="GoogleSlidesCustomDataVersion2">
      <go:slidesCustomData xmlns:go="http://customooxmlschemas.google.com/" r:id="rId21" roundtripDataSignature="AMtx7mgFCBY74+m8CDgAvnlCqHu2db98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B6BE0E-D49A-46AA-9CB0-493B30777EEC}">
  <a:tblStyle styleId="{E2B6BE0E-D49A-46AA-9CB0-493B30777E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65" orient="horz"/>
        <p:guide pos="4252"/>
        <p:guide pos="272"/>
        <p:guide pos="2013" orient="horz"/>
        <p:guide pos="311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MontserratMedium-regular.fntdata"/><Relationship Id="rId16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Medium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eca98721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beca98721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eca987217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beca98721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eca987217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beca98721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267b0f8d0_0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5267b0f8d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24189f0c2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c24189f0c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" name="Google Shape;1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2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86c51cff0_0_119"/>
          <p:cNvSpPr txBox="1"/>
          <p:nvPr>
            <p:ph type="title"/>
          </p:nvPr>
        </p:nvSpPr>
        <p:spPr>
          <a:xfrm>
            <a:off x="643254" y="683598"/>
            <a:ext cx="59466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300" u="sng">
                <a:solidFill>
                  <a:srgbClr val="0000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g1486c51cff0_0_119"/>
          <p:cNvSpPr txBox="1"/>
          <p:nvPr>
            <p:ph idx="1" type="body"/>
          </p:nvPr>
        </p:nvSpPr>
        <p:spPr>
          <a:xfrm>
            <a:off x="629324" y="1644192"/>
            <a:ext cx="71085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200">
                <a:solidFill>
                  <a:srgbClr val="BD8B0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1486c51cff0_0_1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g1486c51cff0_0_1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g1486c51cff0_0_11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5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28" name="Google Shape;2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28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7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" name="Google Shape;35;p27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36" name="Google Shape;3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6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2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9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9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0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2" name="Google Shape;6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30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6" name="Google Shape;66;p30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1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1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1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1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1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1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5" name="Google Shape;75;p31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6" name="Google Shape;76;p31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7" name="Google Shape;77;p31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31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1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1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84" name="Google Shape;84;p31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2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2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2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2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32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2" name="Google Shape;92;p32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3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2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2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98" name="Google Shape;98;p32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validator.w3.org/" TargetMode="External"/><Relationship Id="rId4" Type="http://schemas.openxmlformats.org/officeDocument/2006/relationships/hyperlink" Target="https://validator.w3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title"/>
          </p:nvPr>
        </p:nvSpPr>
        <p:spPr>
          <a:xfrm>
            <a:off x="3353700" y="17291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5000"/>
              <a:buNone/>
            </a:pPr>
            <a:r>
              <a:rPr lang="es-ES" sz="2000">
                <a:solidFill>
                  <a:schemeClr val="dk2"/>
                </a:solidFill>
              </a:rPr>
              <a:t>Trabajo Práctico Obligatorio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9729"/>
              <a:buNone/>
            </a:pPr>
            <a:r>
              <a:rPr lang="es-ES">
                <a:solidFill>
                  <a:schemeClr val="dk2"/>
                </a:solidFill>
              </a:rPr>
              <a:t>Desarrollo Web HTML, CSS y JavaScript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eca987217_0_26"/>
          <p:cNvSpPr txBox="1"/>
          <p:nvPr>
            <p:ph type="ctrTitle"/>
          </p:nvPr>
        </p:nvSpPr>
        <p:spPr>
          <a:xfrm>
            <a:off x="550350" y="17865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/>
              <a:t>Condiciones del TPO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eca987217_0_8"/>
          <p:cNvSpPr txBox="1"/>
          <p:nvPr/>
        </p:nvSpPr>
        <p:spPr>
          <a:xfrm>
            <a:off x="431800" y="507900"/>
            <a:ext cx="7959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-ES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¿Cómo se llevará a cabo el desarrollo del proyecto?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2beca987217_0_8"/>
          <p:cNvSpPr txBox="1"/>
          <p:nvPr/>
        </p:nvSpPr>
        <p:spPr>
          <a:xfrm>
            <a:off x="431850" y="1431300"/>
            <a:ext cx="4518300" cy="32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ontserrat"/>
              <a:buAutoNum type="arabicPeriod"/>
            </a:pPr>
            <a:r>
              <a:rPr b="1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En equipo: </a:t>
            </a: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conformados por 4 miembros cada uno, lo cual es un requisito obligatorio.</a:t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18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ontserrat"/>
              <a:buAutoNum type="arabicPeriod"/>
            </a:pPr>
            <a:r>
              <a:rPr b="1" i="0" lang="es-ES" sz="18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Un representante: </a:t>
            </a: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Cada equipo deberá designar a </a:t>
            </a:r>
            <a:r>
              <a:rPr b="1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un representante</a:t>
            </a: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que actuará como </a:t>
            </a:r>
            <a:r>
              <a:rPr b="1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punto de contacto directo </a:t>
            </a: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 el Instructor del curso.</a:t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Este representante será responsable de: </a:t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182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ontserrat"/>
              <a:buChar char="●"/>
            </a:pPr>
            <a:r>
              <a:rPr b="1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Recibir la retroalimentación del Instructor</a:t>
            </a: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sobre el proyecto a lo largo de la cursada.</a:t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18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ontserrat"/>
              <a:buChar char="●"/>
            </a:pPr>
            <a:r>
              <a:rPr b="1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Recibir toda comunicación importante </a:t>
            </a: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relacionada con el desarrollo del proyecto. </a:t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g2beca987217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0000" y="1548975"/>
            <a:ext cx="1645925" cy="164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g2beca987217_0_16"/>
          <p:cNvGraphicFramePr/>
          <p:nvPr/>
        </p:nvGraphicFramePr>
        <p:xfrm>
          <a:off x="143825" y="123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{E2B6BE0E-D49A-46AA-9CB0-493B30777EEC}</a:tableStyleId>
              </a:tblPr>
              <a:tblGrid>
                <a:gridCol w="3966800"/>
                <a:gridCol w="498675"/>
              </a:tblGrid>
              <a:tr h="37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El sitio web debe poseer al menos 4 páginas HTML o 4 secciones si se trata de un sitio One Page. 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/>
                        <a:t>10</a:t>
                      </a:r>
                      <a:endParaRPr b="1" sz="1100"/>
                    </a:p>
                  </a:txBody>
                  <a:tcPr marT="91425" marB="91425" marR="91425" marL="91425" anchor="ctr"/>
                </a:tc>
              </a:tr>
              <a:tr h="58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El sitio web debe incluir un formulario de contacto, con al menos 5 campos que incluya (un checkbox o radiobutton), un select y una imagen, con validación realizada mediante JavaScript para que los campos sean obligatorios. 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/>
                        <a:t>15</a:t>
                      </a:r>
                      <a:endParaRPr b="1" sz="1100"/>
                    </a:p>
                  </a:txBody>
                  <a:tcPr marT="91425" marB="91425" marR="91425" marL="91425" anchor="ctr"/>
                </a:tc>
              </a:tr>
              <a:tr h="45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Tener al menos una página totalmente responsive con mínimo 3 puntos de corte con media querys para 3 tamaños de dispositivos (PC escritorio, Tablet, Celular). Para el diseño debe usarse CSS.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/>
                        <a:t>15</a:t>
                      </a:r>
                      <a:endParaRPr b="1" sz="1100"/>
                    </a:p>
                  </a:txBody>
                  <a:tcPr marT="91425" marB="91425" marR="91425" marL="91425" anchor="ctr"/>
                </a:tc>
              </a:tr>
              <a:tr h="37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Utilizar al menos una animación, transformación o una transición.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/>
                        <a:t>10</a:t>
                      </a:r>
                      <a:endParaRPr b="1" sz="1100"/>
                    </a:p>
                  </a:txBody>
                  <a:tcPr marT="91425" marB="91425" marR="91425" marL="91425" anchor="ctr"/>
                </a:tc>
              </a:tr>
              <a:tr h="37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Poseer una estructura HTML maquetada con Flexbox y/o Grid.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/>
                        <a:t>10</a:t>
                      </a:r>
                      <a:endParaRPr b="1" sz="11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27" name="Google Shape;127;g2beca987217_0_16"/>
          <p:cNvGraphicFramePr/>
          <p:nvPr/>
        </p:nvGraphicFramePr>
        <p:xfrm>
          <a:off x="4936525" y="123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{E2B6BE0E-D49A-46AA-9CB0-493B30777EEC}</a:tableStyleId>
              </a:tblPr>
              <a:tblGrid>
                <a:gridCol w="3648850"/>
                <a:gridCol w="458700"/>
              </a:tblGrid>
              <a:tr h="45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Se considerará la presentación general del proyecto, la legibilidad del mismo, la navegación sin llegar a puntos de no retorno, la optimización de imagenes para la web y el uso de favicon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/>
                        <a:t>10</a:t>
                      </a:r>
                      <a:endParaRPr b="1" sz="1100"/>
                    </a:p>
                  </a:txBody>
                  <a:tcPr marT="91425" marB="91425" marR="91425" marL="91425" anchor="ctr"/>
                </a:tc>
              </a:tr>
              <a:tr h="45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dk1"/>
                          </a:solidFill>
                        </a:rPr>
                        <a:t>El trabajo práctico deberá subirse a un servidor online y compartirse mediante un repositorio de Git.</a:t>
                      </a:r>
                      <a:r>
                        <a:rPr lang="es-ES" sz="1000">
                          <a:solidFill>
                            <a:srgbClr val="CC0000"/>
                          </a:solidFill>
                        </a:rPr>
                        <a:t> </a:t>
                      </a:r>
                      <a:r>
                        <a:rPr b="1" lang="es-ES" sz="1000">
                          <a:solidFill>
                            <a:srgbClr val="CC0000"/>
                          </a:solidFill>
                        </a:rPr>
                        <a:t>(Mandatorio)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/>
                        <a:t>10</a:t>
                      </a:r>
                      <a:endParaRPr b="1" sz="1100"/>
                    </a:p>
                  </a:txBody>
                  <a:tcPr marT="91425" marB="91425" marR="91425" marL="91425" anchor="ctr"/>
                </a:tc>
              </a:tr>
              <a:tr h="45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dk1"/>
                          </a:solidFill>
                        </a:rPr>
                        <a:t>La página deberá subirse a un servidor on-line para poder ser navegada por el Docente. Ejemplo: Netlify o similar. </a:t>
                      </a:r>
                      <a:r>
                        <a:rPr b="1" lang="es-ES" sz="1000">
                          <a:solidFill>
                            <a:srgbClr val="CC0000"/>
                          </a:solidFill>
                        </a:rPr>
                        <a:t>(Mandatorio)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/>
                        <a:t>10</a:t>
                      </a:r>
                      <a:endParaRPr b="1" sz="1100"/>
                    </a:p>
                  </a:txBody>
                  <a:tcPr marT="91425" marB="91425" marR="91425" marL="91425" anchor="ctr"/>
                </a:tc>
              </a:tr>
              <a:tr h="45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dk1"/>
                          </a:solidFill>
                        </a:rPr>
                        <a:t>El sitio web debe estar estructurado utilizando etiquetas semánticas HTML correctamente. Debe pasar la validación de</a:t>
                      </a:r>
                      <a:r>
                        <a:rPr lang="es-ES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s-ES" sz="1000" u="sng">
                          <a:solidFill>
                            <a:srgbClr val="1155CC"/>
                          </a:solid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https://validator.w3.org/</a:t>
                      </a:r>
                      <a:r>
                        <a:rPr lang="es-ES" sz="1000">
                          <a:solidFill>
                            <a:schemeClr val="dk1"/>
                          </a:solidFill>
                        </a:rPr>
                        <a:t> sin errores.  </a:t>
                      </a:r>
                      <a:r>
                        <a:rPr b="1" lang="es-ES" sz="1000">
                          <a:solidFill>
                            <a:srgbClr val="CC0000"/>
                          </a:solidFill>
                        </a:rPr>
                        <a:t>(Mandatorio)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/>
                        <a:t>5</a:t>
                      </a:r>
                      <a:endParaRPr b="1" sz="1100"/>
                    </a:p>
                  </a:txBody>
                  <a:tcPr marT="91425" marB="91425" marR="91425" marL="91425" anchor="ctr"/>
                </a:tc>
              </a:tr>
              <a:tr h="37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Utilizar iframes y/o íconos de FontAwesome y/o fuentes locales o bien de Google Fonts.Es optativo incluir algún elemento de Bootstrap.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/>
                        <a:t>5</a:t>
                      </a:r>
                      <a:endParaRPr b="1" sz="11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28" name="Google Shape;128;g2beca987217_0_16"/>
          <p:cNvSpPr txBox="1"/>
          <p:nvPr/>
        </p:nvSpPr>
        <p:spPr>
          <a:xfrm>
            <a:off x="143825" y="596525"/>
            <a:ext cx="493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Criterios de evaluación</a:t>
            </a:r>
            <a:endParaRPr b="1"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267b0f8d0_0_112"/>
          <p:cNvSpPr txBox="1"/>
          <p:nvPr/>
        </p:nvSpPr>
        <p:spPr>
          <a:xfrm>
            <a:off x="431800" y="507900"/>
            <a:ext cx="710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-ES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Fecha Límite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5267b0f8d0_0_112"/>
          <p:cNvSpPr txBox="1"/>
          <p:nvPr/>
        </p:nvSpPr>
        <p:spPr>
          <a:xfrm>
            <a:off x="431800" y="954475"/>
            <a:ext cx="45183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El trabajo debe ser entregado durante la </a:t>
            </a:r>
            <a:r>
              <a:rPr b="1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Clase 22.</a:t>
            </a: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Corresponde a la semana que va desde el </a:t>
            </a:r>
            <a:r>
              <a:rPr b="1" lang="es-ES" sz="180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20 al 26 de mayo.</a:t>
            </a:r>
            <a:endParaRPr b="0" i="0" sz="18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g15267b0f8d0_0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1625" y="1399050"/>
            <a:ext cx="2190200" cy="21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24189f0c2_0_17"/>
          <p:cNvSpPr txBox="1"/>
          <p:nvPr/>
        </p:nvSpPr>
        <p:spPr>
          <a:xfrm>
            <a:off x="431800" y="517800"/>
            <a:ext cx="795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Condiciones de aprobación</a:t>
            </a:r>
            <a:endParaRPr b="1" i="0" sz="2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g2c24189f0c2_0_17"/>
          <p:cNvSpPr txBox="1"/>
          <p:nvPr/>
        </p:nvSpPr>
        <p:spPr>
          <a:xfrm>
            <a:off x="431800" y="1256200"/>
            <a:ext cx="4518300" cy="31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ontserrat"/>
              <a:buChar char="●"/>
            </a:pPr>
            <a:r>
              <a:rPr b="1" i="0" lang="es-ES" sz="17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60% </a:t>
            </a:r>
            <a:r>
              <a:rPr b="0" i="0" lang="es-ES" sz="17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del trabajo práctico correcto. </a:t>
            </a:r>
            <a:endParaRPr b="0" i="0" sz="17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ontserrat"/>
              <a:buChar char="●"/>
            </a:pPr>
            <a:r>
              <a:rPr b="0" i="0" lang="es-ES" sz="17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El trabajo </a:t>
            </a:r>
            <a:r>
              <a:rPr b="1" i="0" lang="es-ES" sz="17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se cargará en  la plataforma</a:t>
            </a:r>
            <a:r>
              <a:rPr b="0" i="0" lang="es-ES" sz="17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especificada por el instructor</a:t>
            </a:r>
            <a:r>
              <a:rPr lang="es-ES" sz="170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700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ontserrat"/>
              <a:buChar char="●"/>
            </a:pPr>
            <a:r>
              <a:rPr b="1" i="0" lang="es-ES" sz="17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Entregar el enlace </a:t>
            </a:r>
            <a:r>
              <a:rPr b="0" i="0" lang="es-ES" sz="17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 la versión navegable del sitio web.</a:t>
            </a:r>
            <a:endParaRPr b="0" i="0" sz="17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ontserrat"/>
              <a:buChar char="●"/>
            </a:pPr>
            <a:r>
              <a:rPr b="0" i="0" lang="es-ES" sz="17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Entregar el enlace al </a:t>
            </a:r>
            <a:r>
              <a:rPr b="1" i="0" lang="es-ES" sz="17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repositorio</a:t>
            </a:r>
            <a:r>
              <a:rPr b="0" i="0" lang="es-ES" sz="17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utilizado</a:t>
            </a:r>
            <a:endParaRPr b="0" i="0" sz="17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700"/>
              <a:buFont typeface="Montserrat"/>
              <a:buChar char="●"/>
            </a:pPr>
            <a:r>
              <a:rPr b="0" i="0" lang="es-ES" sz="17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Entregar la </a:t>
            </a:r>
            <a:r>
              <a:rPr b="1" i="0" lang="es-ES" sz="17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lista de integrantes</a:t>
            </a:r>
            <a:r>
              <a:rPr b="0" i="0" lang="es-ES" sz="17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y cualquier comentario adicional que consideren necesario. </a:t>
            </a:r>
            <a:endParaRPr b="0" i="0" sz="1700" u="none" cap="none" strike="noStrik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" name="Google Shape;142;g2c24189f0c2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0000" y="1690800"/>
            <a:ext cx="1504100" cy="15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Gonzalo F. Rubé</dc:creator>
</cp:coreProperties>
</file>