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9144000" cy="5143500"/>
  <p:embeddedFontLst>
    <p:embeddedFont>
      <p:font typeface="Montserrat SemiBold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Montserrat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iRHeKNseDY5NBAl+WV+mzEvp8u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regular.fntdata"/><Relationship Id="rId42" Type="http://schemas.openxmlformats.org/officeDocument/2006/relationships/font" Target="fonts/MontserratSemiBold-italic.fntdata"/><Relationship Id="rId41" Type="http://schemas.openxmlformats.org/officeDocument/2006/relationships/font" Target="fonts/MontserratSemiBold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MontserratSemiBold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Medium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boldItalic.fntdata"/><Relationship Id="rId50" Type="http://schemas.openxmlformats.org/officeDocument/2006/relationships/font" Target="fonts/MontserratMedium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3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3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3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3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4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4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4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0dce80866_0_18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1f0dce80866_0_18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f0dce80866_0_18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1f0dce80866_0_18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b022641e_0_16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f0b022641e_0_16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3" name="Google Shape;1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3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" name="Google Shape;16;p43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dce80866_0_20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f0dce80866_0_204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g1f0dce80866_0_2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00" name="Google Shape;100;g1f0dce80866_0_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f0dce80866_0_20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1f0dce80866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f0dce80866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dce80866_0_21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f0dce80866_0_21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f0dce80866_0_21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f0dce80866_0_21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f0dce80866_0_21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f0dce80866_0_21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g1f0dce80866_0_21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g1f0dce80866_0_21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g1f0dce80866_0_21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g1f0dce80866_0_21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f0dce80866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f0dce80866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f0dce80866_0_212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dce80866_0_22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f0dce80866_0_2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g1f0dce80866_0_226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2" name="Google Shape;122;g1f0dce80866_0_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f0dce80866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f0dce80866_0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dce80866_0_24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f0dce80866_0_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1f0dce80866_0_2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f0dce80866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f0dce80866_0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f0dce80866_0_24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g1f0dce80866_0_24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dce80866_0_25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0dce80866_0_2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0dce80866_0_2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0dce80866_0_25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0dce80866_0_2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f0dce80866_0_25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f0dce80866_0_25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g1f0dce80866_0_25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2" name="Google Shape;142;g1f0dce80866_0_25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g1f0dce80866_0_25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g1f0dce80866_0_25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g1f0dce80866_0_2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f0dce80866_0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f0dce80866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f0dce80866_0_2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f0dce80866_0_25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0" name="Google Shape;150;g1f0dce80866_0_254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dce80866_0_27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f0dce80866_0_27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f0dce80866_0_27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f0dce80866_0_27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f0dce80866_0_27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g1f0dce80866_0_27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g1f0dce80866_0_27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g1f0dce80866_0_27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f0dce80866_0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f0dce80866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f0dce80866_0_27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f0dce80866_0_27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4" name="Google Shape;164;g1f0dce80866_0_272"/>
          <p:cNvPicPr preferRelativeResize="0"/>
          <p:nvPr/>
        </p:nvPicPr>
        <p:blipFill rotWithShape="1">
          <a:blip r:embed="rId4">
            <a:alphaModFix/>
          </a:blip>
          <a:srcRect b="28572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0dce80866_0_286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g1f0dce80866_0_286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f0dce80866_0_28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1f0dce80866_0_28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1f0dce80866_0_28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7c5592f34_0_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2b7c5592f34_0_5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g2b7c5592f34_0_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3" name="Google Shape;23;g2b7c5592f34_0_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7c5592f34_0_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g2b7c5592f34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g2b7c5592f34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Clase 2 - 37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4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" name="Google Shape;37;p4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4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7c5592f34_0_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2b7c5592f34_0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b7c5592f3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2b7c5592f3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2b7c5592f34_0_8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2b7c5592f34_0_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b7c5592f34_0_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b7c5592f34_0_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7c5592f34_0_23"/>
          <p:cNvSpPr/>
          <p:nvPr/>
        </p:nvSpPr>
        <p:spPr>
          <a:xfrm>
            <a:off x="0" y="0"/>
            <a:ext cx="9144000" cy="513080"/>
          </a:xfrm>
          <a:custGeom>
            <a:rect b="b" l="l" r="r" t="t"/>
            <a:pathLst>
              <a:path extrusionOk="0" h="513080" w="9144000">
                <a:moveTo>
                  <a:pt x="0" y="0"/>
                </a:moveTo>
                <a:lnTo>
                  <a:pt x="9143999" y="0"/>
                </a:lnTo>
                <a:lnTo>
                  <a:pt x="9143999" y="512574"/>
                </a:lnTo>
                <a:lnTo>
                  <a:pt x="0" y="512574"/>
                </a:lnTo>
                <a:lnTo>
                  <a:pt x="0" y="0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g2b7c5592f34_0_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b7c5592f3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b7c5592f3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2b7c5592f34_0_23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b7c5592f34_0_23"/>
          <p:cNvSpPr txBox="1"/>
          <p:nvPr>
            <p:ph idx="1" type="body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b7c5592f34_0_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b7c5592f34_0_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b7c5592f34_0_2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7c5592f34_0_17"/>
          <p:cNvSpPr txBox="1"/>
          <p:nvPr>
            <p:ph type="ctrTitle"/>
          </p:nvPr>
        </p:nvSpPr>
        <p:spPr>
          <a:xfrm>
            <a:off x="544858" y="1927223"/>
            <a:ext cx="80544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b7c5592f34_0_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b7c5592f34_0_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b7c5592f34_0_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b7c5592f34_0_1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c5592f34_0_3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2b7c5592f34_0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b7c5592f3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b7c5592f34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b7c5592f34_0_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2b7c5592f34_0_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b7c5592f34_0_3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dce80866_0_248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1f0dce80866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f0dce80866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0dce80866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0dce80866_0_24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dce80866_0_196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90" name="Google Shape;90;g1f0dce80866_0_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f0dce80866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f0dce80866_0_19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g1f0dce80866_0_196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g1f0dce80866_0_19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1f0dce80866_0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7c5592f34_0_2"/>
          <p:cNvSpPr txBox="1"/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b7c5592f34_0_2"/>
          <p:cNvSpPr txBox="1"/>
          <p:nvPr>
            <p:ph idx="1" type="body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b7c5592f34_0_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2b7c5592f34_0_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2b7c5592f34_0_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0dce80866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1f0dce80866_0_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1f0dce80866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38.png"/><Relationship Id="rId7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 31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Node 7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42" name="Google Shape;242;p5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3" name="Google Shape;24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" name="Google Shape;2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Estructura de un JWT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418412" y="1912020"/>
            <a:ext cx="8252724" cy="2423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fontScale="77500" lnSpcReduction="20000"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Header: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Header típicamente consiste de dos partes: el tipo de token, que es JWT, y el algoritmo de cifrado, como HMAC SHA256 o RSA.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Payload: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Payload contiene las reclamaciones (claims). Las reclamaciones son declaraciones sobre una entidad (normalmente, el usuario) y datos adicionales. Hay tres tipos de claims: registered, public, y private claims.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Signature: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crear la Signature, se toma el Header codificado, el Payload codificado, una clave secreta y el algoritmo especificado en el Header, y se firma.</a:t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418412" y="1287692"/>
            <a:ext cx="8266337" cy="213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eyJhbGciOiJIUzI1NiIsInR5cCI6IkpXVCJ9.</a:t>
            </a:r>
            <a:r>
              <a:rPr b="0" i="0" lang="en-US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eyJzdWIiOiIxMjM0NTY3ODkwIiwibmFtZSI6IkpvaG4gRG9lIiwiaWF0IjoxNTE2MjM5MDIyfQ.</a:t>
            </a:r>
            <a:r>
              <a:rPr b="0" i="0" lang="en-US" sz="800" u="none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SflKxwRJSMeKKF2QT4fwpMeJf36POk6yJV_ad</a:t>
            </a:r>
            <a:endParaRPr b="0" i="0" sz="800" u="none" cap="none" strike="noStrike">
              <a:solidFill>
                <a:srgbClr val="7692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0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54" name="Google Shape;254;p10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" name="Google Shape;25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6" name="Google Shape;2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Flujo de Autenticación con JWT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208376" y="2067480"/>
            <a:ext cx="2378069" cy="830997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usuario ingresa sus credenciales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2993119" y="2067479"/>
            <a:ext cx="2965267" cy="830997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GENERACION DE TOKEN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las credenciales son válidas se genera un JWT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6365061" y="2067480"/>
            <a:ext cx="2667001" cy="1077218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VERIFICACION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cada petición, el token se envía y se verifica su validez</a:t>
            </a:r>
            <a:endParaRPr/>
          </a:p>
        </p:txBody>
      </p:sp>
      <p:cxnSp>
        <p:nvCxnSpPr>
          <p:cNvPr id="261" name="Google Shape;261;p10"/>
          <p:cNvCxnSpPr>
            <a:stCxn id="258" idx="3"/>
            <a:endCxn id="259" idx="1"/>
          </p:cNvCxnSpPr>
          <p:nvPr/>
        </p:nvCxnSpPr>
        <p:spPr>
          <a:xfrm>
            <a:off x="2586445" y="2482979"/>
            <a:ext cx="406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0"/>
          <p:cNvCxnSpPr>
            <a:stCxn id="259" idx="3"/>
          </p:cNvCxnSpPr>
          <p:nvPr/>
        </p:nvCxnSpPr>
        <p:spPr>
          <a:xfrm>
            <a:off x="5958386" y="2482978"/>
            <a:ext cx="406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1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9" name="Google Shape;269;p11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0" name="Google Shape;27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1" name="Google Shape;27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Ventajas de Usar JWT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384725" y="1619773"/>
            <a:ext cx="8252724" cy="2368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lnSpcReduction="10000"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Sin Estado: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 requiere mantener sesiones en el servidor.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Escalabilidad: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Ideal para aplicaciones distribuidas.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Seguridad: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Uso de firmas y cifrado.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Compacto: </a:t>
            </a: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Eficiente en tamaño, ideal para transmisión en HTTP headers.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235131" y="774580"/>
            <a:ext cx="8745583" cy="345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Uso de la librería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jsonwebtoken</a:t>
            </a:r>
            <a:b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La librería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jsonwebtoken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se utiliza en Node.js para trabajar con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JSON Web Tokens (JWTs)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. Esta librería proporciona métodos para crear, firmar, verificar y decodificar tokens JWT, facilitando la implementación de autenticación y autorización en aplicaciones web y móviles. </a:t>
            </a: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235131" y="774580"/>
            <a:ext cx="8745583" cy="345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Uso de la librería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bcryptjs</a:t>
            </a:r>
            <a:b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La librería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bcryptjs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se utiliza en Node.js para manejar la seguridad de las contraseñas. Proporciona funciones para cifrar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(hash)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contraseñas y compararlas de manera segura. Es especialmente útil para aplicaciones que requieren almacenar y verificar contraseñas de usuarios de manera segura.</a:t>
            </a: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199208" y="489185"/>
            <a:ext cx="8745583" cy="3890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IMPORTANTE</a:t>
            </a:r>
            <a:br>
              <a:rPr b="1" lang="en-US" sz="2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COMO DESARROLLADORES NUNCA DEBEMOS GUARDAR UNA CONTRASEÑA EN UNA BASE DE DATOS SIN UTILIZAR ALGÚN TIPO DE HASH.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Las contraseñas se guardan hasheadas para evitar que sean usadas si existe un ataque a la base de datos.</a:t>
            </a: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7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95" name="Google Shape;295;p27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6" name="Google Shape;29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7" name="Google Shape;29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Creación del proyecto: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384725" y="1164199"/>
            <a:ext cx="8252724" cy="463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crear el proyecto utilizaremos:</a:t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6">
            <a:alphaModFix/>
          </a:blip>
          <a:srcRect b="0" l="0" r="22514" t="-358"/>
          <a:stretch/>
        </p:blipFill>
        <p:spPr>
          <a:xfrm>
            <a:off x="384725" y="2300154"/>
            <a:ext cx="4015564" cy="30593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384725" y="2922107"/>
            <a:ext cx="8252724" cy="1841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Instalaremos las librerías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express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jsonwebtoken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(para manejar los tokens) y </a:t>
            </a:r>
            <a:r>
              <a:rPr b="1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bcryptjs</a:t>
            </a:r>
            <a:r>
              <a:rPr b="0" i="0" lang="en-US" sz="20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(para encriptar las contraseñas). Si bien en este ejemplo no las guardaremos en la base de datos, es una buena práctica no tener las contraseñas sin hashear.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4725" y="1585813"/>
            <a:ext cx="1857634" cy="38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8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09" name="Google Shape;309;p28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Google Shape;31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1" name="Google Shape;3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Estructura del proyecto: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340899" y="1169848"/>
            <a:ext cx="8252724" cy="463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Y luego crearemos la siguiente estructura:</a:t>
            </a:r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28814" y="1508552"/>
            <a:ext cx="1876735" cy="314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9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21" name="Google Shape;321;p29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2" name="Google Shape;322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3" name="Google Shape;32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9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 el servidor: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index.js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1211092"/>
            <a:ext cx="5783619" cy="331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30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32" name="Google Shape;332;p30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3" name="Google Shape;33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" name="Google Shape;3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0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Configurar el servidor: </a:t>
            </a:r>
            <a:r>
              <a:rPr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config.js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261257" y="1062777"/>
            <a:ext cx="85692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Este archivo contiene la configuración necesaria para manejar los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tokens JWT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la aplicación. Incluye la clave secreta utilizada para firmar los tokens y la duración de validez de los tokens.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900" y="2668426"/>
            <a:ext cx="3863424" cy="102087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 txBox="1"/>
          <p:nvPr/>
        </p:nvSpPr>
        <p:spPr>
          <a:xfrm>
            <a:off x="261257" y="1837429"/>
            <a:ext cx="877080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secretKey: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 una cadena de texto que se usa para firmar y verificar los tokens JWT.</a:t>
            </a:r>
            <a:r>
              <a:rPr b="0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Esta clave debe ser única y secreta.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un entorno de producción, es importante mantener esta clave segura y no compartirla públicamente.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4204324" y="2571750"/>
            <a:ext cx="47530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 clave se usa luego en la función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jwt.sign()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crear el token y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jwt.verify()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verificar la validez del token.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261257" y="3700387"/>
            <a:ext cx="87708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tokenExpiresIn: 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especifica cuánto tiempo es válido el token antes de expirar. Se puede utilizar 1h, 2h, 30m, etc.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Les damos la bienvenida</a:t>
            </a:r>
            <a:endParaRPr/>
          </a:p>
        </p:txBody>
      </p:sp>
      <p:sp>
        <p:nvSpPr>
          <p:cNvPr id="182" name="Google Shape;18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1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47" name="Google Shape;347;p31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8" name="Google Shape;34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Google Shape;34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1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Modelo de usuario: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261257" y="1062777"/>
            <a:ext cx="85692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Crearemos una estructura básica para almacenar usuarios en la aplicación. Este modelo se utiliza para almacenar y manejar los datos de los usuarios de manera temporal en la memoria durante el tiempo de ejecución de la aplicación. 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2052770"/>
            <a:ext cx="2930335" cy="103795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1"/>
          <p:cNvSpPr txBox="1"/>
          <p:nvPr/>
        </p:nvSpPr>
        <p:spPr>
          <a:xfrm>
            <a:off x="261257" y="3318405"/>
            <a:ext cx="85692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Nota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: A los fines de centrar el ejercicio en JWT, almacenaremos los usuarios en memoria. En un proyecto real, los usuarios deben almacenarse en base de datos.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32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60" name="Google Shape;360;p32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" name="Google Shape;361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2" name="Google Shape;3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Controlador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340899" y="1169847"/>
            <a:ext cx="8252724" cy="2546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de autenticación maneja las solicitudes de registro e inicio de sesión de los usuarios. Realiza las siguientes funciones principales: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Registro de usuario (register) :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Recibe los datos del usuario, cifra la contraseña, almacena el usuario en el array de usuarios, genera un token JWT y lo envía como respuesta.</a:t>
            </a:r>
            <a:endParaRPr/>
          </a:p>
          <a:p>
            <a:pPr indent="-2413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5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Inicio de Sesión (login): </a:t>
            </a:r>
            <a:r>
              <a:rPr b="0" i="0" lang="en-US" sz="15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Verifica las credenciales del usuario, genera un token JWT si las credenciales son correctas y lo envía como respuesta.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33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71" name="Google Shape;371;p33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3" name="Google Shape;37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Controlador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340899" y="1169847"/>
            <a:ext cx="8252724" cy="11226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Crearemos el archivo controllers/authController.js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Antes de crear la función de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registro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de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debermos importar las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librerías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necesarios: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899" y="2292530"/>
            <a:ext cx="5483968" cy="179614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340899" y="4196075"/>
            <a:ext cx="8252724" cy="11226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Ahora estamos en condiciones de comenzar con la función de registro: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98" y="1527715"/>
            <a:ext cx="6969547" cy="263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34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85" name="Google Shape;385;p34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Google Shape;386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" name="Google Shape;38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Controlador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340899" y="1182909"/>
            <a:ext cx="8252724" cy="29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Función de registro: Creamos la función que permitirá registrar un usuario.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803366" y="3337559"/>
            <a:ext cx="6472645" cy="72498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7310446" y="1527715"/>
            <a:ext cx="1833553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Resumiendo la función register: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1) Extrae el nombre de usuario y la contraseña del cuerpo de la solicitud</a:t>
            </a:r>
            <a:endParaRPr/>
          </a:p>
          <a:p>
            <a:pPr indent="-1841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2) Cifra la contraseña usando bcrypt.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3) Crea un nuevo usuario con un ID único y la contraseña cifrada.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4) Agrega el nuevo usuario al array de usuarios.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5) Genera un token JWT para el nuevo usuario.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6) Envía el token JWT al cliente.</a:t>
            </a:r>
            <a:endParaRPr b="0" i="0" sz="7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084" y="1345009"/>
            <a:ext cx="6664459" cy="257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3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399" name="Google Shape;399;p35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0" name="Google Shape;400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1" name="Google Shape;40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Controlador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340899" y="1056978"/>
            <a:ext cx="8252724" cy="29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Función de inicio de sesión (login): </a:t>
            </a:r>
            <a:endParaRPr b="0" i="0" sz="16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803365" y="3154680"/>
            <a:ext cx="6139544" cy="6264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999727" y="1345009"/>
            <a:ext cx="2057399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Resumiendo la función login: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1) Extrae el nombre de usuario y la contraseña del cuerpo de la solicitud.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2) Busca el usuario en el array de usuarios por nombre de usuario.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3) Verifica si el usuario existe.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4) Compara la contraseña proporcionada con la contraseña cifrada almacenada.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5) Genera un token JWT si las credenciales son correctas.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6) Envía el token JWT al cliente.</a:t>
            </a:r>
            <a:endParaRPr b="0" i="0" sz="7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91" y="1446674"/>
            <a:ext cx="5404527" cy="32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6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413" name="Google Shape;413;p36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4" name="Google Shape;414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5" name="Google Shape;41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Middleware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340899" y="1056977"/>
            <a:ext cx="8252724" cy="660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middleware de autenticación verifica el token JWT incluido en las solicitudes a rutas protegidas. Si el token es válido, permite que la solicitud continúe, si no, bloquea el acceso.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5803210" y="1446674"/>
            <a:ext cx="267337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Resumiendo la función del middleware: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Comprueba si el token está presente. </a:t>
            </a: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Verifica la validez del token utilizando la clave secreta.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Manejo de Errores: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- Si no se proporciona un token, devuelve un error 403.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-  Si el token es inválido, devuelve un error 500.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Almacenamiento de Datos: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el token es válido, almacena el ID del usuario decodificado en la solicitud.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Continuación del Proceso: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Permite que la solicitud continúe hacia el siguiente middleware o controlador.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Este middleware asegura que solo las solicitudes con un token JWT válido puedan acceder a las rutas protegidas de la aplicación.</a:t>
            </a:r>
            <a:endParaRPr b="1" i="0" sz="7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37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425" name="Google Shape;425;p37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" name="Google Shape;426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7" name="Google Shape;42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7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Rutas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4693032" y="1357702"/>
            <a:ext cx="3837014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Las rutas de autenticación definen cómo se manejan las solicitudes de registro, inicio de sesión y acceso a recursos protegidos.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Resumen de cada ruta: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/register (POST):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Maneja las solicitudes de registro de nuevos usuarios.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Utiliza la función register del authController para registrar usuarios y generar tokens JWT.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/login (POST):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Maneja las solicitudes de inicio de sesión de usuarios.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Utiliza la función login del authController para autenticar usuarios y generar tokens JWT.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/protected (GET):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Una ruta protegida que requiere autenticación.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Utiliza el authMiddleware para verificar el token JWT.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 el token es válido, envía un mensaje de saludo con el ID del usuario.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Estas rutas permiten a los usuarios registrarse, iniciar sesión y acceder a recursos protegidos de manera segura utilizando JWT para la autenticación.</a:t>
            </a:r>
            <a:endParaRPr b="1" i="0" sz="7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4787536" y="1056977"/>
            <a:ext cx="4108269" cy="3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Finalmente, creamos el archivo routes/</a:t>
            </a:r>
            <a:r>
              <a:rPr b="1" i="0" lang="en-US" sz="12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authRoutes.js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899" y="1056977"/>
            <a:ext cx="4352133" cy="361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38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438" name="Google Shape;438;p38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9" name="Google Shape;43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0" name="Google Shape;44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8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Levantando el servidor:</a:t>
            </a:r>
            <a:endParaRPr/>
          </a:p>
        </p:txBody>
      </p:sp>
      <p:pic>
        <p:nvPicPr>
          <p:cNvPr id="442" name="Google Shape;44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1087" y="2230678"/>
            <a:ext cx="1924319" cy="30484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8"/>
          <p:cNvSpPr txBox="1"/>
          <p:nvPr/>
        </p:nvSpPr>
        <p:spPr>
          <a:xfrm>
            <a:off x="340899" y="1231503"/>
            <a:ext cx="58835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 llegado el momento de probar nuestro servidor.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 la terminal ejecutaremos:</a:t>
            </a:r>
            <a:endParaRPr/>
          </a:p>
        </p:txBody>
      </p:sp>
      <p:sp>
        <p:nvSpPr>
          <p:cNvPr id="444" name="Google Shape;444;p38"/>
          <p:cNvSpPr txBox="1"/>
          <p:nvPr/>
        </p:nvSpPr>
        <p:spPr>
          <a:xfrm>
            <a:off x="340899" y="2982324"/>
            <a:ext cx="5883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Y si todo salió bien, veremos: </a:t>
            </a:r>
            <a:endParaRPr/>
          </a:p>
        </p:txBody>
      </p:sp>
      <p:pic>
        <p:nvPicPr>
          <p:cNvPr id="445" name="Google Shape;44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1087" y="3473752"/>
            <a:ext cx="4277322" cy="95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39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452" name="Google Shape;452;p39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" name="Google Shape;453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4" name="Google Shape;45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 txBox="1"/>
          <p:nvPr>
            <p:ph type="title"/>
          </p:nvPr>
        </p:nvSpPr>
        <p:spPr>
          <a:xfrm>
            <a:off x="340899" y="661395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Probando con POSTMAN:</a:t>
            </a:r>
            <a:endParaRPr/>
          </a:p>
        </p:txBody>
      </p:sp>
      <p:sp>
        <p:nvSpPr>
          <p:cNvPr id="456" name="Google Shape;456;p39"/>
          <p:cNvSpPr txBox="1"/>
          <p:nvPr/>
        </p:nvSpPr>
        <p:spPr>
          <a:xfrm>
            <a:off x="340899" y="1231503"/>
            <a:ext cx="588355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Deberemos probar desde el front: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	- Registrar un nuevo usuario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3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	- Iniciar una sesión</a:t>
            </a:r>
            <a:endParaRPr/>
          </a:p>
          <a:p>
            <a:pPr indent="0" lvl="3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	- Acceder a una ruta protegida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40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463" name="Google Shape;463;p40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4" name="Google Shape;464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5" name="Google Shape;46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>
            <p:ph type="title"/>
          </p:nvPr>
        </p:nvSpPr>
        <p:spPr>
          <a:xfrm>
            <a:off x="340899" y="661395"/>
            <a:ext cx="8058518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Probando con POSTMAN: Registrar un usuario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1136469"/>
            <a:ext cx="6434635" cy="327389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0"/>
          <p:cNvSpPr/>
          <p:nvPr/>
        </p:nvSpPr>
        <p:spPr>
          <a:xfrm>
            <a:off x="432025" y="1136469"/>
            <a:ext cx="469312" cy="40138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1374726" y="1211092"/>
            <a:ext cx="1616667" cy="2388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1723075" y="1537850"/>
            <a:ext cx="469312" cy="29094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2900902" y="1814159"/>
            <a:ext cx="469312" cy="2388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795410" y="2118932"/>
            <a:ext cx="1719189" cy="6438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5985916" y="1129844"/>
            <a:ext cx="880743" cy="40138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223719" y="1211092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1149386" y="1222461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6" name="Google Shape;476;p40"/>
          <p:cNvSpPr txBox="1"/>
          <p:nvPr/>
        </p:nvSpPr>
        <p:spPr>
          <a:xfrm>
            <a:off x="1529422" y="1555959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>
            <a:off x="2729166" y="1814159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619777" y="2304870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5741775" y="1196824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795410" y="3443821"/>
            <a:ext cx="3639430" cy="11524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40"/>
          <p:cNvCxnSpPr/>
          <p:nvPr/>
        </p:nvCxnSpPr>
        <p:spPr>
          <a:xfrm>
            <a:off x="4447903" y="4007031"/>
            <a:ext cx="2710543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2" name="Google Shape;482;p40"/>
          <p:cNvSpPr txBox="1"/>
          <p:nvPr/>
        </p:nvSpPr>
        <p:spPr>
          <a:xfrm>
            <a:off x="7223358" y="3655743"/>
            <a:ext cx="17112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Cómo resultado obtenemos un token válido para utilizar en nuestros endpoints</a:t>
            </a:r>
            <a:endParaRPr b="0" i="0" sz="1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4729" y="2163910"/>
            <a:ext cx="3836466" cy="872781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cxnSp>
        <p:nvCxnSpPr>
          <p:cNvPr id="484" name="Google Shape;484;p40"/>
          <p:cNvCxnSpPr/>
          <p:nvPr/>
        </p:nvCxnSpPr>
        <p:spPr>
          <a:xfrm>
            <a:off x="2153201" y="1828799"/>
            <a:ext cx="1733100" cy="743100"/>
          </a:xfrm>
          <a:prstGeom prst="bentConnector3">
            <a:avLst>
              <a:gd fmla="val 3002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5" name="Google Shape;485;p40"/>
          <p:cNvSpPr/>
          <p:nvPr/>
        </p:nvSpPr>
        <p:spPr>
          <a:xfrm>
            <a:off x="4081670" y="2566827"/>
            <a:ext cx="3527444" cy="44383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/>
        </p:nvSpPr>
        <p:spPr>
          <a:xfrm>
            <a:off x="3877111" y="2541046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3859849" y="1802675"/>
            <a:ext cx="563129" cy="2388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3638495" y="1744310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Clase 31</a:t>
            </a:r>
            <a:endParaRPr/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Clase 30</a:t>
            </a:r>
            <a:endParaRPr/>
          </a:p>
        </p:txBody>
      </p:sp>
      <p:sp>
        <p:nvSpPr>
          <p:cNvPr id="189" name="Google Shape;189;p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/>
              <a:t>Clase 32</a:t>
            </a:r>
            <a:endParaRPr/>
          </a:p>
        </p:txBody>
      </p:sp>
      <p:sp>
        <p:nvSpPr>
          <p:cNvPr id="190" name="Google Shape;190;p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91" name="Google Shape;191;p3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Node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171450" lvl="0" marL="336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US"/>
              <a:t>Autenticación</a:t>
            </a:r>
            <a:br>
              <a:rPr lang="en-US"/>
            </a:br>
            <a:r>
              <a:rPr lang="en-US"/>
              <a:t>JWT</a:t>
            </a:r>
            <a:br>
              <a:rPr lang="en-US"/>
            </a:br>
            <a:r>
              <a:rPr lang="en-US"/>
              <a:t>Librerias jsonwebtoken,</a:t>
            </a:r>
            <a:br>
              <a:rPr lang="en-US"/>
            </a:br>
            <a:r>
              <a:rPr lang="en-US"/>
              <a:t>y bcryptsjs</a:t>
            </a:r>
            <a:br>
              <a:rPr lang="en-US"/>
            </a:br>
            <a:r>
              <a:rPr lang="en-US"/>
              <a:t>Estructura posible del proyecto</a:t>
            </a:r>
            <a:br>
              <a:rPr lang="en-US"/>
            </a:br>
            <a:r>
              <a:rPr lang="en-US"/>
              <a:t>Probando en POSTMAN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532575" y="21503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16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MULTER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Instalación y Configuración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diskStorage y filename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Subiendo archivos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Probando desde Postman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4" y="1166534"/>
            <a:ext cx="6609588" cy="333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41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496" name="Google Shape;496;p41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" name="Google Shape;497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8" name="Google Shape;498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1"/>
          <p:cNvSpPr txBox="1"/>
          <p:nvPr>
            <p:ph type="title"/>
          </p:nvPr>
        </p:nvSpPr>
        <p:spPr>
          <a:xfrm>
            <a:off x="340899" y="661395"/>
            <a:ext cx="8058518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Probando con POSTMAN: Loguear un usuario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378233" y="1118617"/>
            <a:ext cx="6780213" cy="18531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795410" y="3579223"/>
            <a:ext cx="3776590" cy="94516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41"/>
          <p:cNvCxnSpPr/>
          <p:nvPr/>
        </p:nvCxnSpPr>
        <p:spPr>
          <a:xfrm>
            <a:off x="4572000" y="4007031"/>
            <a:ext cx="2586446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41"/>
          <p:cNvSpPr txBox="1"/>
          <p:nvPr/>
        </p:nvSpPr>
        <p:spPr>
          <a:xfrm>
            <a:off x="7223358" y="3655743"/>
            <a:ext cx="17112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Cómo resultado obtenemos un token válido para utilizar en nuestros endpoints</a:t>
            </a:r>
            <a:endParaRPr b="0" i="0" sz="1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41"/>
          <p:cNvSpPr txBox="1"/>
          <p:nvPr/>
        </p:nvSpPr>
        <p:spPr>
          <a:xfrm>
            <a:off x="7223358" y="1166534"/>
            <a:ext cx="171123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que el login devuelva un auth = true, deberemos primero ejecutar el register. Recordemos que en este ejemplo, los usuarios se guardan en memoria, por lo tanto deben ser cargados cada vez que se levante el servidor.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42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511" name="Google Shape;511;p42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2" name="Google Shape;512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3" name="Google Shape;51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2"/>
          <p:cNvSpPr txBox="1"/>
          <p:nvPr>
            <p:ph type="title"/>
          </p:nvPr>
        </p:nvSpPr>
        <p:spPr>
          <a:xfrm>
            <a:off x="223720" y="661395"/>
            <a:ext cx="880834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Probando con POSTMAN: Validar una ruta protegida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25" y="1136469"/>
            <a:ext cx="6390622" cy="308743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2"/>
          <p:cNvSpPr/>
          <p:nvPr/>
        </p:nvSpPr>
        <p:spPr>
          <a:xfrm>
            <a:off x="432025" y="1136469"/>
            <a:ext cx="469312" cy="40138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1374726" y="1211092"/>
            <a:ext cx="1616667" cy="2388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223719" y="1211092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9" name="Google Shape;519;p42"/>
          <p:cNvSpPr txBox="1"/>
          <p:nvPr/>
        </p:nvSpPr>
        <p:spPr>
          <a:xfrm>
            <a:off x="1149386" y="1222461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526686" y="2282008"/>
            <a:ext cx="6148434" cy="23888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301346" y="2282923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5924006" y="1157651"/>
            <a:ext cx="864832" cy="40138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5715700" y="1237388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341052" y="3264219"/>
            <a:ext cx="6447786" cy="12178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0dce80866_0_184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0dce80866_0_18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n-U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n-U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0b022641e_0_163"/>
          <p:cNvSpPr txBox="1"/>
          <p:nvPr>
            <p:ph type="ctrTitle"/>
          </p:nvPr>
        </p:nvSpPr>
        <p:spPr>
          <a:xfrm>
            <a:off x="3879700" y="1948170"/>
            <a:ext cx="4530000" cy="1155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3200"/>
              <a:t>Autenticación con JWT</a:t>
            </a:r>
            <a:endParaRPr sz="180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f0b022641e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9" y="1620255"/>
            <a:ext cx="3107775" cy="19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>
            <p:ph type="title"/>
          </p:nvPr>
        </p:nvSpPr>
        <p:spPr>
          <a:xfrm>
            <a:off x="235131" y="774580"/>
            <a:ext cx="8745583" cy="3029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¿Qué es el proceso de Autenticación?</a:t>
            </a:r>
            <a:b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autenticación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es el proceso de verificar la identidad de un usuario, dispositivo o sistema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b="1" lang="en-US" sz="2800" u="sng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garantizar que solo las personas autorizadas 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accedan a los recursos y servicios protegidos.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7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10" name="Google Shape;210;p7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" name="Google Shape;21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Fases del proceso de autenticación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384725" y="1619773"/>
            <a:ext cx="8252724" cy="2368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Identificación: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usuario proporciona una identidad, como un nombre de usuario o un ID.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Verificación: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usuario prueba su identidad mediante una contraseña, un token o biometría.</a:t>
            </a:r>
            <a:endParaRPr b="0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8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21" name="Google Shape;221;p8"/>
            <p:cNvSpPr/>
            <p:nvPr/>
          </p:nvSpPr>
          <p:spPr>
            <a:xfrm>
              <a:off x="0" y="0"/>
              <a:ext cx="9144000" cy="513080"/>
            </a:xfrm>
            <a:custGeom>
              <a:rect b="b" l="l" r="r" t="t"/>
              <a:pathLst>
                <a:path extrusionOk="0" h="513080" w="914400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Métodos Comunes de Autenticación: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384725" y="1467481"/>
            <a:ext cx="8252724" cy="259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rmAutofit fontScale="92500" lnSpcReduction="20000"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Contraseñas: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usuario ingresa una contraseña que se compara con una almacenada.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Tokens: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Se utilizan tokens de software o hardware para la verificación.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Biometría: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Utiliza características físicas como huellas dactilares o reconocimiento facial.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199208" y="441477"/>
            <a:ext cx="8745583" cy="3890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¿Qué es un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Token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b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token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es una cadena de texto que actúa como un sustituto de datos sensibles. Se utiliza en seguridad informática para autenticar usuarios y otorgar acceso a recursos protegidos. 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800" u="sng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se generan de manera única para cada sesión o transacción 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y se pueden revocar o expirar después de un periodo de tiempo.</a:t>
            </a: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235131" y="774580"/>
            <a:ext cx="8745583" cy="345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JSON Web Token?</a:t>
            </a:r>
            <a:b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JWT 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 un estándar abierto para crear tokens de acceso que permiten la </a:t>
            </a:r>
            <a:r>
              <a:rPr b="1" lang="en-US" sz="2800" u="sng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segura entre dos partes</a:t>
            </a: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Se compone de tres partes: Header, Payload y Signature</a:t>
            </a:r>
            <a:br>
              <a:rPr b="1" lang="en-US" sz="28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80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2024-01-30T23:07:05Z</dcterms:created>
  <dc:creator>Matias Hugo Seminara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