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43" roundtripDataSignature="AMtx7miLXdzt9tjkQJoOHt5idf19D84c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5.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MontserratMedium-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4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4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4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4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4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4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4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4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4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4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03" name="Shape 103"/>
        <p:cNvGrpSpPr/>
        <p:nvPr/>
      </p:nvGrpSpPr>
      <p:grpSpPr>
        <a:xfrm>
          <a:off x="0" y="0"/>
          <a:ext cx="0" cy="0"/>
          <a:chOff x="0" y="0"/>
          <a:chExt cx="0" cy="0"/>
        </a:xfrm>
      </p:grpSpPr>
      <p:sp>
        <p:nvSpPr>
          <p:cNvPr id="104" name="Google Shape;104;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5" name="Google Shape;105;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8" name="Google Shape;108;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9" name="Google Shape;109;p4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4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4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4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15" name="Google Shape;115;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16" name="Google Shape;116;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17" name="Shape 117"/>
        <p:cNvGrpSpPr/>
        <p:nvPr/>
      </p:nvGrpSpPr>
      <p:grpSpPr>
        <a:xfrm>
          <a:off x="0" y="0"/>
          <a:ext cx="0" cy="0"/>
          <a:chOff x="0" y="0"/>
          <a:chExt cx="0" cy="0"/>
        </a:xfrm>
      </p:grpSpPr>
      <p:sp>
        <p:nvSpPr>
          <p:cNvPr id="118" name="Google Shape;118;p4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9" name="Google Shape;119;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2" name="Google Shape;122;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3" name="Google Shape;123;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4" name="Google Shape;124;p4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7" name="Google Shape;127;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28" name="Google Shape;128;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9" name="Google Shape;129;p4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0" name="Google Shape;130;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7" name="Shape 57"/>
        <p:cNvGrpSpPr/>
        <p:nvPr/>
      </p:nvGrpSpPr>
      <p:grpSpPr>
        <a:xfrm>
          <a:off x="0" y="0"/>
          <a:ext cx="0" cy="0"/>
          <a:chOff x="0" y="0"/>
          <a:chExt cx="0" cy="0"/>
        </a:xfrm>
      </p:grpSpPr>
      <p:sp>
        <p:nvSpPr>
          <p:cNvPr id="58" name="Google Shape;58;p4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42"/>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0" name="Google Shape;60;p42"/>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1" name="Google Shape;61;p42"/>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62" name="Google Shape;62;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7" name="Google Shape;67;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8" name="Google Shape;68;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9" name="Google Shape;69;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0" name="Google Shape;70;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youtube.com/watch?v=frm0CHyeSb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lnSpcReduction="10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20</a:t>
            </a:r>
            <a:endParaRPr b="1" i="0" sz="3700" u="none" cap="none" strike="noStrike">
              <a:solidFill>
                <a:srgbClr val="000000"/>
              </a:solidFill>
              <a:latin typeface="Montserrat"/>
              <a:ea typeface="Montserrat"/>
              <a:cs typeface="Montserrat"/>
              <a:sym typeface="Montserrat"/>
            </a:endParaRPr>
          </a:p>
        </p:txBody>
      </p:sp>
      <p:sp>
        <p:nvSpPr>
          <p:cNvPr id="136" name="Google Shape;136;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8</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async / await</a:t>
            </a:r>
            <a:endParaRPr/>
          </a:p>
        </p:txBody>
      </p:sp>
      <p:sp>
        <p:nvSpPr>
          <p:cNvPr id="203" name="Google Shape;203;p53"/>
          <p:cNvSpPr txBox="1"/>
          <p:nvPr/>
        </p:nvSpPr>
        <p:spPr>
          <a:xfrm>
            <a:off x="326908" y="1081501"/>
            <a:ext cx="8485799" cy="3318000"/>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15000"/>
              </a:lnSpc>
              <a:spcBef>
                <a:spcPts val="0"/>
              </a:spcBef>
              <a:spcAft>
                <a:spcPts val="0"/>
              </a:spcAft>
              <a:buClr>
                <a:schemeClr val="dk2"/>
              </a:buClr>
              <a:buSzPct val="117936"/>
              <a:buFont typeface="Montserrat"/>
              <a:buNone/>
            </a:pPr>
            <a:r>
              <a:rPr b="1" i="0" lang="es" sz="1650" u="none" cap="none" strike="noStrike">
                <a:solidFill>
                  <a:schemeClr val="dk2"/>
                </a:solidFill>
                <a:latin typeface="Montserrat"/>
                <a:ea typeface="Montserrat"/>
                <a:cs typeface="Montserrat"/>
                <a:sym typeface="Montserrat"/>
              </a:rPr>
              <a:t>Consideraciones</a:t>
            </a:r>
            <a:endParaRPr/>
          </a:p>
          <a:p>
            <a:pPr indent="0" lvl="0" marL="0" marR="0" rtl="0" algn="l">
              <a:lnSpc>
                <a:spcPct val="115000"/>
              </a:lnSpc>
              <a:spcBef>
                <a:spcPts val="1200"/>
              </a:spcBef>
              <a:spcAft>
                <a:spcPts val="0"/>
              </a:spcAft>
              <a:buClr>
                <a:schemeClr val="dk2"/>
              </a:buClr>
              <a:buSzPct val="117936"/>
              <a:buFont typeface="Montserrat"/>
              <a:buNone/>
            </a:pPr>
            <a:r>
              <a:rPr b="0" i="0" lang="es" sz="1650" u="none" cap="none" strike="noStrike">
                <a:solidFill>
                  <a:schemeClr val="dk2"/>
                </a:solidFill>
                <a:latin typeface="Montserrat"/>
                <a:ea typeface="Montserrat"/>
                <a:cs typeface="Montserrat"/>
                <a:sym typeface="Montserrat"/>
              </a:rPr>
              <a:t>A pesar de sus ventajas, </a:t>
            </a:r>
            <a:r>
              <a:rPr b="1" i="0" lang="es" sz="1650" u="none" cap="none" strike="noStrike">
                <a:solidFill>
                  <a:schemeClr val="dk2"/>
                </a:solidFill>
                <a:latin typeface="Montserrat"/>
                <a:ea typeface="Montserrat"/>
                <a:cs typeface="Montserrat"/>
                <a:sym typeface="Montserrat"/>
              </a:rPr>
              <a:t>async/await </a:t>
            </a:r>
            <a:r>
              <a:rPr b="0" i="0" lang="es" sz="1650" u="none" cap="none" strike="noStrike">
                <a:solidFill>
                  <a:schemeClr val="dk2"/>
                </a:solidFill>
                <a:latin typeface="Montserrat"/>
                <a:ea typeface="Montserrat"/>
                <a:cs typeface="Montserrat"/>
                <a:sym typeface="Montserrat"/>
              </a:rPr>
              <a:t>no reemplaza completamente a las promesas, especialmente en situaciones donde se requiere manejar múltiples promesas concurrentes. En esos casos, funciones como </a:t>
            </a:r>
            <a:r>
              <a:rPr b="1" i="0" lang="es" sz="1650" u="none" cap="none" strike="noStrike">
                <a:solidFill>
                  <a:schemeClr val="dk2"/>
                </a:solidFill>
                <a:latin typeface="Montserrat"/>
                <a:ea typeface="Montserrat"/>
                <a:cs typeface="Montserrat"/>
                <a:sym typeface="Montserrat"/>
              </a:rPr>
              <a:t>Promise.all() </a:t>
            </a:r>
            <a:r>
              <a:rPr b="0" i="0" lang="es" sz="1650" u="none" cap="none" strike="noStrike">
                <a:solidFill>
                  <a:schemeClr val="dk2"/>
                </a:solidFill>
                <a:latin typeface="Montserrat"/>
                <a:ea typeface="Montserrat"/>
                <a:cs typeface="Montserrat"/>
                <a:sym typeface="Montserrat"/>
              </a:rPr>
              <a:t>siguen siendo de gran utilidad para optimizar el rendimiento al permitir la ejecución paralela.</a:t>
            </a:r>
            <a:endParaRPr/>
          </a:p>
          <a:p>
            <a:pPr indent="0" lvl="0" marL="0" marR="0" rtl="0" algn="l">
              <a:lnSpc>
                <a:spcPct val="115000"/>
              </a:lnSpc>
              <a:spcBef>
                <a:spcPts val="1200"/>
              </a:spcBef>
              <a:spcAft>
                <a:spcPts val="0"/>
              </a:spcAft>
              <a:buClr>
                <a:schemeClr val="dk2"/>
              </a:buClr>
              <a:buSzPct val="117936"/>
              <a:buFont typeface="Montserrat"/>
              <a:buNone/>
            </a:pPr>
            <a:r>
              <a:t/>
            </a:r>
            <a:endParaRPr b="1"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1200"/>
              </a:spcBef>
              <a:spcAft>
                <a:spcPts val="1200"/>
              </a:spcAft>
              <a:buClr>
                <a:schemeClr val="dk2"/>
              </a:buClr>
              <a:buSzPct val="117936"/>
              <a:buFont typeface="Montserrat"/>
              <a:buNone/>
            </a:pPr>
            <a:r>
              <a:rPr b="0" i="0" lang="es" sz="1650" u="none" cap="none" strike="noStrike">
                <a:solidFill>
                  <a:schemeClr val="dk2"/>
                </a:solidFill>
                <a:latin typeface="Montserrat"/>
                <a:ea typeface="Montserrat"/>
                <a:cs typeface="Montserrat"/>
                <a:sym typeface="Montserrat"/>
              </a:rPr>
              <a:t>En conclusión, </a:t>
            </a:r>
            <a:r>
              <a:rPr b="1" i="0" lang="es" sz="1650" u="none" cap="none" strike="noStrike">
                <a:solidFill>
                  <a:schemeClr val="dk2"/>
                </a:solidFill>
                <a:latin typeface="Montserrat"/>
                <a:ea typeface="Montserrat"/>
                <a:cs typeface="Montserrat"/>
                <a:sym typeface="Montserrat"/>
              </a:rPr>
              <a:t>async/await </a:t>
            </a:r>
            <a:r>
              <a:rPr b="0" i="0" lang="es" sz="1650" u="none" cap="none" strike="noStrike">
                <a:solidFill>
                  <a:schemeClr val="dk2"/>
                </a:solidFill>
                <a:latin typeface="Montserrat"/>
                <a:ea typeface="Montserrat"/>
                <a:cs typeface="Montserrat"/>
                <a:sym typeface="Montserrat"/>
              </a:rPr>
              <a:t>es una herramienta poderosa en JavaScript que, cuando se usa adecuadamente, puede hacer que el manejo de la asincronía no sólo sea más manejable, sino también mucho más elegante y eficiente.</a:t>
            </a:r>
            <a:endParaRPr b="0" i="0" sz="13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4"/>
          <p:cNvSpPr/>
          <p:nvPr/>
        </p:nvSpPr>
        <p:spPr>
          <a:xfrm>
            <a:off x="311699" y="2140159"/>
            <a:ext cx="6304638" cy="2242430"/>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rgbClr val="A9B1D6"/>
              </a:solidFill>
              <a:highlight>
                <a:srgbClr val="1A1B26"/>
              </a:highlight>
              <a:latin typeface="Consolas"/>
              <a:ea typeface="Consolas"/>
              <a:cs typeface="Consolas"/>
              <a:sym typeface="Consolas"/>
            </a:endParaRPr>
          </a:p>
        </p:txBody>
      </p:sp>
      <p:sp>
        <p:nvSpPr>
          <p:cNvPr id="209" name="Google Shape;209;p54"/>
          <p:cNvSpPr txBox="1"/>
          <p:nvPr>
            <p:ph type="title"/>
          </p:nvPr>
        </p:nvSpPr>
        <p:spPr>
          <a:xfrm>
            <a:off x="191606" y="597425"/>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Manejo de Errores con Try/Catch</a:t>
            </a:r>
            <a:endParaRPr/>
          </a:p>
        </p:txBody>
      </p:sp>
      <p:sp>
        <p:nvSpPr>
          <p:cNvPr id="210" name="Google Shape;210;p54"/>
          <p:cNvSpPr txBox="1"/>
          <p:nvPr/>
        </p:nvSpPr>
        <p:spPr>
          <a:xfrm>
            <a:off x="209007" y="1114156"/>
            <a:ext cx="8623294"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Montserrat"/>
              <a:buNone/>
            </a:pPr>
            <a:r>
              <a:rPr b="1" i="0" lang="es" sz="1650" u="none" cap="none" strike="noStrike">
                <a:solidFill>
                  <a:schemeClr val="dk2"/>
                </a:solidFill>
                <a:latin typeface="Montserrat"/>
                <a:ea typeface="Montserrat"/>
                <a:cs typeface="Montserrat"/>
                <a:sym typeface="Montserrat"/>
              </a:rPr>
              <a:t>En síncrono: </a:t>
            </a:r>
            <a:r>
              <a:rPr b="0" i="0" lang="es" sz="1650" u="none" cap="none" strike="noStrike">
                <a:solidFill>
                  <a:schemeClr val="dk2"/>
                </a:solidFill>
                <a:latin typeface="Montserrat"/>
                <a:ea typeface="Montserrat"/>
                <a:cs typeface="Montserrat"/>
                <a:sym typeface="Montserrat"/>
              </a:rPr>
              <a:t>try/catch permite capturar errores en bloques de código específicos para evitar que los errores no controlados rompan el flujo de ejecución.</a:t>
            </a:r>
            <a:endParaRPr/>
          </a:p>
          <a:p>
            <a:pPr indent="0" lvl="0" marL="114300" marR="0" rtl="0" algn="l">
              <a:lnSpc>
                <a:spcPct val="115000"/>
              </a:lnSpc>
              <a:spcBef>
                <a:spcPts val="1200"/>
              </a:spcBef>
              <a:spcAft>
                <a:spcPts val="0"/>
              </a:spcAft>
              <a:buClr>
                <a:schemeClr val="dk2"/>
              </a:buClr>
              <a:buSzPts val="1800"/>
              <a:buFont typeface="Montserrat"/>
              <a:buNone/>
            </a:pPr>
            <a:r>
              <a:rPr b="0" i="0" lang="es" sz="1600" u="none" cap="none" strike="noStrike">
                <a:solidFill>
                  <a:srgbClr val="BB9AF7"/>
                </a:solidFill>
                <a:highlight>
                  <a:srgbClr val="1A1B26"/>
                </a:highlight>
                <a:latin typeface="Consolas"/>
                <a:ea typeface="Consolas"/>
                <a:cs typeface="Consolas"/>
                <a:sym typeface="Consolas"/>
              </a:rPr>
              <a:t>try</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9ABDF5"/>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15000"/>
              </a:lnSpc>
              <a:spcBef>
                <a:spcPts val="0"/>
              </a:spcBef>
              <a:spcAft>
                <a:spcPts val="0"/>
              </a:spcAft>
              <a:buClr>
                <a:schemeClr val="dk2"/>
              </a:buClr>
              <a:buSzPts val="1800"/>
              <a:buFont typeface="Montserrat"/>
              <a:buNone/>
            </a:pP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BB9AF7"/>
                </a:solidFill>
                <a:highlight>
                  <a:srgbClr val="1A1B26"/>
                </a:highlight>
                <a:latin typeface="Consolas"/>
                <a:ea typeface="Consolas"/>
                <a:cs typeface="Consolas"/>
                <a:sym typeface="Consolas"/>
              </a:rPr>
              <a:t>let</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C0CAF5"/>
                </a:solidFill>
                <a:highlight>
                  <a:srgbClr val="1A1B26"/>
                </a:highlight>
                <a:latin typeface="Consolas"/>
                <a:ea typeface="Consolas"/>
                <a:cs typeface="Consolas"/>
                <a:sym typeface="Consolas"/>
              </a:rPr>
              <a:t>resultado</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89DDFF"/>
                </a:solidFill>
                <a:highlight>
                  <a:srgbClr val="1A1B26"/>
                </a:highlight>
                <a:latin typeface="Consolas"/>
                <a:ea typeface="Consolas"/>
                <a:cs typeface="Consolas"/>
                <a:sym typeface="Consolas"/>
              </a:rPr>
              <a:t>=</a:t>
            </a:r>
            <a:r>
              <a:rPr b="0" i="0" lang="es" sz="1600" u="none" cap="none" strike="noStrike">
                <a:solidFill>
                  <a:srgbClr val="7AA2F7"/>
                </a:solidFill>
                <a:highlight>
                  <a:srgbClr val="1A1B26"/>
                </a:highlight>
                <a:latin typeface="Consolas"/>
                <a:ea typeface="Consolas"/>
                <a:cs typeface="Consolas"/>
                <a:sym typeface="Consolas"/>
              </a:rPr>
              <a:t> operacionRiesgosa</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89DDFF"/>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15000"/>
              </a:lnSpc>
              <a:spcBef>
                <a:spcPts val="0"/>
              </a:spcBef>
              <a:spcAft>
                <a:spcPts val="0"/>
              </a:spcAft>
              <a:buClr>
                <a:schemeClr val="dk2"/>
              </a:buClr>
              <a:buSzPts val="1800"/>
              <a:buFont typeface="Montserrat"/>
              <a:buNone/>
            </a:pP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0DB9D7"/>
                </a:solidFill>
                <a:highlight>
                  <a:srgbClr val="1A1B26"/>
                </a:highlight>
                <a:latin typeface="Consolas"/>
                <a:ea typeface="Consolas"/>
                <a:cs typeface="Consolas"/>
                <a:sym typeface="Consolas"/>
              </a:rPr>
              <a:t>console</a:t>
            </a:r>
            <a:r>
              <a:rPr b="0" i="0" lang="es" sz="1600" u="none" cap="none" strike="noStrike">
                <a:solidFill>
                  <a:srgbClr val="89DDFF"/>
                </a:solidFill>
                <a:highlight>
                  <a:srgbClr val="1A1B26"/>
                </a:highlight>
                <a:latin typeface="Consolas"/>
                <a:ea typeface="Consolas"/>
                <a:cs typeface="Consolas"/>
                <a:sym typeface="Consolas"/>
              </a:rPr>
              <a:t>.</a:t>
            </a:r>
            <a:r>
              <a:rPr b="0" i="0" lang="es" sz="1600" u="none" cap="none" strike="noStrike">
                <a:solidFill>
                  <a:srgbClr val="0DB9D7"/>
                </a:solidFill>
                <a:highlight>
                  <a:srgbClr val="1A1B26"/>
                </a:highlight>
                <a:latin typeface="Consolas"/>
                <a:ea typeface="Consolas"/>
                <a:cs typeface="Consolas"/>
                <a:sym typeface="Consolas"/>
              </a:rPr>
              <a:t>log</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C0CAF5"/>
                </a:solidFill>
                <a:highlight>
                  <a:srgbClr val="1A1B26"/>
                </a:highlight>
                <a:latin typeface="Consolas"/>
                <a:ea typeface="Consolas"/>
                <a:cs typeface="Consolas"/>
                <a:sym typeface="Consolas"/>
              </a:rPr>
              <a:t>resultado</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89DDFF"/>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15000"/>
              </a:lnSpc>
              <a:spcBef>
                <a:spcPts val="0"/>
              </a:spcBef>
              <a:spcAft>
                <a:spcPts val="0"/>
              </a:spcAft>
              <a:buClr>
                <a:schemeClr val="dk2"/>
              </a:buClr>
              <a:buSzPts val="1800"/>
              <a:buFont typeface="Montserrat"/>
              <a:buNone/>
            </a:pP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BB9AF7"/>
                </a:solidFill>
                <a:highlight>
                  <a:srgbClr val="1A1B26"/>
                </a:highlight>
                <a:latin typeface="Consolas"/>
                <a:ea typeface="Consolas"/>
                <a:cs typeface="Consolas"/>
                <a:sym typeface="Consolas"/>
              </a:rPr>
              <a:t>catch</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C0CAF5"/>
                </a:solidFill>
                <a:highlight>
                  <a:srgbClr val="1A1B26"/>
                </a:highlight>
                <a:latin typeface="Consolas"/>
                <a:ea typeface="Consolas"/>
                <a:cs typeface="Consolas"/>
                <a:sym typeface="Consolas"/>
              </a:rPr>
              <a:t>error</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9ABDF5"/>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15000"/>
              </a:lnSpc>
              <a:spcBef>
                <a:spcPts val="0"/>
              </a:spcBef>
              <a:spcAft>
                <a:spcPts val="0"/>
              </a:spcAft>
              <a:buClr>
                <a:schemeClr val="dk2"/>
              </a:buClr>
              <a:buSzPts val="1800"/>
              <a:buFont typeface="Montserrat"/>
              <a:buNone/>
            </a:pP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0DB9D7"/>
                </a:solidFill>
                <a:highlight>
                  <a:srgbClr val="1A1B26"/>
                </a:highlight>
                <a:latin typeface="Consolas"/>
                <a:ea typeface="Consolas"/>
                <a:cs typeface="Consolas"/>
                <a:sym typeface="Consolas"/>
              </a:rPr>
              <a:t>console</a:t>
            </a:r>
            <a:r>
              <a:rPr b="0" i="0" lang="es" sz="1600" u="none" cap="none" strike="noStrike">
                <a:solidFill>
                  <a:srgbClr val="89DDFF"/>
                </a:solidFill>
                <a:highlight>
                  <a:srgbClr val="1A1B26"/>
                </a:highlight>
                <a:latin typeface="Consolas"/>
                <a:ea typeface="Consolas"/>
                <a:cs typeface="Consolas"/>
                <a:sym typeface="Consolas"/>
              </a:rPr>
              <a:t>.</a:t>
            </a:r>
            <a:r>
              <a:rPr b="0" i="0" lang="es" sz="1600" u="none" cap="none" strike="noStrike">
                <a:solidFill>
                  <a:srgbClr val="0DB9D7"/>
                </a:solidFill>
                <a:highlight>
                  <a:srgbClr val="1A1B26"/>
                </a:highlight>
                <a:latin typeface="Consolas"/>
                <a:ea typeface="Consolas"/>
                <a:cs typeface="Consolas"/>
                <a:sym typeface="Consolas"/>
              </a:rPr>
              <a:t>error</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89DDFF"/>
                </a:solidFill>
                <a:highlight>
                  <a:srgbClr val="1A1B26"/>
                </a:highlight>
                <a:latin typeface="Consolas"/>
                <a:ea typeface="Consolas"/>
                <a:cs typeface="Consolas"/>
                <a:sym typeface="Consolas"/>
              </a:rPr>
              <a:t>"</a:t>
            </a:r>
            <a:r>
              <a:rPr b="0" i="0" lang="es" sz="1600" u="none" cap="none" strike="noStrike">
                <a:solidFill>
                  <a:srgbClr val="9ECE6A"/>
                </a:solidFill>
                <a:highlight>
                  <a:srgbClr val="1A1B26"/>
                </a:highlight>
                <a:latin typeface="Consolas"/>
                <a:ea typeface="Consolas"/>
                <a:cs typeface="Consolas"/>
                <a:sym typeface="Consolas"/>
              </a:rPr>
              <a:t>Se capturó un error:</a:t>
            </a:r>
            <a:r>
              <a:rPr b="0" i="0" lang="es" sz="1600" u="none" cap="none" strike="noStrike">
                <a:solidFill>
                  <a:srgbClr val="89DDFF"/>
                </a:solidFill>
                <a:highlight>
                  <a:srgbClr val="1A1B26"/>
                </a:highlight>
                <a:latin typeface="Consolas"/>
                <a:ea typeface="Consolas"/>
                <a:cs typeface="Consolas"/>
                <a:sym typeface="Consolas"/>
              </a:rPr>
              <a:t>"</a:t>
            </a:r>
            <a:r>
              <a:rPr b="0" i="0" lang="es" sz="1600" u="none" cap="none" strike="noStrike">
                <a:solidFill>
                  <a:srgbClr val="A9B1D6"/>
                </a:solidFill>
                <a:highlight>
                  <a:srgbClr val="1A1B26"/>
                </a:highlight>
                <a:latin typeface="Consolas"/>
                <a:ea typeface="Consolas"/>
                <a:cs typeface="Consolas"/>
                <a:sym typeface="Consolas"/>
              </a:rPr>
              <a:t>, </a:t>
            </a:r>
            <a:r>
              <a:rPr b="0" i="0" lang="es" sz="1600" u="none" cap="none" strike="noStrike">
                <a:solidFill>
                  <a:srgbClr val="C0CAF5"/>
                </a:solidFill>
                <a:highlight>
                  <a:srgbClr val="1A1B26"/>
                </a:highlight>
                <a:latin typeface="Consolas"/>
                <a:ea typeface="Consolas"/>
                <a:cs typeface="Consolas"/>
                <a:sym typeface="Consolas"/>
              </a:rPr>
              <a:t>error</a:t>
            </a:r>
            <a:r>
              <a:rPr b="0" i="0" lang="es" sz="1600" u="none" cap="none" strike="noStrike">
                <a:solidFill>
                  <a:srgbClr val="9ABDF5"/>
                </a:solidFill>
                <a:highlight>
                  <a:srgbClr val="1A1B26"/>
                </a:highlight>
                <a:latin typeface="Consolas"/>
                <a:ea typeface="Consolas"/>
                <a:cs typeface="Consolas"/>
                <a:sym typeface="Consolas"/>
              </a:rPr>
              <a:t>)</a:t>
            </a:r>
            <a:r>
              <a:rPr b="0" i="0" lang="es" sz="1600" u="none" cap="none" strike="noStrike">
                <a:solidFill>
                  <a:srgbClr val="89DDFF"/>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15000"/>
              </a:lnSpc>
              <a:spcBef>
                <a:spcPts val="0"/>
              </a:spcBef>
              <a:spcAft>
                <a:spcPts val="0"/>
              </a:spcAft>
              <a:buClr>
                <a:schemeClr val="dk2"/>
              </a:buClr>
              <a:buSzPts val="1800"/>
              <a:buFont typeface="Montserrat"/>
              <a:buNone/>
            </a:pPr>
            <a:r>
              <a:rPr b="0" i="0" lang="es" sz="1600" u="none" cap="none" strike="noStrike">
                <a:solidFill>
                  <a:srgbClr val="9ABDF5"/>
                </a:solidFill>
                <a:highlight>
                  <a:srgbClr val="1A1B26"/>
                </a:highlight>
                <a:latin typeface="Consolas"/>
                <a:ea typeface="Consolas"/>
                <a:cs typeface="Consolas"/>
                <a:sym typeface="Consolas"/>
              </a:rPr>
              <a:t>}</a:t>
            </a:r>
            <a:endParaRPr b="0" i="0" sz="16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15000"/>
              </a:lnSpc>
              <a:spcBef>
                <a:spcPts val="0"/>
              </a:spcBef>
              <a:spcAft>
                <a:spcPts val="1200"/>
              </a:spcAft>
              <a:buClr>
                <a:schemeClr val="dk2"/>
              </a:buClr>
              <a:buSzPts val="1800"/>
              <a:buFont typeface="Montserrat"/>
              <a:buNone/>
            </a:pPr>
            <a:r>
              <a:t/>
            </a:r>
            <a:endParaRPr b="1"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5"/>
          <p:cNvSpPr/>
          <p:nvPr/>
        </p:nvSpPr>
        <p:spPr>
          <a:xfrm>
            <a:off x="311699" y="1881251"/>
            <a:ext cx="6898998" cy="2762795"/>
          </a:xfrm>
          <a:prstGeom prst="rect">
            <a:avLst/>
          </a:prstGeom>
          <a:solidFill>
            <a:srgbClr val="1A1B26"/>
          </a:solid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BB9AF7"/>
                </a:solidFill>
                <a:highlight>
                  <a:srgbClr val="1A1B26"/>
                </a:highlight>
                <a:latin typeface="Consolas"/>
                <a:ea typeface="Consolas"/>
                <a:cs typeface="Consolas"/>
                <a:sym typeface="Consolas"/>
              </a:rPr>
              <a:t>async</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processData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try</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let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data</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BB9AF7"/>
                </a:solidFill>
                <a:highlight>
                  <a:srgbClr val="1A1B26"/>
                </a:highlight>
                <a:latin typeface="Consolas"/>
                <a:ea typeface="Consolas"/>
                <a:cs typeface="Consolas"/>
                <a:sym typeface="Consolas"/>
              </a:rPr>
              <a:t>await</a:t>
            </a:r>
            <a:r>
              <a:rPr b="0" i="0" lang="es" sz="1400" u="none" cap="none" strike="noStrike">
                <a:solidFill>
                  <a:srgbClr val="7AA2F7"/>
                </a:solidFill>
                <a:highlight>
                  <a:srgbClr val="1A1B26"/>
                </a:highlight>
                <a:latin typeface="Consolas"/>
                <a:ea typeface="Consolas"/>
                <a:cs typeface="Consolas"/>
                <a:sym typeface="Consolas"/>
              </a:rPr>
              <a:t> fetch</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https://api.example.com/data</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then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res</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C0CAF5"/>
                </a:solidFill>
                <a:highlight>
                  <a:srgbClr val="1A1B26"/>
                </a:highlight>
                <a:latin typeface="Consolas"/>
                <a:ea typeface="Consolas"/>
                <a:cs typeface="Consolas"/>
                <a:sym typeface="Consolas"/>
              </a:rPr>
              <a:t> res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json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catch</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Error procesando los datos: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br>
              <a:rPr b="0" i="0" lang="es" sz="1400" u="none" cap="none" strike="noStrike">
                <a:solidFill>
                  <a:srgbClr val="A9B1D6"/>
                </a:solidFill>
                <a:highlight>
                  <a:srgbClr val="1A1B26"/>
                </a:highlight>
                <a:latin typeface="Consolas"/>
                <a:ea typeface="Consolas"/>
                <a:cs typeface="Consolas"/>
                <a:sym typeface="Consolas"/>
              </a:rPr>
            </a:br>
            <a:r>
              <a:rPr b="0" i="0" lang="es" sz="1400" u="none" cap="none" strike="noStrike">
                <a:solidFill>
                  <a:srgbClr val="7AA2F7"/>
                </a:solidFill>
                <a:highlight>
                  <a:srgbClr val="1A1B26"/>
                </a:highlight>
                <a:latin typeface="Consolas"/>
                <a:ea typeface="Consolas"/>
                <a:cs typeface="Consolas"/>
                <a:sym typeface="Consolas"/>
              </a:rPr>
              <a:t>processData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p:txBody>
      </p:sp>
      <p:sp>
        <p:nvSpPr>
          <p:cNvPr id="216" name="Google Shape;216;p55"/>
          <p:cNvSpPr txBox="1"/>
          <p:nvPr>
            <p:ph type="title"/>
          </p:nvPr>
        </p:nvSpPr>
        <p:spPr>
          <a:xfrm>
            <a:off x="191606" y="597425"/>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Manejo de Errores con Try/Catch</a:t>
            </a:r>
            <a:endParaRPr/>
          </a:p>
        </p:txBody>
      </p:sp>
      <p:sp>
        <p:nvSpPr>
          <p:cNvPr id="217" name="Google Shape;217;p55"/>
          <p:cNvSpPr txBox="1"/>
          <p:nvPr/>
        </p:nvSpPr>
        <p:spPr>
          <a:xfrm>
            <a:off x="209007" y="1114155"/>
            <a:ext cx="8623294" cy="1772736"/>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Montserrat"/>
              <a:buNone/>
            </a:pPr>
            <a:r>
              <a:rPr b="1" i="0" lang="es" sz="1650" u="none" cap="none" strike="noStrike">
                <a:solidFill>
                  <a:schemeClr val="dk2"/>
                </a:solidFill>
                <a:latin typeface="Montserrat"/>
                <a:ea typeface="Montserrat"/>
                <a:cs typeface="Montserrat"/>
                <a:sym typeface="Montserrat"/>
              </a:rPr>
              <a:t>En asíncrono: </a:t>
            </a:r>
            <a:r>
              <a:rPr b="0" i="0" lang="es" sz="1650" u="none" cap="none" strike="noStrike">
                <a:solidFill>
                  <a:schemeClr val="dk2"/>
                </a:solidFill>
                <a:latin typeface="Montserrat"/>
                <a:ea typeface="Montserrat"/>
                <a:cs typeface="Montserrat"/>
                <a:sym typeface="Montserrat"/>
              </a:rPr>
              <a:t>try/catch dentro de funciones async para manejar errores de promesas.</a:t>
            </a:r>
            <a:endParaRPr/>
          </a:p>
          <a:p>
            <a:pPr indent="0" lvl="0" marL="0" marR="0" rtl="0" algn="l">
              <a:lnSpc>
                <a:spcPct val="115000"/>
              </a:lnSpc>
              <a:spcBef>
                <a:spcPts val="1200"/>
              </a:spcBef>
              <a:spcAft>
                <a:spcPts val="0"/>
              </a:spcAft>
              <a:buClr>
                <a:schemeClr val="dk2"/>
              </a:buClr>
              <a:buSzPts val="1800"/>
              <a:buFont typeface="Montserrat"/>
              <a:buNone/>
            </a:pPr>
            <a:r>
              <a:t/>
            </a:r>
            <a:endParaRPr b="0" i="0" sz="1650" u="none" cap="none" strike="noStrike">
              <a:solidFill>
                <a:srgbClr val="BB9AF7"/>
              </a:solidFill>
              <a:highlight>
                <a:srgbClr val="1A1B26"/>
              </a:highlight>
              <a:latin typeface="Consolas"/>
              <a:ea typeface="Consolas"/>
              <a:cs typeface="Consolas"/>
              <a:sym typeface="Consolas"/>
            </a:endParaRPr>
          </a:p>
          <a:p>
            <a:pPr indent="0" lvl="0" marL="0" marR="0" rtl="0" algn="l">
              <a:lnSpc>
                <a:spcPct val="115000"/>
              </a:lnSpc>
              <a:spcBef>
                <a:spcPts val="1200"/>
              </a:spcBef>
              <a:spcAft>
                <a:spcPts val="1200"/>
              </a:spcAft>
              <a:buClr>
                <a:schemeClr val="dk2"/>
              </a:buClr>
              <a:buSzPts val="1800"/>
              <a:buFont typeface="Montserrat"/>
              <a:buNone/>
            </a:pPr>
            <a:r>
              <a:t/>
            </a:r>
            <a:endParaRPr b="1"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6"/>
          <p:cNvSpPr/>
          <p:nvPr/>
        </p:nvSpPr>
        <p:spPr>
          <a:xfrm>
            <a:off x="311699" y="1881251"/>
            <a:ext cx="6898998" cy="2762795"/>
          </a:xfrm>
          <a:prstGeom prst="rect">
            <a:avLst/>
          </a:prstGeom>
          <a:solidFill>
            <a:srgbClr val="1A1B26"/>
          </a:solid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BB9AF7"/>
                </a:solidFill>
                <a:highlight>
                  <a:srgbClr val="1A1B26"/>
                </a:highlight>
                <a:latin typeface="Consolas"/>
                <a:ea typeface="Consolas"/>
                <a:cs typeface="Consolas"/>
                <a:sym typeface="Consolas"/>
              </a:rPr>
              <a:t>async</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processData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try</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let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data</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BB9AF7"/>
                </a:solidFill>
                <a:highlight>
                  <a:srgbClr val="1A1B26"/>
                </a:highlight>
                <a:latin typeface="Consolas"/>
                <a:ea typeface="Consolas"/>
                <a:cs typeface="Consolas"/>
                <a:sym typeface="Consolas"/>
              </a:rPr>
              <a:t>await</a:t>
            </a:r>
            <a:r>
              <a:rPr b="0" i="0" lang="es" sz="1400" u="none" cap="none" strike="noStrike">
                <a:solidFill>
                  <a:srgbClr val="7AA2F7"/>
                </a:solidFill>
                <a:highlight>
                  <a:srgbClr val="1A1B26"/>
                </a:highlight>
                <a:latin typeface="Consolas"/>
                <a:ea typeface="Consolas"/>
                <a:cs typeface="Consolas"/>
                <a:sym typeface="Consolas"/>
              </a:rPr>
              <a:t> fetch</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https://api.example.com/data</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then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res</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C0CAF5"/>
                </a:solidFill>
                <a:highlight>
                  <a:srgbClr val="1A1B26"/>
                </a:highlight>
                <a:latin typeface="Consolas"/>
                <a:ea typeface="Consolas"/>
                <a:cs typeface="Consolas"/>
                <a:sym typeface="Consolas"/>
              </a:rPr>
              <a:t> res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json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catch</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Error procesando los datos: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br>
              <a:rPr b="0" i="0" lang="es" sz="1400" u="none" cap="none" strike="noStrike">
                <a:solidFill>
                  <a:srgbClr val="A9B1D6"/>
                </a:solidFill>
                <a:highlight>
                  <a:srgbClr val="1A1B26"/>
                </a:highlight>
                <a:latin typeface="Consolas"/>
                <a:ea typeface="Consolas"/>
                <a:cs typeface="Consolas"/>
                <a:sym typeface="Consolas"/>
              </a:rPr>
            </a:br>
            <a:r>
              <a:rPr b="0" i="0" lang="es" sz="1400" u="none" cap="none" strike="noStrike">
                <a:solidFill>
                  <a:srgbClr val="7AA2F7"/>
                </a:solidFill>
                <a:highlight>
                  <a:srgbClr val="1A1B26"/>
                </a:highlight>
                <a:latin typeface="Consolas"/>
                <a:ea typeface="Consolas"/>
                <a:cs typeface="Consolas"/>
                <a:sym typeface="Consolas"/>
              </a:rPr>
              <a:t>processData</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p:txBody>
      </p:sp>
      <p:sp>
        <p:nvSpPr>
          <p:cNvPr id="223" name="Google Shape;223;p56"/>
          <p:cNvSpPr txBox="1"/>
          <p:nvPr>
            <p:ph type="title"/>
          </p:nvPr>
        </p:nvSpPr>
        <p:spPr>
          <a:xfrm>
            <a:off x="191606" y="597425"/>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Manejo de Errores con Try/Catch</a:t>
            </a:r>
            <a:endParaRPr/>
          </a:p>
        </p:txBody>
      </p:sp>
      <p:sp>
        <p:nvSpPr>
          <p:cNvPr id="224" name="Google Shape;224;p56"/>
          <p:cNvSpPr txBox="1"/>
          <p:nvPr/>
        </p:nvSpPr>
        <p:spPr>
          <a:xfrm>
            <a:off x="209007" y="1114155"/>
            <a:ext cx="8623294" cy="1772736"/>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Montserrat"/>
              <a:buNone/>
            </a:pPr>
            <a:r>
              <a:rPr b="1" i="0" lang="es" sz="1650" u="none" cap="none" strike="noStrike">
                <a:solidFill>
                  <a:schemeClr val="dk2"/>
                </a:solidFill>
                <a:latin typeface="Montserrat"/>
                <a:ea typeface="Montserrat"/>
                <a:cs typeface="Montserrat"/>
                <a:sym typeface="Montserrat"/>
              </a:rPr>
              <a:t>En asíncrono: </a:t>
            </a:r>
            <a:r>
              <a:rPr b="0" i="0" lang="es" sz="1650" u="none" cap="none" strike="noStrike">
                <a:solidFill>
                  <a:schemeClr val="dk2"/>
                </a:solidFill>
                <a:latin typeface="Montserrat"/>
                <a:ea typeface="Montserrat"/>
                <a:cs typeface="Montserrat"/>
                <a:sym typeface="Montserrat"/>
              </a:rPr>
              <a:t>try/catch dentro de funciones async para manejar errores de promesas.</a:t>
            </a:r>
            <a:endParaRPr/>
          </a:p>
          <a:p>
            <a:pPr indent="0" lvl="0" marL="0" marR="0" rtl="0" algn="l">
              <a:lnSpc>
                <a:spcPct val="115000"/>
              </a:lnSpc>
              <a:spcBef>
                <a:spcPts val="1200"/>
              </a:spcBef>
              <a:spcAft>
                <a:spcPts val="0"/>
              </a:spcAft>
              <a:buClr>
                <a:schemeClr val="dk2"/>
              </a:buClr>
              <a:buSzPts val="1800"/>
              <a:buFont typeface="Montserrat"/>
              <a:buNone/>
            </a:pPr>
            <a:r>
              <a:t/>
            </a:r>
            <a:endParaRPr b="0" i="0" sz="1650" u="none" cap="none" strike="noStrike">
              <a:solidFill>
                <a:srgbClr val="BB9AF7"/>
              </a:solidFill>
              <a:highlight>
                <a:srgbClr val="1A1B26"/>
              </a:highlight>
              <a:latin typeface="Consolas"/>
              <a:ea typeface="Consolas"/>
              <a:cs typeface="Consolas"/>
              <a:sym typeface="Consolas"/>
            </a:endParaRPr>
          </a:p>
          <a:p>
            <a:pPr indent="0" lvl="0" marL="0" marR="0" rtl="0" algn="l">
              <a:lnSpc>
                <a:spcPct val="115000"/>
              </a:lnSpc>
              <a:spcBef>
                <a:spcPts val="1200"/>
              </a:spcBef>
              <a:spcAft>
                <a:spcPts val="1200"/>
              </a:spcAft>
              <a:buClr>
                <a:schemeClr val="dk2"/>
              </a:buClr>
              <a:buSzPts val="1800"/>
              <a:buFont typeface="Montserrat"/>
              <a:buNone/>
            </a:pPr>
            <a:r>
              <a:t/>
            </a:r>
            <a:endParaRPr b="1"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7"/>
          <p:cNvSpPr/>
          <p:nvPr/>
        </p:nvSpPr>
        <p:spPr>
          <a:xfrm>
            <a:off x="311698" y="2710742"/>
            <a:ext cx="8094252" cy="1772736"/>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mostrarMensaje</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Hola, este mensaje se muestra después de 3 segundos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400" u="none" cap="none" strike="noStrike">
                <a:solidFill>
                  <a:srgbClr val="A9B1D6"/>
                </a:solidFill>
                <a:highlight>
                  <a:srgbClr val="1A1B26"/>
                </a:highlight>
                <a:latin typeface="Consolas"/>
                <a:ea typeface="Consolas"/>
                <a:cs typeface="Consolas"/>
                <a:sym typeface="Consolas"/>
              </a:rPr>
            </a:br>
            <a:r>
              <a:rPr b="0" i="1" lang="es" sz="1400" u="none" cap="none" strike="noStrike">
                <a:solidFill>
                  <a:srgbClr val="51597D"/>
                </a:solidFill>
                <a:highlight>
                  <a:srgbClr val="1A1B26"/>
                </a:highlight>
                <a:latin typeface="Consolas"/>
                <a:ea typeface="Consolas"/>
                <a:cs typeface="Consolas"/>
                <a:sym typeface="Consolas"/>
              </a:rPr>
              <a:t>// setTimeout usa un callback para ejecutar mostrarMensaje después de 3000 milisegundos</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setTimeout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mostrarMensaje</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3000</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400" u="none" cap="none" strike="noStrike">
                <a:solidFill>
                  <a:srgbClr val="A9B1D6"/>
                </a:solidFill>
                <a:highlight>
                  <a:srgbClr val="1A1B26"/>
                </a:highlight>
                <a:latin typeface="Consolas"/>
                <a:ea typeface="Consolas"/>
                <a:cs typeface="Consolas"/>
                <a:sym typeface="Consolas"/>
              </a:rPr>
            </a:br>
            <a:endParaRPr b="0" i="0" sz="1400" u="none" cap="none" strike="noStrike">
              <a:solidFill>
                <a:srgbClr val="A9B1D6"/>
              </a:solidFill>
              <a:highlight>
                <a:srgbClr val="1A1B26"/>
              </a:highlight>
              <a:latin typeface="Consolas"/>
              <a:ea typeface="Consolas"/>
              <a:cs typeface="Consolas"/>
              <a:sym typeface="Consolas"/>
            </a:endParaRPr>
          </a:p>
        </p:txBody>
      </p:sp>
      <p:sp>
        <p:nvSpPr>
          <p:cNvPr id="230" name="Google Shape;230;p57"/>
          <p:cNvSpPr txBox="1"/>
          <p:nvPr/>
        </p:nvSpPr>
        <p:spPr>
          <a:xfrm>
            <a:off x="209007" y="905147"/>
            <a:ext cx="8623294" cy="1772736"/>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chemeClr val="dk2"/>
              </a:buClr>
              <a:buSzPts val="1800"/>
              <a:buFont typeface="Montserrat"/>
              <a:buNone/>
            </a:pPr>
            <a:r>
              <a:rPr b="0" i="0" lang="es" sz="1650" u="none" cap="none" strike="noStrike">
                <a:solidFill>
                  <a:schemeClr val="dk2"/>
                </a:solidFill>
                <a:latin typeface="Montserrat"/>
                <a:ea typeface="Montserrat"/>
                <a:cs typeface="Montserrat"/>
                <a:sym typeface="Montserrat"/>
              </a:rPr>
              <a:t>Un </a:t>
            </a:r>
            <a:r>
              <a:rPr b="1" i="0" lang="es" sz="1650" u="none" cap="none" strike="noStrike">
                <a:solidFill>
                  <a:schemeClr val="dk2"/>
                </a:solidFill>
                <a:latin typeface="Montserrat"/>
                <a:ea typeface="Montserrat"/>
                <a:cs typeface="Montserrat"/>
                <a:sym typeface="Montserrat"/>
              </a:rPr>
              <a:t>callback</a:t>
            </a:r>
            <a:r>
              <a:rPr b="0" i="0" lang="es" sz="1650" u="none" cap="none" strike="noStrike">
                <a:solidFill>
                  <a:schemeClr val="dk2"/>
                </a:solidFill>
                <a:latin typeface="Montserrat"/>
                <a:ea typeface="Montserrat"/>
                <a:cs typeface="Montserrat"/>
                <a:sym typeface="Montserrat"/>
              </a:rPr>
              <a:t> es una función que se pasa a otra función como argumento y se ejecuta después de que una operación específica se completa. En JavaScript, esto es esencial para manejar operaciones asíncronas, como solicitudes de red o temporizadores, ya que permite que el programa continúe ejecutándose sin bloqueos mientras espera que se complete la operación.</a:t>
            </a:r>
            <a:endParaRPr b="0" i="0" sz="1650" u="none" cap="none" strike="noStrike">
              <a:solidFill>
                <a:srgbClr val="BB9AF7"/>
              </a:solidFill>
              <a:highlight>
                <a:srgbClr val="1A1B26"/>
              </a:highlight>
              <a:latin typeface="Consolas"/>
              <a:ea typeface="Consolas"/>
              <a:cs typeface="Consolas"/>
              <a:sym typeface="Consolas"/>
            </a:endParaRPr>
          </a:p>
          <a:p>
            <a:pPr indent="0" lvl="0" marL="0" marR="0" rtl="0" algn="l">
              <a:lnSpc>
                <a:spcPct val="115000"/>
              </a:lnSpc>
              <a:spcBef>
                <a:spcPts val="1200"/>
              </a:spcBef>
              <a:spcAft>
                <a:spcPts val="1200"/>
              </a:spcAft>
              <a:buClr>
                <a:schemeClr val="dk2"/>
              </a:buClr>
              <a:buSzPts val="1800"/>
              <a:buFont typeface="Montserrat"/>
              <a:buNone/>
            </a:pPr>
            <a:r>
              <a:t/>
            </a:r>
            <a:endParaRPr b="1" i="0" sz="1650" u="none" cap="none" strike="noStrike">
              <a:solidFill>
                <a:schemeClr val="dk2"/>
              </a:solidFill>
              <a:latin typeface="Montserrat"/>
              <a:ea typeface="Montserrat"/>
              <a:cs typeface="Montserrat"/>
              <a:sym typeface="Montserrat"/>
            </a:endParaRPr>
          </a:p>
        </p:txBody>
      </p:sp>
      <p:sp>
        <p:nvSpPr>
          <p:cNvPr id="231" name="Google Shape;231;p57"/>
          <p:cNvSpPr txBox="1"/>
          <p:nvPr/>
        </p:nvSpPr>
        <p:spPr>
          <a:xfrm>
            <a:off x="191606" y="447206"/>
            <a:ext cx="8623294" cy="572700"/>
          </a:xfrm>
          <a:prstGeom prst="rect">
            <a:avLst/>
          </a:prstGeom>
          <a:noFill/>
          <a:ln>
            <a:noFill/>
          </a:ln>
        </p:spPr>
        <p:txBody>
          <a:bodyPr anchorCtr="0" anchor="t" bIns="91425" lIns="91425" spcFirstLastPara="1" rIns="91425" wrap="square" tIns="91425">
            <a:normAutofit fontScale="97500" lnSpcReduction="10000"/>
          </a:bodyPr>
          <a:lstStyle/>
          <a:p>
            <a:pPr indent="0" lvl="0" marL="0" marR="0" rtl="0" algn="l">
              <a:lnSpc>
                <a:spcPct val="100000"/>
              </a:lnSpc>
              <a:spcBef>
                <a:spcPts val="0"/>
              </a:spcBef>
              <a:spcAft>
                <a:spcPts val="0"/>
              </a:spcAft>
              <a:buClr>
                <a:schemeClr val="dk1"/>
              </a:buClr>
              <a:buSzPct val="111111"/>
              <a:buFont typeface="Montserrat Medium"/>
              <a:buNone/>
            </a:pPr>
            <a:r>
              <a:rPr b="0" i="0" lang="es" sz="2700" u="none" cap="none" strike="noStrike">
                <a:solidFill>
                  <a:schemeClr val="dk1"/>
                </a:solidFill>
                <a:latin typeface="Montserrat Medium"/>
                <a:ea typeface="Montserrat Medium"/>
                <a:cs typeface="Montserrat Medium"/>
                <a:sym typeface="Montserrat Medium"/>
              </a:rPr>
              <a:t>Callbacks</a:t>
            </a:r>
            <a:endParaRPr b="0" i="0" sz="2700" u="none" cap="none" strike="noStrik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8"/>
          <p:cNvSpPr/>
          <p:nvPr/>
        </p:nvSpPr>
        <p:spPr>
          <a:xfrm>
            <a:off x="3536029" y="928466"/>
            <a:ext cx="5416365" cy="2983860"/>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procesarElemento</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elemento</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callback</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setTimeout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callback</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Elemento procesado:</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elemento</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1000</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400" u="none" cap="none" strike="noStrike">
                <a:solidFill>
                  <a:srgbClr val="A9B1D6"/>
                </a:solidFill>
                <a:highlight>
                  <a:srgbClr val="1A1B26"/>
                </a:highlight>
                <a:latin typeface="Consolas"/>
                <a:ea typeface="Consolas"/>
                <a:cs typeface="Consolas"/>
                <a:sym typeface="Consolas"/>
              </a:rPr>
            </a:br>
            <a:r>
              <a:rPr b="0" i="0" lang="es" sz="1400" u="none" cap="none" strike="noStrike">
                <a:solidFill>
                  <a:srgbClr val="BB9AF7"/>
                </a:solidFill>
                <a:highlight>
                  <a:srgbClr val="1A1B26"/>
                </a:highlight>
                <a:latin typeface="Consolas"/>
                <a:ea typeface="Consolas"/>
                <a:cs typeface="Consolas"/>
                <a:sym typeface="Consolas"/>
              </a:rPr>
              <a:t>const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elementos</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FF9E64"/>
                </a:solidFill>
                <a:highlight>
                  <a:srgbClr val="1A1B26"/>
                </a:highlight>
                <a:latin typeface="Consolas"/>
                <a:ea typeface="Consolas"/>
                <a:cs typeface="Consolas"/>
                <a:sym typeface="Consolas"/>
              </a:rPr>
              <a:t>1</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2</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3</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4</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5</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400" u="none" cap="none" strike="noStrike">
                <a:solidFill>
                  <a:srgbClr val="A9B1D6"/>
                </a:solidFill>
                <a:highlight>
                  <a:srgbClr val="1A1B26"/>
                </a:highlight>
                <a:latin typeface="Consolas"/>
                <a:ea typeface="Consolas"/>
                <a:cs typeface="Consolas"/>
                <a:sym typeface="Consolas"/>
              </a:rPr>
            </a:br>
            <a:r>
              <a:rPr b="0" i="0" lang="es" sz="1400" u="none" cap="none" strike="noStrike">
                <a:solidFill>
                  <a:srgbClr val="C0CAF5"/>
                </a:solidFill>
                <a:highlight>
                  <a:srgbClr val="1A1B26"/>
                </a:highlight>
                <a:latin typeface="Consolas"/>
                <a:ea typeface="Consolas"/>
                <a:cs typeface="Consolas"/>
                <a:sym typeface="Consolas"/>
              </a:rPr>
              <a:t>elementos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forEach</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elemento</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procesarElemento</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elemento</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resultado</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resultado</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p:txBody>
      </p:sp>
      <p:sp>
        <p:nvSpPr>
          <p:cNvPr id="237" name="Google Shape;237;p58"/>
          <p:cNvSpPr txBox="1"/>
          <p:nvPr>
            <p:ph type="title"/>
          </p:nvPr>
        </p:nvSpPr>
        <p:spPr>
          <a:xfrm>
            <a:off x="191606" y="447206"/>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Callbacks</a:t>
            </a:r>
            <a:endParaRPr/>
          </a:p>
        </p:txBody>
      </p:sp>
      <p:sp>
        <p:nvSpPr>
          <p:cNvPr id="238" name="Google Shape;238;p58"/>
          <p:cNvSpPr txBox="1"/>
          <p:nvPr/>
        </p:nvSpPr>
        <p:spPr>
          <a:xfrm>
            <a:off x="209007" y="905147"/>
            <a:ext cx="3189528" cy="3007179"/>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Veamos otro ejemplo:</a:t>
            </a:r>
            <a:endParaRPr/>
          </a:p>
          <a:p>
            <a:pPr indent="0" lvl="0" marL="0" marR="0" rtl="0" algn="l">
              <a:lnSpc>
                <a:spcPct val="115000"/>
              </a:lnSpc>
              <a:spcBef>
                <a:spcPts val="1200"/>
              </a:spcBef>
              <a:spcAft>
                <a:spcPts val="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La función </a:t>
            </a:r>
            <a:r>
              <a:rPr b="1" i="0" lang="es" sz="1650" u="none" cap="none" strike="noStrike">
                <a:solidFill>
                  <a:schemeClr val="dk2"/>
                </a:solidFill>
                <a:latin typeface="Montserrat"/>
                <a:ea typeface="Montserrat"/>
                <a:cs typeface="Montserrat"/>
                <a:sym typeface="Montserrat"/>
              </a:rPr>
              <a:t>procesarElemento</a:t>
            </a:r>
            <a:r>
              <a:rPr b="0" i="0" lang="es" sz="1650" u="none" cap="none" strike="noStrike">
                <a:solidFill>
                  <a:schemeClr val="dk2"/>
                </a:solidFill>
                <a:latin typeface="Montserrat"/>
                <a:ea typeface="Montserrat"/>
                <a:cs typeface="Montserrat"/>
                <a:sym typeface="Montserrat"/>
              </a:rPr>
              <a:t> toma un elemento y un callback como argumentos.</a:t>
            </a:r>
            <a:endParaRPr/>
          </a:p>
          <a:p>
            <a:pPr indent="0" lvl="0" marL="0" marR="0" rtl="0" algn="l">
              <a:lnSpc>
                <a:spcPct val="115000"/>
              </a:lnSpc>
              <a:spcBef>
                <a:spcPts val="1200"/>
              </a:spcBef>
              <a:spcAft>
                <a:spcPts val="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Usa </a:t>
            </a:r>
            <a:r>
              <a:rPr b="1" i="0" lang="es" sz="1650" u="none" cap="none" strike="noStrike">
                <a:solidFill>
                  <a:schemeClr val="dk2"/>
                </a:solidFill>
                <a:latin typeface="Montserrat"/>
                <a:ea typeface="Montserrat"/>
                <a:cs typeface="Montserrat"/>
                <a:sym typeface="Montserrat"/>
              </a:rPr>
              <a:t>setTimeout</a:t>
            </a:r>
            <a:r>
              <a:rPr b="0" i="0" lang="es" sz="1650" u="none" cap="none" strike="noStrike">
                <a:solidFill>
                  <a:schemeClr val="dk2"/>
                </a:solidFill>
                <a:latin typeface="Montserrat"/>
                <a:ea typeface="Montserrat"/>
                <a:cs typeface="Montserrat"/>
                <a:sym typeface="Montserrat"/>
              </a:rPr>
              <a:t> para simular una operación asíncrona que tarda 1 segundo.</a:t>
            </a:r>
            <a:endParaRPr/>
          </a:p>
          <a:p>
            <a:pPr indent="0" lvl="0" marL="0" marR="0" rtl="0" algn="l">
              <a:lnSpc>
                <a:spcPct val="115000"/>
              </a:lnSpc>
              <a:spcBef>
                <a:spcPts val="1200"/>
              </a:spcBef>
              <a:spcAft>
                <a:spcPts val="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Después del retraso, llama al callback con un mensaje que incluye el elemento procesado.</a:t>
            </a:r>
            <a:endParaRPr/>
          </a:p>
          <a:p>
            <a:pPr indent="0" lvl="0" marL="0" marR="0" rtl="0" algn="l">
              <a:lnSpc>
                <a:spcPct val="115000"/>
              </a:lnSpc>
              <a:spcBef>
                <a:spcPts val="1200"/>
              </a:spcBef>
              <a:spcAft>
                <a:spcPts val="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Luego de la definición de elementos, usamos </a:t>
            </a:r>
            <a:r>
              <a:rPr b="1" i="0" lang="es" sz="1650" u="none" cap="none" strike="noStrike">
                <a:solidFill>
                  <a:schemeClr val="dk2"/>
                </a:solidFill>
                <a:latin typeface="Montserrat"/>
                <a:ea typeface="Montserrat"/>
                <a:cs typeface="Montserrat"/>
                <a:sym typeface="Montserrat"/>
              </a:rPr>
              <a:t>forEach</a:t>
            </a:r>
            <a:r>
              <a:rPr b="0" i="0" lang="es" sz="1650" u="none" cap="none" strike="noStrike">
                <a:solidFill>
                  <a:schemeClr val="dk2"/>
                </a:solidFill>
                <a:latin typeface="Montserrat"/>
                <a:ea typeface="Montserrat"/>
                <a:cs typeface="Montserrat"/>
                <a:sym typeface="Montserrat"/>
              </a:rPr>
              <a:t> para iterar sobre cada elemento en el arreglo elementos.</a:t>
            </a:r>
            <a:endParaRPr/>
          </a:p>
          <a:p>
            <a:pPr indent="0" lvl="0" marL="0" marR="0" rtl="0" algn="l">
              <a:lnSpc>
                <a:spcPct val="115000"/>
              </a:lnSpc>
              <a:spcBef>
                <a:spcPts val="1200"/>
              </a:spcBef>
              <a:spcAft>
                <a:spcPts val="1200"/>
              </a:spcAft>
              <a:buClr>
                <a:schemeClr val="dk2"/>
              </a:buClr>
              <a:buSzPct val="174545"/>
              <a:buFont typeface="Montserrat"/>
              <a:buNone/>
            </a:pPr>
            <a:r>
              <a:rPr b="0" i="0" lang="es" sz="1650" u="none" cap="none" strike="noStrike">
                <a:solidFill>
                  <a:schemeClr val="dk2"/>
                </a:solidFill>
                <a:latin typeface="Montserrat"/>
                <a:ea typeface="Montserrat"/>
                <a:cs typeface="Montserrat"/>
                <a:sym typeface="Montserrat"/>
              </a:rPr>
              <a:t>Para cada elemento, invocamos a </a:t>
            </a:r>
            <a:r>
              <a:rPr b="1" i="0" lang="es" sz="1650" u="none" cap="none" strike="noStrike">
                <a:solidFill>
                  <a:schemeClr val="dk2"/>
                </a:solidFill>
                <a:latin typeface="Montserrat"/>
                <a:ea typeface="Montserrat"/>
                <a:cs typeface="Montserrat"/>
                <a:sym typeface="Montserrat"/>
              </a:rPr>
              <a:t>procesarElemento</a:t>
            </a:r>
            <a:r>
              <a:rPr b="0" i="0" lang="es" sz="1650" u="none" cap="none" strike="noStrike">
                <a:solidFill>
                  <a:schemeClr val="dk2"/>
                </a:solidFill>
                <a:latin typeface="Montserrat"/>
                <a:ea typeface="Montserrat"/>
                <a:cs typeface="Montserrat"/>
                <a:sym typeface="Montserrat"/>
              </a:rPr>
              <a:t>, pasando el elemento y un callback que imprime el resultado.</a:t>
            </a:r>
            <a:endParaRPr b="1" i="0" sz="1650" u="none" cap="none" strike="noStrike">
              <a:solidFill>
                <a:schemeClr val="dk2"/>
              </a:solidFill>
              <a:latin typeface="Montserrat"/>
              <a:ea typeface="Montserrat"/>
              <a:cs typeface="Montserrat"/>
              <a:sym typeface="Montserrat"/>
            </a:endParaRPr>
          </a:p>
        </p:txBody>
      </p:sp>
      <p:sp>
        <p:nvSpPr>
          <p:cNvPr id="239" name="Google Shape;239;p58"/>
          <p:cNvSpPr txBox="1"/>
          <p:nvPr/>
        </p:nvSpPr>
        <p:spPr>
          <a:xfrm>
            <a:off x="266526" y="3912326"/>
            <a:ext cx="8685868" cy="77743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800"/>
              <a:buFont typeface="Montserrat"/>
              <a:buNone/>
            </a:pPr>
            <a:r>
              <a:rPr b="0" i="0" lang="es" sz="1000" u="none" cap="none" strike="noStrike">
                <a:solidFill>
                  <a:schemeClr val="dk2"/>
                </a:solidFill>
                <a:latin typeface="Montserrat"/>
                <a:ea typeface="Montserrat"/>
                <a:cs typeface="Montserrat"/>
                <a:sym typeface="Montserrat"/>
              </a:rPr>
              <a:t>Este ejemplo demuestra cómo los callbacks pueden ser utilizados para manejar la asincronía en operaciones que implican iterar sobre un conjunto de datos y procesar cada ítem de manera asíncrona. Esto es común en aplicaciones web donde, por ejemplo, podrías necesitar cargar o procesar una lista de recursos obtenidos desde un servidor.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9"/>
          <p:cNvSpPr txBox="1"/>
          <p:nvPr>
            <p:ph type="title"/>
          </p:nvPr>
        </p:nvSpPr>
        <p:spPr>
          <a:xfrm>
            <a:off x="191606" y="479861"/>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 Hell</a:t>
            </a:r>
            <a:endParaRPr/>
          </a:p>
        </p:txBody>
      </p:sp>
      <p:sp>
        <p:nvSpPr>
          <p:cNvPr id="245" name="Google Shape;245;p59"/>
          <p:cNvSpPr txBox="1"/>
          <p:nvPr/>
        </p:nvSpPr>
        <p:spPr>
          <a:xfrm>
            <a:off x="209006" y="905147"/>
            <a:ext cx="8685867" cy="3405596"/>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Clr>
                <a:schemeClr val="dk2"/>
              </a:buClr>
              <a:buSzPct val="128342"/>
              <a:buFont typeface="Montserrat"/>
              <a:buNone/>
            </a:pPr>
            <a:r>
              <a:rPr b="0" i="0" lang="es" sz="1650" u="none" cap="none" strike="noStrike">
                <a:solidFill>
                  <a:schemeClr val="dk2"/>
                </a:solidFill>
                <a:latin typeface="Montserrat"/>
                <a:ea typeface="Montserrat"/>
                <a:cs typeface="Montserrat"/>
                <a:sym typeface="Montserrat"/>
              </a:rPr>
              <a:t>El Callback Hell, o "Pyramid of Doom", es una situación donde múltiples callbacks se anidan unos dentro de otros. Esto puede ocurrir cuando varias operaciones asíncronas dependen unas de otras. Esto hace que el código sea difícil de leer y mantener.</a:t>
            </a:r>
            <a:endParaRPr/>
          </a:p>
          <a:p>
            <a:pPr indent="0" lvl="0" marL="0" marR="0" rtl="0" algn="l">
              <a:lnSpc>
                <a:spcPct val="115000"/>
              </a:lnSpc>
              <a:spcBef>
                <a:spcPts val="1200"/>
              </a:spcBef>
              <a:spcAft>
                <a:spcPts val="0"/>
              </a:spcAft>
              <a:buClr>
                <a:schemeClr val="dk2"/>
              </a:buClr>
              <a:buSzPct val="128342"/>
              <a:buFont typeface="Montserrat"/>
              <a:buNone/>
            </a:pPr>
            <a:r>
              <a:t/>
            </a:r>
            <a:endParaRPr b="1"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Problemas Asociados</a:t>
            </a:r>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Legibilidad Reducida: </a:t>
            </a:r>
            <a:r>
              <a:rPr b="0" i="0" lang="es" sz="1600" u="none" cap="none" strike="noStrike">
                <a:solidFill>
                  <a:schemeClr val="dk2"/>
                </a:solidFill>
                <a:latin typeface="Montserrat"/>
                <a:ea typeface="Montserrat"/>
                <a:cs typeface="Montserrat"/>
                <a:sym typeface="Montserrat"/>
              </a:rPr>
              <a:t>La profundidad de anidamiento hace que el código sea difícil de seguir.</a:t>
            </a:r>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Gestión de Errores Complicada: </a:t>
            </a:r>
            <a:r>
              <a:rPr b="0" i="0" lang="es" sz="1600" u="none" cap="none" strike="noStrike">
                <a:solidFill>
                  <a:schemeClr val="dk2"/>
                </a:solidFill>
                <a:latin typeface="Montserrat"/>
                <a:ea typeface="Montserrat"/>
                <a:cs typeface="Montserrat"/>
                <a:sym typeface="Montserrat"/>
              </a:rPr>
              <a:t>Cada nivel de anidación requiere su propio manejo de errores, lo que puede llevar a código repetitivo y complicado.</a:t>
            </a:r>
            <a:endParaRPr/>
          </a:p>
          <a:p>
            <a:pPr indent="0" lvl="0" marL="0" marR="0" rtl="0" algn="l">
              <a:lnSpc>
                <a:spcPct val="115000"/>
              </a:lnSpc>
              <a:spcBef>
                <a:spcPts val="1200"/>
              </a:spcBef>
              <a:spcAft>
                <a:spcPts val="120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Mantenimiento Difícil: </a:t>
            </a:r>
            <a:r>
              <a:rPr b="0" i="0" lang="es" sz="1600" u="none" cap="none" strike="noStrike">
                <a:solidFill>
                  <a:schemeClr val="dk2"/>
                </a:solidFill>
                <a:latin typeface="Montserrat"/>
                <a:ea typeface="Montserrat"/>
                <a:cs typeface="Montserrat"/>
                <a:sym typeface="Montserrat"/>
              </a:rPr>
              <a:t>Modificar el código en uno de los niveles de anidación puede afectar a los niveles subsecuentes.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0"/>
          <p:cNvSpPr txBox="1"/>
          <p:nvPr>
            <p:ph type="title"/>
          </p:nvPr>
        </p:nvSpPr>
        <p:spPr>
          <a:xfrm>
            <a:off x="191606" y="479861"/>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 Hell</a:t>
            </a:r>
            <a:endParaRPr/>
          </a:p>
        </p:txBody>
      </p:sp>
      <p:sp>
        <p:nvSpPr>
          <p:cNvPr id="251" name="Google Shape;251;p60"/>
          <p:cNvSpPr txBox="1"/>
          <p:nvPr/>
        </p:nvSpPr>
        <p:spPr>
          <a:xfrm>
            <a:off x="209006" y="905147"/>
            <a:ext cx="8685867" cy="3405596"/>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Clr>
                <a:schemeClr val="dk2"/>
              </a:buClr>
              <a:buSzPct val="128342"/>
              <a:buFont typeface="Montserrat"/>
              <a:buNone/>
            </a:pPr>
            <a:r>
              <a:rPr b="0" i="0" lang="es" sz="1650" u="none" cap="none" strike="noStrike">
                <a:solidFill>
                  <a:schemeClr val="dk2"/>
                </a:solidFill>
                <a:latin typeface="Montserrat"/>
                <a:ea typeface="Montserrat"/>
                <a:cs typeface="Montserrat"/>
                <a:sym typeface="Montserrat"/>
              </a:rPr>
              <a:t>El Callback Hell, o "Pyramid of Doom", es una situación donde múltiples callbacks se anidan unos dentro de otros. Esto puede ocurrir cuando varias operaciones asíncronas dependen unas de otras. Esto hace que el código sea difícil de leer y mantener.</a:t>
            </a:r>
            <a:endParaRPr/>
          </a:p>
          <a:p>
            <a:pPr indent="0" lvl="0" marL="0" marR="0" rtl="0" algn="l">
              <a:lnSpc>
                <a:spcPct val="115000"/>
              </a:lnSpc>
              <a:spcBef>
                <a:spcPts val="1200"/>
              </a:spcBef>
              <a:spcAft>
                <a:spcPts val="0"/>
              </a:spcAft>
              <a:buClr>
                <a:schemeClr val="dk2"/>
              </a:buClr>
              <a:buSzPct val="128342"/>
              <a:buFont typeface="Montserrat"/>
              <a:buNone/>
            </a:pPr>
            <a:r>
              <a:t/>
            </a:r>
            <a:endParaRPr b="1" i="0" sz="1650" u="none" cap="none" strike="noStrike">
              <a:solidFill>
                <a:schemeClr val="dk2"/>
              </a:solidFill>
              <a:latin typeface="Montserrat"/>
              <a:ea typeface="Montserrat"/>
              <a:cs typeface="Montserrat"/>
              <a:sym typeface="Montserrat"/>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Problemas Asociados:</a:t>
            </a:r>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Legibilidad Reducida: </a:t>
            </a:r>
            <a:r>
              <a:rPr b="0" i="0" lang="es" sz="1600" u="none" cap="none" strike="noStrike">
                <a:solidFill>
                  <a:schemeClr val="dk2"/>
                </a:solidFill>
                <a:latin typeface="Montserrat"/>
                <a:ea typeface="Montserrat"/>
                <a:cs typeface="Montserrat"/>
                <a:sym typeface="Montserrat"/>
              </a:rPr>
              <a:t>La profundidad de anidamiento hace que el código sea difícil de seguir.</a:t>
            </a:r>
            <a:endParaRPr/>
          </a:p>
          <a:p>
            <a:pPr indent="0" lvl="0" marL="0" marR="0" rtl="0" algn="l">
              <a:lnSpc>
                <a:spcPct val="115000"/>
              </a:lnSpc>
              <a:spcBef>
                <a:spcPts val="1200"/>
              </a:spcBef>
              <a:spcAft>
                <a:spcPts val="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Gestión de Errores Complicada: </a:t>
            </a:r>
            <a:r>
              <a:rPr b="0" i="0" lang="es" sz="1600" u="none" cap="none" strike="noStrike">
                <a:solidFill>
                  <a:schemeClr val="dk2"/>
                </a:solidFill>
                <a:latin typeface="Montserrat"/>
                <a:ea typeface="Montserrat"/>
                <a:cs typeface="Montserrat"/>
                <a:sym typeface="Montserrat"/>
              </a:rPr>
              <a:t>Cada nivel de anidación requiere su propio manejo de errores, lo que puede llevar a código repetitivo y complicado.</a:t>
            </a:r>
            <a:endParaRPr/>
          </a:p>
          <a:p>
            <a:pPr indent="0" lvl="0" marL="0" marR="0" rtl="0" algn="l">
              <a:lnSpc>
                <a:spcPct val="115000"/>
              </a:lnSpc>
              <a:spcBef>
                <a:spcPts val="1200"/>
              </a:spcBef>
              <a:spcAft>
                <a:spcPts val="1200"/>
              </a:spcAft>
              <a:buClr>
                <a:schemeClr val="dk2"/>
              </a:buClr>
              <a:buSzPct val="128342"/>
              <a:buFont typeface="Montserrat"/>
              <a:buNone/>
            </a:pPr>
            <a:r>
              <a:rPr b="1" i="0" lang="es" sz="1650" u="none" cap="none" strike="noStrike">
                <a:solidFill>
                  <a:schemeClr val="dk2"/>
                </a:solidFill>
                <a:latin typeface="Montserrat"/>
                <a:ea typeface="Montserrat"/>
                <a:cs typeface="Montserrat"/>
                <a:sym typeface="Montserrat"/>
              </a:rPr>
              <a:t>Mantenimiento Difícil: </a:t>
            </a:r>
            <a:r>
              <a:rPr b="0" i="0" lang="es" sz="1600" u="none" cap="none" strike="noStrike">
                <a:solidFill>
                  <a:schemeClr val="dk2"/>
                </a:solidFill>
                <a:latin typeface="Montserrat"/>
                <a:ea typeface="Montserrat"/>
                <a:cs typeface="Montserrat"/>
                <a:sym typeface="Montserrat"/>
              </a:rPr>
              <a:t>Modificar el código en uno de los niveles de anidación puede afectar a los niveles subsecuentes.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1"/>
          <p:cNvSpPr txBox="1"/>
          <p:nvPr>
            <p:ph type="title"/>
          </p:nvPr>
        </p:nvSpPr>
        <p:spPr>
          <a:xfrm>
            <a:off x="191606" y="479861"/>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 Hell</a:t>
            </a:r>
            <a:endParaRPr/>
          </a:p>
        </p:txBody>
      </p:sp>
      <p:sp>
        <p:nvSpPr>
          <p:cNvPr id="257" name="Google Shape;257;p61"/>
          <p:cNvSpPr txBox="1"/>
          <p:nvPr/>
        </p:nvSpPr>
        <p:spPr>
          <a:xfrm>
            <a:off x="209006" y="905147"/>
            <a:ext cx="2723605" cy="3255373"/>
          </a:xfrm>
          <a:prstGeom prst="rect">
            <a:avLst/>
          </a:prstGeom>
          <a:noFill/>
          <a:ln>
            <a:noFill/>
          </a:ln>
        </p:spPr>
        <p:txBody>
          <a:bodyPr anchorCtr="0" anchor="t" bIns="91425" lIns="91425" spcFirstLastPara="1" rIns="91425" wrap="square" tIns="91425">
            <a:normAutofit fontScale="55000" lnSpcReduction="20000"/>
          </a:bodyPr>
          <a:lstStyle/>
          <a:p>
            <a:pPr indent="0" lvl="0" marL="0" marR="0" rtl="0" algn="l">
              <a:lnSpc>
                <a:spcPct val="115000"/>
              </a:lnSpc>
              <a:spcBef>
                <a:spcPts val="0"/>
              </a:spcBef>
              <a:spcAft>
                <a:spcPts val="0"/>
              </a:spcAft>
              <a:buClr>
                <a:schemeClr val="dk2"/>
              </a:buClr>
              <a:buSzPct val="198347"/>
              <a:buFont typeface="Montserrat"/>
              <a:buNone/>
            </a:pPr>
            <a:r>
              <a:rPr b="0" i="0" lang="es" sz="1650" u="none" cap="none" strike="noStrike">
                <a:solidFill>
                  <a:schemeClr val="dk2"/>
                </a:solidFill>
                <a:latin typeface="Montserrat"/>
                <a:ea typeface="Montserrat"/>
                <a:cs typeface="Montserrat"/>
                <a:sym typeface="Montserrat"/>
              </a:rPr>
              <a:t>Ejemplo de callback Hell</a:t>
            </a:r>
            <a:endParaRPr/>
          </a:p>
          <a:p>
            <a:pPr indent="0" lvl="0" marL="0" marR="0" rtl="0" algn="l">
              <a:lnSpc>
                <a:spcPct val="115000"/>
              </a:lnSpc>
              <a:spcBef>
                <a:spcPts val="1200"/>
              </a:spcBef>
              <a:spcAft>
                <a:spcPts val="0"/>
              </a:spcAft>
              <a:buClr>
                <a:schemeClr val="dk2"/>
              </a:buClr>
              <a:buSzPct val="198347"/>
              <a:buFont typeface="Montserrat"/>
              <a:buNone/>
            </a:pPr>
            <a:r>
              <a:rPr b="1" i="0" lang="es" sz="1650" u="none" cap="none" strike="noStrike">
                <a:solidFill>
                  <a:schemeClr val="dk2"/>
                </a:solidFill>
                <a:latin typeface="Montserrat"/>
                <a:ea typeface="Montserrat"/>
                <a:cs typeface="Montserrat"/>
                <a:sym typeface="Montserrat"/>
              </a:rPr>
              <a:t>Inicio del Proceso: </a:t>
            </a:r>
            <a:r>
              <a:rPr b="0" i="0" lang="es" sz="1650" u="none" cap="none" strike="noStrike">
                <a:solidFill>
                  <a:schemeClr val="dk2"/>
                </a:solidFill>
                <a:latin typeface="Montserrat"/>
                <a:ea typeface="Montserrat"/>
                <a:cs typeface="Montserrat"/>
                <a:sym typeface="Montserrat"/>
              </a:rPr>
              <a:t>Se imprime un mensaje inicial para indicar el comienzo.</a:t>
            </a:r>
            <a:endParaRPr/>
          </a:p>
          <a:p>
            <a:pPr indent="0" lvl="0" marL="0" marR="0" rtl="0" algn="l">
              <a:lnSpc>
                <a:spcPct val="115000"/>
              </a:lnSpc>
              <a:spcBef>
                <a:spcPts val="1200"/>
              </a:spcBef>
              <a:spcAft>
                <a:spcPts val="0"/>
              </a:spcAft>
              <a:buClr>
                <a:schemeClr val="dk2"/>
              </a:buClr>
              <a:buSzPct val="198347"/>
              <a:buFont typeface="Montserrat"/>
              <a:buNone/>
            </a:pPr>
            <a:r>
              <a:rPr b="1" i="0" lang="es" sz="1650" u="none" cap="none" strike="noStrike">
                <a:solidFill>
                  <a:schemeClr val="dk2"/>
                </a:solidFill>
                <a:latin typeface="Montserrat"/>
                <a:ea typeface="Montserrat"/>
                <a:cs typeface="Montserrat"/>
                <a:sym typeface="Montserrat"/>
              </a:rPr>
              <a:t>Primera Tarea: </a:t>
            </a:r>
            <a:r>
              <a:rPr b="0" i="0" lang="es" sz="1650" u="none" cap="none" strike="noStrike">
                <a:solidFill>
                  <a:schemeClr val="dk2"/>
                </a:solidFill>
                <a:latin typeface="Montserrat"/>
                <a:ea typeface="Montserrat"/>
                <a:cs typeface="Montserrat"/>
                <a:sym typeface="Montserrat"/>
              </a:rPr>
              <a:t>Se utiliza setTimeout para simular una tarea que tarda 1 segundo. Una vez completada, imprime un mensaje.</a:t>
            </a:r>
            <a:endParaRPr/>
          </a:p>
          <a:p>
            <a:pPr indent="0" lvl="0" marL="0" marR="0" rtl="0" algn="l">
              <a:lnSpc>
                <a:spcPct val="115000"/>
              </a:lnSpc>
              <a:spcBef>
                <a:spcPts val="1200"/>
              </a:spcBef>
              <a:spcAft>
                <a:spcPts val="0"/>
              </a:spcAft>
              <a:buClr>
                <a:schemeClr val="dk2"/>
              </a:buClr>
              <a:buSzPct val="198347"/>
              <a:buFont typeface="Montserrat"/>
              <a:buNone/>
            </a:pPr>
            <a:r>
              <a:rPr b="1" i="0" lang="es" sz="1650" u="none" cap="none" strike="noStrike">
                <a:solidFill>
                  <a:schemeClr val="dk2"/>
                </a:solidFill>
                <a:latin typeface="Montserrat"/>
                <a:ea typeface="Montserrat"/>
                <a:cs typeface="Montserrat"/>
                <a:sym typeface="Montserrat"/>
              </a:rPr>
              <a:t>Segunda Tarea: </a:t>
            </a:r>
            <a:r>
              <a:rPr b="0" i="0" lang="es" sz="1650" u="none" cap="none" strike="noStrike">
                <a:solidFill>
                  <a:schemeClr val="dk2"/>
                </a:solidFill>
                <a:latin typeface="Montserrat"/>
                <a:ea typeface="Montserrat"/>
                <a:cs typeface="Montserrat"/>
                <a:sym typeface="Montserrat"/>
              </a:rPr>
              <a:t>Dentro del primer setTimeout, se inicia otro setTimeout después de que la primera tarea ha completado. Esto simula otra tarea que también tarda 1 segundo.</a:t>
            </a:r>
            <a:endParaRPr/>
          </a:p>
          <a:p>
            <a:pPr indent="0" lvl="0" marL="0" marR="0" rtl="0" algn="l">
              <a:lnSpc>
                <a:spcPct val="115000"/>
              </a:lnSpc>
              <a:spcBef>
                <a:spcPts val="1200"/>
              </a:spcBef>
              <a:spcAft>
                <a:spcPts val="0"/>
              </a:spcAft>
              <a:buClr>
                <a:schemeClr val="dk2"/>
              </a:buClr>
              <a:buSzPct val="198347"/>
              <a:buFont typeface="Montserrat"/>
              <a:buNone/>
            </a:pPr>
            <a:r>
              <a:rPr b="1" i="0" lang="es" sz="1650" u="none" cap="none" strike="noStrike">
                <a:solidFill>
                  <a:schemeClr val="dk2"/>
                </a:solidFill>
                <a:latin typeface="Montserrat"/>
                <a:ea typeface="Montserrat"/>
                <a:cs typeface="Montserrat"/>
                <a:sym typeface="Montserrat"/>
              </a:rPr>
              <a:t>Tercera Tarea: </a:t>
            </a:r>
            <a:r>
              <a:rPr b="0" i="0" lang="es" sz="1650" u="none" cap="none" strike="noStrike">
                <a:solidFill>
                  <a:schemeClr val="dk2"/>
                </a:solidFill>
                <a:latin typeface="Montserrat"/>
                <a:ea typeface="Montserrat"/>
                <a:cs typeface="Montserrat"/>
                <a:sym typeface="Montserrat"/>
              </a:rPr>
              <a:t>De manera similar, dentro del segundo setTimeout, se inicia un tercer setTimeout. </a:t>
            </a:r>
            <a:endParaRPr/>
          </a:p>
          <a:p>
            <a:pPr indent="0" lvl="0" marL="0" marR="0" rtl="0" algn="l">
              <a:lnSpc>
                <a:spcPct val="115000"/>
              </a:lnSpc>
              <a:spcBef>
                <a:spcPts val="1200"/>
              </a:spcBef>
              <a:spcAft>
                <a:spcPts val="0"/>
              </a:spcAft>
              <a:buClr>
                <a:schemeClr val="dk2"/>
              </a:buClr>
              <a:buSzPct val="198347"/>
              <a:buFont typeface="Montserrat"/>
              <a:buNone/>
            </a:pPr>
            <a:r>
              <a:rPr b="0" i="0" lang="es" sz="1650" u="none" cap="none" strike="noStrike">
                <a:solidFill>
                  <a:schemeClr val="dk2"/>
                </a:solidFill>
                <a:latin typeface="Montserrat"/>
                <a:ea typeface="Montserrat"/>
                <a:cs typeface="Montserrat"/>
                <a:sym typeface="Montserrat"/>
              </a:rPr>
              <a:t>Después de completar esta tarea, imprime un mensaje final.</a:t>
            </a:r>
            <a:endParaRPr/>
          </a:p>
          <a:p>
            <a:pPr indent="0" lvl="0" marL="0" marR="0" rtl="0" algn="l">
              <a:lnSpc>
                <a:spcPct val="115000"/>
              </a:lnSpc>
              <a:spcBef>
                <a:spcPts val="1200"/>
              </a:spcBef>
              <a:spcAft>
                <a:spcPts val="1200"/>
              </a:spcAft>
              <a:buClr>
                <a:schemeClr val="dk2"/>
              </a:buClr>
              <a:buSzPct val="198347"/>
              <a:buFont typeface="Montserrat"/>
              <a:buNone/>
            </a:pPr>
            <a:r>
              <a:t/>
            </a:r>
            <a:endParaRPr b="1" i="0" sz="1650" u="none" cap="none" strike="noStrike">
              <a:solidFill>
                <a:schemeClr val="dk2"/>
              </a:solidFill>
              <a:latin typeface="Montserrat"/>
              <a:ea typeface="Montserrat"/>
              <a:cs typeface="Montserrat"/>
              <a:sym typeface="Montserrat"/>
            </a:endParaRPr>
          </a:p>
        </p:txBody>
      </p:sp>
      <p:sp>
        <p:nvSpPr>
          <p:cNvPr id="258" name="Google Shape;258;p61"/>
          <p:cNvSpPr/>
          <p:nvPr/>
        </p:nvSpPr>
        <p:spPr>
          <a:xfrm>
            <a:off x="2932611" y="905147"/>
            <a:ext cx="5968793" cy="2922270"/>
          </a:xfrm>
          <a:prstGeom prst="rect">
            <a:avLst/>
          </a:prstGeom>
          <a:solidFill>
            <a:srgbClr val="1A1B26"/>
          </a:solid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Inicio del proceso</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br>
              <a:rPr b="0" i="0" lang="es" sz="1400" u="none" cap="none" strike="noStrike">
                <a:solidFill>
                  <a:srgbClr val="A9B1D6"/>
                </a:solidFill>
                <a:highlight>
                  <a:srgbClr val="1A1B26"/>
                </a:highlight>
                <a:latin typeface="Consolas"/>
                <a:ea typeface="Consolas"/>
                <a:cs typeface="Consolas"/>
                <a:sym typeface="Consolas"/>
              </a:rPr>
            </a:br>
            <a:r>
              <a:rPr b="0" i="0" lang="es" sz="1400" u="none" cap="none" strike="noStrike">
                <a:solidFill>
                  <a:srgbClr val="7AA2F7"/>
                </a:solidFill>
                <a:highlight>
                  <a:srgbClr val="1A1B26"/>
                </a:highlight>
                <a:latin typeface="Consolas"/>
                <a:ea typeface="Consolas"/>
                <a:cs typeface="Consolas"/>
                <a:sym typeface="Consolas"/>
              </a:rPr>
              <a:t>setTimeout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Primera tarea completada</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setTimeout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Segunda tarea completada</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setTimeout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=&gt;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Tercera tarea completada</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Todos los procesos terminados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1000</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1" lang="es" sz="1400" u="none" cap="none" strike="noStrike">
                <a:solidFill>
                  <a:srgbClr val="51597D"/>
                </a:solidFill>
                <a:highlight>
                  <a:srgbClr val="1A1B26"/>
                </a:highlight>
                <a:latin typeface="Consolas"/>
                <a:ea typeface="Consolas"/>
                <a:cs typeface="Consolas"/>
                <a:sym typeface="Consolas"/>
              </a:rPr>
              <a:t>// Tercera tarea tarda 1 segundo</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1000</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1" lang="es" sz="1400" u="none" cap="none" strike="noStrike">
                <a:solidFill>
                  <a:srgbClr val="51597D"/>
                </a:solidFill>
                <a:highlight>
                  <a:srgbClr val="1A1B26"/>
                </a:highlight>
                <a:latin typeface="Consolas"/>
                <a:ea typeface="Consolas"/>
                <a:cs typeface="Consolas"/>
                <a:sym typeface="Consolas"/>
              </a:rPr>
              <a:t>// Segunda tarea tarda 1 segundo</a:t>
            </a:r>
            <a:endParaRPr b="0" i="0" sz="14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400"/>
              <a:buFont typeface="Arial"/>
              <a:buNone/>
            </a:pP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FF9E64"/>
                </a:solidFill>
                <a:highlight>
                  <a:srgbClr val="1A1B26"/>
                </a:highlight>
                <a:latin typeface="Consolas"/>
                <a:ea typeface="Consolas"/>
                <a:cs typeface="Consolas"/>
                <a:sym typeface="Consolas"/>
              </a:rPr>
              <a:t>1000</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51597D"/>
                </a:solidFill>
                <a:highlight>
                  <a:srgbClr val="1A1B26"/>
                </a:highlight>
                <a:latin typeface="Consolas"/>
                <a:ea typeface="Consolas"/>
                <a:cs typeface="Consolas"/>
                <a:sym typeface="Consolas"/>
              </a:rPr>
              <a:t>// Primera tarea tarda 1 segundo</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1200"/>
              </a:spcAft>
              <a:buClr>
                <a:srgbClr val="000000"/>
              </a:buClr>
              <a:buSzPts val="1600"/>
              <a:buFont typeface="Montserrat"/>
              <a:buNone/>
            </a:pPr>
            <a:r>
              <a:t/>
            </a:r>
            <a:endParaRPr b="0" i="0" sz="1600" u="none" cap="none" strike="noStrike">
              <a:solidFill>
                <a:srgbClr val="000000"/>
              </a:solidFill>
              <a:latin typeface="Arial"/>
              <a:ea typeface="Arial"/>
              <a:cs typeface="Arial"/>
              <a:sym typeface="Arial"/>
            </a:endParaRPr>
          </a:p>
        </p:txBody>
      </p:sp>
      <p:sp>
        <p:nvSpPr>
          <p:cNvPr id="259" name="Google Shape;259;p61"/>
          <p:cNvSpPr txBox="1"/>
          <p:nvPr/>
        </p:nvSpPr>
        <p:spPr>
          <a:xfrm>
            <a:off x="191606" y="3853542"/>
            <a:ext cx="8674284" cy="836222"/>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20000"/>
              </a:lnSpc>
              <a:spcBef>
                <a:spcPts val="0"/>
              </a:spcBef>
              <a:spcAft>
                <a:spcPts val="1200"/>
              </a:spcAft>
              <a:buClr>
                <a:schemeClr val="dk2"/>
              </a:buClr>
              <a:buSzPct val="194594"/>
              <a:buFont typeface="Montserrat"/>
              <a:buNone/>
            </a:pPr>
            <a:r>
              <a:rPr b="0" i="0" lang="es" sz="1000" u="none" cap="none" strike="noStrike">
                <a:solidFill>
                  <a:schemeClr val="dk2"/>
                </a:solidFill>
                <a:latin typeface="Montserrat"/>
                <a:ea typeface="Montserrat"/>
                <a:cs typeface="Montserrat"/>
                <a:sym typeface="Montserrat"/>
              </a:rPr>
              <a:t>Este código ilustra un </a:t>
            </a:r>
            <a:r>
              <a:rPr b="1" i="0" lang="es" sz="1000" u="none" cap="none" strike="noStrike">
                <a:solidFill>
                  <a:schemeClr val="dk2"/>
                </a:solidFill>
                <a:latin typeface="Montserrat"/>
                <a:ea typeface="Montserrat"/>
                <a:cs typeface="Montserrat"/>
                <a:sym typeface="Montserrat"/>
              </a:rPr>
              <a:t>"Callback Hell"</a:t>
            </a:r>
            <a:r>
              <a:rPr b="0" i="0" lang="es" sz="1000" u="none" cap="none" strike="noStrike">
                <a:solidFill>
                  <a:schemeClr val="dk2"/>
                </a:solidFill>
                <a:latin typeface="Montserrat"/>
                <a:ea typeface="Montserrat"/>
                <a:cs typeface="Montserrat"/>
                <a:sym typeface="Montserrat"/>
              </a:rPr>
              <a:t> porque las funciones de callback están anidadas dentro de otras funciones de callback, creando un código que se desplaza hacia la derecha y es difícil de leer y mantener. Esta estructura puede llevar a errores y dificultades al intentar rastrear el flujo de ejecución del programa, especialmente en aplicaciones más complejas donde las operaciones asíncronas son comunes.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2"/>
          <p:cNvSpPr txBox="1"/>
          <p:nvPr>
            <p:ph type="title"/>
          </p:nvPr>
        </p:nvSpPr>
        <p:spPr>
          <a:xfrm>
            <a:off x="191606" y="479861"/>
            <a:ext cx="86232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 Hell </a:t>
            </a:r>
            <a:r>
              <a:rPr lang="es" sz="2000"/>
              <a:t>(Solución)</a:t>
            </a:r>
            <a:endParaRPr/>
          </a:p>
        </p:txBody>
      </p:sp>
      <p:sp>
        <p:nvSpPr>
          <p:cNvPr id="265" name="Google Shape;265;p62"/>
          <p:cNvSpPr txBox="1"/>
          <p:nvPr/>
        </p:nvSpPr>
        <p:spPr>
          <a:xfrm>
            <a:off x="209006" y="905147"/>
            <a:ext cx="3431741" cy="375849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Montserrat"/>
              <a:buNone/>
            </a:pPr>
            <a:r>
              <a:rPr b="1" i="0" lang="es" sz="900" u="none" cap="none" strike="noStrike">
                <a:solidFill>
                  <a:schemeClr val="dk2"/>
                </a:solidFill>
                <a:latin typeface="Montserrat"/>
                <a:ea typeface="Montserrat"/>
                <a:cs typeface="Montserrat"/>
                <a:sym typeface="Montserrat"/>
              </a:rPr>
              <a:t>Función tareaAsincrona: </a:t>
            </a:r>
            <a:r>
              <a:rPr b="0" i="0" lang="es" sz="900" u="none" cap="none" strike="noStrike">
                <a:solidFill>
                  <a:schemeClr val="dk2"/>
                </a:solidFill>
                <a:latin typeface="Montserrat"/>
                <a:ea typeface="Montserrat"/>
                <a:cs typeface="Montserrat"/>
                <a:sym typeface="Montserrat"/>
              </a:rPr>
              <a:t>Esta función toma un mensaje como argumento y retorna una promesa. </a:t>
            </a:r>
            <a:endParaRPr/>
          </a:p>
          <a:p>
            <a:pPr indent="0" lvl="0" marL="0" marR="0" rtl="0" algn="l">
              <a:lnSpc>
                <a:spcPct val="115000"/>
              </a:lnSpc>
              <a:spcBef>
                <a:spcPts val="1200"/>
              </a:spcBef>
              <a:spcAft>
                <a:spcPts val="0"/>
              </a:spcAft>
              <a:buClr>
                <a:schemeClr val="dk2"/>
              </a:buClr>
              <a:buSzPts val="1800"/>
              <a:buFont typeface="Montserrat"/>
              <a:buNone/>
            </a:pPr>
            <a:r>
              <a:rPr b="0" i="0" lang="es" sz="900" u="none" cap="none" strike="noStrike">
                <a:solidFill>
                  <a:schemeClr val="dk2"/>
                </a:solidFill>
                <a:latin typeface="Montserrat"/>
                <a:ea typeface="Montserrat"/>
                <a:cs typeface="Montserrat"/>
                <a:sym typeface="Montserrat"/>
              </a:rPr>
              <a:t>La promesa se resuelve después de un retraso de 1 segundo, durante el cual se imprime el mensaje.</a:t>
            </a:r>
            <a:endParaRPr/>
          </a:p>
          <a:p>
            <a:pPr indent="0" lvl="0" marL="0" marR="0" rtl="0" algn="l">
              <a:lnSpc>
                <a:spcPct val="115000"/>
              </a:lnSpc>
              <a:spcBef>
                <a:spcPts val="1200"/>
              </a:spcBef>
              <a:spcAft>
                <a:spcPts val="0"/>
              </a:spcAft>
              <a:buClr>
                <a:schemeClr val="dk2"/>
              </a:buClr>
              <a:buSzPts val="1800"/>
              <a:buFont typeface="Montserrat"/>
              <a:buNone/>
            </a:pPr>
            <a:r>
              <a:rPr b="1" i="0" lang="es" sz="900" u="none" cap="none" strike="noStrike">
                <a:solidFill>
                  <a:schemeClr val="dk2"/>
                </a:solidFill>
                <a:latin typeface="Montserrat"/>
                <a:ea typeface="Montserrat"/>
                <a:cs typeface="Montserrat"/>
                <a:sym typeface="Montserrat"/>
              </a:rPr>
              <a:t>Encadenamiento de Promesas: </a:t>
            </a:r>
            <a:r>
              <a:rPr b="0" i="0" lang="es" sz="900" u="none" cap="none" strike="noStrike">
                <a:solidFill>
                  <a:schemeClr val="dk2"/>
                </a:solidFill>
                <a:latin typeface="Montserrat"/>
                <a:ea typeface="Montserrat"/>
                <a:cs typeface="Montserrat"/>
                <a:sym typeface="Montserrat"/>
              </a:rPr>
              <a:t>Iniciamos el proceso con un mensaje. Llamamos a </a:t>
            </a:r>
            <a:r>
              <a:rPr b="1" i="0" lang="es" sz="900" u="none" cap="none" strike="noStrike">
                <a:solidFill>
                  <a:schemeClr val="dk2"/>
                </a:solidFill>
                <a:latin typeface="Montserrat"/>
                <a:ea typeface="Montserrat"/>
                <a:cs typeface="Montserrat"/>
                <a:sym typeface="Montserrat"/>
              </a:rPr>
              <a:t>tareaAsincrona</a:t>
            </a:r>
            <a:r>
              <a:rPr b="0" i="0" lang="es" sz="900" u="none" cap="none" strike="noStrike">
                <a:solidFill>
                  <a:schemeClr val="dk2"/>
                </a:solidFill>
                <a:latin typeface="Montserrat"/>
                <a:ea typeface="Montserrat"/>
                <a:cs typeface="Montserrat"/>
                <a:sym typeface="Montserrat"/>
              </a:rPr>
              <a:t> para la primera tarea y esperamos a que se resuelva antes de llamar a la siguiente tarea. </a:t>
            </a:r>
            <a:endParaRPr/>
          </a:p>
          <a:p>
            <a:pPr indent="0" lvl="0" marL="0" marR="0" rtl="0" algn="l">
              <a:lnSpc>
                <a:spcPct val="115000"/>
              </a:lnSpc>
              <a:spcBef>
                <a:spcPts val="1200"/>
              </a:spcBef>
              <a:spcAft>
                <a:spcPts val="0"/>
              </a:spcAft>
              <a:buClr>
                <a:schemeClr val="dk2"/>
              </a:buClr>
              <a:buSzPts val="1800"/>
              <a:buFont typeface="Montserrat"/>
              <a:buNone/>
            </a:pPr>
            <a:r>
              <a:rPr b="0" i="0" lang="es" sz="900" u="none" cap="none" strike="noStrike">
                <a:solidFill>
                  <a:schemeClr val="dk2"/>
                </a:solidFill>
                <a:latin typeface="Montserrat"/>
                <a:ea typeface="Montserrat"/>
                <a:cs typeface="Montserrat"/>
                <a:sym typeface="Montserrat"/>
              </a:rPr>
              <a:t>Utilizamos </a:t>
            </a:r>
            <a:r>
              <a:rPr b="1" i="0" lang="es" sz="900" u="none" cap="none" strike="noStrike">
                <a:solidFill>
                  <a:schemeClr val="dk2"/>
                </a:solidFill>
                <a:latin typeface="Montserrat"/>
                <a:ea typeface="Montserrat"/>
                <a:cs typeface="Montserrat"/>
                <a:sym typeface="Montserrat"/>
              </a:rPr>
              <a:t>.then() </a:t>
            </a:r>
            <a:r>
              <a:rPr b="0" i="0" lang="es" sz="900" u="none" cap="none" strike="noStrike">
                <a:solidFill>
                  <a:schemeClr val="dk2"/>
                </a:solidFill>
                <a:latin typeface="Montserrat"/>
                <a:ea typeface="Montserrat"/>
                <a:cs typeface="Montserrat"/>
                <a:sym typeface="Montserrat"/>
              </a:rPr>
              <a:t>para encadenar cada tarea secuencialmente, lo que asegura que cada tarea comience sólo después de que la anterior haya terminado. Al final, imprimimos un mensaje cuando todas las tareas han terminado.</a:t>
            </a:r>
            <a:endParaRPr/>
          </a:p>
          <a:p>
            <a:pPr indent="0" lvl="0" marL="0" marR="0" rtl="0" algn="l">
              <a:lnSpc>
                <a:spcPct val="115000"/>
              </a:lnSpc>
              <a:spcBef>
                <a:spcPts val="1200"/>
              </a:spcBef>
              <a:spcAft>
                <a:spcPts val="1200"/>
              </a:spcAft>
              <a:buClr>
                <a:schemeClr val="dk2"/>
              </a:buClr>
              <a:buSzPts val="1800"/>
              <a:buFont typeface="Montserrat"/>
              <a:buNone/>
            </a:pPr>
            <a:r>
              <a:rPr b="1" i="0" lang="es" sz="900" u="none" cap="none" strike="noStrike">
                <a:solidFill>
                  <a:schemeClr val="dk2"/>
                </a:solidFill>
                <a:latin typeface="Montserrat"/>
                <a:ea typeface="Montserrat"/>
                <a:cs typeface="Montserrat"/>
                <a:sym typeface="Montserrat"/>
              </a:rPr>
              <a:t>Manejo de Errores: </a:t>
            </a:r>
            <a:r>
              <a:rPr b="0" i="0" lang="es" sz="900" u="none" cap="none" strike="noStrike">
                <a:solidFill>
                  <a:schemeClr val="dk2"/>
                </a:solidFill>
                <a:latin typeface="Montserrat"/>
                <a:ea typeface="Montserrat"/>
                <a:cs typeface="Montserrat"/>
                <a:sym typeface="Montserrat"/>
              </a:rPr>
              <a:t>Usamos </a:t>
            </a:r>
            <a:r>
              <a:rPr b="1" i="0" lang="es" sz="900" u="none" cap="none" strike="noStrike">
                <a:solidFill>
                  <a:schemeClr val="dk2"/>
                </a:solidFill>
                <a:latin typeface="Montserrat"/>
                <a:ea typeface="Montserrat"/>
                <a:cs typeface="Montserrat"/>
                <a:sym typeface="Montserrat"/>
              </a:rPr>
              <a:t>.catch() </a:t>
            </a:r>
            <a:r>
              <a:rPr b="0" i="0" lang="es" sz="900" u="none" cap="none" strike="noStrike">
                <a:solidFill>
                  <a:schemeClr val="dk2"/>
                </a:solidFill>
                <a:latin typeface="Montserrat"/>
                <a:ea typeface="Montserrat"/>
                <a:cs typeface="Montserrat"/>
                <a:sym typeface="Montserrat"/>
              </a:rPr>
              <a:t>al final del encadenamiento para capturar y manejar cualquier error que pueda ocurrir durante las operaciones asíncronas.</a:t>
            </a:r>
            <a:endParaRPr b="1" i="0" sz="900" u="none" cap="none" strike="noStrike">
              <a:solidFill>
                <a:schemeClr val="dk2"/>
              </a:solidFill>
              <a:latin typeface="Montserrat"/>
              <a:ea typeface="Montserrat"/>
              <a:cs typeface="Montserrat"/>
              <a:sym typeface="Montserrat"/>
            </a:endParaRPr>
          </a:p>
        </p:txBody>
      </p:sp>
      <p:sp>
        <p:nvSpPr>
          <p:cNvPr id="266" name="Google Shape;266;p62"/>
          <p:cNvSpPr/>
          <p:nvPr/>
        </p:nvSpPr>
        <p:spPr>
          <a:xfrm>
            <a:off x="3778241" y="766211"/>
            <a:ext cx="5174153" cy="3862796"/>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200" u="none" cap="none" strike="noStrike">
                <a:solidFill>
                  <a:srgbClr val="BB9AF7"/>
                </a:solidFill>
                <a:highlight>
                  <a:srgbClr val="1A1B26"/>
                </a:highlight>
                <a:latin typeface="Consolas"/>
                <a:ea typeface="Consolas"/>
                <a:cs typeface="Consolas"/>
                <a:sym typeface="Consolas"/>
              </a:rPr>
              <a:t>function</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7AA2F7"/>
                </a:solidFill>
                <a:highlight>
                  <a:srgbClr val="1A1B26"/>
                </a:highlight>
                <a:latin typeface="Consolas"/>
                <a:ea typeface="Consolas"/>
                <a:cs typeface="Consolas"/>
                <a:sym typeface="Consolas"/>
              </a:rPr>
              <a:t>tareaAsincrona</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C0CAF5"/>
                </a:solidFill>
                <a:highlight>
                  <a:srgbClr val="1A1B26"/>
                </a:highlight>
                <a:latin typeface="Consolas"/>
                <a:ea typeface="Consolas"/>
                <a:cs typeface="Consolas"/>
                <a:sym typeface="Consolas"/>
              </a:rPr>
              <a:t>mensaje</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1" lang="es" sz="1200" u="none" cap="none" strike="noStrike">
                <a:solidFill>
                  <a:srgbClr val="BB9AF7"/>
                </a:solidFill>
                <a:highlight>
                  <a:srgbClr val="1A1B26"/>
                </a:highlight>
                <a:latin typeface="Consolas"/>
                <a:ea typeface="Consolas"/>
                <a:cs typeface="Consolas"/>
                <a:sym typeface="Consolas"/>
              </a:rPr>
              <a:t>return</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89DDFF"/>
                </a:solidFill>
                <a:highlight>
                  <a:srgbClr val="1A1B26"/>
                </a:highlight>
                <a:latin typeface="Consolas"/>
                <a:ea typeface="Consolas"/>
                <a:cs typeface="Consolas"/>
                <a:sym typeface="Consolas"/>
              </a:rPr>
              <a:t>new</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C0CAF5"/>
                </a:solidFill>
                <a:highlight>
                  <a:srgbClr val="1A1B26"/>
                </a:highlight>
                <a:latin typeface="Consolas"/>
                <a:ea typeface="Consolas"/>
                <a:cs typeface="Consolas"/>
                <a:sym typeface="Consolas"/>
              </a:rPr>
              <a:t>Promise</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C0CAF5"/>
                </a:solidFill>
                <a:highlight>
                  <a:srgbClr val="1A1B26"/>
                </a:highlight>
                <a:latin typeface="Consolas"/>
                <a:ea typeface="Consolas"/>
                <a:cs typeface="Consolas"/>
                <a:sym typeface="Consolas"/>
              </a:rPr>
              <a:t>resolve</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7AA2F7"/>
                </a:solidFill>
                <a:highlight>
                  <a:srgbClr val="1A1B26"/>
                </a:highlight>
                <a:latin typeface="Consolas"/>
                <a:ea typeface="Consolas"/>
                <a:cs typeface="Consolas"/>
                <a:sym typeface="Consolas"/>
              </a:rPr>
              <a:t>        setTimeout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7AA2F7"/>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7AA2F7"/>
                </a:solidFill>
                <a:highlight>
                  <a:srgbClr val="1A1B26"/>
                </a:highlight>
                <a:latin typeface="Consolas"/>
                <a:ea typeface="Consolas"/>
                <a:cs typeface="Consolas"/>
                <a:sym typeface="Consolas"/>
              </a:rPr>
              <a:t>            </a:t>
            </a:r>
            <a:r>
              <a:rPr b="0" i="0" lang="es" sz="1200" u="none" cap="none" strike="noStrike">
                <a:solidFill>
                  <a:srgbClr val="0DB9D7"/>
                </a:solidFill>
                <a:highlight>
                  <a:srgbClr val="1A1B26"/>
                </a:highlight>
                <a:latin typeface="Consolas"/>
                <a:ea typeface="Consolas"/>
                <a:cs typeface="Consolas"/>
                <a:sym typeface="Consolas"/>
              </a:rPr>
              <a:t>console</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0DB9D7"/>
                </a:solidFill>
                <a:highlight>
                  <a:srgbClr val="1A1B26"/>
                </a:highlight>
                <a:latin typeface="Consolas"/>
                <a:ea typeface="Consolas"/>
                <a:cs typeface="Consolas"/>
                <a:sym typeface="Consolas"/>
              </a:rPr>
              <a:t>log</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C0CAF5"/>
                </a:solidFill>
                <a:highlight>
                  <a:srgbClr val="1A1B26"/>
                </a:highlight>
                <a:latin typeface="Consolas"/>
                <a:ea typeface="Consolas"/>
                <a:cs typeface="Consolas"/>
                <a:sym typeface="Consolas"/>
              </a:rPr>
              <a:t>mensaje</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7AA2F7"/>
                </a:solidFill>
                <a:highlight>
                  <a:srgbClr val="1A1B26"/>
                </a:highlight>
                <a:latin typeface="Consolas"/>
                <a:ea typeface="Consolas"/>
                <a:cs typeface="Consolas"/>
                <a:sym typeface="Consolas"/>
              </a:rPr>
              <a:t>            resolve</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7AA2F7"/>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 </a:t>
            </a:r>
            <a:r>
              <a:rPr b="0" i="0" lang="es" sz="1200" u="none" cap="none" strike="noStrike">
                <a:solidFill>
                  <a:srgbClr val="FF9E64"/>
                </a:solidFill>
                <a:highlight>
                  <a:srgbClr val="1A1B26"/>
                </a:highlight>
                <a:latin typeface="Consolas"/>
                <a:ea typeface="Consolas"/>
                <a:cs typeface="Consolas"/>
                <a:sym typeface="Consolas"/>
              </a:rPr>
              <a:t>1000</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200" u="none" cap="none" strike="noStrike">
                <a:solidFill>
                  <a:srgbClr val="A9B1D6"/>
                </a:solidFill>
                <a:highlight>
                  <a:srgbClr val="1A1B26"/>
                </a:highlight>
                <a:latin typeface="Consolas"/>
                <a:ea typeface="Consolas"/>
                <a:cs typeface="Consolas"/>
                <a:sym typeface="Consolas"/>
              </a:rPr>
            </a:br>
            <a:r>
              <a:rPr b="0" i="0" lang="es" sz="1200" u="none" cap="none" strike="noStrike">
                <a:solidFill>
                  <a:srgbClr val="0DB9D7"/>
                </a:solidFill>
                <a:highlight>
                  <a:srgbClr val="1A1B26"/>
                </a:highlight>
                <a:latin typeface="Consolas"/>
                <a:ea typeface="Consolas"/>
                <a:cs typeface="Consolas"/>
                <a:sym typeface="Consolas"/>
              </a:rPr>
              <a:t>console</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0DB9D7"/>
                </a:solidFill>
                <a:highlight>
                  <a:srgbClr val="1A1B26"/>
                </a:highlight>
                <a:latin typeface="Consolas"/>
                <a:ea typeface="Consolas"/>
                <a:cs typeface="Consolas"/>
                <a:sym typeface="Consolas"/>
              </a:rPr>
              <a:t>log</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Inicio del proceso</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200" u="none" cap="none" strike="noStrike">
                <a:solidFill>
                  <a:srgbClr val="A9B1D6"/>
                </a:solidFill>
                <a:highlight>
                  <a:srgbClr val="1A1B26"/>
                </a:highlight>
                <a:latin typeface="Consolas"/>
                <a:ea typeface="Consolas"/>
                <a:cs typeface="Consolas"/>
                <a:sym typeface="Consolas"/>
              </a:rPr>
            </a:br>
            <a:r>
              <a:rPr b="0" i="0" lang="es" sz="1200" u="none" cap="none" strike="noStrike">
                <a:solidFill>
                  <a:srgbClr val="7AA2F7"/>
                </a:solidFill>
                <a:highlight>
                  <a:srgbClr val="1A1B26"/>
                </a:highlight>
                <a:latin typeface="Consolas"/>
                <a:ea typeface="Consolas"/>
                <a:cs typeface="Consolas"/>
                <a:sym typeface="Consolas"/>
              </a:rPr>
              <a:t>tareaAsincrona</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Primera tarea completada</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then</a:t>
            </a:r>
            <a:r>
              <a:rPr b="0" i="0" lang="es" sz="1200" u="none" cap="none" strike="noStrike">
                <a:solidFill>
                  <a:srgbClr val="A9B1D6"/>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7AA2F7"/>
                </a:solidFill>
                <a:highlight>
                  <a:srgbClr val="1A1B26"/>
                </a:highlight>
                <a:latin typeface="Consolas"/>
                <a:ea typeface="Consolas"/>
                <a:cs typeface="Consolas"/>
                <a:sym typeface="Consolas"/>
              </a:rPr>
              <a:t> tareaAsincrona</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Segunda tarea completada</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then</a:t>
            </a:r>
            <a:r>
              <a:rPr b="0" i="0" lang="es" sz="1200" u="none" cap="none" strike="noStrike">
                <a:solidFill>
                  <a:srgbClr val="A9B1D6"/>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7AA2F7"/>
                </a:solidFill>
                <a:highlight>
                  <a:srgbClr val="1A1B26"/>
                </a:highlight>
                <a:latin typeface="Consolas"/>
                <a:ea typeface="Consolas"/>
                <a:cs typeface="Consolas"/>
                <a:sym typeface="Consolas"/>
              </a:rPr>
              <a:t> tareaAsincrona</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Tercera tarea completada</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then</a:t>
            </a:r>
            <a:r>
              <a:rPr b="0" i="0" lang="es" sz="1200" u="none" cap="none" strike="noStrike">
                <a:solidFill>
                  <a:srgbClr val="A9B1D6"/>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0DB9D7"/>
                </a:solidFill>
                <a:highlight>
                  <a:srgbClr val="1A1B26"/>
                </a:highlight>
                <a:latin typeface="Consolas"/>
                <a:ea typeface="Consolas"/>
                <a:cs typeface="Consolas"/>
                <a:sym typeface="Consolas"/>
              </a:rPr>
              <a:t>console</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0DB9D7"/>
                </a:solidFill>
                <a:highlight>
                  <a:srgbClr val="1A1B26"/>
                </a:highlight>
                <a:latin typeface="Consolas"/>
                <a:ea typeface="Consolas"/>
                <a:cs typeface="Consolas"/>
                <a:sym typeface="Consolas"/>
              </a:rPr>
              <a:t>log</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Todos los procesos terminados</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7AA2F7"/>
                </a:solidFill>
                <a:highlight>
                  <a:srgbClr val="1A1B26"/>
                </a:highlight>
                <a:latin typeface="Consolas"/>
                <a:ea typeface="Consolas"/>
                <a:cs typeface="Consolas"/>
                <a:sym typeface="Consolas"/>
              </a:rPr>
              <a:t>catch</a:t>
            </a:r>
            <a:r>
              <a:rPr b="0" i="0" lang="es" sz="1200" u="none" cap="none" strike="noStrike">
                <a:solidFill>
                  <a:srgbClr val="A9B1D6"/>
                </a:solidFill>
                <a:highlight>
                  <a:srgbClr val="1A1B26"/>
                </a:highlight>
                <a:latin typeface="Consolas"/>
                <a:ea typeface="Consolas"/>
                <a:cs typeface="Consolas"/>
                <a:sym typeface="Consolas"/>
              </a:rPr>
              <a:t>(</a:t>
            </a:r>
            <a:r>
              <a:rPr b="0" i="0" lang="es" sz="1200" u="none" cap="none" strike="noStrike">
                <a:solidFill>
                  <a:srgbClr val="C0CAF5"/>
                </a:solidFill>
                <a:highlight>
                  <a:srgbClr val="1A1B26"/>
                </a:highlight>
                <a:latin typeface="Consolas"/>
                <a:ea typeface="Consolas"/>
                <a:cs typeface="Consolas"/>
                <a:sym typeface="Consolas"/>
              </a:rPr>
              <a:t>error</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BB9AF7"/>
                </a:solidFill>
                <a:highlight>
                  <a:srgbClr val="1A1B26"/>
                </a:highlight>
                <a:latin typeface="Consolas"/>
                <a:ea typeface="Consolas"/>
                <a:cs typeface="Consolas"/>
                <a:sym typeface="Consolas"/>
              </a:rPr>
              <a:t>=&gt;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0DB9D7"/>
                </a:solidFill>
                <a:highlight>
                  <a:srgbClr val="1A1B26"/>
                </a:highlight>
                <a:latin typeface="Consolas"/>
                <a:ea typeface="Consolas"/>
                <a:cs typeface="Consolas"/>
                <a:sym typeface="Consolas"/>
              </a:rPr>
              <a:t>console</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0DB9D7"/>
                </a:solidFill>
                <a:highlight>
                  <a:srgbClr val="1A1B26"/>
                </a:highlight>
                <a:latin typeface="Consolas"/>
                <a:ea typeface="Consolas"/>
                <a:cs typeface="Consolas"/>
                <a:sym typeface="Consolas"/>
              </a:rPr>
              <a:t>error</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9ECE6A"/>
                </a:solidFill>
                <a:highlight>
                  <a:srgbClr val="1A1B26"/>
                </a:highlight>
                <a:latin typeface="Consolas"/>
                <a:ea typeface="Consolas"/>
                <a:cs typeface="Consolas"/>
                <a:sym typeface="Consolas"/>
              </a:rPr>
              <a:t>Error durante el proceso</a:t>
            </a:r>
            <a:r>
              <a:rPr b="0" i="0" lang="es" sz="1200" u="none" cap="none" strike="noStrike">
                <a:solidFill>
                  <a:srgbClr val="89DDFF"/>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C0CAF5"/>
                </a:solidFill>
                <a:highlight>
                  <a:srgbClr val="1A1B26"/>
                </a:highlight>
                <a:latin typeface="Consolas"/>
                <a:ea typeface="Consolas"/>
                <a:cs typeface="Consolas"/>
                <a:sym typeface="Consolas"/>
              </a:rPr>
              <a:t>error</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A9B1D6"/>
                </a:solidFill>
                <a:highlight>
                  <a:srgbClr val="1A1B26"/>
                </a:highlight>
                <a:latin typeface="Consolas"/>
                <a:ea typeface="Consolas"/>
                <a:cs typeface="Consolas"/>
                <a:sym typeface="Consolas"/>
              </a:rPr>
              <a:t>    </a:t>
            </a:r>
            <a:r>
              <a:rPr b="0" i="0" lang="es" sz="1200" u="none" cap="none" strike="noStrike">
                <a:solidFill>
                  <a:srgbClr val="9ABDF5"/>
                </a:solidFill>
                <a:highlight>
                  <a:srgbClr val="1A1B26"/>
                </a:highlight>
                <a:latin typeface="Consolas"/>
                <a:ea typeface="Consolas"/>
                <a:cs typeface="Consolas"/>
                <a:sym typeface="Consolas"/>
              </a:rPr>
              <a:t>}</a:t>
            </a:r>
            <a:r>
              <a:rPr b="0" i="0" lang="es" sz="1200" u="none" cap="none" strike="noStrike">
                <a:solidFill>
                  <a:srgbClr val="A9B1D6"/>
                </a:solidFill>
                <a:highlight>
                  <a:srgbClr val="1A1B26"/>
                </a:highlight>
                <a:latin typeface="Consolas"/>
                <a:ea typeface="Consolas"/>
                <a:cs typeface="Consolas"/>
                <a:sym typeface="Consolas"/>
              </a:rPr>
              <a:t>)</a:t>
            </a:r>
            <a:r>
              <a:rPr b="0" i="0" lang="es" sz="1200" u="none" cap="none" strike="noStrike">
                <a:solidFill>
                  <a:srgbClr val="89DDFF"/>
                </a:solidFill>
                <a:highlight>
                  <a:srgbClr val="1A1B26"/>
                </a:highlight>
                <a:latin typeface="Consolas"/>
                <a:ea typeface="Consolas"/>
                <a:cs typeface="Consolas"/>
                <a:sym typeface="Consolas"/>
              </a:rPr>
              <a:t>;</a:t>
            </a:r>
            <a:endParaRPr b="0" i="0" sz="12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1200"/>
              </a:spcAft>
              <a:buClr>
                <a:srgbClr val="000000"/>
              </a:buClr>
              <a:buSzPts val="900"/>
              <a:buFont typeface="Montserrat"/>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ctrTitle"/>
          </p:nvPr>
        </p:nvSpPr>
        <p:spPr>
          <a:xfrm>
            <a:off x="311700" y="1224554"/>
            <a:ext cx="8520600" cy="15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900"/>
              <a:buNone/>
            </a:pPr>
            <a:r>
              <a:rPr b="0" lang="es" sz="3600"/>
              <a:t>Fundamentos del asincronismo en Javascript</a:t>
            </a:r>
            <a:br>
              <a:rPr b="0" lang="es" sz="3600"/>
            </a:br>
            <a:r>
              <a:rPr b="0" lang="es" sz="3600"/>
              <a:t>(Parte II)</a:t>
            </a:r>
            <a:endParaRPr b="0" sz="3600"/>
          </a:p>
        </p:txBody>
      </p:sp>
      <p:pic>
        <p:nvPicPr>
          <p:cNvPr id="142" name="Google Shape;142;p2"/>
          <p:cNvPicPr preferRelativeResize="0"/>
          <p:nvPr/>
        </p:nvPicPr>
        <p:blipFill rotWithShape="1">
          <a:blip r:embed="rId3">
            <a:alphaModFix/>
          </a:blip>
          <a:srcRect b="0" l="0" r="0" t="0"/>
          <a:stretch/>
        </p:blipFill>
        <p:spPr>
          <a:xfrm>
            <a:off x="4210050" y="3195046"/>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3"/>
          <p:cNvSpPr/>
          <p:nvPr/>
        </p:nvSpPr>
        <p:spPr>
          <a:xfrm>
            <a:off x="4335600" y="970475"/>
            <a:ext cx="4710300" cy="3728400"/>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BB9AF7"/>
                </a:solidFill>
                <a:highlight>
                  <a:srgbClr val="1A1B26"/>
                </a:highlight>
                <a:latin typeface="Consolas"/>
                <a:ea typeface="Consolas"/>
                <a:cs typeface="Consolas"/>
                <a:sym typeface="Consolas"/>
              </a:rPr>
              <a:t>function</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7AA2F7"/>
                </a:solidFill>
                <a:highlight>
                  <a:srgbClr val="1A1B26"/>
                </a:highlight>
                <a:latin typeface="Consolas"/>
                <a:ea typeface="Consolas"/>
                <a:cs typeface="Consolas"/>
                <a:sym typeface="Consolas"/>
              </a:rPr>
              <a:t>tareaAsincrona</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mensaje</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1" lang="es" sz="1100" u="none" cap="none" strike="noStrike">
                <a:solidFill>
                  <a:srgbClr val="BB9AF7"/>
                </a:solidFill>
                <a:highlight>
                  <a:srgbClr val="1A1B26"/>
                </a:highlight>
                <a:latin typeface="Consolas"/>
                <a:ea typeface="Consolas"/>
                <a:cs typeface="Consolas"/>
                <a:sym typeface="Consolas"/>
              </a:rPr>
              <a:t>return</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new</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C0CAF5"/>
                </a:solidFill>
                <a:highlight>
                  <a:srgbClr val="1A1B26"/>
                </a:highlight>
                <a:latin typeface="Consolas"/>
                <a:ea typeface="Consolas"/>
                <a:cs typeface="Consolas"/>
                <a:sym typeface="Consolas"/>
              </a:rPr>
              <a:t>Promise</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resolve</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7AA2F7"/>
                </a:solidFill>
                <a:highlight>
                  <a:srgbClr val="1A1B26"/>
                </a:highlight>
                <a:latin typeface="Consolas"/>
                <a:ea typeface="Consolas"/>
                <a:cs typeface="Consolas"/>
                <a:sym typeface="Consolas"/>
              </a:rPr>
              <a:t>        setTimeout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7AA2F7"/>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7AA2F7"/>
                </a:solidFill>
                <a:highlight>
                  <a:srgbClr val="1A1B26"/>
                </a:highlight>
                <a:latin typeface="Consolas"/>
                <a:ea typeface="Consolas"/>
                <a:cs typeface="Consolas"/>
                <a:sym typeface="Consolas"/>
              </a:rPr>
              <a:t>            </a:t>
            </a:r>
            <a:r>
              <a:rPr b="0" i="0" lang="es" sz="1100" u="none" cap="none" strike="noStrike">
                <a:solidFill>
                  <a:srgbClr val="0DB9D7"/>
                </a:solidFill>
                <a:highlight>
                  <a:srgbClr val="1A1B26"/>
                </a:highlight>
                <a:latin typeface="Consolas"/>
                <a:ea typeface="Consolas"/>
                <a:cs typeface="Consolas"/>
                <a:sym typeface="Consolas"/>
              </a:rPr>
              <a:t>console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0DB9D7"/>
                </a:solidFill>
                <a:highlight>
                  <a:srgbClr val="1A1B26"/>
                </a:highlight>
                <a:latin typeface="Consolas"/>
                <a:ea typeface="Consolas"/>
                <a:cs typeface="Consolas"/>
                <a:sym typeface="Consolas"/>
              </a:rPr>
              <a:t>log</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mensaje</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7AA2F7"/>
                </a:solidFill>
                <a:highlight>
                  <a:srgbClr val="1A1B26"/>
                </a:highlight>
                <a:latin typeface="Consolas"/>
                <a:ea typeface="Consolas"/>
                <a:cs typeface="Consolas"/>
                <a:sym typeface="Consolas"/>
              </a:rPr>
              <a:t>            resolve</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7AA2F7"/>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 </a:t>
            </a:r>
            <a:r>
              <a:rPr b="0" i="0" lang="es" sz="1100" u="none" cap="none" strike="noStrike">
                <a:solidFill>
                  <a:srgbClr val="FF9E64"/>
                </a:solidFill>
                <a:highlight>
                  <a:srgbClr val="1A1B26"/>
                </a:highlight>
                <a:latin typeface="Consolas"/>
                <a:ea typeface="Consolas"/>
                <a:cs typeface="Consolas"/>
                <a:sym typeface="Consolas"/>
              </a:rPr>
              <a:t>1000</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100" u="none" cap="none" strike="noStrike">
                <a:solidFill>
                  <a:srgbClr val="A9B1D6"/>
                </a:solidFill>
                <a:highlight>
                  <a:srgbClr val="1A1B26"/>
                </a:highlight>
                <a:latin typeface="Consolas"/>
                <a:ea typeface="Consolas"/>
                <a:cs typeface="Consolas"/>
                <a:sym typeface="Consolas"/>
              </a:rPr>
            </a:br>
            <a:r>
              <a:rPr b="0" i="0" lang="es" sz="1100" u="none" cap="none" strike="noStrike">
                <a:solidFill>
                  <a:srgbClr val="0DB9D7"/>
                </a:solidFill>
                <a:highlight>
                  <a:srgbClr val="1A1B26"/>
                </a:highlight>
                <a:latin typeface="Consolas"/>
                <a:ea typeface="Consolas"/>
                <a:cs typeface="Consolas"/>
                <a:sym typeface="Consolas"/>
              </a:rPr>
              <a:t>console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0DB9D7"/>
                </a:solidFill>
                <a:highlight>
                  <a:srgbClr val="1A1B26"/>
                </a:highlight>
                <a:latin typeface="Consolas"/>
                <a:ea typeface="Consolas"/>
                <a:cs typeface="Consolas"/>
                <a:sym typeface="Consolas"/>
              </a:rPr>
              <a:t>log</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Inicio del proceso</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100" u="none" cap="none" strike="noStrike">
                <a:solidFill>
                  <a:srgbClr val="A9B1D6"/>
                </a:solidFill>
                <a:highlight>
                  <a:srgbClr val="1A1B26"/>
                </a:highlight>
                <a:latin typeface="Consolas"/>
                <a:ea typeface="Consolas"/>
                <a:cs typeface="Consolas"/>
                <a:sym typeface="Consolas"/>
              </a:rPr>
            </a:br>
            <a:r>
              <a:rPr b="0" i="0" lang="es" sz="1100" u="none" cap="none" strike="noStrike">
                <a:solidFill>
                  <a:srgbClr val="7AA2F7"/>
                </a:solidFill>
                <a:highlight>
                  <a:srgbClr val="1A1B26"/>
                </a:highlight>
                <a:latin typeface="Consolas"/>
                <a:ea typeface="Consolas"/>
                <a:cs typeface="Consolas"/>
                <a:sym typeface="Consolas"/>
              </a:rPr>
              <a:t>tareaAsincrona</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Primera tarea completada</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then</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7AA2F7"/>
                </a:solidFill>
                <a:highlight>
                  <a:srgbClr val="1A1B26"/>
                </a:highlight>
                <a:latin typeface="Consolas"/>
                <a:ea typeface="Consolas"/>
                <a:cs typeface="Consolas"/>
                <a:sym typeface="Consolas"/>
              </a:rPr>
              <a:t> tareaAsincrona</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Segunda tarea completada</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then</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7AA2F7"/>
                </a:solidFill>
                <a:highlight>
                  <a:srgbClr val="1A1B26"/>
                </a:highlight>
                <a:latin typeface="Consolas"/>
                <a:ea typeface="Consolas"/>
                <a:cs typeface="Consolas"/>
                <a:sym typeface="Consolas"/>
              </a:rPr>
              <a:t> tareaAsincrona</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Tercera tarea completada</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then</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0DB9D7"/>
                </a:solidFill>
                <a:highlight>
                  <a:srgbClr val="1A1B26"/>
                </a:highlight>
                <a:latin typeface="Consolas"/>
                <a:ea typeface="Consolas"/>
                <a:cs typeface="Consolas"/>
                <a:sym typeface="Consolas"/>
              </a:rPr>
              <a:t>console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0DB9D7"/>
                </a:solidFill>
                <a:highlight>
                  <a:srgbClr val="1A1B26"/>
                </a:highlight>
                <a:latin typeface="Consolas"/>
                <a:ea typeface="Consolas"/>
                <a:cs typeface="Consolas"/>
                <a:sym typeface="Consolas"/>
              </a:rPr>
              <a:t>log</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Todos los procesos terminados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catch</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error</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=&gt;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0DB9D7"/>
                </a:solidFill>
                <a:highlight>
                  <a:srgbClr val="1A1B26"/>
                </a:highlight>
                <a:latin typeface="Consolas"/>
                <a:ea typeface="Consolas"/>
                <a:cs typeface="Consolas"/>
                <a:sym typeface="Consolas"/>
              </a:rPr>
              <a:t>console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0DB9D7"/>
                </a:solidFill>
                <a:highlight>
                  <a:srgbClr val="1A1B26"/>
                </a:highlight>
                <a:latin typeface="Consolas"/>
                <a:ea typeface="Consolas"/>
                <a:cs typeface="Consolas"/>
                <a:sym typeface="Consolas"/>
              </a:rPr>
              <a:t>error</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Error durante el proceso</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C0CAF5"/>
                </a:solidFill>
                <a:highlight>
                  <a:srgbClr val="1A1B26"/>
                </a:highlight>
                <a:latin typeface="Consolas"/>
                <a:ea typeface="Consolas"/>
                <a:cs typeface="Consolas"/>
                <a:sym typeface="Consolas"/>
              </a:rPr>
              <a:t>error</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9ABDF5"/>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1200"/>
              </a:spcAft>
              <a:buClr>
                <a:srgbClr val="000000"/>
              </a:buClr>
              <a:buSzPts val="800"/>
              <a:buFont typeface="Montserrat"/>
              <a:buNone/>
            </a:pPr>
            <a:r>
              <a:t/>
            </a:r>
            <a:endParaRPr b="0" i="0" sz="800" u="none" cap="none" strike="noStrike">
              <a:solidFill>
                <a:srgbClr val="000000"/>
              </a:solidFill>
              <a:latin typeface="Arial"/>
              <a:ea typeface="Arial"/>
              <a:cs typeface="Arial"/>
              <a:sym typeface="Arial"/>
            </a:endParaRPr>
          </a:p>
        </p:txBody>
      </p:sp>
      <p:sp>
        <p:nvSpPr>
          <p:cNvPr id="272" name="Google Shape;272;p63"/>
          <p:cNvSpPr/>
          <p:nvPr/>
        </p:nvSpPr>
        <p:spPr>
          <a:xfrm>
            <a:off x="97969" y="976992"/>
            <a:ext cx="4140927" cy="2256065"/>
          </a:xfrm>
          <a:prstGeom prst="rect">
            <a:avLst/>
          </a:prstGeom>
          <a:solidFill>
            <a:srgbClr val="1A1B26"/>
          </a:solid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Inicio del proceso</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br>
              <a:rPr b="0" i="0" lang="es" sz="1000" u="none" cap="none" strike="noStrike">
                <a:solidFill>
                  <a:srgbClr val="A9B1D6"/>
                </a:solidFill>
                <a:highlight>
                  <a:srgbClr val="1A1B26"/>
                </a:highlight>
                <a:latin typeface="Consolas"/>
                <a:ea typeface="Consolas"/>
                <a:cs typeface="Consolas"/>
                <a:sym typeface="Consolas"/>
              </a:rPr>
            </a:br>
            <a:r>
              <a:rPr b="0" i="0" lang="es" sz="1000" u="none" cap="none" strike="noStrike">
                <a:solidFill>
                  <a:srgbClr val="7AA2F7"/>
                </a:solidFill>
                <a:highlight>
                  <a:srgbClr val="1A1B26"/>
                </a:highlight>
                <a:latin typeface="Consolas"/>
                <a:ea typeface="Consolas"/>
                <a:cs typeface="Consolas"/>
                <a:sym typeface="Consolas"/>
              </a:rPr>
              <a:t>setTimeout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Primera tarea completada</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setTimeout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Segunda tarea completada</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setTimeout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Tercera tarea completada</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Todos los procesos terminados</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FF9E64"/>
                </a:solidFill>
                <a:highlight>
                  <a:srgbClr val="1A1B26"/>
                </a:highlight>
                <a:latin typeface="Consolas"/>
                <a:ea typeface="Consolas"/>
                <a:cs typeface="Consolas"/>
                <a:sym typeface="Consolas"/>
              </a:rPr>
              <a:t>1000</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1" lang="es" sz="1000" u="none" cap="none" strike="noStrike">
                <a:solidFill>
                  <a:srgbClr val="51597D"/>
                </a:solidFill>
                <a:highlight>
                  <a:srgbClr val="1A1B26"/>
                </a:highlight>
                <a:latin typeface="Consolas"/>
                <a:ea typeface="Consolas"/>
                <a:cs typeface="Consolas"/>
                <a:sym typeface="Consolas"/>
              </a:rPr>
              <a:t>// Tercera tarea tarda 1 segundo</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FF9E64"/>
                </a:solidFill>
                <a:highlight>
                  <a:srgbClr val="1A1B26"/>
                </a:highlight>
                <a:latin typeface="Consolas"/>
                <a:ea typeface="Consolas"/>
                <a:cs typeface="Consolas"/>
                <a:sym typeface="Consolas"/>
              </a:rPr>
              <a:t>1000</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1" lang="es" sz="1000" u="none" cap="none" strike="noStrike">
                <a:solidFill>
                  <a:srgbClr val="51597D"/>
                </a:solidFill>
                <a:highlight>
                  <a:srgbClr val="1A1B26"/>
                </a:highlight>
                <a:latin typeface="Consolas"/>
                <a:ea typeface="Consolas"/>
                <a:cs typeface="Consolas"/>
                <a:sym typeface="Consolas"/>
              </a:rPr>
              <a:t>// Segunda tarea tarda 1 segundo</a:t>
            </a:r>
            <a:endParaRPr b="0" i="0" sz="1000" u="none" cap="none" strike="noStrike">
              <a:solidFill>
                <a:srgbClr val="A9B1D6"/>
              </a:solidFill>
              <a:highlight>
                <a:srgbClr val="1A1B26"/>
              </a:highlight>
              <a:latin typeface="Consolas"/>
              <a:ea typeface="Consolas"/>
              <a:cs typeface="Consolas"/>
              <a:sym typeface="Consolas"/>
            </a:endParaRPr>
          </a:p>
          <a:p>
            <a:pPr indent="0" lvl="0" marL="114300" marR="0" rtl="0" algn="l">
              <a:lnSpc>
                <a:spcPct val="100000"/>
              </a:lnSpc>
              <a:spcBef>
                <a:spcPts val="0"/>
              </a:spcBef>
              <a:spcAft>
                <a:spcPts val="0"/>
              </a:spcAft>
              <a:buClr>
                <a:srgbClr val="000000"/>
              </a:buClr>
              <a:buSzPts val="1000"/>
              <a:buFont typeface="Arial"/>
              <a:buNone/>
            </a:pP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FF9E64"/>
                </a:solidFill>
                <a:highlight>
                  <a:srgbClr val="1A1B26"/>
                </a:highlight>
                <a:latin typeface="Consolas"/>
                <a:ea typeface="Consolas"/>
                <a:cs typeface="Consolas"/>
                <a:sym typeface="Consolas"/>
              </a:rPr>
              <a:t>1000</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 </a:t>
            </a:r>
            <a:r>
              <a:rPr b="0" i="1" lang="es" sz="1000" u="none" cap="none" strike="noStrike">
                <a:solidFill>
                  <a:srgbClr val="51597D"/>
                </a:solidFill>
                <a:highlight>
                  <a:srgbClr val="1A1B26"/>
                </a:highlight>
                <a:latin typeface="Consolas"/>
                <a:ea typeface="Consolas"/>
                <a:cs typeface="Consolas"/>
                <a:sym typeface="Consolas"/>
              </a:rPr>
              <a:t>// Primera tarea tarda 1 segundo</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1200"/>
              </a:spcAft>
              <a:buClr>
                <a:srgbClr val="000000"/>
              </a:buClr>
              <a:buSzPts val="1200"/>
              <a:buFont typeface="Montserrat"/>
              <a:buNone/>
            </a:pPr>
            <a:r>
              <a:t/>
            </a:r>
            <a:endParaRPr b="0" i="0" sz="1200" u="none" cap="none" strike="noStrike">
              <a:solidFill>
                <a:srgbClr val="000000"/>
              </a:solidFill>
              <a:latin typeface="Arial"/>
              <a:ea typeface="Arial"/>
              <a:cs typeface="Arial"/>
              <a:sym typeface="Arial"/>
            </a:endParaRPr>
          </a:p>
        </p:txBody>
      </p:sp>
      <p:sp>
        <p:nvSpPr>
          <p:cNvPr id="273" name="Google Shape;273;p63"/>
          <p:cNvSpPr txBox="1"/>
          <p:nvPr/>
        </p:nvSpPr>
        <p:spPr>
          <a:xfrm>
            <a:off x="97969" y="3422469"/>
            <a:ext cx="4140927" cy="97318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800"/>
              <a:buFont typeface="Montserrat"/>
              <a:buNone/>
            </a:pPr>
            <a:r>
              <a:rPr b="0" i="0" lang="es" sz="1200" u="none" cap="none" strike="noStrike">
                <a:solidFill>
                  <a:schemeClr val="dk2"/>
                </a:solidFill>
                <a:latin typeface="Montserrat"/>
                <a:ea typeface="Montserrat"/>
                <a:cs typeface="Montserrat"/>
                <a:sym typeface="Montserrat"/>
              </a:rPr>
              <a:t>Comparando ambos enfoques, las promesas no solo evitan el anidamiento profundo y mejora la legibilidad del código, sino que también facilita el manejo de errores y el flujo de control en general.  </a:t>
            </a:r>
            <a:endParaRPr/>
          </a:p>
        </p:txBody>
      </p:sp>
      <p:sp>
        <p:nvSpPr>
          <p:cNvPr id="274" name="Google Shape;274;p63"/>
          <p:cNvSpPr txBox="1"/>
          <p:nvPr>
            <p:ph type="title"/>
          </p:nvPr>
        </p:nvSpPr>
        <p:spPr>
          <a:xfrm>
            <a:off x="0" y="586638"/>
            <a:ext cx="2336057" cy="42800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 sz="2000">
                <a:solidFill>
                  <a:schemeClr val="dk2"/>
                </a:solidFill>
              </a:rPr>
              <a:t>Callback Hell</a:t>
            </a:r>
            <a:endParaRPr b="1" sz="2000">
              <a:solidFill>
                <a:schemeClr val="dk2"/>
              </a:solidFill>
            </a:endParaRPr>
          </a:p>
        </p:txBody>
      </p:sp>
      <p:sp>
        <p:nvSpPr>
          <p:cNvPr id="275" name="Google Shape;275;p63"/>
          <p:cNvSpPr txBox="1"/>
          <p:nvPr/>
        </p:nvSpPr>
        <p:spPr>
          <a:xfrm>
            <a:off x="4238896" y="639087"/>
            <a:ext cx="2336057" cy="428008"/>
          </a:xfrm>
          <a:prstGeom prst="rect">
            <a:avLst/>
          </a:prstGeom>
          <a:noFill/>
          <a:ln>
            <a:noFill/>
          </a:ln>
        </p:spPr>
        <p:txBody>
          <a:bodyPr anchorCtr="0" anchor="t" bIns="91425" lIns="91425" spcFirstLastPara="1" rIns="91425" wrap="square" tIns="91425">
            <a:normAutofit fontScale="90000" lnSpcReduction="20000"/>
          </a:bodyPr>
          <a:lstStyle/>
          <a:p>
            <a:pPr indent="0" lvl="0" marL="0" marR="0" rtl="0" algn="l">
              <a:lnSpc>
                <a:spcPct val="100000"/>
              </a:lnSpc>
              <a:spcBef>
                <a:spcPts val="0"/>
              </a:spcBef>
              <a:spcAft>
                <a:spcPts val="0"/>
              </a:spcAft>
              <a:buClr>
                <a:schemeClr val="dk1"/>
              </a:buClr>
              <a:buSzPct val="111111"/>
              <a:buFont typeface="Montserrat Medium"/>
              <a:buNone/>
            </a:pPr>
            <a:r>
              <a:rPr b="1" i="0" lang="es" sz="2000" u="none" cap="none" strike="noStrike">
                <a:solidFill>
                  <a:schemeClr val="dk2"/>
                </a:solidFill>
                <a:latin typeface="Montserrat Medium"/>
                <a:ea typeface="Montserrat Medium"/>
                <a:cs typeface="Montserrat Medium"/>
                <a:sym typeface="Montserrat Medium"/>
              </a:rPr>
              <a:t>Promesas</a:t>
            </a:r>
            <a:endParaRPr b="1" i="0" sz="20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286" name="Google Shape;286;p3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07942" lvl="0" marL="457200" marR="0" rtl="0" algn="l">
              <a:lnSpc>
                <a:spcPct val="115000"/>
              </a:lnSpc>
              <a:spcBef>
                <a:spcPts val="1200"/>
              </a:spcBef>
              <a:spcAft>
                <a:spcPts val="0"/>
              </a:spcAft>
              <a:buClr>
                <a:srgbClr val="000000"/>
              </a:buClr>
              <a:buSzPts val="1350"/>
              <a:buFont typeface="Montserrat"/>
              <a:buChar char="●"/>
            </a:pPr>
            <a:r>
              <a:rPr b="0" i="0" lang="es" sz="1350" u="none" cap="none" strike="noStrike">
                <a:solidFill>
                  <a:srgbClr val="595959"/>
                </a:solidFill>
                <a:latin typeface="Montserrat"/>
                <a:ea typeface="Montserrat"/>
                <a:cs typeface="Montserrat"/>
                <a:sym typeface="Montserrat"/>
              </a:rPr>
              <a:t>Async function: </a:t>
            </a:r>
            <a:r>
              <a:rPr b="0" i="0" lang="es" sz="1350" u="sng" cap="none" strike="noStrike">
                <a:solidFill>
                  <a:schemeClr val="hlink"/>
                </a:solidFill>
                <a:latin typeface="Montserrat"/>
                <a:ea typeface="Montserrat"/>
                <a:cs typeface="Montserrat"/>
                <a:sym typeface="Montserrat"/>
              </a:rPr>
              <a:t>https://developer.mozilla.org/en-US/docs/Web/JavaScript/Reference/Operators/async_function*</a:t>
            </a:r>
            <a:endParaRPr b="0" i="0" sz="1350" u="none" cap="none" strike="noStrike">
              <a:solidFill>
                <a:srgbClr val="595959"/>
              </a:solidFill>
              <a:latin typeface="Montserrat"/>
              <a:ea typeface="Montserrat"/>
              <a:cs typeface="Montserrat"/>
              <a:sym typeface="Montserrat"/>
            </a:endParaRPr>
          </a:p>
          <a:p>
            <a:pPr indent="-307942" lvl="0" marL="457200" marR="0" rtl="0" algn="l">
              <a:lnSpc>
                <a:spcPct val="115000"/>
              </a:lnSpc>
              <a:spcBef>
                <a:spcPts val="0"/>
              </a:spcBef>
              <a:spcAft>
                <a:spcPts val="0"/>
              </a:spcAft>
              <a:buClr>
                <a:srgbClr val="595959"/>
              </a:buClr>
              <a:buSzPts val="1350"/>
              <a:buFont typeface="Montserrat"/>
              <a:buChar char="●"/>
            </a:pPr>
            <a:r>
              <a:rPr b="0" i="0" lang="es" sz="1350" u="none" cap="none" strike="noStrike">
                <a:solidFill>
                  <a:srgbClr val="595959"/>
                </a:solidFill>
                <a:latin typeface="Montserrat"/>
                <a:ea typeface="Montserrat"/>
                <a:cs typeface="Montserrat"/>
                <a:sym typeface="Montserrat"/>
              </a:rPr>
              <a:t>await: </a:t>
            </a:r>
            <a:r>
              <a:rPr b="0" i="0" lang="es" sz="1350" u="sng" cap="none" strike="noStrike">
                <a:solidFill>
                  <a:schemeClr val="hlink"/>
                </a:solidFill>
                <a:latin typeface="Montserrat"/>
                <a:ea typeface="Montserrat"/>
                <a:cs typeface="Montserrat"/>
                <a:sym typeface="Montserrat"/>
              </a:rPr>
              <a:t>https://developer.mozilla.org/en-US/docs/Web/JavaScript/Reference/Operators/await</a:t>
            </a:r>
            <a:endParaRPr/>
          </a:p>
          <a:p>
            <a:pPr indent="-222217" lvl="0" marL="457200" marR="0" rtl="0" algn="l">
              <a:lnSpc>
                <a:spcPct val="115000"/>
              </a:lnSpc>
              <a:spcBef>
                <a:spcPts val="0"/>
              </a:spcBef>
              <a:spcAft>
                <a:spcPts val="0"/>
              </a:spcAft>
              <a:buClr>
                <a:srgbClr val="595959"/>
              </a:buClr>
              <a:buSzPts val="1350"/>
              <a:buFont typeface="Montserrat"/>
              <a:buNone/>
            </a:pPr>
            <a:r>
              <a:t/>
            </a:r>
            <a:endParaRPr b="0" i="0" sz="1350" u="sng" cap="none" strike="noStrike">
              <a:solidFill>
                <a:schemeClr val="hlink"/>
              </a:solidFill>
              <a:latin typeface="Montserrat"/>
              <a:ea typeface="Montserrat"/>
              <a:cs typeface="Montserrat"/>
              <a:sym typeface="Montserrat"/>
            </a:endParaRPr>
          </a:p>
          <a:p>
            <a:pPr indent="0" lvl="0" marL="149258" marR="0" rtl="0" algn="l">
              <a:lnSpc>
                <a:spcPct val="115000"/>
              </a:lnSpc>
              <a:spcBef>
                <a:spcPts val="0"/>
              </a:spcBef>
              <a:spcAft>
                <a:spcPts val="0"/>
              </a:spcAft>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ts val="1333"/>
              <a:buFont typeface="Montserrat"/>
              <a:buChar char="●"/>
            </a:pPr>
            <a:r>
              <a:rPr b="0" i="0" lang="es" sz="1333" u="none" cap="none" strike="noStrike">
                <a:solidFill>
                  <a:srgbClr val="595959"/>
                </a:solidFill>
                <a:latin typeface="Montserrat"/>
                <a:ea typeface="Montserrat"/>
                <a:cs typeface="Montserrat"/>
                <a:sym typeface="Montserrat"/>
              </a:rPr>
              <a:t>Callbacks, Promesas y Async Await en Javascript: </a:t>
            </a:r>
            <a:r>
              <a:rPr b="0" i="0" lang="es" sz="1333" u="sng" cap="none" strike="noStrike">
                <a:solidFill>
                  <a:schemeClr val="hlink"/>
                </a:solidFill>
                <a:latin typeface="Montserrat"/>
                <a:ea typeface="Montserrat"/>
                <a:cs typeface="Montserrat"/>
                <a:sym typeface="Montserrat"/>
              </a:rPr>
              <a:t>https://www.youtube.com/watch?v=a91rU4Jk1KU</a:t>
            </a:r>
            <a:endParaRPr b="0" i="0" sz="1333" u="none" cap="none" strike="noStrike">
              <a:solidFill>
                <a:srgbClr val="595959"/>
              </a:solidFill>
              <a:latin typeface="Montserrat"/>
              <a:ea typeface="Montserrat"/>
              <a:cs typeface="Montserrat"/>
              <a:sym typeface="Montserrat"/>
            </a:endParaRPr>
          </a:p>
          <a:p>
            <a:pPr indent="-306943" lvl="0" marL="457200" marR="0" rtl="0" algn="l">
              <a:lnSpc>
                <a:spcPct val="115000"/>
              </a:lnSpc>
              <a:spcBef>
                <a:spcPts val="0"/>
              </a:spcBef>
              <a:spcAft>
                <a:spcPts val="0"/>
              </a:spcAft>
              <a:buClr>
                <a:srgbClr val="595959"/>
              </a:buClr>
              <a:buSzPts val="1333"/>
              <a:buFont typeface="Montserrat"/>
              <a:buChar char="●"/>
            </a:pPr>
            <a:r>
              <a:rPr b="0" i="0" lang="es" sz="1333" u="none" cap="none" strike="noStrike">
                <a:solidFill>
                  <a:srgbClr val="595959"/>
                </a:solidFill>
                <a:latin typeface="Montserrat"/>
                <a:ea typeface="Montserrat"/>
                <a:cs typeface="Montserrat"/>
                <a:sym typeface="Montserrat"/>
              </a:rPr>
              <a:t>Callbacks 🆚 Promises en JavaScript. ¡Entiende las diferencias y la importancia de cada una!: </a:t>
            </a:r>
            <a:r>
              <a:rPr b="0" i="0" lang="es" sz="1333" u="sng" cap="none" strike="noStrike">
                <a:solidFill>
                  <a:schemeClr val="hlink"/>
                </a:solidFill>
                <a:latin typeface="Montserrat"/>
                <a:ea typeface="Montserrat"/>
                <a:cs typeface="Montserrat"/>
                <a:sym typeface="Montserrat"/>
                <a:hlinkClick r:id="rId3"/>
              </a:rPr>
              <a:t>https://www.youtube.com/watch?v=frm0CHyeSbE</a:t>
            </a:r>
            <a:endParaRPr b="0" i="0" sz="1333" u="sng" cap="none" strike="noStrike">
              <a:solidFill>
                <a:schemeClr val="hlink"/>
              </a:solidFill>
              <a:latin typeface="Montserrat"/>
              <a:ea typeface="Montserrat"/>
              <a:cs typeface="Montserrat"/>
              <a:sym typeface="Montserrat"/>
            </a:endParaRPr>
          </a:p>
          <a:p>
            <a:pPr indent="-222297" lvl="0" marL="457200" marR="0" rtl="0" algn="l">
              <a:lnSpc>
                <a:spcPct val="115000"/>
              </a:lnSpc>
              <a:spcBef>
                <a:spcPts val="0"/>
              </a:spcBef>
              <a:spcAft>
                <a:spcPts val="0"/>
              </a:spcAft>
              <a:buClr>
                <a:srgbClr val="595959"/>
              </a:buClr>
              <a:buSzPts val="1333"/>
              <a:buFont typeface="Montserrat"/>
              <a:buNone/>
            </a:pPr>
            <a:r>
              <a:t/>
            </a:r>
            <a:endParaRPr b="0" i="0" sz="1333" u="sng" cap="none" strike="noStrike">
              <a:solidFill>
                <a:schemeClr val="hlink"/>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48" name="Google Shape;148;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19</a:t>
            </a:r>
            <a:endParaRPr/>
          </a:p>
        </p:txBody>
      </p:sp>
      <p:sp>
        <p:nvSpPr>
          <p:cNvPr id="154" name="Google Shape;154;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18</a:t>
            </a:r>
            <a:endParaRPr/>
          </a:p>
        </p:txBody>
      </p:sp>
      <p:sp>
        <p:nvSpPr>
          <p:cNvPr id="155" name="Google Shape;155;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20</a:t>
            </a:r>
            <a:endParaRPr/>
          </a:p>
        </p:txBody>
      </p:sp>
      <p:sp>
        <p:nvSpPr>
          <p:cNvPr id="156" name="Google Shape;156;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Asincronismo (Parte I)</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Introducción</a:t>
            </a:r>
            <a:endParaRPr/>
          </a:p>
          <a:p>
            <a:pPr indent="-292100" lvl="0" marL="457200" rtl="0" algn="l">
              <a:lnSpc>
                <a:spcPct val="115000"/>
              </a:lnSpc>
              <a:spcBef>
                <a:spcPts val="0"/>
              </a:spcBef>
              <a:spcAft>
                <a:spcPts val="0"/>
              </a:spcAft>
              <a:buSzPts val="1000"/>
              <a:buChar char="●"/>
            </a:pPr>
            <a:r>
              <a:rPr lang="es"/>
              <a:t>Sincronismo y Asincronismo</a:t>
            </a:r>
            <a:endParaRPr/>
          </a:p>
          <a:p>
            <a:pPr indent="-292100" lvl="0" marL="457200" rtl="0" algn="l">
              <a:lnSpc>
                <a:spcPct val="115000"/>
              </a:lnSpc>
              <a:spcBef>
                <a:spcPts val="0"/>
              </a:spcBef>
              <a:spcAft>
                <a:spcPts val="0"/>
              </a:spcAft>
              <a:buSzPts val="1000"/>
              <a:buChar char="●"/>
            </a:pPr>
            <a:r>
              <a:rPr lang="es"/>
              <a:t>Promesas </a:t>
            </a:r>
            <a:endParaRPr/>
          </a:p>
          <a:p>
            <a:pPr indent="-292100" lvl="0" marL="457200" rtl="0" algn="l">
              <a:lnSpc>
                <a:spcPct val="115000"/>
              </a:lnSpc>
              <a:spcBef>
                <a:spcPts val="0"/>
              </a:spcBef>
              <a:spcAft>
                <a:spcPts val="0"/>
              </a:spcAft>
              <a:buSzPts val="1000"/>
              <a:buChar char="●"/>
            </a:pPr>
            <a:r>
              <a:rPr lang="es"/>
              <a:t>Funciones del constructor y métodos.</a:t>
            </a:r>
            <a:endParaRPr/>
          </a:p>
        </p:txBody>
      </p:sp>
      <p:sp>
        <p:nvSpPr>
          <p:cNvPr id="157" name="Google Shape;157;p4"/>
          <p:cNvSpPr txBox="1"/>
          <p:nvPr/>
        </p:nvSpPr>
        <p:spPr>
          <a:xfrm>
            <a:off x="532575" y="2155125"/>
            <a:ext cx="2397900" cy="21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000" u="none" cap="none" strike="noStrike">
                <a:solidFill>
                  <a:schemeClr val="dk1"/>
                </a:solidFill>
                <a:latin typeface="Montserrat"/>
                <a:ea typeface="Montserrat"/>
                <a:cs typeface="Montserrat"/>
                <a:sym typeface="Montserrat"/>
              </a:rPr>
              <a:t>DOM y Eventos</a:t>
            </a:r>
            <a:endParaRPr/>
          </a:p>
          <a:p>
            <a:pPr indent="0" lvl="0" marL="0" marR="0" rtl="0" algn="l">
              <a:lnSpc>
                <a:spcPct val="100000"/>
              </a:lnSpc>
              <a:spcBef>
                <a:spcPts val="0"/>
              </a:spcBef>
              <a:spcAft>
                <a:spcPts val="0"/>
              </a:spcAft>
              <a:buClr>
                <a:schemeClr val="dk1"/>
              </a:buClr>
              <a:buSzPts val="1000"/>
              <a:buFont typeface="Montserrat"/>
              <a:buNone/>
            </a:pPr>
            <a:r>
              <a:t/>
            </a:r>
            <a:endParaRPr b="1" i="0" sz="1000" u="none" cap="none" strike="noStrike">
              <a:solidFill>
                <a:schemeClr val="dk1"/>
              </a:solidFill>
              <a:latin typeface="Montserrat"/>
              <a:ea typeface="Montserrat"/>
              <a:cs typeface="Montserrat"/>
              <a:sym typeface="Montserrat"/>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Manipulación del DOM.</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Definición, alcance y su importancia..</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Eventos en JS.</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Eventos. ¿Qué son, para qué sirven y cuáles son los más comunes?</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Escuchar un evento sobre el DOM.</a:t>
            </a:r>
            <a:endParaRPr b="0" i="0" sz="1000" u="none" cap="none" strike="noStrike">
              <a:solidFill>
                <a:schemeClr val="dk1"/>
              </a:solidFill>
              <a:latin typeface="Montserrat"/>
              <a:ea typeface="Montserrat"/>
              <a:cs typeface="Montserrat"/>
              <a:sym typeface="Montserrat"/>
            </a:endParaRPr>
          </a:p>
        </p:txBody>
      </p:sp>
      <p:sp>
        <p:nvSpPr>
          <p:cNvPr id="158" name="Google Shape;158;p4"/>
          <p:cNvSpPr txBox="1"/>
          <p:nvPr/>
        </p:nvSpPr>
        <p:spPr>
          <a:xfrm>
            <a:off x="6134350" y="2155125"/>
            <a:ext cx="2397900" cy="21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000" u="none" cap="none" strike="noStrike">
                <a:solidFill>
                  <a:schemeClr val="dk1"/>
                </a:solidFill>
                <a:latin typeface="Montserrat"/>
                <a:ea typeface="Montserrat"/>
                <a:cs typeface="Montserrat"/>
                <a:sym typeface="Montserrat"/>
              </a:rPr>
              <a:t>Asincronismo (Parte II)</a:t>
            </a:r>
            <a:endParaRPr/>
          </a:p>
          <a:p>
            <a:pPr indent="0" lvl="0" marL="0" marR="0" rtl="0" algn="l">
              <a:lnSpc>
                <a:spcPct val="100000"/>
              </a:lnSpc>
              <a:spcBef>
                <a:spcPts val="0"/>
              </a:spcBef>
              <a:spcAft>
                <a:spcPts val="0"/>
              </a:spcAft>
              <a:buClr>
                <a:schemeClr val="dk1"/>
              </a:buClr>
              <a:buSzPts val="1000"/>
              <a:buFont typeface="Montserrat"/>
              <a:buNone/>
            </a:pPr>
            <a:r>
              <a:t/>
            </a:r>
            <a:endParaRPr b="1" i="0" sz="1000" u="none" cap="none" strike="noStrike">
              <a:solidFill>
                <a:schemeClr val="dk1"/>
              </a:solidFill>
              <a:latin typeface="Montserrat"/>
              <a:ea typeface="Montserrat"/>
              <a:cs typeface="Montserrat"/>
              <a:sym typeface="Montserrat"/>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Introducción</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async / await</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Manejo de errores con try/catch en funciones asíncronas</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Callbacks / Callback hell</a:t>
            </a:r>
            <a:endParaRPr b="0" i="0" sz="1000" u="none" cap="none" strike="noStrike">
              <a:solidFill>
                <a:schemeClr val="dk1"/>
              </a:solidFill>
              <a:latin typeface="Montserrat"/>
              <a:ea typeface="Montserrat"/>
              <a:cs typeface="Montserrat"/>
              <a:sym typeface="Montserrat"/>
            </a:endParaRPr>
          </a:p>
          <a:p>
            <a:pPr indent="0" lvl="0" marL="165100" marR="0" rtl="0" algn="l">
              <a:lnSpc>
                <a:spcPct val="115000"/>
              </a:lnSpc>
              <a:spcBef>
                <a:spcPts val="0"/>
              </a:spcBef>
              <a:spcAft>
                <a:spcPts val="0"/>
              </a:spcAft>
              <a:buClr>
                <a:schemeClr val="dk1"/>
              </a:buClr>
              <a:buSzPts val="1000"/>
              <a:buFont typeface="Montserrat"/>
              <a:buNone/>
            </a:pPr>
            <a:r>
              <a:t/>
            </a:r>
            <a:endParaRPr b="0" i="0" sz="1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Recordemos el concepto de asincronismo</a:t>
            </a:r>
            <a:endParaRPr/>
          </a:p>
        </p:txBody>
      </p:sp>
      <p:sp>
        <p:nvSpPr>
          <p:cNvPr id="164" name="Google Shape;164;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700"/>
              <a:buNone/>
            </a:pPr>
            <a:r>
              <a:rPr lang="es" sz="1500"/>
              <a:t>Es la capacidad de ejecutar ciertas operaciones en </a:t>
            </a:r>
            <a:r>
              <a:rPr b="1" i="1" lang="es" sz="1500">
                <a:latin typeface="Montserrat"/>
                <a:ea typeface="Montserrat"/>
                <a:cs typeface="Montserrat"/>
                <a:sym typeface="Montserrat"/>
              </a:rPr>
              <a:t>segundo plano </a:t>
            </a:r>
            <a:r>
              <a:rPr lang="es" sz="1500"/>
              <a:t>y continuar realizando otras tareas </a:t>
            </a:r>
            <a:r>
              <a:rPr b="1" i="1" lang="es" sz="1500">
                <a:latin typeface="Montserrat"/>
                <a:ea typeface="Montserrat"/>
                <a:cs typeface="Montserrat"/>
                <a:sym typeface="Montserrat"/>
              </a:rPr>
              <a:t>sin tener que esperar a que la operación asincrónica termine.</a:t>
            </a:r>
            <a:r>
              <a:rPr lang="es" sz="1500"/>
              <a:t> </a:t>
            </a:r>
            <a:endParaRPr/>
          </a:p>
          <a:p>
            <a:pPr indent="0" lvl="0" marL="0" rtl="0" algn="l">
              <a:lnSpc>
                <a:spcPct val="90000"/>
              </a:lnSpc>
              <a:spcBef>
                <a:spcPts val="0"/>
              </a:spcBef>
              <a:spcAft>
                <a:spcPts val="0"/>
              </a:spcAft>
              <a:buSzPts val="1700"/>
              <a:buNone/>
            </a:pPr>
            <a:r>
              <a:t/>
            </a:r>
            <a:endParaRPr sz="1500"/>
          </a:p>
          <a:p>
            <a:pPr indent="0" lvl="0" marL="0" rtl="0" algn="l">
              <a:lnSpc>
                <a:spcPct val="90000"/>
              </a:lnSpc>
              <a:spcBef>
                <a:spcPts val="0"/>
              </a:spcBef>
              <a:spcAft>
                <a:spcPts val="0"/>
              </a:spcAft>
              <a:buSzPts val="1700"/>
              <a:buNone/>
            </a:pPr>
            <a:r>
              <a:rPr lang="es" sz="1500"/>
              <a:t>En JavaScript, esto es esencial debido a que es un lenguaje de programación de un solo hilo, lo que significa que puede ejecutar un solo bloque de código a la vez. El asincronismo permite que JavaScript maneje tareas como cargar datos, procesar archivos grandes, o realizar solicitudes de </a:t>
            </a:r>
            <a:r>
              <a:rPr b="1" i="1" lang="es" sz="1500">
                <a:latin typeface="Montserrat"/>
                <a:ea typeface="Montserrat"/>
                <a:cs typeface="Montserrat"/>
                <a:sym typeface="Montserrat"/>
              </a:rPr>
              <a:t>red sin bloquear la interfaz de usuario o detener otras operaciones</a:t>
            </a:r>
            <a:r>
              <a:rPr lang="es" sz="1500"/>
              <a:t>. Utiliza funciones como </a:t>
            </a:r>
            <a:r>
              <a:rPr b="1" i="1" lang="es" sz="1500">
                <a:latin typeface="Montserrat"/>
                <a:ea typeface="Montserrat"/>
                <a:cs typeface="Montserrat"/>
                <a:sym typeface="Montserrat"/>
              </a:rPr>
              <a:t>callbacks, promesas y async/await </a:t>
            </a:r>
            <a:r>
              <a:rPr lang="es" sz="1500"/>
              <a:t>para gestionar comportamientos asíncronos, permitiendo que las aplicaciones sean más rápidas y responsivas.</a:t>
            </a:r>
            <a:endParaRPr/>
          </a:p>
          <a:p>
            <a:pPr indent="0" lvl="0" marL="0" rtl="0" algn="l">
              <a:lnSpc>
                <a:spcPct val="90000"/>
              </a:lnSpc>
              <a:spcBef>
                <a:spcPts val="0"/>
              </a:spcBef>
              <a:spcAft>
                <a:spcPts val="0"/>
              </a:spcAft>
              <a:buSzPts val="17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async / await</a:t>
            </a:r>
            <a:endParaRPr/>
          </a:p>
        </p:txBody>
      </p:sp>
      <p:sp>
        <p:nvSpPr>
          <p:cNvPr id="170" name="Google Shape;170;p6"/>
          <p:cNvSpPr txBox="1"/>
          <p:nvPr>
            <p:ph idx="1" type="body"/>
          </p:nvPr>
        </p:nvSpPr>
        <p:spPr>
          <a:xfrm>
            <a:off x="311700" y="1170125"/>
            <a:ext cx="8400325" cy="3318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40762"/>
              <a:buNone/>
            </a:pPr>
            <a:r>
              <a:rPr b="1" lang="es" sz="1650"/>
              <a:t>async</a:t>
            </a:r>
            <a:r>
              <a:rPr lang="es" sz="1650"/>
              <a:t> y </a:t>
            </a:r>
            <a:r>
              <a:rPr b="1" lang="es" sz="1650"/>
              <a:t>await</a:t>
            </a:r>
            <a:r>
              <a:rPr lang="es" sz="1650"/>
              <a:t> son extensiones de las promesas en JavaScript que simplifican la forma de trabajar </a:t>
            </a:r>
            <a:r>
              <a:rPr b="1" lang="es" sz="1650"/>
              <a:t>con operaciones asíncronas.</a:t>
            </a:r>
            <a:r>
              <a:rPr lang="es" sz="1650"/>
              <a:t> Estos hacen que el código asíncrono sea más fácil de escribir y entender sin las complejidades habituales asociadas con el manejo de promesas. </a:t>
            </a:r>
            <a:endParaRPr/>
          </a:p>
          <a:p>
            <a:pPr indent="0" lvl="0" marL="0" rtl="0" algn="l">
              <a:lnSpc>
                <a:spcPct val="115000"/>
              </a:lnSpc>
              <a:spcBef>
                <a:spcPts val="1200"/>
              </a:spcBef>
              <a:spcAft>
                <a:spcPts val="0"/>
              </a:spcAft>
              <a:buSzPct val="136622"/>
              <a:buNone/>
            </a:pPr>
            <a:r>
              <a:rPr b="1" lang="es" sz="1700"/>
              <a:t>La función </a:t>
            </a:r>
            <a:r>
              <a:rPr b="1" lang="es" sz="1650">
                <a:solidFill>
                  <a:schemeClr val="accent1"/>
                </a:solidFill>
              </a:rPr>
              <a:t>async</a:t>
            </a:r>
            <a:endParaRPr/>
          </a:p>
          <a:p>
            <a:pPr indent="0" lvl="0" marL="0" rtl="0" algn="l">
              <a:lnSpc>
                <a:spcPct val="115000"/>
              </a:lnSpc>
              <a:spcBef>
                <a:spcPts val="1200"/>
              </a:spcBef>
              <a:spcAft>
                <a:spcPts val="0"/>
              </a:spcAft>
              <a:buSzPct val="140762"/>
              <a:buNone/>
            </a:pPr>
            <a:r>
              <a:rPr lang="es" sz="1650"/>
              <a:t>La palabra clave async se utiliza para declarar una función como asíncrona. Declara que una función puede, en algún momento, esperar a que las promesas se resuelvan sin bloquear la ejecución de otras operaciones. Aquí están los detalles clave:</a:t>
            </a:r>
            <a:endParaRPr/>
          </a:p>
          <a:p>
            <a:pPr indent="0" lvl="0" marL="0" rtl="0" algn="l">
              <a:lnSpc>
                <a:spcPct val="115000"/>
              </a:lnSpc>
              <a:spcBef>
                <a:spcPts val="1200"/>
              </a:spcBef>
              <a:spcAft>
                <a:spcPts val="0"/>
              </a:spcAft>
              <a:buSzPct val="140762"/>
              <a:buNone/>
            </a:pPr>
            <a:r>
              <a:rPr lang="es" sz="1650"/>
              <a:t>Devolución de una promesa: Una función async automáticamente devuelve una promesa. Si la función retorna algo que no es una promesa, ese valor será automáticamente envuelto en una promesa.</a:t>
            </a:r>
            <a:endParaRPr/>
          </a:p>
          <a:p>
            <a:pPr indent="0" lvl="0" marL="0" rtl="0" algn="l">
              <a:lnSpc>
                <a:spcPct val="115000"/>
              </a:lnSpc>
              <a:spcBef>
                <a:spcPts val="1200"/>
              </a:spcBef>
              <a:spcAft>
                <a:spcPts val="1200"/>
              </a:spcAft>
              <a:buSzPct val="140762"/>
              <a:buNone/>
            </a:pPr>
            <a:r>
              <a:rPr lang="es" sz="1650"/>
              <a:t>Sintaxis: Puede ser usada con declaraciones de funciones normales, funciones flecha, y métodos de clase.</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async / await</a:t>
            </a:r>
            <a:endParaRPr/>
          </a:p>
        </p:txBody>
      </p:sp>
      <p:sp>
        <p:nvSpPr>
          <p:cNvPr id="176" name="Google Shape;176;p50"/>
          <p:cNvSpPr/>
          <p:nvPr/>
        </p:nvSpPr>
        <p:spPr>
          <a:xfrm>
            <a:off x="1294706" y="2047317"/>
            <a:ext cx="6450085" cy="1453529"/>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rgbClr val="A9B1D6"/>
              </a:solidFill>
              <a:highlight>
                <a:srgbClr val="1A1B26"/>
              </a:highlight>
              <a:latin typeface="Consolas"/>
              <a:ea typeface="Consolas"/>
              <a:cs typeface="Consolas"/>
              <a:sym typeface="Consolas"/>
            </a:endParaRPr>
          </a:p>
        </p:txBody>
      </p:sp>
      <p:sp>
        <p:nvSpPr>
          <p:cNvPr id="177" name="Google Shape;177;p50"/>
          <p:cNvSpPr txBox="1"/>
          <p:nvPr/>
        </p:nvSpPr>
        <p:spPr>
          <a:xfrm>
            <a:off x="1294706" y="2047317"/>
            <a:ext cx="628561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BB9AF7"/>
                </a:solidFill>
                <a:highlight>
                  <a:srgbClr val="1A1B26"/>
                </a:highlight>
                <a:latin typeface="Consolas"/>
                <a:ea typeface="Consolas"/>
                <a:cs typeface="Consolas"/>
                <a:sym typeface="Consolas"/>
              </a:rPr>
              <a:t>async</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obtenerDatos</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BB9AF7"/>
                </a:solidFill>
                <a:highlight>
                  <a:srgbClr val="1A1B26"/>
                </a:highlight>
                <a:latin typeface="Consolas"/>
                <a:ea typeface="Consolas"/>
                <a:cs typeface="Consolas"/>
                <a:sym typeface="Consolas"/>
              </a:rPr>
              <a:t>return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Datos recibidos</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1400" u="none" cap="none" strike="noStrike">
                <a:solidFill>
                  <a:srgbClr val="A9B1D6"/>
                </a:solidFill>
                <a:highlight>
                  <a:srgbClr val="1A1B26"/>
                </a:highlight>
                <a:latin typeface="Consolas"/>
                <a:ea typeface="Consolas"/>
                <a:cs typeface="Consolas"/>
                <a:sym typeface="Consolas"/>
              </a:rPr>
            </a:br>
            <a:r>
              <a:rPr b="0" i="1" lang="es" sz="1400" u="none" cap="none" strike="noStrike">
                <a:solidFill>
                  <a:srgbClr val="51597D"/>
                </a:solidFill>
                <a:highlight>
                  <a:srgbClr val="1A1B26"/>
                </a:highlight>
                <a:latin typeface="Consolas"/>
                <a:ea typeface="Consolas"/>
                <a:cs typeface="Consolas"/>
                <a:sym typeface="Consolas"/>
              </a:rPr>
              <a:t>// La función devuelve una promesa</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7AA2F7"/>
                </a:solidFill>
                <a:highlight>
                  <a:srgbClr val="1A1B26"/>
                </a:highlight>
                <a:latin typeface="Consolas"/>
                <a:ea typeface="Consolas"/>
                <a:cs typeface="Consolas"/>
                <a:sym typeface="Consolas"/>
              </a:rPr>
              <a:t>obtenerDatos</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then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51597D"/>
                </a:solidFill>
                <a:highlight>
                  <a:srgbClr val="1A1B26"/>
                </a:highlight>
                <a:latin typeface="Consolas"/>
                <a:ea typeface="Consolas"/>
                <a:cs typeface="Consolas"/>
                <a:sym typeface="Consolas"/>
              </a:rPr>
              <a:t>// Imprime "Datos recibidos"</a:t>
            </a:r>
            <a:endParaRPr b="0" i="0" sz="1400" u="none" cap="none" strike="noStrike">
              <a:solidFill>
                <a:srgbClr val="A9B1D6"/>
              </a:solidFill>
              <a:highlight>
                <a:srgbClr val="1A1B26"/>
              </a:highlight>
              <a:latin typeface="Consolas"/>
              <a:ea typeface="Consolas"/>
              <a:cs typeface="Consolas"/>
              <a:sym typeface="Consolas"/>
            </a:endParaRPr>
          </a:p>
        </p:txBody>
      </p:sp>
      <p:sp>
        <p:nvSpPr>
          <p:cNvPr id="178" name="Google Shape;178;p50"/>
          <p:cNvSpPr txBox="1"/>
          <p:nvPr>
            <p:ph idx="1" type="body"/>
          </p:nvPr>
        </p:nvSpPr>
        <p:spPr>
          <a:xfrm>
            <a:off x="311700" y="1117041"/>
            <a:ext cx="8280000" cy="1031799"/>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17936"/>
              <a:buNone/>
            </a:pPr>
            <a:r>
              <a:rPr lang="es" sz="1650"/>
              <a:t>En el siguiente ejemplo, declaramos una función asincrónica, por lo tanto devolverá automáticamente una promesa. Esto nos permite utilizar los métodos aplicados a las promesas cuando sea invocada la función.</a:t>
            </a:r>
            <a:endParaRPr sz="1650"/>
          </a:p>
        </p:txBody>
      </p:sp>
      <p:sp>
        <p:nvSpPr>
          <p:cNvPr id="179" name="Google Shape;179;p50"/>
          <p:cNvSpPr txBox="1"/>
          <p:nvPr/>
        </p:nvSpPr>
        <p:spPr>
          <a:xfrm>
            <a:off x="311700" y="3640350"/>
            <a:ext cx="8280000" cy="1031799"/>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dk2"/>
              </a:buClr>
              <a:buSzPts val="1800"/>
              <a:buFont typeface="Montserrat"/>
              <a:buNone/>
            </a:pPr>
            <a:r>
              <a:rPr b="0" i="0" lang="es" sz="1650" u="none" cap="none" strike="noStrike">
                <a:solidFill>
                  <a:schemeClr val="dk2"/>
                </a:solidFill>
                <a:latin typeface="Montserrat"/>
                <a:ea typeface="Montserrat"/>
                <a:cs typeface="Montserrat"/>
                <a:sym typeface="Montserrat"/>
              </a:rPr>
              <a:t>Pero todavía, al no utilizar el </a:t>
            </a:r>
            <a:r>
              <a:rPr b="1" i="0" lang="es" sz="1600" u="none" cap="none" strike="noStrike">
                <a:solidFill>
                  <a:schemeClr val="dk2"/>
                </a:solidFill>
                <a:latin typeface="Montserrat"/>
                <a:ea typeface="Montserrat"/>
                <a:cs typeface="Montserrat"/>
                <a:sym typeface="Montserrat"/>
              </a:rPr>
              <a:t>await</a:t>
            </a:r>
            <a:r>
              <a:rPr b="0" i="0" lang="es" sz="1650" u="none" cap="none" strike="noStrike">
                <a:solidFill>
                  <a:schemeClr val="dk2"/>
                </a:solidFill>
                <a:latin typeface="Montserrat"/>
                <a:ea typeface="Montserrat"/>
                <a:cs typeface="Montserrat"/>
                <a:sym typeface="Montserrat"/>
              </a:rPr>
              <a:t> dentro de la función, no tenemos un asincronismo real en el código.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async / await</a:t>
            </a:r>
            <a:endParaRPr/>
          </a:p>
        </p:txBody>
      </p:sp>
      <p:sp>
        <p:nvSpPr>
          <p:cNvPr id="185" name="Google Shape;185;p51"/>
          <p:cNvSpPr/>
          <p:nvPr/>
        </p:nvSpPr>
        <p:spPr>
          <a:xfrm>
            <a:off x="2201097" y="1598050"/>
            <a:ext cx="6807230" cy="2677655"/>
          </a:xfrm>
          <a:prstGeom prst="rect">
            <a:avLst/>
          </a:prstGeom>
          <a:solidFill>
            <a:srgbClr val="1A1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rgbClr val="A9B1D6"/>
              </a:solidFill>
              <a:highlight>
                <a:srgbClr val="1A1B26"/>
              </a:highlight>
              <a:latin typeface="Consolas"/>
              <a:ea typeface="Consolas"/>
              <a:cs typeface="Consolas"/>
              <a:sym typeface="Consolas"/>
            </a:endParaRPr>
          </a:p>
        </p:txBody>
      </p:sp>
      <p:sp>
        <p:nvSpPr>
          <p:cNvPr id="186" name="Google Shape;186;p51"/>
          <p:cNvSpPr txBox="1"/>
          <p:nvPr/>
        </p:nvSpPr>
        <p:spPr>
          <a:xfrm>
            <a:off x="2201096" y="1598050"/>
            <a:ext cx="680723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BB9AF7"/>
                </a:solidFill>
                <a:highlight>
                  <a:srgbClr val="1A1B26"/>
                </a:highlight>
                <a:latin typeface="Consolas"/>
                <a:ea typeface="Consolas"/>
                <a:cs typeface="Consolas"/>
                <a:sym typeface="Consolas"/>
              </a:rPr>
              <a:t>async</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function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procesarDatos</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try</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1" lang="es" sz="1400" u="none" cap="none" strike="noStrike">
                <a:solidFill>
                  <a:srgbClr val="51597D"/>
                </a:solidFill>
                <a:highlight>
                  <a:srgbClr val="1A1B26"/>
                </a:highlight>
                <a:latin typeface="Consolas"/>
                <a:ea typeface="Consolas"/>
                <a:cs typeface="Consolas"/>
                <a:sym typeface="Consolas"/>
              </a:rPr>
              <a:t>        // Espera aquí hasta que fetch complete</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const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datos</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BB9AF7"/>
                </a:solidFill>
                <a:highlight>
                  <a:srgbClr val="1A1B26"/>
                </a:highlight>
                <a:latin typeface="Consolas"/>
                <a:ea typeface="Consolas"/>
                <a:cs typeface="Consolas"/>
                <a:sym typeface="Consolas"/>
              </a:rPr>
              <a:t>await</a:t>
            </a:r>
            <a:r>
              <a:rPr b="0" i="1" lang="es" sz="1400" u="none" cap="none" strike="noStrike">
                <a:solidFill>
                  <a:srgbClr val="7AA2F7"/>
                </a:solidFill>
                <a:highlight>
                  <a:srgbClr val="1A1B26"/>
                </a:highlight>
                <a:latin typeface="Consolas"/>
                <a:ea typeface="Consolas"/>
                <a:cs typeface="Consolas"/>
                <a:sym typeface="Consolas"/>
              </a:rPr>
              <a:t> </a:t>
            </a:r>
            <a:r>
              <a:rPr b="0" i="0" lang="es" sz="1400" u="none" cap="none" strike="noStrike">
                <a:solidFill>
                  <a:srgbClr val="7AA2F7"/>
                </a:solidFill>
                <a:highlight>
                  <a:srgbClr val="1A1B26"/>
                </a:highlight>
                <a:latin typeface="Consolas"/>
                <a:ea typeface="Consolas"/>
                <a:cs typeface="Consolas"/>
                <a:sym typeface="Consolas"/>
              </a:rPr>
              <a:t>fetch</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https://api.example.com/datos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1" lang="es" sz="1400" u="none" cap="none" strike="noStrike">
                <a:solidFill>
                  <a:srgbClr val="51597D"/>
                </a:solidFill>
                <a:highlight>
                  <a:srgbClr val="1A1B26"/>
                </a:highlight>
                <a:latin typeface="Consolas"/>
                <a:ea typeface="Consolas"/>
                <a:cs typeface="Consolas"/>
                <a:sym typeface="Consolas"/>
              </a:rPr>
              <a:t>        // Espera aquí hasta que la conversión a JSON complete</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const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json</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1" lang="es" sz="1400" u="none" cap="none" strike="noStrike">
                <a:solidFill>
                  <a:srgbClr val="BB9AF7"/>
                </a:solidFill>
                <a:highlight>
                  <a:srgbClr val="1A1B26"/>
                </a:highlight>
                <a:latin typeface="Consolas"/>
                <a:ea typeface="Consolas"/>
                <a:cs typeface="Consolas"/>
                <a:sym typeface="Consolas"/>
              </a:rPr>
              <a:t>await</a:t>
            </a:r>
            <a:r>
              <a:rPr b="0" i="0" lang="es" sz="1400" u="none" cap="none" strike="noStrike">
                <a:solidFill>
                  <a:srgbClr val="C0CAF5"/>
                </a:solidFill>
                <a:highlight>
                  <a:srgbClr val="1A1B26"/>
                </a:highlight>
                <a:latin typeface="Consolas"/>
                <a:ea typeface="Consolas"/>
                <a:cs typeface="Consolas"/>
                <a:sym typeface="Consolas"/>
              </a:rPr>
              <a:t> datos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7AA2F7"/>
                </a:solidFill>
                <a:highlight>
                  <a:srgbClr val="1A1B26"/>
                </a:highlight>
                <a:latin typeface="Consolas"/>
                <a:ea typeface="Consolas"/>
                <a:cs typeface="Consolas"/>
                <a:sym typeface="Consolas"/>
              </a:rPr>
              <a:t>json</a:t>
            </a:r>
            <a:r>
              <a:rPr b="0" i="0" lang="es" sz="1400" u="none" cap="none" strike="noStrike">
                <a:solidFill>
                  <a:srgbClr val="A9B1D6"/>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log</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json</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BB9AF7"/>
                </a:solidFill>
                <a:highlight>
                  <a:srgbClr val="1A1B26"/>
                </a:highlight>
                <a:latin typeface="Consolas"/>
                <a:ea typeface="Consolas"/>
                <a:cs typeface="Consolas"/>
                <a:sym typeface="Consolas"/>
              </a:rPr>
              <a:t>catch</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0DB9D7"/>
                </a:solidFill>
                <a:highlight>
                  <a:srgbClr val="1A1B26"/>
                </a:highlight>
                <a:latin typeface="Consolas"/>
                <a:ea typeface="Consolas"/>
                <a:cs typeface="Consolas"/>
                <a:sym typeface="Consolas"/>
              </a:rPr>
              <a:t>console</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0DB9D7"/>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9ECE6A"/>
                </a:solidFill>
                <a:highlight>
                  <a:srgbClr val="1A1B26"/>
                </a:highlight>
                <a:latin typeface="Consolas"/>
                <a:ea typeface="Consolas"/>
                <a:cs typeface="Consolas"/>
                <a:sym typeface="Consolas"/>
              </a:rPr>
              <a:t>Error al obtener datos:</a:t>
            </a:r>
            <a:r>
              <a:rPr b="0" i="0" lang="es" sz="1400" u="none" cap="none" strike="noStrike">
                <a:solidFill>
                  <a:srgbClr val="89DDFF"/>
                </a:solidFill>
                <a:highlight>
                  <a:srgbClr val="1A1B26"/>
                </a:highlight>
                <a:latin typeface="Consolas"/>
                <a:ea typeface="Consolas"/>
                <a:cs typeface="Consolas"/>
                <a:sym typeface="Consolas"/>
              </a:rPr>
              <a:t>"</a:t>
            </a: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C0CAF5"/>
                </a:solidFill>
                <a:highlight>
                  <a:srgbClr val="1A1B26"/>
                </a:highlight>
                <a:latin typeface="Consolas"/>
                <a:ea typeface="Consolas"/>
                <a:cs typeface="Consolas"/>
                <a:sym typeface="Consolas"/>
              </a:rPr>
              <a:t>error</a:t>
            </a:r>
            <a:r>
              <a:rPr b="0" i="0" lang="es" sz="1400" u="none" cap="none" strike="noStrike">
                <a:solidFill>
                  <a:srgbClr val="9ABDF5"/>
                </a:solidFill>
                <a:highlight>
                  <a:srgbClr val="1A1B26"/>
                </a:highlight>
                <a:latin typeface="Consolas"/>
                <a:ea typeface="Consolas"/>
                <a:cs typeface="Consolas"/>
                <a:sym typeface="Consolas"/>
              </a:rPr>
              <a:t>)</a:t>
            </a:r>
            <a:r>
              <a:rPr b="0" i="0" lang="es" sz="1400" u="none" cap="none" strike="noStrike">
                <a:solidFill>
                  <a:srgbClr val="89DDFF"/>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A9B1D6"/>
                </a:solidFill>
                <a:highlight>
                  <a:srgbClr val="1A1B26"/>
                </a:highlight>
                <a:latin typeface="Consolas"/>
                <a:ea typeface="Consolas"/>
                <a:cs typeface="Consolas"/>
                <a:sym typeface="Consolas"/>
              </a:rPr>
              <a:t>    </a:t>
            </a: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9ABDF5"/>
                </a:solidFill>
                <a:highlight>
                  <a:srgbClr val="1A1B26"/>
                </a:highlight>
                <a:latin typeface="Consolas"/>
                <a:ea typeface="Consolas"/>
                <a:cs typeface="Consolas"/>
                <a:sym typeface="Consolas"/>
              </a:rPr>
              <a:t>}</a:t>
            </a:r>
            <a:endParaRPr b="0" i="0" sz="1400" u="none" cap="none" strike="noStrike">
              <a:solidFill>
                <a:srgbClr val="A9B1D6"/>
              </a:solidFill>
              <a:highlight>
                <a:srgbClr val="1A1B26"/>
              </a:highlight>
              <a:latin typeface="Consolas"/>
              <a:ea typeface="Consolas"/>
              <a:cs typeface="Consolas"/>
              <a:sym typeface="Consolas"/>
            </a:endParaRPr>
          </a:p>
        </p:txBody>
      </p:sp>
      <p:sp>
        <p:nvSpPr>
          <p:cNvPr id="187" name="Google Shape;187;p51"/>
          <p:cNvSpPr txBox="1"/>
          <p:nvPr/>
        </p:nvSpPr>
        <p:spPr>
          <a:xfrm>
            <a:off x="285572" y="1054080"/>
            <a:ext cx="2875637" cy="4403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800"/>
              <a:buFont typeface="Montserrat"/>
              <a:buNone/>
            </a:pPr>
            <a:r>
              <a:rPr b="1" i="0" lang="es" sz="1500" u="none" cap="none" strike="noStrike">
                <a:solidFill>
                  <a:schemeClr val="dk2"/>
                </a:solidFill>
                <a:latin typeface="Montserrat"/>
                <a:ea typeface="Montserrat"/>
                <a:cs typeface="Montserrat"/>
                <a:sym typeface="Montserrat"/>
              </a:rPr>
              <a:t>La palabra clave </a:t>
            </a:r>
            <a:r>
              <a:rPr b="1" i="0" lang="es" sz="1500" u="none" cap="none" strike="noStrike">
                <a:solidFill>
                  <a:schemeClr val="accent1"/>
                </a:solidFill>
                <a:latin typeface="Montserrat"/>
                <a:ea typeface="Montserrat"/>
                <a:cs typeface="Montserrat"/>
                <a:sym typeface="Montserrat"/>
              </a:rPr>
              <a:t>await</a:t>
            </a:r>
            <a:endParaRPr/>
          </a:p>
        </p:txBody>
      </p:sp>
      <p:sp>
        <p:nvSpPr>
          <p:cNvPr id="188" name="Google Shape;188;p51"/>
          <p:cNvSpPr txBox="1"/>
          <p:nvPr/>
        </p:nvSpPr>
        <p:spPr>
          <a:xfrm>
            <a:off x="285572" y="1443446"/>
            <a:ext cx="1843674" cy="3265375"/>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1200"/>
              </a:spcAft>
              <a:buClr>
                <a:schemeClr val="dk2"/>
              </a:buClr>
              <a:buSzPct val="149688"/>
              <a:buFont typeface="Montserrat"/>
              <a:buNone/>
            </a:pPr>
            <a:r>
              <a:rPr b="1" i="0" lang="es" sz="1300" u="none" cap="none" strike="noStrike">
                <a:solidFill>
                  <a:schemeClr val="dk2"/>
                </a:solidFill>
                <a:latin typeface="Montserrat"/>
                <a:ea typeface="Montserrat"/>
                <a:cs typeface="Montserrat"/>
                <a:sym typeface="Montserrat"/>
              </a:rPr>
              <a:t>await</a:t>
            </a:r>
            <a:r>
              <a:rPr b="0" i="0" lang="es" sz="1650" u="none" cap="none" strike="noStrike">
                <a:solidFill>
                  <a:schemeClr val="dk2"/>
                </a:solidFill>
                <a:latin typeface="Montserrat"/>
                <a:ea typeface="Montserrat"/>
                <a:cs typeface="Montserrat"/>
                <a:sym typeface="Montserrat"/>
              </a:rPr>
              <a:t> </a:t>
            </a:r>
            <a:r>
              <a:rPr b="0" i="0" lang="es" sz="1300" u="none" cap="none" strike="noStrike">
                <a:solidFill>
                  <a:schemeClr val="dk2"/>
                </a:solidFill>
                <a:latin typeface="Montserrat"/>
                <a:ea typeface="Montserrat"/>
                <a:cs typeface="Montserrat"/>
                <a:sym typeface="Montserrat"/>
              </a:rPr>
              <a:t>sólo puede ser usado dentro de funciones </a:t>
            </a:r>
            <a:r>
              <a:rPr b="1" i="0" lang="es" sz="1300" u="none" cap="none" strike="noStrike">
                <a:solidFill>
                  <a:schemeClr val="dk2"/>
                </a:solidFill>
                <a:latin typeface="Montserrat"/>
                <a:ea typeface="Montserrat"/>
                <a:cs typeface="Montserrat"/>
                <a:sym typeface="Montserrat"/>
              </a:rPr>
              <a:t>async</a:t>
            </a:r>
            <a:r>
              <a:rPr b="0" i="0" lang="es" sz="1300" u="none" cap="none" strike="noStrike">
                <a:solidFill>
                  <a:schemeClr val="dk2"/>
                </a:solidFill>
                <a:latin typeface="Montserrat"/>
                <a:ea typeface="Montserrat"/>
                <a:cs typeface="Montserrat"/>
                <a:sym typeface="Montserrat"/>
              </a:rPr>
              <a:t> y es usado para pausar la ejecución de la función hasta que la promesa a la que se llama se resuelva o rechace. El uso de await ayuda a que el código asíncrono se lea de manera más intuitiva, casi como si fuera sincrónico.</a:t>
            </a:r>
            <a:endParaRPr/>
          </a:p>
        </p:txBody>
      </p:sp>
      <p:cxnSp>
        <p:nvCxnSpPr>
          <p:cNvPr id="189" name="Google Shape;189;p51"/>
          <p:cNvCxnSpPr/>
          <p:nvPr/>
        </p:nvCxnSpPr>
        <p:spPr>
          <a:xfrm>
            <a:off x="2299065" y="1874520"/>
            <a:ext cx="483326" cy="0"/>
          </a:xfrm>
          <a:prstGeom prst="straightConnector1">
            <a:avLst/>
          </a:prstGeom>
          <a:noFill/>
          <a:ln cap="flat" cmpd="sng" w="28575">
            <a:solidFill>
              <a:schemeClr val="accent1"/>
            </a:solidFill>
            <a:prstDash val="solid"/>
            <a:round/>
            <a:headEnd len="sm" w="sm" type="none"/>
            <a:tailEnd len="sm" w="sm" type="none"/>
          </a:ln>
        </p:spPr>
      </p:cxnSp>
      <p:cxnSp>
        <p:nvCxnSpPr>
          <p:cNvPr id="190" name="Google Shape;190;p51"/>
          <p:cNvCxnSpPr/>
          <p:nvPr/>
        </p:nvCxnSpPr>
        <p:spPr>
          <a:xfrm>
            <a:off x="4469677" y="2484120"/>
            <a:ext cx="483326" cy="0"/>
          </a:xfrm>
          <a:prstGeom prst="straightConnector1">
            <a:avLst/>
          </a:prstGeom>
          <a:noFill/>
          <a:ln cap="flat" cmpd="sng" w="28575">
            <a:solidFill>
              <a:schemeClr val="accent1"/>
            </a:solidFill>
            <a:prstDash val="solid"/>
            <a:round/>
            <a:headEnd len="sm" w="sm" type="none"/>
            <a:tailEnd len="sm" w="sm" type="none"/>
          </a:ln>
        </p:spPr>
      </p:cxnSp>
      <p:cxnSp>
        <p:nvCxnSpPr>
          <p:cNvPr id="191" name="Google Shape;191;p51"/>
          <p:cNvCxnSpPr/>
          <p:nvPr/>
        </p:nvCxnSpPr>
        <p:spPr>
          <a:xfrm>
            <a:off x="4367351" y="2917372"/>
            <a:ext cx="483326"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async / await</a:t>
            </a:r>
            <a:endParaRPr/>
          </a:p>
        </p:txBody>
      </p:sp>
      <p:sp>
        <p:nvSpPr>
          <p:cNvPr id="197" name="Google Shape;197;p52"/>
          <p:cNvSpPr txBox="1"/>
          <p:nvPr/>
        </p:nvSpPr>
        <p:spPr>
          <a:xfrm>
            <a:off x="329100" y="1068436"/>
            <a:ext cx="8485799"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chemeClr val="dk2"/>
              </a:buClr>
              <a:buSzPct val="117936"/>
              <a:buFont typeface="Montserrat"/>
              <a:buNone/>
            </a:pPr>
            <a:r>
              <a:rPr b="1" i="0" lang="es" sz="1650" u="none" cap="none" strike="noStrike">
                <a:solidFill>
                  <a:schemeClr val="dk2"/>
                </a:solidFill>
                <a:latin typeface="Montserrat"/>
                <a:ea typeface="Montserrat"/>
                <a:cs typeface="Montserrat"/>
                <a:sym typeface="Montserrat"/>
              </a:rPr>
              <a:t>Beneficios del uso de Async/Await</a:t>
            </a:r>
            <a:endParaRPr/>
          </a:p>
          <a:p>
            <a:pPr indent="0" lvl="0" marL="0" marR="0" rtl="0" algn="l">
              <a:lnSpc>
                <a:spcPct val="115000"/>
              </a:lnSpc>
              <a:spcBef>
                <a:spcPts val="1200"/>
              </a:spcBef>
              <a:spcAft>
                <a:spcPts val="0"/>
              </a:spcAft>
              <a:buClr>
                <a:schemeClr val="dk2"/>
              </a:buClr>
              <a:buSzPct val="117936"/>
              <a:buFont typeface="Montserrat"/>
              <a:buNone/>
            </a:pPr>
            <a:r>
              <a:rPr b="1" i="0" lang="es" sz="1650" u="none" cap="none" strike="noStrike">
                <a:solidFill>
                  <a:schemeClr val="dk2"/>
                </a:solidFill>
                <a:latin typeface="Montserrat"/>
                <a:ea typeface="Montserrat"/>
                <a:cs typeface="Montserrat"/>
                <a:sym typeface="Montserrat"/>
              </a:rPr>
              <a:t>Claridad y Legibilidad: </a:t>
            </a:r>
            <a:r>
              <a:rPr b="0" i="0" lang="es" sz="1650" u="none" cap="none" strike="noStrike">
                <a:solidFill>
                  <a:schemeClr val="dk2"/>
                </a:solidFill>
                <a:latin typeface="Montserrat"/>
                <a:ea typeface="Montserrat"/>
                <a:cs typeface="Montserrat"/>
                <a:sym typeface="Montserrat"/>
              </a:rPr>
              <a:t>Al eliminar la necesidad de encadenar .then() y .catch(), el código se vuelve más claro y fácil de seguir.</a:t>
            </a:r>
            <a:endParaRPr/>
          </a:p>
          <a:p>
            <a:pPr indent="0" lvl="0" marL="0" marR="0" rtl="0" algn="l">
              <a:lnSpc>
                <a:spcPct val="115000"/>
              </a:lnSpc>
              <a:spcBef>
                <a:spcPts val="1200"/>
              </a:spcBef>
              <a:spcAft>
                <a:spcPts val="0"/>
              </a:spcAft>
              <a:buClr>
                <a:schemeClr val="dk2"/>
              </a:buClr>
              <a:buSzPct val="117936"/>
              <a:buFont typeface="Montserrat"/>
              <a:buNone/>
            </a:pPr>
            <a:r>
              <a:rPr b="1" i="0" lang="es" sz="1650" u="none" cap="none" strike="noStrike">
                <a:solidFill>
                  <a:schemeClr val="dk2"/>
                </a:solidFill>
                <a:latin typeface="Montserrat"/>
                <a:ea typeface="Montserrat"/>
                <a:cs typeface="Montserrat"/>
                <a:sym typeface="Montserrat"/>
              </a:rPr>
              <a:t>Error Handling: </a:t>
            </a:r>
            <a:r>
              <a:rPr b="0" i="0" lang="es" sz="1650" u="none" cap="none" strike="noStrike">
                <a:solidFill>
                  <a:schemeClr val="dk2"/>
                </a:solidFill>
                <a:latin typeface="Montserrat"/>
                <a:ea typeface="Montserrat"/>
                <a:cs typeface="Montserrat"/>
                <a:sym typeface="Montserrat"/>
              </a:rPr>
              <a:t>El manejo de errores se simplifica mediante el uso de bloques try/catch, que son ya familiares para muchos desarrolladores y aplican de igual manera en contexto síncrono y asíncrono.</a:t>
            </a:r>
            <a:endParaRPr/>
          </a:p>
          <a:p>
            <a:pPr indent="0" lvl="0" marL="0" marR="0" rtl="0" algn="l">
              <a:lnSpc>
                <a:spcPct val="115000"/>
              </a:lnSpc>
              <a:spcBef>
                <a:spcPts val="1200"/>
              </a:spcBef>
              <a:spcAft>
                <a:spcPts val="1200"/>
              </a:spcAft>
              <a:buClr>
                <a:schemeClr val="dk2"/>
              </a:buClr>
              <a:buSzPct val="117936"/>
              <a:buFont typeface="Montserrat"/>
              <a:buNone/>
            </a:pPr>
            <a:r>
              <a:rPr b="1" i="0" lang="es" sz="1650" u="none" cap="none" strike="noStrike">
                <a:solidFill>
                  <a:schemeClr val="dk2"/>
                </a:solidFill>
                <a:latin typeface="Montserrat"/>
                <a:ea typeface="Montserrat"/>
                <a:cs typeface="Montserrat"/>
                <a:sym typeface="Montserrat"/>
              </a:rPr>
              <a:t>Depuración Simplificada: </a:t>
            </a:r>
            <a:r>
              <a:rPr b="0" i="0" lang="es" sz="1650" u="none" cap="none" strike="noStrike">
                <a:solidFill>
                  <a:schemeClr val="dk2"/>
                </a:solidFill>
                <a:latin typeface="Montserrat"/>
                <a:ea typeface="Montserrat"/>
                <a:cs typeface="Montserrat"/>
                <a:sym typeface="Montserrat"/>
              </a:rPr>
              <a:t>La depuración de código asíncrono puede ser complicada debido a las cadenas de promesas. Con async/await, puedes usar puntos de interrupción de depuración de manera más efectiva, ya que el flujo del código es más directo y predecible</a:t>
            </a:r>
            <a:r>
              <a:rPr b="0" i="0" lang="es" sz="1300" u="none" cap="none" strike="noStrike">
                <a:solidFill>
                  <a:schemeClr val="dk2"/>
                </a:solidFill>
                <a:latin typeface="Montserrat"/>
                <a:ea typeface="Montserrat"/>
                <a:cs typeface="Montserrat"/>
                <a:sym typeface="Montserrat"/>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