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SemiBold"/>
      <p:regular r:id="rId23"/>
      <p:bold r:id="rId24"/>
      <p:italic r:id="rId25"/>
      <p:boldItalic r:id="rId26"/>
    </p:embeddedFont>
    <p:embeddedFont>
      <p:font typeface="Montserrat"/>
      <p:regular r:id="rId27"/>
      <p:bold r:id="rId28"/>
      <p:italic r:id="rId29"/>
      <p:boldItalic r:id="rId30"/>
    </p:embeddedFont>
    <p:embeddedFont>
      <p:font typeface="Montserrat Medium"/>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GoogleSlidesCustomDataVersion2">
      <go:slidesCustomData xmlns:go="http://customooxmlschemas.google.com/" r:id="rId35" roundtripDataSignature="AMtx7mhR34wSq/7nQBNRSd2ZQevWv9YL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SemiBold-bold.fntdata"/><Relationship Id="rId23" Type="http://schemas.openxmlformats.org/officeDocument/2006/relationships/font" Target="fonts/MontserratSemiBo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SemiBold-boldItalic.fntdata"/><Relationship Id="rId25" Type="http://schemas.openxmlformats.org/officeDocument/2006/relationships/font" Target="fonts/MontserratSemiBold-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Medium-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MontserratMedium-italic.fntdata"/><Relationship Id="rId10" Type="http://schemas.openxmlformats.org/officeDocument/2006/relationships/slide" Target="slides/slide5.xml"/><Relationship Id="rId32" Type="http://schemas.openxmlformats.org/officeDocument/2006/relationships/font" Target="fonts/MontserratMedium-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MontserratMedium-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36"/>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36"/>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36"/>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36"/>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36"/>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3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36"/>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83" name="Shape 83"/>
        <p:cNvGrpSpPr/>
        <p:nvPr/>
      </p:nvGrpSpPr>
      <p:grpSpPr>
        <a:xfrm>
          <a:off x="0" y="0"/>
          <a:ext cx="0" cy="0"/>
          <a:chOff x="0" y="0"/>
          <a:chExt cx="0" cy="0"/>
        </a:xfrm>
      </p:grpSpPr>
      <p:sp>
        <p:nvSpPr>
          <p:cNvPr id="84" name="Google Shape;84;p4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6"/>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6" name="Google Shape;86;p46"/>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7" name="Google Shape;87;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88" name="Google Shape;88;p46"/>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9" name="Google Shape;89;p4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0" name="Google Shape;90;p46"/>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91" name="Google Shape;91;p4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92" name="Shape 92"/>
        <p:cNvGrpSpPr/>
        <p:nvPr/>
      </p:nvGrpSpPr>
      <p:grpSpPr>
        <a:xfrm>
          <a:off x="0" y="0"/>
          <a:ext cx="0" cy="0"/>
          <a:chOff x="0" y="0"/>
          <a:chExt cx="0" cy="0"/>
        </a:xfrm>
      </p:grpSpPr>
      <p:sp>
        <p:nvSpPr>
          <p:cNvPr id="93" name="Google Shape;93;p4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7"/>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95" name="Google Shape;95;p47"/>
          <p:cNvPicPr preferRelativeResize="0"/>
          <p:nvPr/>
        </p:nvPicPr>
        <p:blipFill rotWithShape="1">
          <a:blip r:embed="rId2">
            <a:alphaModFix/>
          </a:blip>
          <a:srcRect b="0" l="0" r="0" t="0"/>
          <a:stretch/>
        </p:blipFill>
        <p:spPr>
          <a:xfrm>
            <a:off x="127225" y="906000"/>
            <a:ext cx="1429649" cy="936662"/>
          </a:xfrm>
          <a:prstGeom prst="rect">
            <a:avLst/>
          </a:prstGeom>
          <a:noFill/>
          <a:ln>
            <a:noFill/>
          </a:ln>
        </p:spPr>
      </p:pic>
      <p:pic>
        <p:nvPicPr>
          <p:cNvPr id="96" name="Google Shape;96;p47"/>
          <p:cNvPicPr preferRelativeResize="0"/>
          <p:nvPr/>
        </p:nvPicPr>
        <p:blipFill rotWithShape="1">
          <a:blip r:embed="rId3">
            <a:alphaModFix/>
          </a:blip>
          <a:srcRect b="0" l="0" r="0" t="0"/>
          <a:stretch/>
        </p:blipFill>
        <p:spPr>
          <a:xfrm>
            <a:off x="7632800" y="2758064"/>
            <a:ext cx="1385650" cy="907836"/>
          </a:xfrm>
          <a:prstGeom prst="rect">
            <a:avLst/>
          </a:prstGeom>
          <a:noFill/>
          <a:ln>
            <a:noFill/>
          </a:ln>
        </p:spPr>
      </p:pic>
      <p:sp>
        <p:nvSpPr>
          <p:cNvPr id="97" name="Google Shape;97;p47"/>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Montserrat"/>
                <a:ea typeface="Montserrat"/>
                <a:cs typeface="Montserrat"/>
                <a:sym typeface="Montserrat"/>
              </a:rPr>
              <a:t>Autor/as/es:</a:t>
            </a:r>
            <a:endParaRPr b="1" i="0" sz="1400" u="none" cap="none" strike="noStrike">
              <a:solidFill>
                <a:schemeClr val="dk1"/>
              </a:solidFill>
              <a:latin typeface="Montserrat"/>
              <a:ea typeface="Montserrat"/>
              <a:cs typeface="Montserrat"/>
              <a:sym typeface="Montserrat"/>
            </a:endParaRPr>
          </a:p>
        </p:txBody>
      </p:sp>
      <p:pic>
        <p:nvPicPr>
          <p:cNvPr id="98" name="Google Shape;98;p47"/>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pic>
        <p:nvPicPr>
          <p:cNvPr id="99" name="Google Shape;99;p47"/>
          <p:cNvPicPr preferRelativeResize="0"/>
          <p:nvPr/>
        </p:nvPicPr>
        <p:blipFill rotWithShape="1">
          <a:blip r:embed="rId5">
            <a:alphaModFix/>
          </a:blip>
          <a:srcRect b="0" l="0" r="0" t="0"/>
          <a:stretch/>
        </p:blipFill>
        <p:spPr>
          <a:xfrm>
            <a:off x="8078975" y="4699100"/>
            <a:ext cx="558475" cy="300725"/>
          </a:xfrm>
          <a:prstGeom prst="rect">
            <a:avLst/>
          </a:prstGeom>
          <a:noFill/>
          <a:ln>
            <a:noFill/>
          </a:ln>
        </p:spPr>
      </p:pic>
      <p:sp>
        <p:nvSpPr>
          <p:cNvPr id="100" name="Google Shape;100;p47"/>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1" name="Google Shape;101;p47"/>
          <p:cNvSpPr txBox="1"/>
          <p:nvPr>
            <p:ph idx="2" type="title"/>
          </p:nvPr>
        </p:nvSpPr>
        <p:spPr>
          <a:xfrm>
            <a:off x="432025" y="83275"/>
            <a:ext cx="7145100" cy="3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02" name="Google Shape;102;p47"/>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103" name="Shape 103"/>
        <p:cNvGrpSpPr/>
        <p:nvPr/>
      </p:nvGrpSpPr>
      <p:grpSpPr>
        <a:xfrm>
          <a:off x="0" y="0"/>
          <a:ext cx="0" cy="0"/>
          <a:chOff x="0" y="0"/>
          <a:chExt cx="0" cy="0"/>
        </a:xfrm>
      </p:grpSpPr>
      <p:sp>
        <p:nvSpPr>
          <p:cNvPr id="104" name="Google Shape;104;p48"/>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05" name="Google Shape;105;p48"/>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8"/>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8"/>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08" name="Google Shape;108;p48"/>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09" name="Google Shape;109;p48"/>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48"/>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1" name="Google Shape;111;p48"/>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2" name="Google Shape;112;p48"/>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3" name="Google Shape;113;p4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4" name="Google Shape;114;p48"/>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15" name="Google Shape;115;p48"/>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116" name="Google Shape;116;p48"/>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17" name="Shape 117"/>
        <p:cNvGrpSpPr/>
        <p:nvPr/>
      </p:nvGrpSpPr>
      <p:grpSpPr>
        <a:xfrm>
          <a:off x="0" y="0"/>
          <a:ext cx="0" cy="0"/>
          <a:chOff x="0" y="0"/>
          <a:chExt cx="0" cy="0"/>
        </a:xfrm>
      </p:grpSpPr>
      <p:sp>
        <p:nvSpPr>
          <p:cNvPr id="118" name="Google Shape;118;p49"/>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19" name="Google Shape;119;p49"/>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49"/>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22" name="Google Shape;122;p49"/>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23" name="Google Shape;123;p49"/>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24" name="Google Shape;124;p49"/>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5" name="Google Shape;125;p49"/>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6" name="Google Shape;126;p49"/>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27" name="Google Shape;127;p49"/>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28" name="Google Shape;128;p49"/>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29" name="Google Shape;129;p49"/>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0" name="Google Shape;130;p4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37"/>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7"/>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37"/>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3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37"/>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37"/>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25" name="Shape 25"/>
        <p:cNvGrpSpPr/>
        <p:nvPr/>
      </p:nvGrpSpPr>
      <p:grpSpPr>
        <a:xfrm>
          <a:off x="0" y="0"/>
          <a:ext cx="0" cy="0"/>
          <a:chOff x="0" y="0"/>
          <a:chExt cx="0" cy="0"/>
        </a:xfrm>
      </p:grpSpPr>
      <p:sp>
        <p:nvSpPr>
          <p:cNvPr id="26" name="Google Shape;26;p38"/>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38"/>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8"/>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8"/>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8"/>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38"/>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2" name="Google Shape;32;p38"/>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3" name="Google Shape;33;p38"/>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4" name="Google Shape;34;p38"/>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5" name="Google Shape;35;p38"/>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38"/>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3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38"/>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9" name="Google Shape;39;p38"/>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40" name="Google Shape;40;p38"/>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41" name="Google Shape;41;p38"/>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42" name="Google Shape;42;p38"/>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43" name="Shape 43"/>
        <p:cNvGrpSpPr/>
        <p:nvPr/>
      </p:nvGrpSpPr>
      <p:grpSpPr>
        <a:xfrm>
          <a:off x="0" y="0"/>
          <a:ext cx="0" cy="0"/>
          <a:chOff x="0" y="0"/>
          <a:chExt cx="0" cy="0"/>
        </a:xfrm>
      </p:grpSpPr>
      <p:sp>
        <p:nvSpPr>
          <p:cNvPr id="44" name="Google Shape;44;p39"/>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9"/>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6" name="Google Shape;46;p39"/>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47" name="Google Shape;47;p39"/>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48" name="Google Shape;48;p39"/>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9" name="Google Shape;49;p39"/>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p4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4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53" name="Google Shape;53;p40"/>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54" name="Google Shape;54;p4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40"/>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56" name="Google Shape;56;p40"/>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57" name="Shape 57"/>
        <p:cNvGrpSpPr/>
        <p:nvPr/>
      </p:nvGrpSpPr>
      <p:grpSpPr>
        <a:xfrm>
          <a:off x="0" y="0"/>
          <a:ext cx="0" cy="0"/>
          <a:chOff x="0" y="0"/>
          <a:chExt cx="0" cy="0"/>
        </a:xfrm>
      </p:grpSpPr>
      <p:sp>
        <p:nvSpPr>
          <p:cNvPr id="58" name="Google Shape;58;p42"/>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9" name="Google Shape;59;p42"/>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60" name="Google Shape;60;p42"/>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61" name="Google Shape;61;p42"/>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62" name="Google Shape;62;p42"/>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4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3"/>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6" name="Google Shape;66;p4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67" name="Google Shape;67;p4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68" name="Google Shape;68;p43"/>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69" name="Google Shape;69;p43"/>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70" name="Google Shape;70;p4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71" name="Shape 71"/>
        <p:cNvGrpSpPr/>
        <p:nvPr/>
      </p:nvGrpSpPr>
      <p:grpSpPr>
        <a:xfrm>
          <a:off x="0" y="0"/>
          <a:ext cx="0" cy="0"/>
          <a:chOff x="0" y="0"/>
          <a:chExt cx="0" cy="0"/>
        </a:xfrm>
      </p:grpSpPr>
      <p:sp>
        <p:nvSpPr>
          <p:cNvPr id="72" name="Google Shape;72;p44"/>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73" name="Google Shape;73;p44"/>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74" name="Google Shape;74;p44"/>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75" name="Google Shape;75;p4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6" name="Shape 76"/>
        <p:cNvGrpSpPr/>
        <p:nvPr/>
      </p:nvGrpSpPr>
      <p:grpSpPr>
        <a:xfrm>
          <a:off x="0" y="0"/>
          <a:ext cx="0" cy="0"/>
          <a:chOff x="0" y="0"/>
          <a:chExt cx="0" cy="0"/>
        </a:xfrm>
      </p:grpSpPr>
      <p:sp>
        <p:nvSpPr>
          <p:cNvPr id="77" name="Google Shape;77;p45"/>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5"/>
          <p:cNvSpPr txBox="1"/>
          <p:nvPr>
            <p:ph type="title"/>
          </p:nvPr>
        </p:nvSpPr>
        <p:spPr>
          <a:xfrm>
            <a:off x="490250" y="450150"/>
            <a:ext cx="8061000" cy="376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80" name="Google Shape;80;p45"/>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1" name="Google Shape;81;p45"/>
          <p:cNvPicPr preferRelativeResize="0"/>
          <p:nvPr/>
        </p:nvPicPr>
        <p:blipFill rotWithShape="1">
          <a:blip r:embed="rId3">
            <a:alphaModFix/>
          </a:blip>
          <a:srcRect b="0" l="0" r="0" t="0"/>
          <a:stretch/>
        </p:blipFill>
        <p:spPr>
          <a:xfrm>
            <a:off x="7910675" y="4073939"/>
            <a:ext cx="1365875" cy="1365875"/>
          </a:xfrm>
          <a:prstGeom prst="rect">
            <a:avLst/>
          </a:prstGeom>
          <a:noFill/>
          <a:ln>
            <a:noFill/>
          </a:ln>
        </p:spPr>
      </p:pic>
      <p:pic>
        <p:nvPicPr>
          <p:cNvPr id="82" name="Google Shape;82;p45"/>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fontScale="85000" lnSpcReduction="10000"/>
          </a:bodyPr>
          <a:lstStyle/>
          <a:p>
            <a:pPr indent="0" lvl="0" marL="0" marR="0" rtl="0" algn="ctr">
              <a:lnSpc>
                <a:spcPct val="100000"/>
              </a:lnSpc>
              <a:spcBef>
                <a:spcPts val="0"/>
              </a:spcBef>
              <a:spcAft>
                <a:spcPts val="0"/>
              </a:spcAft>
              <a:buClr>
                <a:schemeClr val="dk1"/>
              </a:buClr>
              <a:buSzPct val="100000"/>
              <a:buFont typeface="Arial"/>
              <a:buNone/>
            </a:pPr>
            <a:r>
              <a:rPr b="1" i="0" lang="es" sz="3700" u="none" cap="none" strike="noStrike">
                <a:solidFill>
                  <a:schemeClr val="dk1"/>
                </a:solidFill>
                <a:latin typeface="Montserrat"/>
                <a:ea typeface="Montserrat"/>
                <a:cs typeface="Montserrat"/>
                <a:sym typeface="Montserrat"/>
              </a:rPr>
              <a:t>FULL STACK FRONTEND</a:t>
            </a:r>
            <a:endParaRPr b="1" i="0" sz="37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ct val="100000"/>
              <a:buFont typeface="Arial"/>
              <a:buNone/>
            </a:pPr>
            <a:r>
              <a:rPr b="1" i="0" lang="es" sz="3700" u="none" cap="none" strike="noStrike">
                <a:solidFill>
                  <a:srgbClr val="000000"/>
                </a:solidFill>
                <a:latin typeface="Montserrat"/>
                <a:ea typeface="Montserrat"/>
                <a:cs typeface="Montserrat"/>
                <a:sym typeface="Montserrat"/>
              </a:rPr>
              <a:t>Clase  21</a:t>
            </a:r>
            <a:endParaRPr b="1" i="0" sz="3700" u="none" cap="none" strike="noStrike">
              <a:solidFill>
                <a:srgbClr val="000000"/>
              </a:solidFill>
              <a:latin typeface="Montserrat"/>
              <a:ea typeface="Montserrat"/>
              <a:cs typeface="Montserrat"/>
              <a:sym typeface="Montserrat"/>
            </a:endParaRPr>
          </a:p>
        </p:txBody>
      </p:sp>
      <p:sp>
        <p:nvSpPr>
          <p:cNvPr id="136" name="Google Shape;136;p1"/>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500"/>
              <a:buFont typeface="Arial"/>
              <a:buNone/>
            </a:pPr>
            <a:r>
              <a:rPr b="0" i="0" lang="es" sz="2500" u="none" cap="none" strike="noStrike">
                <a:solidFill>
                  <a:srgbClr val="595959"/>
                </a:solidFill>
                <a:latin typeface="Montserrat Medium"/>
                <a:ea typeface="Montserrat Medium"/>
                <a:cs typeface="Montserrat Medium"/>
                <a:sym typeface="Montserrat Medium"/>
              </a:rPr>
              <a:t>Javascript 8</a:t>
            </a:r>
            <a:endParaRPr b="0" i="0" sz="2500" u="none" cap="none" strike="noStrik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5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Preparando el HTML</a:t>
            </a:r>
            <a:endParaRPr/>
          </a:p>
        </p:txBody>
      </p:sp>
      <p:sp>
        <p:nvSpPr>
          <p:cNvPr id="201" name="Google Shape;201;p53"/>
          <p:cNvSpPr txBox="1"/>
          <p:nvPr/>
        </p:nvSpPr>
        <p:spPr>
          <a:xfrm>
            <a:off x="6289766" y="1144001"/>
            <a:ext cx="2758071" cy="3416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 sz="1200" u="none" cap="none" strike="noStrike">
                <a:solidFill>
                  <a:schemeClr val="dk2"/>
                </a:solidFill>
                <a:latin typeface="Montserrat"/>
                <a:ea typeface="Montserrat"/>
                <a:cs typeface="Montserrat"/>
                <a:sym typeface="Montserrat"/>
              </a:rPr>
              <a:t>Dentro de la estructura HTML definimos cual será el espacio para insertar los personajes.</a:t>
            </a:r>
            <a:endParaRPr/>
          </a:p>
          <a:p>
            <a:pPr indent="0" lvl="0" marL="0" marR="0" rtl="0" algn="l">
              <a:lnSpc>
                <a:spcPct val="100000"/>
              </a:lnSpc>
              <a:spcBef>
                <a:spcPts val="0"/>
              </a:spcBef>
              <a:spcAft>
                <a:spcPts val="0"/>
              </a:spcAft>
              <a:buNone/>
            </a:pPr>
            <a:r>
              <a:rPr b="0" i="0" lang="es" sz="1200" u="none" cap="none" strike="noStrike">
                <a:solidFill>
                  <a:schemeClr val="dk2"/>
                </a:solidFill>
                <a:latin typeface="Montserrat"/>
                <a:ea typeface="Montserrat"/>
                <a:cs typeface="Montserrat"/>
                <a:sym typeface="Montserrat"/>
              </a:rPr>
              <a:t>En este caso identificaremos con el </a:t>
            </a:r>
            <a:r>
              <a:rPr b="1" i="0" lang="es" sz="1200" u="none" cap="none" strike="noStrike">
                <a:solidFill>
                  <a:schemeClr val="dk2"/>
                </a:solidFill>
                <a:latin typeface="Montserrat"/>
                <a:ea typeface="Montserrat"/>
                <a:cs typeface="Montserrat"/>
                <a:sym typeface="Montserrat"/>
              </a:rPr>
              <a:t>id=“personajes” </a:t>
            </a:r>
            <a:r>
              <a:rPr b="0" i="0" lang="es" sz="1200" u="none" cap="none" strike="noStrike">
                <a:solidFill>
                  <a:schemeClr val="dk2"/>
                </a:solidFill>
                <a:latin typeface="Montserrat"/>
                <a:ea typeface="Montserrat"/>
                <a:cs typeface="Montserrat"/>
                <a:sym typeface="Montserrat"/>
              </a:rPr>
              <a:t>a la etiqueta HTML que tomaremos desde </a:t>
            </a:r>
            <a:r>
              <a:rPr b="1" i="0" lang="es" sz="1200" u="none" cap="none" strike="noStrike">
                <a:solidFill>
                  <a:schemeClr val="dk2"/>
                </a:solidFill>
                <a:latin typeface="Montserrat"/>
                <a:ea typeface="Montserrat"/>
                <a:cs typeface="Montserrat"/>
                <a:sym typeface="Montserrat"/>
              </a:rPr>
              <a:t>Javascript</a:t>
            </a:r>
            <a:r>
              <a:rPr b="0" i="0" lang="es" sz="1200" u="none" cap="none" strike="noStrike">
                <a:solidFill>
                  <a:schemeClr val="dk2"/>
                </a:solidFill>
                <a:latin typeface="Montserrat"/>
                <a:ea typeface="Montserrat"/>
                <a:cs typeface="Montserrat"/>
                <a:sym typeface="Montserrat"/>
              </a:rPr>
              <a:t> para agregar los elementos de manera dinámica.</a:t>
            </a:r>
            <a:endParaRPr/>
          </a:p>
          <a:p>
            <a:pPr indent="0" lvl="0" marL="0" marR="0" rtl="0" algn="l">
              <a:lnSpc>
                <a:spcPct val="100000"/>
              </a:lnSpc>
              <a:spcBef>
                <a:spcPts val="0"/>
              </a:spcBef>
              <a:spcAft>
                <a:spcPts val="0"/>
              </a:spcAft>
              <a:buNone/>
            </a:pPr>
            <a:r>
              <a:t/>
            </a:r>
            <a:endParaRPr b="0" i="0" sz="12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2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2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None/>
            </a:pPr>
            <a:r>
              <a:rPr b="0" i="0" lang="es" sz="1200" u="none" cap="none" strike="noStrike">
                <a:solidFill>
                  <a:schemeClr val="dk2"/>
                </a:solidFill>
                <a:latin typeface="Montserrat"/>
                <a:ea typeface="Montserrat"/>
                <a:cs typeface="Montserrat"/>
                <a:sym typeface="Montserrat"/>
              </a:rPr>
              <a:t>Luego agregamos el archivo de javascript dónde estamos desarrollando el método. En este caso, lo agregamos después porque el index.js ejecutará la función inmediatamente cuando sea llamado. </a:t>
            </a:r>
            <a:endParaRPr/>
          </a:p>
        </p:txBody>
      </p:sp>
      <p:sp>
        <p:nvSpPr>
          <p:cNvPr id="202" name="Google Shape;202;p53"/>
          <p:cNvSpPr/>
          <p:nvPr/>
        </p:nvSpPr>
        <p:spPr>
          <a:xfrm>
            <a:off x="391885" y="1170125"/>
            <a:ext cx="5897881" cy="3375950"/>
          </a:xfrm>
          <a:prstGeom prst="rect">
            <a:avLst/>
          </a:prstGeom>
          <a:solidFill>
            <a:srgbClr val="1D1D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100" u="none" cap="none" strike="noStrike">
                <a:solidFill>
                  <a:srgbClr val="BA3C97"/>
                </a:solidFill>
                <a:highlight>
                  <a:srgbClr val="1A1B26"/>
                </a:highlight>
                <a:latin typeface="Consolas"/>
                <a:ea typeface="Consolas"/>
                <a:cs typeface="Consolas"/>
                <a:sym typeface="Consolas"/>
              </a:rPr>
              <a:t>&lt;!</a:t>
            </a:r>
            <a:r>
              <a:rPr b="0" i="0" lang="es" sz="1100" u="none" cap="none" strike="noStrike">
                <a:solidFill>
                  <a:srgbClr val="F7768E"/>
                </a:solidFill>
                <a:highlight>
                  <a:srgbClr val="1A1B26"/>
                </a:highlight>
                <a:latin typeface="Consolas"/>
                <a:ea typeface="Consolas"/>
                <a:cs typeface="Consolas"/>
                <a:sym typeface="Consolas"/>
              </a:rPr>
              <a:t>DOCTYPE</a:t>
            </a:r>
            <a:r>
              <a:rPr b="0" i="0" lang="es" sz="1100" u="none" cap="none" strike="noStrike">
                <a:solidFill>
                  <a:srgbClr val="DE5971"/>
                </a:solidFill>
                <a:highlight>
                  <a:srgbClr val="1A1B26"/>
                </a:highlight>
                <a:latin typeface="Consolas"/>
                <a:ea typeface="Consolas"/>
                <a:cs typeface="Consolas"/>
                <a:sym typeface="Consolas"/>
              </a:rPr>
              <a:t> </a:t>
            </a:r>
            <a:r>
              <a:rPr b="0" i="0" lang="es" sz="1100" u="none" cap="none" strike="noStrike">
                <a:solidFill>
                  <a:srgbClr val="BB9AF7"/>
                </a:solidFill>
                <a:highlight>
                  <a:srgbClr val="1A1B26"/>
                </a:highlight>
                <a:latin typeface="Consolas"/>
                <a:ea typeface="Consolas"/>
                <a:cs typeface="Consolas"/>
                <a:sym typeface="Consolas"/>
              </a:rPr>
              <a:t>html</a:t>
            </a:r>
            <a:r>
              <a:rPr b="0" i="0" lang="es" sz="1100" u="none" cap="none" strike="noStrike">
                <a:solidFill>
                  <a:srgbClr val="BA3C97"/>
                </a:solidFill>
                <a:highlight>
                  <a:srgbClr val="1A1B26"/>
                </a:highlight>
                <a:latin typeface="Consolas"/>
                <a:ea typeface="Consolas"/>
                <a:cs typeface="Consolas"/>
                <a:sym typeface="Consolas"/>
              </a:rPr>
              <a:t>&gt;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BA3C97"/>
                </a:solidFill>
                <a:highlight>
                  <a:srgbClr val="1A1B26"/>
                </a:highlight>
                <a:latin typeface="Consolas"/>
                <a:ea typeface="Consolas"/>
                <a:cs typeface="Consolas"/>
                <a:sym typeface="Consolas"/>
              </a:rPr>
              <a:t>&lt;</a:t>
            </a:r>
            <a:r>
              <a:rPr b="0" i="0" lang="es" sz="1100" u="none" cap="none" strike="noStrike">
                <a:solidFill>
                  <a:srgbClr val="F7768E"/>
                </a:solidFill>
                <a:highlight>
                  <a:srgbClr val="1A1B26"/>
                </a:highlight>
                <a:latin typeface="Consolas"/>
                <a:ea typeface="Consolas"/>
                <a:cs typeface="Consolas"/>
                <a:sym typeface="Consolas"/>
              </a:rPr>
              <a:t>html</a:t>
            </a:r>
            <a:r>
              <a:rPr b="0" i="0" lang="es" sz="1100" u="none" cap="none" strike="noStrike">
                <a:solidFill>
                  <a:srgbClr val="DE5971"/>
                </a:solidFill>
                <a:highlight>
                  <a:srgbClr val="1A1B26"/>
                </a:highlight>
                <a:latin typeface="Consolas"/>
                <a:ea typeface="Consolas"/>
                <a:cs typeface="Consolas"/>
                <a:sym typeface="Consolas"/>
              </a:rPr>
              <a:t> </a:t>
            </a:r>
            <a:r>
              <a:rPr b="0" i="0" lang="es" sz="1100" u="none" cap="none" strike="noStrike">
                <a:solidFill>
                  <a:srgbClr val="BB9AF7"/>
                </a:solidFill>
                <a:highlight>
                  <a:srgbClr val="1A1B26"/>
                </a:highlight>
                <a:latin typeface="Consolas"/>
                <a:ea typeface="Consolas"/>
                <a:cs typeface="Consolas"/>
                <a:sym typeface="Consolas"/>
              </a:rPr>
              <a:t>lang</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9ECE6A"/>
                </a:solidFill>
                <a:highlight>
                  <a:srgbClr val="1A1B26"/>
                </a:highlight>
                <a:latin typeface="Consolas"/>
                <a:ea typeface="Consolas"/>
                <a:cs typeface="Consolas"/>
                <a:sym typeface="Consolas"/>
              </a:rPr>
              <a:t>es</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BA3C97"/>
                </a:solidFill>
                <a:highlight>
                  <a:srgbClr val="1A1B26"/>
                </a:highlight>
                <a:latin typeface="Consolas"/>
                <a:ea typeface="Consolas"/>
                <a:cs typeface="Consolas"/>
                <a:sym typeface="Consolas"/>
              </a:rPr>
              <a:t>&gt;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BA3C97"/>
                </a:solidFill>
                <a:highlight>
                  <a:srgbClr val="1A1B26"/>
                </a:highlight>
                <a:latin typeface="Consolas"/>
                <a:ea typeface="Consolas"/>
                <a:cs typeface="Consolas"/>
                <a:sym typeface="Consolas"/>
              </a:rPr>
              <a:t>&lt;</a:t>
            </a:r>
            <a:r>
              <a:rPr b="0" i="0" lang="es" sz="1100" u="none" cap="none" strike="noStrike">
                <a:solidFill>
                  <a:srgbClr val="F7768E"/>
                </a:solidFill>
                <a:highlight>
                  <a:srgbClr val="1A1B26"/>
                </a:highlight>
                <a:latin typeface="Consolas"/>
                <a:ea typeface="Consolas"/>
                <a:cs typeface="Consolas"/>
                <a:sym typeface="Consolas"/>
              </a:rPr>
              <a:t>head</a:t>
            </a:r>
            <a:r>
              <a:rPr b="0" i="0" lang="es" sz="1100" u="none" cap="none" strike="noStrike">
                <a:solidFill>
                  <a:srgbClr val="BA3C97"/>
                </a:solidFill>
                <a:highlight>
                  <a:srgbClr val="1A1B26"/>
                </a:highlight>
                <a:latin typeface="Consolas"/>
                <a:ea typeface="Consolas"/>
                <a:cs typeface="Consolas"/>
                <a:sym typeface="Consolas"/>
              </a:rPr>
              <a:t>&gt;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9AA5CE"/>
                </a:solidFill>
                <a:highlight>
                  <a:srgbClr val="1A1B26"/>
                </a:highlight>
                <a:latin typeface="Consolas"/>
                <a:ea typeface="Consolas"/>
                <a:cs typeface="Consolas"/>
                <a:sym typeface="Consolas"/>
              </a:rPr>
              <a:t>    </a:t>
            </a:r>
            <a:r>
              <a:rPr b="0" i="0" lang="es" sz="1100" u="none" cap="none" strike="noStrike">
                <a:solidFill>
                  <a:srgbClr val="BA3C97"/>
                </a:solidFill>
                <a:highlight>
                  <a:srgbClr val="1A1B26"/>
                </a:highlight>
                <a:latin typeface="Consolas"/>
                <a:ea typeface="Consolas"/>
                <a:cs typeface="Consolas"/>
                <a:sym typeface="Consolas"/>
              </a:rPr>
              <a:t>&lt;</a:t>
            </a:r>
            <a:r>
              <a:rPr b="0" i="0" lang="es" sz="1100" u="none" cap="none" strike="noStrike">
                <a:solidFill>
                  <a:srgbClr val="F7768E"/>
                </a:solidFill>
                <a:highlight>
                  <a:srgbClr val="1A1B26"/>
                </a:highlight>
                <a:latin typeface="Consolas"/>
                <a:ea typeface="Consolas"/>
                <a:cs typeface="Consolas"/>
                <a:sym typeface="Consolas"/>
              </a:rPr>
              <a:t>meta</a:t>
            </a:r>
            <a:r>
              <a:rPr b="0" i="0" lang="es" sz="1100" u="none" cap="none" strike="noStrike">
                <a:solidFill>
                  <a:srgbClr val="DE5971"/>
                </a:solidFill>
                <a:highlight>
                  <a:srgbClr val="1A1B26"/>
                </a:highlight>
                <a:latin typeface="Consolas"/>
                <a:ea typeface="Consolas"/>
                <a:cs typeface="Consolas"/>
                <a:sym typeface="Consolas"/>
              </a:rPr>
              <a:t> </a:t>
            </a:r>
            <a:r>
              <a:rPr b="0" i="0" lang="es" sz="1100" u="none" cap="none" strike="noStrike">
                <a:solidFill>
                  <a:srgbClr val="BB9AF7"/>
                </a:solidFill>
                <a:highlight>
                  <a:srgbClr val="1A1B26"/>
                </a:highlight>
                <a:latin typeface="Consolas"/>
                <a:ea typeface="Consolas"/>
                <a:cs typeface="Consolas"/>
                <a:sym typeface="Consolas"/>
              </a:rPr>
              <a:t>charset</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9ECE6A"/>
                </a:solidFill>
                <a:highlight>
                  <a:srgbClr val="1A1B26"/>
                </a:highlight>
                <a:latin typeface="Consolas"/>
                <a:ea typeface="Consolas"/>
                <a:cs typeface="Consolas"/>
                <a:sym typeface="Consolas"/>
              </a:rPr>
              <a:t>UTF-8</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BA3C97"/>
                </a:solidFill>
                <a:highlight>
                  <a:srgbClr val="1A1B26"/>
                </a:highlight>
                <a:latin typeface="Consolas"/>
                <a:ea typeface="Consolas"/>
                <a:cs typeface="Consolas"/>
                <a:sym typeface="Consolas"/>
              </a:rPr>
              <a:t>&gt;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9AA5CE"/>
                </a:solidFill>
                <a:highlight>
                  <a:srgbClr val="1A1B26"/>
                </a:highlight>
                <a:latin typeface="Consolas"/>
                <a:ea typeface="Consolas"/>
                <a:cs typeface="Consolas"/>
                <a:sym typeface="Consolas"/>
              </a:rPr>
              <a:t>    </a:t>
            </a:r>
            <a:r>
              <a:rPr b="0" i="0" lang="es" sz="1100" u="none" cap="none" strike="noStrike">
                <a:solidFill>
                  <a:srgbClr val="BA3C97"/>
                </a:solidFill>
                <a:highlight>
                  <a:srgbClr val="1A1B26"/>
                </a:highlight>
                <a:latin typeface="Consolas"/>
                <a:ea typeface="Consolas"/>
                <a:cs typeface="Consolas"/>
                <a:sym typeface="Consolas"/>
              </a:rPr>
              <a:t>&lt;</a:t>
            </a:r>
            <a:r>
              <a:rPr b="0" i="0" lang="es" sz="1100" u="none" cap="none" strike="noStrike">
                <a:solidFill>
                  <a:srgbClr val="F7768E"/>
                </a:solidFill>
                <a:highlight>
                  <a:srgbClr val="1A1B26"/>
                </a:highlight>
                <a:latin typeface="Consolas"/>
                <a:ea typeface="Consolas"/>
                <a:cs typeface="Consolas"/>
                <a:sym typeface="Consolas"/>
              </a:rPr>
              <a:t>meta</a:t>
            </a:r>
            <a:r>
              <a:rPr b="0" i="0" lang="es" sz="1100" u="none" cap="none" strike="noStrike">
                <a:solidFill>
                  <a:srgbClr val="DE5971"/>
                </a:solidFill>
                <a:highlight>
                  <a:srgbClr val="1A1B26"/>
                </a:highlight>
                <a:latin typeface="Consolas"/>
                <a:ea typeface="Consolas"/>
                <a:cs typeface="Consolas"/>
                <a:sym typeface="Consolas"/>
              </a:rPr>
              <a:t> </a:t>
            </a:r>
            <a:r>
              <a:rPr b="0" i="0" lang="es" sz="1100" u="none" cap="none" strike="noStrike">
                <a:solidFill>
                  <a:srgbClr val="BB9AF7"/>
                </a:solidFill>
                <a:highlight>
                  <a:srgbClr val="1A1B26"/>
                </a:highlight>
                <a:latin typeface="Consolas"/>
                <a:ea typeface="Consolas"/>
                <a:cs typeface="Consolas"/>
                <a:sym typeface="Consolas"/>
              </a:rPr>
              <a:t>name</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9ECE6A"/>
                </a:solidFill>
                <a:highlight>
                  <a:srgbClr val="1A1B26"/>
                </a:highlight>
                <a:latin typeface="Consolas"/>
                <a:ea typeface="Consolas"/>
                <a:cs typeface="Consolas"/>
                <a:sym typeface="Consolas"/>
              </a:rPr>
              <a:t>viewport</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DE5971"/>
                </a:solidFill>
                <a:highlight>
                  <a:srgbClr val="1A1B26"/>
                </a:highlight>
                <a:latin typeface="Consolas"/>
                <a:ea typeface="Consolas"/>
                <a:cs typeface="Consolas"/>
                <a:sym typeface="Consolas"/>
              </a:rPr>
              <a:t> </a:t>
            </a:r>
            <a:r>
              <a:rPr b="0" i="0" lang="es" sz="1100" u="none" cap="none" strike="noStrike">
                <a:solidFill>
                  <a:srgbClr val="BB9AF7"/>
                </a:solidFill>
                <a:highlight>
                  <a:srgbClr val="1A1B26"/>
                </a:highlight>
                <a:latin typeface="Consolas"/>
                <a:ea typeface="Consolas"/>
                <a:cs typeface="Consolas"/>
                <a:sym typeface="Consolas"/>
              </a:rPr>
              <a:t>content</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9ECE6A"/>
                </a:solidFill>
                <a:highlight>
                  <a:srgbClr val="1A1B26"/>
                </a:highlight>
                <a:latin typeface="Consolas"/>
                <a:ea typeface="Consolas"/>
                <a:cs typeface="Consolas"/>
                <a:sym typeface="Consolas"/>
              </a:rPr>
              <a:t>width=device-width, initial-scale=1.0</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BA3C97"/>
                </a:solidFill>
                <a:highlight>
                  <a:srgbClr val="1A1B26"/>
                </a:highlight>
                <a:latin typeface="Consolas"/>
                <a:ea typeface="Consolas"/>
                <a:cs typeface="Consolas"/>
                <a:sym typeface="Consolas"/>
              </a:rPr>
              <a:t>&gt;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9AA5CE"/>
                </a:solidFill>
                <a:highlight>
                  <a:srgbClr val="1A1B26"/>
                </a:highlight>
                <a:latin typeface="Consolas"/>
                <a:ea typeface="Consolas"/>
                <a:cs typeface="Consolas"/>
                <a:sym typeface="Consolas"/>
              </a:rPr>
              <a:t>    </a:t>
            </a:r>
            <a:r>
              <a:rPr b="0" i="0" lang="es" sz="1100" u="none" cap="none" strike="noStrike">
                <a:solidFill>
                  <a:srgbClr val="BA3C97"/>
                </a:solidFill>
                <a:highlight>
                  <a:srgbClr val="1A1B26"/>
                </a:highlight>
                <a:latin typeface="Consolas"/>
                <a:ea typeface="Consolas"/>
                <a:cs typeface="Consolas"/>
                <a:sym typeface="Consolas"/>
              </a:rPr>
              <a:t>&lt;</a:t>
            </a:r>
            <a:r>
              <a:rPr b="0" i="0" lang="es" sz="1100" u="none" cap="none" strike="noStrike">
                <a:solidFill>
                  <a:srgbClr val="F7768E"/>
                </a:solidFill>
                <a:highlight>
                  <a:srgbClr val="1A1B26"/>
                </a:highlight>
                <a:latin typeface="Consolas"/>
                <a:ea typeface="Consolas"/>
                <a:cs typeface="Consolas"/>
                <a:sym typeface="Consolas"/>
              </a:rPr>
              <a:t>title</a:t>
            </a:r>
            <a:r>
              <a:rPr b="0" i="0" lang="es" sz="1100" u="none" cap="none" strike="noStrike">
                <a:solidFill>
                  <a:srgbClr val="BA3C97"/>
                </a:solidFill>
                <a:highlight>
                  <a:srgbClr val="1A1B26"/>
                </a:highlight>
                <a:latin typeface="Consolas"/>
                <a:ea typeface="Consolas"/>
                <a:cs typeface="Consolas"/>
                <a:sym typeface="Consolas"/>
              </a:rPr>
              <a:t>&gt;</a:t>
            </a:r>
            <a:r>
              <a:rPr b="0" i="0" lang="es" sz="1100" u="none" cap="none" strike="noStrike">
                <a:solidFill>
                  <a:srgbClr val="9AA5CE"/>
                </a:solidFill>
                <a:highlight>
                  <a:srgbClr val="1A1B26"/>
                </a:highlight>
                <a:latin typeface="Consolas"/>
                <a:ea typeface="Consolas"/>
                <a:cs typeface="Consolas"/>
                <a:sym typeface="Consolas"/>
              </a:rPr>
              <a:t>Rick And Morty Project</a:t>
            </a:r>
            <a:r>
              <a:rPr b="0" i="0" lang="es" sz="1100" u="none" cap="none" strike="noStrike">
                <a:solidFill>
                  <a:srgbClr val="BA3C97"/>
                </a:solidFill>
                <a:highlight>
                  <a:srgbClr val="1A1B26"/>
                </a:highlight>
                <a:latin typeface="Consolas"/>
                <a:ea typeface="Consolas"/>
                <a:cs typeface="Consolas"/>
                <a:sym typeface="Consolas"/>
              </a:rPr>
              <a:t>&lt;/</a:t>
            </a:r>
            <a:r>
              <a:rPr b="0" i="0" lang="es" sz="1100" u="none" cap="none" strike="noStrike">
                <a:solidFill>
                  <a:srgbClr val="F7768E"/>
                </a:solidFill>
                <a:highlight>
                  <a:srgbClr val="1A1B26"/>
                </a:highlight>
                <a:latin typeface="Consolas"/>
                <a:ea typeface="Consolas"/>
                <a:cs typeface="Consolas"/>
                <a:sym typeface="Consolas"/>
              </a:rPr>
              <a:t>title</a:t>
            </a:r>
            <a:r>
              <a:rPr b="0" i="0" lang="es" sz="1100" u="none" cap="none" strike="noStrike">
                <a:solidFill>
                  <a:srgbClr val="BA3C97"/>
                </a:solidFill>
                <a:highlight>
                  <a:srgbClr val="1A1B26"/>
                </a:highlight>
                <a:latin typeface="Consolas"/>
                <a:ea typeface="Consolas"/>
                <a:cs typeface="Consolas"/>
                <a:sym typeface="Consolas"/>
              </a:rPr>
              <a:t>&gt;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BA3C97"/>
                </a:solidFill>
                <a:highlight>
                  <a:srgbClr val="1A1B26"/>
                </a:highlight>
                <a:latin typeface="Consolas"/>
                <a:ea typeface="Consolas"/>
                <a:cs typeface="Consolas"/>
                <a:sym typeface="Consolas"/>
              </a:rPr>
              <a:t>&lt;/</a:t>
            </a:r>
            <a:r>
              <a:rPr b="0" i="0" lang="es" sz="1100" u="none" cap="none" strike="noStrike">
                <a:solidFill>
                  <a:srgbClr val="F7768E"/>
                </a:solidFill>
                <a:highlight>
                  <a:srgbClr val="1A1B26"/>
                </a:highlight>
                <a:latin typeface="Consolas"/>
                <a:ea typeface="Consolas"/>
                <a:cs typeface="Consolas"/>
                <a:sym typeface="Consolas"/>
              </a:rPr>
              <a:t>head</a:t>
            </a:r>
            <a:r>
              <a:rPr b="0" i="0" lang="es" sz="1100" u="none" cap="none" strike="noStrike">
                <a:solidFill>
                  <a:srgbClr val="BA3C97"/>
                </a:solidFill>
                <a:highlight>
                  <a:srgbClr val="1A1B26"/>
                </a:highlight>
                <a:latin typeface="Consolas"/>
                <a:ea typeface="Consolas"/>
                <a:cs typeface="Consolas"/>
                <a:sym typeface="Consolas"/>
              </a:rPr>
              <a:t>&gt;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BA3C97"/>
                </a:solidFill>
                <a:highlight>
                  <a:srgbClr val="1A1B26"/>
                </a:highlight>
                <a:latin typeface="Consolas"/>
                <a:ea typeface="Consolas"/>
                <a:cs typeface="Consolas"/>
                <a:sym typeface="Consolas"/>
              </a:rPr>
              <a:t>&lt;</a:t>
            </a:r>
            <a:r>
              <a:rPr b="0" i="0" lang="es" sz="1100" u="none" cap="none" strike="noStrike">
                <a:solidFill>
                  <a:srgbClr val="F7768E"/>
                </a:solidFill>
                <a:highlight>
                  <a:srgbClr val="1A1B26"/>
                </a:highlight>
                <a:latin typeface="Consolas"/>
                <a:ea typeface="Consolas"/>
                <a:cs typeface="Consolas"/>
                <a:sym typeface="Consolas"/>
              </a:rPr>
              <a:t>body</a:t>
            </a:r>
            <a:r>
              <a:rPr b="0" i="0" lang="es" sz="1100" u="none" cap="none" strike="noStrike">
                <a:solidFill>
                  <a:srgbClr val="BA3C97"/>
                </a:solidFill>
                <a:highlight>
                  <a:srgbClr val="1A1B26"/>
                </a:highlight>
                <a:latin typeface="Consolas"/>
                <a:ea typeface="Consolas"/>
                <a:cs typeface="Consolas"/>
                <a:sym typeface="Consolas"/>
              </a:rPr>
              <a:t>&gt;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9AA5CE"/>
                </a:solidFill>
                <a:highlight>
                  <a:srgbClr val="1A1B26"/>
                </a:highlight>
                <a:latin typeface="Consolas"/>
                <a:ea typeface="Consolas"/>
                <a:cs typeface="Consolas"/>
                <a:sym typeface="Consolas"/>
              </a:rPr>
              <a:t>    </a:t>
            </a:r>
            <a:r>
              <a:rPr b="0" i="0" lang="es" sz="1100" u="none" cap="none" strike="noStrike">
                <a:solidFill>
                  <a:srgbClr val="BA3C97"/>
                </a:solidFill>
                <a:highlight>
                  <a:srgbClr val="1A1B26"/>
                </a:highlight>
                <a:latin typeface="Consolas"/>
                <a:ea typeface="Consolas"/>
                <a:cs typeface="Consolas"/>
                <a:sym typeface="Consolas"/>
              </a:rPr>
              <a:t>&lt;</a:t>
            </a:r>
            <a:r>
              <a:rPr b="0" i="0" lang="es" sz="1100" u="none" cap="none" strike="noStrike">
                <a:solidFill>
                  <a:srgbClr val="F7768E"/>
                </a:solidFill>
                <a:highlight>
                  <a:srgbClr val="1A1B26"/>
                </a:highlight>
                <a:latin typeface="Consolas"/>
                <a:ea typeface="Consolas"/>
                <a:cs typeface="Consolas"/>
                <a:sym typeface="Consolas"/>
              </a:rPr>
              <a:t>header</a:t>
            </a:r>
            <a:r>
              <a:rPr b="0" i="0" lang="es" sz="1100" u="none" cap="none" strike="noStrike">
                <a:solidFill>
                  <a:srgbClr val="BA3C97"/>
                </a:solidFill>
                <a:highlight>
                  <a:srgbClr val="1A1B26"/>
                </a:highlight>
                <a:latin typeface="Consolas"/>
                <a:ea typeface="Consolas"/>
                <a:cs typeface="Consolas"/>
                <a:sym typeface="Consolas"/>
              </a:rPr>
              <a:t>&gt;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9AA5CE"/>
                </a:solidFill>
                <a:highlight>
                  <a:srgbClr val="1A1B26"/>
                </a:highlight>
                <a:latin typeface="Consolas"/>
                <a:ea typeface="Consolas"/>
                <a:cs typeface="Consolas"/>
                <a:sym typeface="Consolas"/>
              </a:rPr>
              <a:t>        </a:t>
            </a:r>
            <a:r>
              <a:rPr b="0" i="0" lang="es" sz="1100" u="none" cap="none" strike="noStrike">
                <a:solidFill>
                  <a:srgbClr val="BA3C97"/>
                </a:solidFill>
                <a:highlight>
                  <a:srgbClr val="1A1B26"/>
                </a:highlight>
                <a:latin typeface="Consolas"/>
                <a:ea typeface="Consolas"/>
                <a:cs typeface="Consolas"/>
                <a:sym typeface="Consolas"/>
              </a:rPr>
              <a:t>&lt;</a:t>
            </a:r>
            <a:r>
              <a:rPr b="0" i="0" lang="es" sz="1100" u="none" cap="none" strike="noStrike">
                <a:solidFill>
                  <a:srgbClr val="F7768E"/>
                </a:solidFill>
                <a:highlight>
                  <a:srgbClr val="1A1B26"/>
                </a:highlight>
                <a:latin typeface="Consolas"/>
                <a:ea typeface="Consolas"/>
                <a:cs typeface="Consolas"/>
                <a:sym typeface="Consolas"/>
              </a:rPr>
              <a:t>h1</a:t>
            </a:r>
            <a:r>
              <a:rPr b="0" i="0" lang="es" sz="1100" u="none" cap="none" strike="noStrike">
                <a:solidFill>
                  <a:srgbClr val="BA3C97"/>
                </a:solidFill>
                <a:highlight>
                  <a:srgbClr val="1A1B26"/>
                </a:highlight>
                <a:latin typeface="Consolas"/>
                <a:ea typeface="Consolas"/>
                <a:cs typeface="Consolas"/>
                <a:sym typeface="Consolas"/>
              </a:rPr>
              <a:t>&gt;</a:t>
            </a:r>
            <a:r>
              <a:rPr b="0" i="0" lang="es" sz="1100" u="none" cap="none" strike="noStrike">
                <a:solidFill>
                  <a:srgbClr val="9AA5CE"/>
                </a:solidFill>
                <a:highlight>
                  <a:srgbClr val="1A1B26"/>
                </a:highlight>
                <a:latin typeface="Consolas"/>
                <a:ea typeface="Consolas"/>
                <a:cs typeface="Consolas"/>
                <a:sym typeface="Consolas"/>
              </a:rPr>
              <a:t>Rick And Morty Project</a:t>
            </a:r>
            <a:r>
              <a:rPr b="0" i="0" lang="es" sz="1100" u="none" cap="none" strike="noStrike">
                <a:solidFill>
                  <a:srgbClr val="BA3C97"/>
                </a:solidFill>
                <a:highlight>
                  <a:srgbClr val="1A1B26"/>
                </a:highlight>
                <a:latin typeface="Consolas"/>
                <a:ea typeface="Consolas"/>
                <a:cs typeface="Consolas"/>
                <a:sym typeface="Consolas"/>
              </a:rPr>
              <a:t>&lt;/</a:t>
            </a:r>
            <a:r>
              <a:rPr b="0" i="0" lang="es" sz="1100" u="none" cap="none" strike="noStrike">
                <a:solidFill>
                  <a:srgbClr val="F7768E"/>
                </a:solidFill>
                <a:highlight>
                  <a:srgbClr val="1A1B26"/>
                </a:highlight>
                <a:latin typeface="Consolas"/>
                <a:ea typeface="Consolas"/>
                <a:cs typeface="Consolas"/>
                <a:sym typeface="Consolas"/>
              </a:rPr>
              <a:t>h1</a:t>
            </a:r>
            <a:r>
              <a:rPr b="0" i="0" lang="es" sz="1100" u="none" cap="none" strike="noStrike">
                <a:solidFill>
                  <a:srgbClr val="BA3C97"/>
                </a:solidFill>
                <a:highlight>
                  <a:srgbClr val="1A1B26"/>
                </a:highlight>
                <a:latin typeface="Consolas"/>
                <a:ea typeface="Consolas"/>
                <a:cs typeface="Consolas"/>
                <a:sym typeface="Consolas"/>
              </a:rPr>
              <a:t>&gt;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9AA5CE"/>
                </a:solidFill>
                <a:highlight>
                  <a:srgbClr val="1A1B26"/>
                </a:highlight>
                <a:latin typeface="Consolas"/>
                <a:ea typeface="Consolas"/>
                <a:cs typeface="Consolas"/>
                <a:sym typeface="Consolas"/>
              </a:rPr>
              <a:t>    </a:t>
            </a:r>
            <a:r>
              <a:rPr b="0" i="0" lang="es" sz="1100" u="none" cap="none" strike="noStrike">
                <a:solidFill>
                  <a:srgbClr val="BA3C97"/>
                </a:solidFill>
                <a:highlight>
                  <a:srgbClr val="1A1B26"/>
                </a:highlight>
                <a:latin typeface="Consolas"/>
                <a:ea typeface="Consolas"/>
                <a:cs typeface="Consolas"/>
                <a:sym typeface="Consolas"/>
              </a:rPr>
              <a:t>&lt;/</a:t>
            </a:r>
            <a:r>
              <a:rPr b="0" i="0" lang="es" sz="1100" u="none" cap="none" strike="noStrike">
                <a:solidFill>
                  <a:srgbClr val="F7768E"/>
                </a:solidFill>
                <a:highlight>
                  <a:srgbClr val="1A1B26"/>
                </a:highlight>
                <a:latin typeface="Consolas"/>
                <a:ea typeface="Consolas"/>
                <a:cs typeface="Consolas"/>
                <a:sym typeface="Consolas"/>
              </a:rPr>
              <a:t>header</a:t>
            </a:r>
            <a:r>
              <a:rPr b="0" i="0" lang="es" sz="1100" u="none" cap="none" strike="noStrike">
                <a:solidFill>
                  <a:srgbClr val="BA3C97"/>
                </a:solidFill>
                <a:highlight>
                  <a:srgbClr val="1A1B26"/>
                </a:highlight>
                <a:latin typeface="Consolas"/>
                <a:ea typeface="Consolas"/>
                <a:cs typeface="Consolas"/>
                <a:sym typeface="Consolas"/>
              </a:rPr>
              <a:t>&gt;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9AA5CE"/>
                </a:solidFill>
                <a:highlight>
                  <a:srgbClr val="1A1B26"/>
                </a:highlight>
                <a:latin typeface="Consolas"/>
                <a:ea typeface="Consolas"/>
                <a:cs typeface="Consolas"/>
                <a:sym typeface="Consolas"/>
              </a:rPr>
              <a:t>    </a:t>
            </a:r>
            <a:r>
              <a:rPr b="0" i="0" lang="es" sz="1100" u="none" cap="none" strike="noStrike">
                <a:solidFill>
                  <a:srgbClr val="BA3C97"/>
                </a:solidFill>
                <a:highlight>
                  <a:srgbClr val="1A1B26"/>
                </a:highlight>
                <a:latin typeface="Consolas"/>
                <a:ea typeface="Consolas"/>
                <a:cs typeface="Consolas"/>
                <a:sym typeface="Consolas"/>
              </a:rPr>
              <a:t>&lt;</a:t>
            </a:r>
            <a:r>
              <a:rPr b="0" i="0" lang="es" sz="1100" u="none" cap="none" strike="noStrike">
                <a:solidFill>
                  <a:srgbClr val="F7768E"/>
                </a:solidFill>
                <a:highlight>
                  <a:srgbClr val="1A1B26"/>
                </a:highlight>
                <a:latin typeface="Consolas"/>
                <a:ea typeface="Consolas"/>
                <a:cs typeface="Consolas"/>
                <a:sym typeface="Consolas"/>
              </a:rPr>
              <a:t>main</a:t>
            </a:r>
            <a:r>
              <a:rPr b="0" i="0" lang="es" sz="1100" u="none" cap="none" strike="noStrike">
                <a:solidFill>
                  <a:srgbClr val="DE5971"/>
                </a:solidFill>
                <a:highlight>
                  <a:srgbClr val="1A1B26"/>
                </a:highlight>
                <a:latin typeface="Consolas"/>
                <a:ea typeface="Consolas"/>
                <a:cs typeface="Consolas"/>
                <a:sym typeface="Consolas"/>
              </a:rPr>
              <a:t> </a:t>
            </a:r>
            <a:r>
              <a:rPr b="0" i="0" lang="es" sz="1100" u="none" cap="none" strike="noStrike">
                <a:solidFill>
                  <a:srgbClr val="BB9AF7"/>
                </a:solidFill>
                <a:highlight>
                  <a:srgbClr val="1A1B26"/>
                </a:highlight>
                <a:latin typeface="Consolas"/>
                <a:ea typeface="Consolas"/>
                <a:cs typeface="Consolas"/>
                <a:sym typeface="Consolas"/>
              </a:rPr>
              <a:t>id</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9ECE6A"/>
                </a:solidFill>
                <a:highlight>
                  <a:srgbClr val="1A1B26"/>
                </a:highlight>
                <a:latin typeface="Consolas"/>
                <a:ea typeface="Consolas"/>
                <a:cs typeface="Consolas"/>
                <a:sym typeface="Consolas"/>
              </a:rPr>
              <a:t>personajes</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BA3C97"/>
                </a:solidFill>
                <a:highlight>
                  <a:srgbClr val="1A1B26"/>
                </a:highlight>
                <a:latin typeface="Consolas"/>
                <a:ea typeface="Consolas"/>
                <a:cs typeface="Consolas"/>
                <a:sym typeface="Consolas"/>
              </a:rPr>
              <a:t>&gt;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9AA5CE"/>
                </a:solidFill>
                <a:highlight>
                  <a:srgbClr val="1A1B26"/>
                </a:highlight>
                <a:latin typeface="Consolas"/>
                <a:ea typeface="Consolas"/>
                <a:cs typeface="Consolas"/>
                <a:sym typeface="Consolas"/>
              </a:rPr>
              <a:t>    </a:t>
            </a:r>
            <a:r>
              <a:rPr b="0" i="0" lang="es" sz="1100" u="none" cap="none" strike="noStrike">
                <a:solidFill>
                  <a:srgbClr val="BA3C97"/>
                </a:solidFill>
                <a:highlight>
                  <a:srgbClr val="1A1B26"/>
                </a:highlight>
                <a:latin typeface="Consolas"/>
                <a:ea typeface="Consolas"/>
                <a:cs typeface="Consolas"/>
                <a:sym typeface="Consolas"/>
              </a:rPr>
              <a:t>&lt;/</a:t>
            </a:r>
            <a:r>
              <a:rPr b="0" i="0" lang="es" sz="1100" u="none" cap="none" strike="noStrike">
                <a:solidFill>
                  <a:srgbClr val="F7768E"/>
                </a:solidFill>
                <a:highlight>
                  <a:srgbClr val="1A1B26"/>
                </a:highlight>
                <a:latin typeface="Consolas"/>
                <a:ea typeface="Consolas"/>
                <a:cs typeface="Consolas"/>
                <a:sym typeface="Consolas"/>
              </a:rPr>
              <a:t>main</a:t>
            </a:r>
            <a:r>
              <a:rPr b="0" i="0" lang="es" sz="1100" u="none" cap="none" strike="noStrike">
                <a:solidFill>
                  <a:srgbClr val="BA3C97"/>
                </a:solidFill>
                <a:highlight>
                  <a:srgbClr val="1A1B26"/>
                </a:highlight>
                <a:latin typeface="Consolas"/>
                <a:ea typeface="Consolas"/>
                <a:cs typeface="Consolas"/>
                <a:sym typeface="Consolas"/>
              </a:rPr>
              <a:t>&gt;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9AA5CE"/>
                </a:solidFill>
                <a:highlight>
                  <a:srgbClr val="1A1B26"/>
                </a:highlight>
                <a:latin typeface="Consolas"/>
                <a:ea typeface="Consolas"/>
                <a:cs typeface="Consolas"/>
                <a:sym typeface="Consolas"/>
              </a:rPr>
              <a:t>    </a:t>
            </a:r>
            <a:r>
              <a:rPr b="0" i="0" lang="es" sz="1100" u="none" cap="none" strike="noStrike">
                <a:solidFill>
                  <a:srgbClr val="BA3C97"/>
                </a:solidFill>
                <a:highlight>
                  <a:srgbClr val="1A1B26"/>
                </a:highlight>
                <a:latin typeface="Consolas"/>
                <a:ea typeface="Consolas"/>
                <a:cs typeface="Consolas"/>
                <a:sym typeface="Consolas"/>
              </a:rPr>
              <a:t>&lt;</a:t>
            </a:r>
            <a:r>
              <a:rPr b="0" i="0" lang="es" sz="1100" u="none" cap="none" strike="noStrike">
                <a:solidFill>
                  <a:srgbClr val="F7768E"/>
                </a:solidFill>
                <a:highlight>
                  <a:srgbClr val="1A1B26"/>
                </a:highlight>
                <a:latin typeface="Consolas"/>
                <a:ea typeface="Consolas"/>
                <a:cs typeface="Consolas"/>
                <a:sym typeface="Consolas"/>
              </a:rPr>
              <a:t>footer</a:t>
            </a:r>
            <a:r>
              <a:rPr b="0" i="0" lang="es" sz="1100" u="none" cap="none" strike="noStrike">
                <a:solidFill>
                  <a:srgbClr val="BA3C97"/>
                </a:solidFill>
                <a:highlight>
                  <a:srgbClr val="1A1B26"/>
                </a:highlight>
                <a:latin typeface="Consolas"/>
                <a:ea typeface="Consolas"/>
                <a:cs typeface="Consolas"/>
                <a:sym typeface="Consolas"/>
              </a:rPr>
              <a:t>&gt;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9AA5CE"/>
                </a:solidFill>
                <a:highlight>
                  <a:srgbClr val="1A1B26"/>
                </a:highlight>
                <a:latin typeface="Consolas"/>
                <a:ea typeface="Consolas"/>
                <a:cs typeface="Consolas"/>
                <a:sym typeface="Consolas"/>
              </a:rPr>
              <a:t>        </a:t>
            </a:r>
            <a:r>
              <a:rPr b="0" i="0" lang="es" sz="1100" u="none" cap="none" strike="noStrike">
                <a:solidFill>
                  <a:srgbClr val="BA3C97"/>
                </a:solidFill>
                <a:highlight>
                  <a:srgbClr val="1A1B26"/>
                </a:highlight>
                <a:latin typeface="Consolas"/>
                <a:ea typeface="Consolas"/>
                <a:cs typeface="Consolas"/>
                <a:sym typeface="Consolas"/>
              </a:rPr>
              <a:t>&lt;</a:t>
            </a:r>
            <a:r>
              <a:rPr b="0" i="0" lang="es" sz="1100" u="none" cap="none" strike="noStrike">
                <a:solidFill>
                  <a:srgbClr val="F7768E"/>
                </a:solidFill>
                <a:highlight>
                  <a:srgbClr val="1A1B26"/>
                </a:highlight>
                <a:latin typeface="Consolas"/>
                <a:ea typeface="Consolas"/>
                <a:cs typeface="Consolas"/>
                <a:sym typeface="Consolas"/>
              </a:rPr>
              <a:t>p</a:t>
            </a:r>
            <a:r>
              <a:rPr b="0" i="0" lang="es" sz="1100" u="none" cap="none" strike="noStrike">
                <a:solidFill>
                  <a:srgbClr val="BA3C97"/>
                </a:solidFill>
                <a:highlight>
                  <a:srgbClr val="1A1B26"/>
                </a:highlight>
                <a:latin typeface="Consolas"/>
                <a:ea typeface="Consolas"/>
                <a:cs typeface="Consolas"/>
                <a:sym typeface="Consolas"/>
              </a:rPr>
              <a:t>&gt;</a:t>
            </a:r>
            <a:r>
              <a:rPr b="0" i="0" lang="es" sz="1100" u="none" cap="none" strike="noStrike">
                <a:solidFill>
                  <a:srgbClr val="9AA5CE"/>
                </a:solidFill>
                <a:highlight>
                  <a:srgbClr val="1A1B26"/>
                </a:highlight>
                <a:latin typeface="Consolas"/>
                <a:ea typeface="Consolas"/>
                <a:cs typeface="Consolas"/>
                <a:sym typeface="Consolas"/>
              </a:rPr>
              <a:t>Curso FullStack Node</a:t>
            </a:r>
            <a:r>
              <a:rPr b="0" i="0" lang="es" sz="1100" u="none" cap="none" strike="noStrike">
                <a:solidFill>
                  <a:srgbClr val="BA3C97"/>
                </a:solidFill>
                <a:highlight>
                  <a:srgbClr val="1A1B26"/>
                </a:highlight>
                <a:latin typeface="Consolas"/>
                <a:ea typeface="Consolas"/>
                <a:cs typeface="Consolas"/>
                <a:sym typeface="Consolas"/>
              </a:rPr>
              <a:t>&lt;/</a:t>
            </a:r>
            <a:r>
              <a:rPr b="0" i="0" lang="es" sz="1100" u="none" cap="none" strike="noStrike">
                <a:solidFill>
                  <a:srgbClr val="F7768E"/>
                </a:solidFill>
                <a:highlight>
                  <a:srgbClr val="1A1B26"/>
                </a:highlight>
                <a:latin typeface="Consolas"/>
                <a:ea typeface="Consolas"/>
                <a:cs typeface="Consolas"/>
                <a:sym typeface="Consolas"/>
              </a:rPr>
              <a:t>p</a:t>
            </a:r>
            <a:r>
              <a:rPr b="0" i="0" lang="es" sz="1100" u="none" cap="none" strike="noStrike">
                <a:solidFill>
                  <a:srgbClr val="BA3C97"/>
                </a:solidFill>
                <a:highlight>
                  <a:srgbClr val="1A1B26"/>
                </a:highlight>
                <a:latin typeface="Consolas"/>
                <a:ea typeface="Consolas"/>
                <a:cs typeface="Consolas"/>
                <a:sym typeface="Consolas"/>
              </a:rPr>
              <a:t>&gt;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9AA5CE"/>
                </a:solidFill>
                <a:highlight>
                  <a:srgbClr val="1A1B26"/>
                </a:highlight>
                <a:latin typeface="Consolas"/>
                <a:ea typeface="Consolas"/>
                <a:cs typeface="Consolas"/>
                <a:sym typeface="Consolas"/>
              </a:rPr>
              <a:t>    </a:t>
            </a:r>
            <a:r>
              <a:rPr b="0" i="0" lang="es" sz="1100" u="none" cap="none" strike="noStrike">
                <a:solidFill>
                  <a:srgbClr val="BA3C97"/>
                </a:solidFill>
                <a:highlight>
                  <a:srgbClr val="1A1B26"/>
                </a:highlight>
                <a:latin typeface="Consolas"/>
                <a:ea typeface="Consolas"/>
                <a:cs typeface="Consolas"/>
                <a:sym typeface="Consolas"/>
              </a:rPr>
              <a:t>&lt;/</a:t>
            </a:r>
            <a:r>
              <a:rPr b="0" i="0" lang="es" sz="1100" u="none" cap="none" strike="noStrike">
                <a:solidFill>
                  <a:srgbClr val="F7768E"/>
                </a:solidFill>
                <a:highlight>
                  <a:srgbClr val="1A1B26"/>
                </a:highlight>
                <a:latin typeface="Consolas"/>
                <a:ea typeface="Consolas"/>
                <a:cs typeface="Consolas"/>
                <a:sym typeface="Consolas"/>
              </a:rPr>
              <a:t>footer</a:t>
            </a:r>
            <a:r>
              <a:rPr b="0" i="0" lang="es" sz="1100" u="none" cap="none" strike="noStrike">
                <a:solidFill>
                  <a:srgbClr val="BA3C97"/>
                </a:solidFill>
                <a:highlight>
                  <a:srgbClr val="1A1B26"/>
                </a:highlight>
                <a:latin typeface="Consolas"/>
                <a:ea typeface="Consolas"/>
                <a:cs typeface="Consolas"/>
                <a:sym typeface="Consolas"/>
              </a:rPr>
              <a:t>&gt;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89DDFF"/>
                </a:solidFill>
                <a:highlight>
                  <a:srgbClr val="1A1B26"/>
                </a:highlight>
                <a:latin typeface="Consolas"/>
                <a:ea typeface="Consolas"/>
                <a:cs typeface="Consolas"/>
                <a:sym typeface="Consolas"/>
              </a:rPr>
              <a:t>    </a:t>
            </a:r>
            <a:r>
              <a:rPr b="0" i="0" lang="es" sz="1100" u="none" cap="none" strike="noStrike">
                <a:solidFill>
                  <a:srgbClr val="BA3C97"/>
                </a:solidFill>
                <a:highlight>
                  <a:srgbClr val="1A1B26"/>
                </a:highlight>
                <a:latin typeface="Consolas"/>
                <a:ea typeface="Consolas"/>
                <a:cs typeface="Consolas"/>
                <a:sym typeface="Consolas"/>
              </a:rPr>
              <a:t>&lt;</a:t>
            </a:r>
            <a:r>
              <a:rPr b="0" i="0" lang="es" sz="1100" u="none" cap="none" strike="noStrike">
                <a:solidFill>
                  <a:srgbClr val="F7768E"/>
                </a:solidFill>
                <a:highlight>
                  <a:srgbClr val="1A1B26"/>
                </a:highlight>
                <a:latin typeface="Consolas"/>
                <a:ea typeface="Consolas"/>
                <a:cs typeface="Consolas"/>
                <a:sym typeface="Consolas"/>
              </a:rPr>
              <a:t>script</a:t>
            </a:r>
            <a:r>
              <a:rPr b="0" i="0" lang="es" sz="1100" u="none" cap="none" strike="noStrike">
                <a:solidFill>
                  <a:srgbClr val="DE5971"/>
                </a:solidFill>
                <a:highlight>
                  <a:srgbClr val="1A1B26"/>
                </a:highlight>
                <a:latin typeface="Consolas"/>
                <a:ea typeface="Consolas"/>
                <a:cs typeface="Consolas"/>
                <a:sym typeface="Consolas"/>
              </a:rPr>
              <a:t> </a:t>
            </a:r>
            <a:r>
              <a:rPr b="0" i="0" lang="es" sz="1100" u="none" cap="none" strike="noStrike">
                <a:solidFill>
                  <a:srgbClr val="BB9AF7"/>
                </a:solidFill>
                <a:highlight>
                  <a:srgbClr val="1A1B26"/>
                </a:highlight>
                <a:latin typeface="Consolas"/>
                <a:ea typeface="Consolas"/>
                <a:cs typeface="Consolas"/>
                <a:sym typeface="Consolas"/>
              </a:rPr>
              <a:t>src</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9ECE6A"/>
                </a:solidFill>
                <a:highlight>
                  <a:srgbClr val="1A1B26"/>
                </a:highlight>
                <a:latin typeface="Consolas"/>
                <a:ea typeface="Consolas"/>
                <a:cs typeface="Consolas"/>
                <a:sym typeface="Consolas"/>
              </a:rPr>
              <a:t>index.js</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BA3C97"/>
                </a:solidFill>
                <a:highlight>
                  <a:srgbClr val="1A1B26"/>
                </a:highlight>
                <a:latin typeface="Consolas"/>
                <a:ea typeface="Consolas"/>
                <a:cs typeface="Consolas"/>
                <a:sym typeface="Consolas"/>
              </a:rPr>
              <a:t>&gt;&lt;/</a:t>
            </a:r>
            <a:r>
              <a:rPr b="0" i="0" lang="es" sz="1100" u="none" cap="none" strike="noStrike">
                <a:solidFill>
                  <a:srgbClr val="F7768E"/>
                </a:solidFill>
                <a:highlight>
                  <a:srgbClr val="1A1B26"/>
                </a:highlight>
                <a:latin typeface="Consolas"/>
                <a:ea typeface="Consolas"/>
                <a:cs typeface="Consolas"/>
                <a:sym typeface="Consolas"/>
              </a:rPr>
              <a:t>script</a:t>
            </a:r>
            <a:r>
              <a:rPr b="0" i="0" lang="es" sz="1100" u="none" cap="none" strike="noStrike">
                <a:solidFill>
                  <a:srgbClr val="BA3C97"/>
                </a:solidFill>
                <a:highlight>
                  <a:srgbClr val="1A1B26"/>
                </a:highlight>
                <a:latin typeface="Consolas"/>
                <a:ea typeface="Consolas"/>
                <a:cs typeface="Consolas"/>
                <a:sym typeface="Consolas"/>
              </a:rPr>
              <a:t>&gt;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BA3C97"/>
                </a:solidFill>
                <a:highlight>
                  <a:srgbClr val="1A1B26"/>
                </a:highlight>
                <a:latin typeface="Consolas"/>
                <a:ea typeface="Consolas"/>
                <a:cs typeface="Consolas"/>
                <a:sym typeface="Consolas"/>
              </a:rPr>
              <a:t>&lt;/</a:t>
            </a:r>
            <a:r>
              <a:rPr b="0" i="0" lang="es" sz="1100" u="none" cap="none" strike="noStrike">
                <a:solidFill>
                  <a:srgbClr val="F7768E"/>
                </a:solidFill>
                <a:highlight>
                  <a:srgbClr val="1A1B26"/>
                </a:highlight>
                <a:latin typeface="Consolas"/>
                <a:ea typeface="Consolas"/>
                <a:cs typeface="Consolas"/>
                <a:sym typeface="Consolas"/>
              </a:rPr>
              <a:t>body</a:t>
            </a:r>
            <a:r>
              <a:rPr b="0" i="0" lang="es" sz="1100" u="none" cap="none" strike="noStrike">
                <a:solidFill>
                  <a:srgbClr val="BA3C97"/>
                </a:solidFill>
                <a:highlight>
                  <a:srgbClr val="1A1B26"/>
                </a:highlight>
                <a:latin typeface="Consolas"/>
                <a:ea typeface="Consolas"/>
                <a:cs typeface="Consolas"/>
                <a:sym typeface="Consolas"/>
              </a:rPr>
              <a:t>&gt;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BA3C97"/>
                </a:solidFill>
                <a:highlight>
                  <a:srgbClr val="1A1B26"/>
                </a:highlight>
                <a:latin typeface="Consolas"/>
                <a:ea typeface="Consolas"/>
                <a:cs typeface="Consolas"/>
                <a:sym typeface="Consolas"/>
              </a:rPr>
              <a:t>&lt;/</a:t>
            </a:r>
            <a:r>
              <a:rPr b="0" i="0" lang="es" sz="1100" u="none" cap="none" strike="noStrike">
                <a:solidFill>
                  <a:srgbClr val="F7768E"/>
                </a:solidFill>
                <a:highlight>
                  <a:srgbClr val="1A1B26"/>
                </a:highlight>
                <a:latin typeface="Consolas"/>
                <a:ea typeface="Consolas"/>
                <a:cs typeface="Consolas"/>
                <a:sym typeface="Consolas"/>
              </a:rPr>
              <a:t>html</a:t>
            </a:r>
            <a:r>
              <a:rPr b="0" i="0" lang="es" sz="1100" u="none" cap="none" strike="noStrike">
                <a:solidFill>
                  <a:srgbClr val="BA3C97"/>
                </a:solidFill>
                <a:highlight>
                  <a:srgbClr val="1A1B26"/>
                </a:highlight>
                <a:latin typeface="Consolas"/>
                <a:ea typeface="Consolas"/>
                <a:cs typeface="Consolas"/>
                <a:sym typeface="Consolas"/>
              </a:rPr>
              <a:t>&gt;</a:t>
            </a:r>
            <a:endParaRPr b="0" i="0" sz="1100" u="none" cap="none" strike="noStrike">
              <a:solidFill>
                <a:srgbClr val="A9B1D6"/>
              </a:solidFill>
              <a:highlight>
                <a:srgbClr val="1A1B26"/>
              </a:highlight>
              <a:latin typeface="Consolas"/>
              <a:ea typeface="Consolas"/>
              <a:cs typeface="Consolas"/>
              <a:sym typeface="Consolas"/>
            </a:endParaRPr>
          </a:p>
        </p:txBody>
      </p:sp>
      <p:sp>
        <p:nvSpPr>
          <p:cNvPr id="203" name="Google Shape;203;p53"/>
          <p:cNvSpPr/>
          <p:nvPr/>
        </p:nvSpPr>
        <p:spPr>
          <a:xfrm>
            <a:off x="594360" y="3050177"/>
            <a:ext cx="2383971" cy="378823"/>
          </a:xfrm>
          <a:prstGeom prst="rect">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4" name="Google Shape;204;p53"/>
          <p:cNvSpPr/>
          <p:nvPr/>
        </p:nvSpPr>
        <p:spPr>
          <a:xfrm>
            <a:off x="751114" y="3899263"/>
            <a:ext cx="2508069" cy="195943"/>
          </a:xfrm>
          <a:prstGeom prst="rect">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5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Definiendo el HTML dinámico</a:t>
            </a:r>
            <a:endParaRPr/>
          </a:p>
        </p:txBody>
      </p:sp>
      <p:sp>
        <p:nvSpPr>
          <p:cNvPr id="210" name="Google Shape;210;p54"/>
          <p:cNvSpPr/>
          <p:nvPr/>
        </p:nvSpPr>
        <p:spPr>
          <a:xfrm>
            <a:off x="391885" y="1137470"/>
            <a:ext cx="8118566" cy="1272627"/>
          </a:xfrm>
          <a:prstGeom prst="rect">
            <a:avLst/>
          </a:prstGeom>
          <a:solidFill>
            <a:srgbClr val="1D1D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050" u="none" cap="none" strike="noStrike">
                <a:solidFill>
                  <a:srgbClr val="BA3C97"/>
                </a:solidFill>
                <a:highlight>
                  <a:srgbClr val="1A1B26"/>
                </a:highlight>
                <a:latin typeface="Consolas"/>
                <a:ea typeface="Consolas"/>
                <a:cs typeface="Consolas"/>
                <a:sym typeface="Consolas"/>
              </a:rPr>
              <a:t>&lt;</a:t>
            </a:r>
            <a:r>
              <a:rPr b="0" i="0" lang="es" sz="1050" u="none" cap="none" strike="noStrike">
                <a:solidFill>
                  <a:srgbClr val="F7768E"/>
                </a:solidFill>
                <a:highlight>
                  <a:srgbClr val="1A1B26"/>
                </a:highlight>
                <a:latin typeface="Consolas"/>
                <a:ea typeface="Consolas"/>
                <a:cs typeface="Consolas"/>
                <a:sym typeface="Consolas"/>
              </a:rPr>
              <a:t>article</a:t>
            </a:r>
            <a:r>
              <a:rPr b="0" i="0" lang="es" sz="1050" u="none" cap="none" strike="noStrike">
                <a:solidFill>
                  <a:srgbClr val="DE5971"/>
                </a:solidFill>
                <a:highlight>
                  <a:srgbClr val="1A1B26"/>
                </a:highlight>
                <a:latin typeface="Consolas"/>
                <a:ea typeface="Consolas"/>
                <a:cs typeface="Consolas"/>
                <a:sym typeface="Consolas"/>
              </a:rPr>
              <a:t> </a:t>
            </a:r>
            <a:r>
              <a:rPr b="0" i="0" lang="es" sz="1050" u="none" cap="none" strike="noStrike">
                <a:solidFill>
                  <a:srgbClr val="BB9AF7"/>
                </a:solidFill>
                <a:highlight>
                  <a:srgbClr val="1A1B26"/>
                </a:highlight>
                <a:latin typeface="Consolas"/>
                <a:ea typeface="Consolas"/>
                <a:cs typeface="Consolas"/>
                <a:sym typeface="Consolas"/>
              </a:rPr>
              <a:t>class</a:t>
            </a:r>
            <a:r>
              <a:rPr b="0" i="0" lang="es" sz="1050" u="none" cap="none" strike="noStrike">
                <a:solidFill>
                  <a:srgbClr val="89DDFF"/>
                </a:solidFill>
                <a:highlight>
                  <a:srgbClr val="1A1B26"/>
                </a:highlight>
                <a:latin typeface="Consolas"/>
                <a:ea typeface="Consolas"/>
                <a:cs typeface="Consolas"/>
                <a:sym typeface="Consolas"/>
              </a:rPr>
              <a:t>="</a:t>
            </a:r>
            <a:r>
              <a:rPr b="0" i="0" lang="es" sz="1050" u="none" cap="none" strike="noStrike">
                <a:solidFill>
                  <a:srgbClr val="9ECE6A"/>
                </a:solidFill>
                <a:highlight>
                  <a:srgbClr val="1A1B26"/>
                </a:highlight>
                <a:latin typeface="Consolas"/>
                <a:ea typeface="Consolas"/>
                <a:cs typeface="Consolas"/>
                <a:sym typeface="Consolas"/>
              </a:rPr>
              <a:t>character</a:t>
            </a:r>
            <a:r>
              <a:rPr b="0" i="0" lang="es" sz="1050" u="none" cap="none" strike="noStrike">
                <a:solidFill>
                  <a:srgbClr val="89DDFF"/>
                </a:solidFill>
                <a:highlight>
                  <a:srgbClr val="1A1B26"/>
                </a:highlight>
                <a:latin typeface="Consolas"/>
                <a:ea typeface="Consolas"/>
                <a:cs typeface="Consolas"/>
                <a:sym typeface="Consolas"/>
              </a:rPr>
              <a:t>"</a:t>
            </a:r>
            <a:r>
              <a:rPr b="0" i="0" lang="es" sz="1050" u="none" cap="none" strike="noStrike">
                <a:solidFill>
                  <a:srgbClr val="BA3C97"/>
                </a:solidFill>
                <a:highlight>
                  <a:srgbClr val="1A1B26"/>
                </a:highlight>
                <a:latin typeface="Consolas"/>
                <a:ea typeface="Consolas"/>
                <a:cs typeface="Consolas"/>
                <a:sym typeface="Consolas"/>
              </a:rPr>
              <a:t>&gt;</a:t>
            </a:r>
            <a:endParaRPr b="0" i="0" sz="105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050" u="none" cap="none" strike="noStrike">
                <a:solidFill>
                  <a:srgbClr val="9AA5CE"/>
                </a:solidFill>
                <a:highlight>
                  <a:srgbClr val="1A1B26"/>
                </a:highlight>
                <a:latin typeface="Consolas"/>
                <a:ea typeface="Consolas"/>
                <a:cs typeface="Consolas"/>
                <a:sym typeface="Consolas"/>
              </a:rPr>
              <a:t>    </a:t>
            </a:r>
            <a:r>
              <a:rPr b="0" i="0" lang="es" sz="1050" u="none" cap="none" strike="noStrike">
                <a:solidFill>
                  <a:srgbClr val="BA3C97"/>
                </a:solidFill>
                <a:highlight>
                  <a:srgbClr val="1A1B26"/>
                </a:highlight>
                <a:latin typeface="Consolas"/>
                <a:ea typeface="Consolas"/>
                <a:cs typeface="Consolas"/>
                <a:sym typeface="Consolas"/>
              </a:rPr>
              <a:t>&lt;</a:t>
            </a:r>
            <a:r>
              <a:rPr b="0" i="0" lang="es" sz="1050" u="none" cap="none" strike="noStrike">
                <a:solidFill>
                  <a:srgbClr val="F7768E"/>
                </a:solidFill>
                <a:highlight>
                  <a:srgbClr val="1A1B26"/>
                </a:highlight>
                <a:latin typeface="Consolas"/>
                <a:ea typeface="Consolas"/>
                <a:cs typeface="Consolas"/>
                <a:sym typeface="Consolas"/>
              </a:rPr>
              <a:t>img</a:t>
            </a:r>
            <a:r>
              <a:rPr b="0" i="0" lang="es" sz="1050" u="none" cap="none" strike="noStrike">
                <a:solidFill>
                  <a:srgbClr val="DE5971"/>
                </a:solidFill>
                <a:highlight>
                  <a:srgbClr val="1A1B26"/>
                </a:highlight>
                <a:latin typeface="Consolas"/>
                <a:ea typeface="Consolas"/>
                <a:cs typeface="Consolas"/>
                <a:sym typeface="Consolas"/>
              </a:rPr>
              <a:t> </a:t>
            </a:r>
            <a:r>
              <a:rPr b="0" i="0" lang="es" sz="1050" u="none" cap="none" strike="noStrike">
                <a:solidFill>
                  <a:srgbClr val="BB9AF7"/>
                </a:solidFill>
                <a:highlight>
                  <a:srgbClr val="1A1B26"/>
                </a:highlight>
                <a:latin typeface="Consolas"/>
                <a:ea typeface="Consolas"/>
                <a:cs typeface="Consolas"/>
                <a:sym typeface="Consolas"/>
              </a:rPr>
              <a:t>src</a:t>
            </a:r>
            <a:r>
              <a:rPr b="0" i="0" lang="es" sz="1050" u="none" cap="none" strike="noStrike">
                <a:solidFill>
                  <a:srgbClr val="89DDFF"/>
                </a:solidFill>
                <a:highlight>
                  <a:srgbClr val="1A1B26"/>
                </a:highlight>
                <a:latin typeface="Consolas"/>
                <a:ea typeface="Consolas"/>
                <a:cs typeface="Consolas"/>
                <a:sym typeface="Consolas"/>
              </a:rPr>
              <a:t>="</a:t>
            </a:r>
            <a:r>
              <a:rPr b="0" i="0" lang="es" sz="1050" u="none" cap="none" strike="noStrike">
                <a:solidFill>
                  <a:srgbClr val="9ECE6A"/>
                </a:solidFill>
                <a:highlight>
                  <a:srgbClr val="1A1B26"/>
                </a:highlight>
                <a:latin typeface="Consolas"/>
                <a:ea typeface="Consolas"/>
                <a:cs typeface="Consolas"/>
                <a:sym typeface="Consolas"/>
              </a:rPr>
              <a:t>https://rickandmortyapi.com/api/character/avatar/1.jpeg</a:t>
            </a:r>
            <a:r>
              <a:rPr b="0" i="0" lang="es" sz="1050" u="none" cap="none" strike="noStrike">
                <a:solidFill>
                  <a:srgbClr val="89DDFF"/>
                </a:solidFill>
                <a:highlight>
                  <a:srgbClr val="1A1B26"/>
                </a:highlight>
                <a:latin typeface="Consolas"/>
                <a:ea typeface="Consolas"/>
                <a:cs typeface="Consolas"/>
                <a:sym typeface="Consolas"/>
              </a:rPr>
              <a:t>"</a:t>
            </a:r>
            <a:r>
              <a:rPr b="0" i="0" lang="es" sz="1050" u="none" cap="none" strike="noStrike">
                <a:solidFill>
                  <a:srgbClr val="DE5971"/>
                </a:solidFill>
                <a:highlight>
                  <a:srgbClr val="1A1B26"/>
                </a:highlight>
                <a:latin typeface="Consolas"/>
                <a:ea typeface="Consolas"/>
                <a:cs typeface="Consolas"/>
                <a:sym typeface="Consolas"/>
              </a:rPr>
              <a:t> </a:t>
            </a:r>
            <a:r>
              <a:rPr b="0" i="0" lang="es" sz="1050" u="none" cap="none" strike="noStrike">
                <a:solidFill>
                  <a:srgbClr val="BB9AF7"/>
                </a:solidFill>
                <a:highlight>
                  <a:srgbClr val="1A1B26"/>
                </a:highlight>
                <a:latin typeface="Consolas"/>
                <a:ea typeface="Consolas"/>
                <a:cs typeface="Consolas"/>
                <a:sym typeface="Consolas"/>
              </a:rPr>
              <a:t>alt</a:t>
            </a:r>
            <a:r>
              <a:rPr b="0" i="0" lang="es" sz="1050" u="none" cap="none" strike="noStrike">
                <a:solidFill>
                  <a:srgbClr val="89DDFF"/>
                </a:solidFill>
                <a:highlight>
                  <a:srgbClr val="1A1B26"/>
                </a:highlight>
                <a:latin typeface="Consolas"/>
                <a:ea typeface="Consolas"/>
                <a:cs typeface="Consolas"/>
                <a:sym typeface="Consolas"/>
              </a:rPr>
              <a:t>="</a:t>
            </a:r>
            <a:r>
              <a:rPr b="0" i="0" lang="es" sz="1050" u="none" cap="none" strike="noStrike">
                <a:solidFill>
                  <a:srgbClr val="9ECE6A"/>
                </a:solidFill>
                <a:highlight>
                  <a:srgbClr val="1A1B26"/>
                </a:highlight>
                <a:latin typeface="Consolas"/>
                <a:ea typeface="Consolas"/>
                <a:cs typeface="Consolas"/>
                <a:sym typeface="Consolas"/>
              </a:rPr>
              <a:t>Rick Sanchez</a:t>
            </a:r>
            <a:r>
              <a:rPr b="0" i="0" lang="es" sz="1050" u="none" cap="none" strike="noStrike">
                <a:solidFill>
                  <a:srgbClr val="89DDFF"/>
                </a:solidFill>
                <a:highlight>
                  <a:srgbClr val="1A1B26"/>
                </a:highlight>
                <a:latin typeface="Consolas"/>
                <a:ea typeface="Consolas"/>
                <a:cs typeface="Consolas"/>
                <a:sym typeface="Consolas"/>
              </a:rPr>
              <a:t>"</a:t>
            </a:r>
            <a:r>
              <a:rPr b="0" i="0" lang="es" sz="1050" u="none" cap="none" strike="noStrike">
                <a:solidFill>
                  <a:srgbClr val="BA3C97"/>
                </a:solidFill>
                <a:highlight>
                  <a:srgbClr val="1A1B26"/>
                </a:highlight>
                <a:latin typeface="Consolas"/>
                <a:ea typeface="Consolas"/>
                <a:cs typeface="Consolas"/>
                <a:sym typeface="Consolas"/>
              </a:rPr>
              <a:t>&gt;</a:t>
            </a:r>
            <a:endParaRPr b="0" i="0" sz="105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050" u="none" cap="none" strike="noStrike">
                <a:solidFill>
                  <a:srgbClr val="9AA5CE"/>
                </a:solidFill>
                <a:highlight>
                  <a:srgbClr val="1A1B26"/>
                </a:highlight>
                <a:latin typeface="Consolas"/>
                <a:ea typeface="Consolas"/>
                <a:cs typeface="Consolas"/>
                <a:sym typeface="Consolas"/>
              </a:rPr>
              <a:t>    </a:t>
            </a:r>
            <a:r>
              <a:rPr b="0" i="0" lang="es" sz="1050" u="none" cap="none" strike="noStrike">
                <a:solidFill>
                  <a:srgbClr val="BA3C97"/>
                </a:solidFill>
                <a:highlight>
                  <a:srgbClr val="1A1B26"/>
                </a:highlight>
                <a:latin typeface="Consolas"/>
                <a:ea typeface="Consolas"/>
                <a:cs typeface="Consolas"/>
                <a:sym typeface="Consolas"/>
              </a:rPr>
              <a:t>&lt;</a:t>
            </a:r>
            <a:r>
              <a:rPr b="0" i="0" lang="es" sz="1050" u="none" cap="none" strike="noStrike">
                <a:solidFill>
                  <a:srgbClr val="F7768E"/>
                </a:solidFill>
                <a:highlight>
                  <a:srgbClr val="1A1B26"/>
                </a:highlight>
                <a:latin typeface="Consolas"/>
                <a:ea typeface="Consolas"/>
                <a:cs typeface="Consolas"/>
                <a:sym typeface="Consolas"/>
              </a:rPr>
              <a:t>h2</a:t>
            </a:r>
            <a:r>
              <a:rPr b="0" i="0" lang="es" sz="1050" u="none" cap="none" strike="noStrike">
                <a:solidFill>
                  <a:srgbClr val="BA3C97"/>
                </a:solidFill>
                <a:highlight>
                  <a:srgbClr val="1A1B26"/>
                </a:highlight>
                <a:latin typeface="Consolas"/>
                <a:ea typeface="Consolas"/>
                <a:cs typeface="Consolas"/>
                <a:sym typeface="Consolas"/>
              </a:rPr>
              <a:t>&gt;</a:t>
            </a:r>
            <a:r>
              <a:rPr b="0" i="0" lang="es" sz="1050" u="none" cap="none" strike="noStrike">
                <a:solidFill>
                  <a:srgbClr val="9AA5CE"/>
                </a:solidFill>
                <a:highlight>
                  <a:srgbClr val="1A1B26"/>
                </a:highlight>
                <a:latin typeface="Consolas"/>
                <a:ea typeface="Consolas"/>
                <a:cs typeface="Consolas"/>
                <a:sym typeface="Consolas"/>
              </a:rPr>
              <a:t>Rick Sanchez</a:t>
            </a:r>
            <a:r>
              <a:rPr b="0" i="0" lang="es" sz="1050" u="none" cap="none" strike="noStrike">
                <a:solidFill>
                  <a:srgbClr val="BA3C97"/>
                </a:solidFill>
                <a:highlight>
                  <a:srgbClr val="1A1B26"/>
                </a:highlight>
                <a:latin typeface="Consolas"/>
                <a:ea typeface="Consolas"/>
                <a:cs typeface="Consolas"/>
                <a:sym typeface="Consolas"/>
              </a:rPr>
              <a:t>&lt;/</a:t>
            </a:r>
            <a:r>
              <a:rPr b="0" i="0" lang="es" sz="1050" u="none" cap="none" strike="noStrike">
                <a:solidFill>
                  <a:srgbClr val="F7768E"/>
                </a:solidFill>
                <a:highlight>
                  <a:srgbClr val="1A1B26"/>
                </a:highlight>
                <a:latin typeface="Consolas"/>
                <a:ea typeface="Consolas"/>
                <a:cs typeface="Consolas"/>
                <a:sym typeface="Consolas"/>
              </a:rPr>
              <a:t>h2</a:t>
            </a:r>
            <a:r>
              <a:rPr b="0" i="0" lang="es" sz="1050" u="none" cap="none" strike="noStrike">
                <a:solidFill>
                  <a:srgbClr val="BA3C97"/>
                </a:solidFill>
                <a:highlight>
                  <a:srgbClr val="1A1B26"/>
                </a:highlight>
                <a:latin typeface="Consolas"/>
                <a:ea typeface="Consolas"/>
                <a:cs typeface="Consolas"/>
                <a:sym typeface="Consolas"/>
              </a:rPr>
              <a:t>&gt;</a:t>
            </a:r>
            <a:endParaRPr b="0" i="0" sz="105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050" u="none" cap="none" strike="noStrike">
                <a:solidFill>
                  <a:srgbClr val="9AA5CE"/>
                </a:solidFill>
                <a:highlight>
                  <a:srgbClr val="1A1B26"/>
                </a:highlight>
                <a:latin typeface="Consolas"/>
                <a:ea typeface="Consolas"/>
                <a:cs typeface="Consolas"/>
                <a:sym typeface="Consolas"/>
              </a:rPr>
              <a:t>    </a:t>
            </a:r>
            <a:r>
              <a:rPr b="0" i="0" lang="es" sz="1050" u="none" cap="none" strike="noStrike">
                <a:solidFill>
                  <a:srgbClr val="BA3C97"/>
                </a:solidFill>
                <a:highlight>
                  <a:srgbClr val="1A1B26"/>
                </a:highlight>
                <a:latin typeface="Consolas"/>
                <a:ea typeface="Consolas"/>
                <a:cs typeface="Consolas"/>
                <a:sym typeface="Consolas"/>
              </a:rPr>
              <a:t>&lt;</a:t>
            </a:r>
            <a:r>
              <a:rPr b="0" i="0" lang="es" sz="1050" u="none" cap="none" strike="noStrike">
                <a:solidFill>
                  <a:srgbClr val="F7768E"/>
                </a:solidFill>
                <a:highlight>
                  <a:srgbClr val="1A1B26"/>
                </a:highlight>
                <a:latin typeface="Consolas"/>
                <a:ea typeface="Consolas"/>
                <a:cs typeface="Consolas"/>
                <a:sym typeface="Consolas"/>
              </a:rPr>
              <a:t>div</a:t>
            </a:r>
            <a:r>
              <a:rPr b="0" i="0" lang="es" sz="1050" u="none" cap="none" strike="noStrike">
                <a:solidFill>
                  <a:srgbClr val="BA3C97"/>
                </a:solidFill>
                <a:highlight>
                  <a:srgbClr val="1A1B26"/>
                </a:highlight>
                <a:latin typeface="Consolas"/>
                <a:ea typeface="Consolas"/>
                <a:cs typeface="Consolas"/>
                <a:sym typeface="Consolas"/>
              </a:rPr>
              <a:t>&gt;</a:t>
            </a:r>
            <a:endParaRPr b="0" i="0" sz="105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050" u="none" cap="none" strike="noStrike">
                <a:solidFill>
                  <a:srgbClr val="9AA5CE"/>
                </a:solidFill>
                <a:highlight>
                  <a:srgbClr val="1A1B26"/>
                </a:highlight>
                <a:latin typeface="Consolas"/>
                <a:ea typeface="Consolas"/>
                <a:cs typeface="Consolas"/>
                <a:sym typeface="Consolas"/>
              </a:rPr>
              <a:t>        </a:t>
            </a:r>
            <a:r>
              <a:rPr b="0" i="0" lang="es" sz="1050" u="none" cap="none" strike="noStrike">
                <a:solidFill>
                  <a:srgbClr val="BA3C97"/>
                </a:solidFill>
                <a:highlight>
                  <a:srgbClr val="1A1B26"/>
                </a:highlight>
                <a:latin typeface="Consolas"/>
                <a:ea typeface="Consolas"/>
                <a:cs typeface="Consolas"/>
                <a:sym typeface="Consolas"/>
              </a:rPr>
              <a:t>&lt;</a:t>
            </a:r>
            <a:r>
              <a:rPr b="0" i="0" lang="es" sz="1050" u="none" cap="none" strike="noStrike">
                <a:solidFill>
                  <a:srgbClr val="F7768E"/>
                </a:solidFill>
                <a:highlight>
                  <a:srgbClr val="1A1B26"/>
                </a:highlight>
                <a:latin typeface="Consolas"/>
                <a:ea typeface="Consolas"/>
                <a:cs typeface="Consolas"/>
                <a:sym typeface="Consolas"/>
              </a:rPr>
              <a:t>p</a:t>
            </a:r>
            <a:r>
              <a:rPr b="0" i="0" lang="es" sz="1050" u="none" cap="none" strike="noStrike">
                <a:solidFill>
                  <a:srgbClr val="BA3C97"/>
                </a:solidFill>
                <a:highlight>
                  <a:srgbClr val="1A1B26"/>
                </a:highlight>
                <a:latin typeface="Consolas"/>
                <a:ea typeface="Consolas"/>
                <a:cs typeface="Consolas"/>
                <a:sym typeface="Consolas"/>
              </a:rPr>
              <a:t>&gt;</a:t>
            </a:r>
            <a:r>
              <a:rPr b="0" i="0" lang="es" sz="1050" u="none" cap="none" strike="noStrike">
                <a:solidFill>
                  <a:srgbClr val="9AA5CE"/>
                </a:solidFill>
                <a:highlight>
                  <a:srgbClr val="1A1B26"/>
                </a:highlight>
                <a:latin typeface="Consolas"/>
                <a:ea typeface="Consolas"/>
                <a:cs typeface="Consolas"/>
                <a:sym typeface="Consolas"/>
              </a:rPr>
              <a:t>Human</a:t>
            </a:r>
            <a:r>
              <a:rPr b="0" i="0" lang="es" sz="1050" u="none" cap="none" strike="noStrike">
                <a:solidFill>
                  <a:srgbClr val="BA3C97"/>
                </a:solidFill>
                <a:highlight>
                  <a:srgbClr val="1A1B26"/>
                </a:highlight>
                <a:latin typeface="Consolas"/>
                <a:ea typeface="Consolas"/>
                <a:cs typeface="Consolas"/>
                <a:sym typeface="Consolas"/>
              </a:rPr>
              <a:t>&lt;/</a:t>
            </a:r>
            <a:r>
              <a:rPr b="0" i="0" lang="es" sz="1050" u="none" cap="none" strike="noStrike">
                <a:solidFill>
                  <a:srgbClr val="F7768E"/>
                </a:solidFill>
                <a:highlight>
                  <a:srgbClr val="1A1B26"/>
                </a:highlight>
                <a:latin typeface="Consolas"/>
                <a:ea typeface="Consolas"/>
                <a:cs typeface="Consolas"/>
                <a:sym typeface="Consolas"/>
              </a:rPr>
              <a:t>p</a:t>
            </a:r>
            <a:r>
              <a:rPr b="0" i="0" lang="es" sz="1050" u="none" cap="none" strike="noStrike">
                <a:solidFill>
                  <a:srgbClr val="BA3C97"/>
                </a:solidFill>
                <a:highlight>
                  <a:srgbClr val="1A1B26"/>
                </a:highlight>
                <a:latin typeface="Consolas"/>
                <a:ea typeface="Consolas"/>
                <a:cs typeface="Consolas"/>
                <a:sym typeface="Consolas"/>
              </a:rPr>
              <a:t>&gt;</a:t>
            </a:r>
            <a:endParaRPr b="0" i="0" sz="105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050" u="none" cap="none" strike="noStrike">
                <a:solidFill>
                  <a:srgbClr val="9AA5CE"/>
                </a:solidFill>
                <a:highlight>
                  <a:srgbClr val="1A1B26"/>
                </a:highlight>
                <a:latin typeface="Consolas"/>
                <a:ea typeface="Consolas"/>
                <a:cs typeface="Consolas"/>
                <a:sym typeface="Consolas"/>
              </a:rPr>
              <a:t>    </a:t>
            </a:r>
            <a:r>
              <a:rPr b="0" i="0" lang="es" sz="1050" u="none" cap="none" strike="noStrike">
                <a:solidFill>
                  <a:srgbClr val="BA3C97"/>
                </a:solidFill>
                <a:highlight>
                  <a:srgbClr val="1A1B26"/>
                </a:highlight>
                <a:latin typeface="Consolas"/>
                <a:ea typeface="Consolas"/>
                <a:cs typeface="Consolas"/>
                <a:sym typeface="Consolas"/>
              </a:rPr>
              <a:t>&lt;/</a:t>
            </a:r>
            <a:r>
              <a:rPr b="0" i="0" lang="es" sz="1050" u="none" cap="none" strike="noStrike">
                <a:solidFill>
                  <a:srgbClr val="F7768E"/>
                </a:solidFill>
                <a:highlight>
                  <a:srgbClr val="1A1B26"/>
                </a:highlight>
                <a:latin typeface="Consolas"/>
                <a:ea typeface="Consolas"/>
                <a:cs typeface="Consolas"/>
                <a:sym typeface="Consolas"/>
              </a:rPr>
              <a:t>div</a:t>
            </a:r>
            <a:r>
              <a:rPr b="0" i="0" lang="es" sz="1050" u="none" cap="none" strike="noStrike">
                <a:solidFill>
                  <a:srgbClr val="BA3C97"/>
                </a:solidFill>
                <a:highlight>
                  <a:srgbClr val="1A1B26"/>
                </a:highlight>
                <a:latin typeface="Consolas"/>
                <a:ea typeface="Consolas"/>
                <a:cs typeface="Consolas"/>
                <a:sym typeface="Consolas"/>
              </a:rPr>
              <a:t>&gt;</a:t>
            </a:r>
            <a:endParaRPr b="0" i="0" sz="105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050" u="none" cap="none" strike="noStrike">
                <a:solidFill>
                  <a:srgbClr val="BA3C97"/>
                </a:solidFill>
                <a:highlight>
                  <a:srgbClr val="1A1B26"/>
                </a:highlight>
                <a:latin typeface="Consolas"/>
                <a:ea typeface="Consolas"/>
                <a:cs typeface="Consolas"/>
                <a:sym typeface="Consolas"/>
              </a:rPr>
              <a:t>&lt;/</a:t>
            </a:r>
            <a:r>
              <a:rPr b="0" i="0" lang="es" sz="1050" u="none" cap="none" strike="noStrike">
                <a:solidFill>
                  <a:srgbClr val="F7768E"/>
                </a:solidFill>
                <a:highlight>
                  <a:srgbClr val="1A1B26"/>
                </a:highlight>
                <a:latin typeface="Consolas"/>
                <a:ea typeface="Consolas"/>
                <a:cs typeface="Consolas"/>
                <a:sym typeface="Consolas"/>
              </a:rPr>
              <a:t>article</a:t>
            </a:r>
            <a:r>
              <a:rPr b="0" i="0" lang="es" sz="1050" u="none" cap="none" strike="noStrike">
                <a:solidFill>
                  <a:srgbClr val="BA3C97"/>
                </a:solidFill>
                <a:highlight>
                  <a:srgbClr val="1A1B26"/>
                </a:highlight>
                <a:latin typeface="Consolas"/>
                <a:ea typeface="Consolas"/>
                <a:cs typeface="Consolas"/>
                <a:sym typeface="Consolas"/>
              </a:rPr>
              <a:t>&gt;</a:t>
            </a:r>
            <a:endParaRPr b="0" i="0" sz="1050" u="none" cap="none" strike="noStrike">
              <a:solidFill>
                <a:srgbClr val="A9B1D6"/>
              </a:solidFill>
              <a:highlight>
                <a:srgbClr val="1A1B26"/>
              </a:highlight>
              <a:latin typeface="Consolas"/>
              <a:ea typeface="Consolas"/>
              <a:cs typeface="Consolas"/>
              <a:sym typeface="Consolas"/>
            </a:endParaRPr>
          </a:p>
        </p:txBody>
      </p:sp>
      <p:sp>
        <p:nvSpPr>
          <p:cNvPr id="211" name="Google Shape;211;p54"/>
          <p:cNvSpPr/>
          <p:nvPr/>
        </p:nvSpPr>
        <p:spPr>
          <a:xfrm>
            <a:off x="1502229" y="1332412"/>
            <a:ext cx="4042954" cy="176349"/>
          </a:xfrm>
          <a:prstGeom prst="rect">
            <a:avLst/>
          </a:prstGeom>
          <a:noFill/>
          <a:ln cap="flat" cmpd="sng" w="12700">
            <a:solidFill>
              <a:srgbClr val="0C5AD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2" name="Google Shape;212;p54"/>
          <p:cNvSpPr/>
          <p:nvPr/>
        </p:nvSpPr>
        <p:spPr>
          <a:xfrm>
            <a:off x="6021977" y="1345473"/>
            <a:ext cx="894806" cy="176349"/>
          </a:xfrm>
          <a:prstGeom prst="rect">
            <a:avLst/>
          </a:prstGeom>
          <a:noFill/>
          <a:ln cap="flat" cmpd="sng" w="12700">
            <a:solidFill>
              <a:srgbClr val="0C5AD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3" name="Google Shape;213;p54"/>
          <p:cNvSpPr/>
          <p:nvPr/>
        </p:nvSpPr>
        <p:spPr>
          <a:xfrm>
            <a:off x="1025435" y="1494699"/>
            <a:ext cx="947056" cy="176349"/>
          </a:xfrm>
          <a:prstGeom prst="rect">
            <a:avLst/>
          </a:prstGeom>
          <a:noFill/>
          <a:ln cap="flat" cmpd="sng" w="12700">
            <a:solidFill>
              <a:srgbClr val="0C5AD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4" name="Google Shape;214;p54"/>
          <p:cNvSpPr/>
          <p:nvPr/>
        </p:nvSpPr>
        <p:spPr>
          <a:xfrm>
            <a:off x="1257301" y="1827983"/>
            <a:ext cx="395150" cy="176349"/>
          </a:xfrm>
          <a:prstGeom prst="rect">
            <a:avLst/>
          </a:prstGeom>
          <a:noFill/>
          <a:ln cap="flat" cmpd="sng" w="12700">
            <a:solidFill>
              <a:srgbClr val="0C5AD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5" name="Google Shape;215;p54"/>
          <p:cNvSpPr/>
          <p:nvPr/>
        </p:nvSpPr>
        <p:spPr>
          <a:xfrm>
            <a:off x="391884" y="2612751"/>
            <a:ext cx="4963887" cy="2044157"/>
          </a:xfrm>
          <a:prstGeom prst="rect">
            <a:avLst/>
          </a:prstGeom>
          <a:solidFill>
            <a:srgbClr val="1D1D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100" u="none" cap="none" strike="noStrike">
                <a:solidFill>
                  <a:srgbClr val="A9B1D6"/>
                </a:solidFill>
                <a:highlight>
                  <a:srgbClr val="1A1B26"/>
                </a:highlight>
                <a:latin typeface="Consolas"/>
                <a:ea typeface="Consolas"/>
                <a:cs typeface="Consolas"/>
                <a:sym typeface="Consolas"/>
              </a:rPr>
              <a:t> </a:t>
            </a:r>
            <a:r>
              <a:rPr b="0" i="0" lang="es" sz="1100" u="none" cap="none" strike="noStrike">
                <a:solidFill>
                  <a:srgbClr val="BB9AF7"/>
                </a:solidFill>
                <a:highlight>
                  <a:srgbClr val="1A1B26"/>
                </a:highlight>
                <a:latin typeface="Consolas"/>
                <a:ea typeface="Consolas"/>
                <a:cs typeface="Consolas"/>
                <a:sym typeface="Consolas"/>
              </a:rPr>
              <a:t>const</a:t>
            </a:r>
            <a:r>
              <a:rPr b="0" i="0" lang="es" sz="1100" u="none" cap="none" strike="noStrike">
                <a:solidFill>
                  <a:srgbClr val="A9B1D6"/>
                </a:solidFill>
                <a:highlight>
                  <a:srgbClr val="1A1B26"/>
                </a:highlight>
                <a:latin typeface="Consolas"/>
                <a:ea typeface="Consolas"/>
                <a:cs typeface="Consolas"/>
                <a:sym typeface="Consolas"/>
              </a:rPr>
              <a:t> </a:t>
            </a:r>
            <a:r>
              <a:rPr b="0" i="0" lang="es" sz="1100" u="none" cap="none" strike="noStrike">
                <a:solidFill>
                  <a:srgbClr val="C0CAF5"/>
                </a:solidFill>
                <a:highlight>
                  <a:srgbClr val="1A1B26"/>
                </a:highlight>
                <a:latin typeface="Consolas"/>
                <a:ea typeface="Consolas"/>
                <a:cs typeface="Consolas"/>
                <a:sym typeface="Consolas"/>
              </a:rPr>
              <a:t>article</a:t>
            </a:r>
            <a:r>
              <a:rPr b="0" i="0" lang="es" sz="1100" u="none" cap="none" strike="noStrike">
                <a:solidFill>
                  <a:srgbClr val="A9B1D6"/>
                </a:solidFill>
                <a:highlight>
                  <a:srgbClr val="1A1B26"/>
                </a:highlight>
                <a:latin typeface="Consolas"/>
                <a:ea typeface="Consolas"/>
                <a:cs typeface="Consolas"/>
                <a:sym typeface="Consolas"/>
              </a:rPr>
              <a:t> </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A9B1D6"/>
                </a:solidFill>
                <a:highlight>
                  <a:srgbClr val="1A1B26"/>
                </a:highlight>
                <a:latin typeface="Consolas"/>
                <a:ea typeface="Consolas"/>
                <a:cs typeface="Consolas"/>
                <a:sym typeface="Consolas"/>
              </a:rPr>
              <a:t> </a:t>
            </a:r>
            <a:r>
              <a:rPr b="0" i="0" lang="es" sz="1100" u="none" cap="none" strike="noStrike">
                <a:solidFill>
                  <a:srgbClr val="0DB9D7"/>
                </a:solidFill>
                <a:highlight>
                  <a:srgbClr val="1A1B26"/>
                </a:highlight>
                <a:latin typeface="Consolas"/>
                <a:ea typeface="Consolas"/>
                <a:cs typeface="Consolas"/>
                <a:sym typeface="Consolas"/>
              </a:rPr>
              <a:t>document</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7AA2F7"/>
                </a:solidFill>
                <a:highlight>
                  <a:srgbClr val="1A1B26"/>
                </a:highlight>
                <a:latin typeface="Consolas"/>
                <a:ea typeface="Consolas"/>
                <a:cs typeface="Consolas"/>
                <a:sym typeface="Consolas"/>
              </a:rPr>
              <a:t>createElement</a:t>
            </a:r>
            <a:r>
              <a:rPr b="0" i="0" lang="es" sz="1100" u="none" cap="none" strike="noStrike">
                <a:solidFill>
                  <a:srgbClr val="A9B1D6"/>
                </a:solidFill>
                <a:highlight>
                  <a:srgbClr val="1A1B26"/>
                </a:highlight>
                <a:latin typeface="Consolas"/>
                <a:ea typeface="Consolas"/>
                <a:cs typeface="Consolas"/>
                <a:sym typeface="Consolas"/>
              </a:rPr>
              <a:t>(</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9ECE6A"/>
                </a:solidFill>
                <a:highlight>
                  <a:srgbClr val="1A1B26"/>
                </a:highlight>
                <a:latin typeface="Consolas"/>
                <a:ea typeface="Consolas"/>
                <a:cs typeface="Consolas"/>
                <a:sym typeface="Consolas"/>
              </a:rPr>
              <a:t>article</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A9B1D6"/>
                </a:solidFill>
                <a:highlight>
                  <a:srgbClr val="1A1B26"/>
                </a:highlight>
                <a:latin typeface="Consolas"/>
                <a:ea typeface="Consolas"/>
                <a:cs typeface="Consolas"/>
                <a:sym typeface="Consolas"/>
              </a:rPr>
              <a:t>)</a:t>
            </a:r>
            <a:r>
              <a:rPr b="0" i="0" lang="es" sz="1100" u="none" cap="none" strike="noStrike">
                <a:solidFill>
                  <a:srgbClr val="89DDFF"/>
                </a:solidFill>
                <a:highlight>
                  <a:srgbClr val="1A1B26"/>
                </a:highlight>
                <a:latin typeface="Consolas"/>
                <a:ea typeface="Consolas"/>
                <a:cs typeface="Consolas"/>
                <a:sym typeface="Consolas"/>
              </a:rPr>
              <a: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C0CAF5"/>
                </a:solidFill>
                <a:highlight>
                  <a:srgbClr val="1A1B26"/>
                </a:highlight>
                <a:latin typeface="Consolas"/>
                <a:ea typeface="Consolas"/>
                <a:cs typeface="Consolas"/>
                <a:sym typeface="Consolas"/>
              </a:rPr>
              <a:t>        article</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7AA2F7"/>
                </a:solidFill>
                <a:highlight>
                  <a:srgbClr val="1A1B26"/>
                </a:highlight>
                <a:latin typeface="Consolas"/>
                <a:ea typeface="Consolas"/>
                <a:cs typeface="Consolas"/>
                <a:sym typeface="Consolas"/>
              </a:rPr>
              <a:t>setAttribute</a:t>
            </a:r>
            <a:r>
              <a:rPr b="0" i="0" lang="es" sz="1100" u="none" cap="none" strike="noStrike">
                <a:solidFill>
                  <a:srgbClr val="A9B1D6"/>
                </a:solidFill>
                <a:highlight>
                  <a:srgbClr val="1A1B26"/>
                </a:highlight>
                <a:latin typeface="Consolas"/>
                <a:ea typeface="Consolas"/>
                <a:cs typeface="Consolas"/>
                <a:sym typeface="Consolas"/>
              </a:rPr>
              <a:t>(</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9ECE6A"/>
                </a:solidFill>
                <a:highlight>
                  <a:srgbClr val="1A1B26"/>
                </a:highlight>
                <a:latin typeface="Consolas"/>
                <a:ea typeface="Consolas"/>
                <a:cs typeface="Consolas"/>
                <a:sym typeface="Consolas"/>
              </a:rPr>
              <a:t>class</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A9B1D6"/>
                </a:solidFill>
                <a:highlight>
                  <a:srgbClr val="1A1B26"/>
                </a:highlight>
                <a:latin typeface="Consolas"/>
                <a:ea typeface="Consolas"/>
                <a:cs typeface="Consolas"/>
                <a:sym typeface="Consolas"/>
              </a:rPr>
              <a:t>, </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9ECE6A"/>
                </a:solidFill>
                <a:highlight>
                  <a:srgbClr val="1A1B26"/>
                </a:highlight>
                <a:latin typeface="Consolas"/>
                <a:ea typeface="Consolas"/>
                <a:cs typeface="Consolas"/>
                <a:sym typeface="Consolas"/>
              </a:rPr>
              <a:t>character</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A9B1D6"/>
                </a:solidFill>
                <a:highlight>
                  <a:srgbClr val="1A1B26"/>
                </a:highlight>
                <a:latin typeface="Consolas"/>
                <a:ea typeface="Consolas"/>
                <a:cs typeface="Consolas"/>
                <a:sym typeface="Consolas"/>
              </a:rPr>
              <a:t>)</a:t>
            </a:r>
            <a:r>
              <a:rPr b="0" i="0" lang="es" sz="1100" u="none" cap="none" strike="noStrike">
                <a:solidFill>
                  <a:srgbClr val="89DDFF"/>
                </a:solidFill>
                <a:highlight>
                  <a:srgbClr val="1A1B26"/>
                </a:highlight>
                <a:latin typeface="Consolas"/>
                <a:ea typeface="Consolas"/>
                <a:cs typeface="Consolas"/>
                <a:sym typeface="Consolas"/>
              </a:rPr>
              <a: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C0CAF5"/>
                </a:solidFill>
                <a:highlight>
                  <a:srgbClr val="1A1B26"/>
                </a:highlight>
                <a:latin typeface="Consolas"/>
                <a:ea typeface="Consolas"/>
                <a:cs typeface="Consolas"/>
                <a:sym typeface="Consolas"/>
              </a:rPr>
              <a:t>        article</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7DCFFF"/>
                </a:solidFill>
                <a:highlight>
                  <a:srgbClr val="1A1B26"/>
                </a:highlight>
                <a:latin typeface="Consolas"/>
                <a:ea typeface="Consolas"/>
                <a:cs typeface="Consolas"/>
                <a:sym typeface="Consolas"/>
              </a:rPr>
              <a:t>innerHTML</a:t>
            </a:r>
            <a:r>
              <a:rPr b="0" i="0" lang="es" sz="1100" u="none" cap="none" strike="noStrike">
                <a:solidFill>
                  <a:srgbClr val="A9B1D6"/>
                </a:solidFill>
                <a:highlight>
                  <a:srgbClr val="1A1B26"/>
                </a:highlight>
                <a:latin typeface="Consolas"/>
                <a:ea typeface="Consolas"/>
                <a:cs typeface="Consolas"/>
                <a:sym typeface="Consolas"/>
              </a:rPr>
              <a:t> </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9ECE6A"/>
                </a:solidFill>
                <a:highlight>
                  <a:srgbClr val="1A1B26"/>
                </a:highlight>
                <a:latin typeface="Consolas"/>
                <a:ea typeface="Consolas"/>
                <a:cs typeface="Consolas"/>
                <a:sym typeface="Consolas"/>
              </a:rPr>
              <a:t> </a:t>
            </a:r>
            <a:r>
              <a:rPr b="0" i="0" lang="es" sz="1100" u="none" cap="none" strike="noStrike">
                <a:solidFill>
                  <a:srgbClr val="89DDFF"/>
                </a:solidFill>
                <a:highlight>
                  <a:srgbClr val="1A1B26"/>
                </a:highlight>
                <a:latin typeface="Consolas"/>
                <a:ea typeface="Consolas"/>
                <a:cs typeface="Consolas"/>
                <a:sym typeface="Consolas"/>
              </a:rPr>
              <a: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9ECE6A"/>
                </a:solidFill>
                <a:highlight>
                  <a:srgbClr val="1A1B26"/>
                </a:highlight>
                <a:latin typeface="Consolas"/>
                <a:ea typeface="Consolas"/>
                <a:cs typeface="Consolas"/>
                <a:sym typeface="Consolas"/>
              </a:rPr>
              <a:t>        &lt;img src="</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C0CAF5"/>
                </a:solidFill>
                <a:highlight>
                  <a:srgbClr val="1A1B26"/>
                </a:highlight>
                <a:latin typeface="Consolas"/>
                <a:ea typeface="Consolas"/>
                <a:cs typeface="Consolas"/>
                <a:sym typeface="Consolas"/>
              </a:rPr>
              <a:t>personaje</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7DCFFF"/>
                </a:solidFill>
                <a:highlight>
                  <a:srgbClr val="1A1B26"/>
                </a:highlight>
                <a:latin typeface="Consolas"/>
                <a:ea typeface="Consolas"/>
                <a:cs typeface="Consolas"/>
                <a:sym typeface="Consolas"/>
              </a:rPr>
              <a:t>image</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9ECE6A"/>
                </a:solidFill>
                <a:highlight>
                  <a:srgbClr val="1A1B26"/>
                </a:highlight>
                <a:latin typeface="Consolas"/>
                <a:ea typeface="Consolas"/>
                <a:cs typeface="Consolas"/>
                <a:sym typeface="Consolas"/>
              </a:rPr>
              <a:t>" alt="</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C0CAF5"/>
                </a:solidFill>
                <a:highlight>
                  <a:srgbClr val="1A1B26"/>
                </a:highlight>
                <a:latin typeface="Consolas"/>
                <a:ea typeface="Consolas"/>
                <a:cs typeface="Consolas"/>
                <a:sym typeface="Consolas"/>
              </a:rPr>
              <a:t>personaje</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7DCFFF"/>
                </a:solidFill>
                <a:highlight>
                  <a:srgbClr val="1A1B26"/>
                </a:highlight>
                <a:latin typeface="Consolas"/>
                <a:ea typeface="Consolas"/>
                <a:cs typeface="Consolas"/>
                <a:sym typeface="Consolas"/>
              </a:rPr>
              <a:t>name</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9ECE6A"/>
                </a:solidFill>
                <a:highlight>
                  <a:srgbClr val="1A1B26"/>
                </a:highlight>
                <a:latin typeface="Consolas"/>
                <a:ea typeface="Consolas"/>
                <a:cs typeface="Consolas"/>
                <a:sym typeface="Consolas"/>
              </a:rPr>
              <a:t>"&gt;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9ECE6A"/>
                </a:solidFill>
                <a:highlight>
                  <a:srgbClr val="1A1B26"/>
                </a:highlight>
                <a:latin typeface="Consolas"/>
                <a:ea typeface="Consolas"/>
                <a:cs typeface="Consolas"/>
                <a:sym typeface="Consolas"/>
              </a:rPr>
              <a:t>        &lt;h2&gt;</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C0CAF5"/>
                </a:solidFill>
                <a:highlight>
                  <a:srgbClr val="1A1B26"/>
                </a:highlight>
                <a:latin typeface="Consolas"/>
                <a:ea typeface="Consolas"/>
                <a:cs typeface="Consolas"/>
                <a:sym typeface="Consolas"/>
              </a:rPr>
              <a:t>personaje</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7DCFFF"/>
                </a:solidFill>
                <a:highlight>
                  <a:srgbClr val="1A1B26"/>
                </a:highlight>
                <a:latin typeface="Consolas"/>
                <a:ea typeface="Consolas"/>
                <a:cs typeface="Consolas"/>
                <a:sym typeface="Consolas"/>
              </a:rPr>
              <a:t>name</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9ECE6A"/>
                </a:solidFill>
                <a:highlight>
                  <a:srgbClr val="1A1B26"/>
                </a:highlight>
                <a:latin typeface="Consolas"/>
                <a:ea typeface="Consolas"/>
                <a:cs typeface="Consolas"/>
                <a:sym typeface="Consolas"/>
              </a:rPr>
              <a:t>&lt;/h2&gt;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9ECE6A"/>
                </a:solidFill>
                <a:highlight>
                  <a:srgbClr val="1A1B26"/>
                </a:highlight>
                <a:latin typeface="Consolas"/>
                <a:ea typeface="Consolas"/>
                <a:cs typeface="Consolas"/>
                <a:sym typeface="Consolas"/>
              </a:rPr>
              <a:t>        &lt;div&gt;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9ECE6A"/>
                </a:solidFill>
                <a:highlight>
                  <a:srgbClr val="1A1B26"/>
                </a:highlight>
                <a:latin typeface="Consolas"/>
                <a:ea typeface="Consolas"/>
                <a:cs typeface="Consolas"/>
                <a:sym typeface="Consolas"/>
              </a:rPr>
              <a:t>        &lt;p&gt;</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C0CAF5"/>
                </a:solidFill>
                <a:highlight>
                  <a:srgbClr val="1A1B26"/>
                </a:highlight>
                <a:latin typeface="Consolas"/>
                <a:ea typeface="Consolas"/>
                <a:cs typeface="Consolas"/>
                <a:sym typeface="Consolas"/>
              </a:rPr>
              <a:t>personaje</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7DCFFF"/>
                </a:solidFill>
                <a:highlight>
                  <a:srgbClr val="1A1B26"/>
                </a:highlight>
                <a:latin typeface="Consolas"/>
                <a:ea typeface="Consolas"/>
                <a:cs typeface="Consolas"/>
                <a:sym typeface="Consolas"/>
              </a:rPr>
              <a:t>species</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9ECE6A"/>
                </a:solidFill>
                <a:highlight>
                  <a:srgbClr val="1A1B26"/>
                </a:highlight>
                <a:latin typeface="Consolas"/>
                <a:ea typeface="Consolas"/>
                <a:cs typeface="Consolas"/>
                <a:sym typeface="Consolas"/>
              </a:rPr>
              <a:t>&lt;/p&gt;</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9ECE6A"/>
                </a:solidFill>
                <a:highlight>
                  <a:srgbClr val="1A1B26"/>
                </a:highlight>
                <a:latin typeface="Consolas"/>
                <a:ea typeface="Consolas"/>
                <a:cs typeface="Consolas"/>
                <a:sym typeface="Consolas"/>
              </a:rPr>
              <a:t>        &lt;/div&gt;</a:t>
            </a:r>
            <a:r>
              <a:rPr b="0" i="0" lang="es" sz="1100" u="none" cap="none" strike="noStrike">
                <a:solidFill>
                  <a:srgbClr val="89DDFF"/>
                </a:solidFill>
                <a:highlight>
                  <a:srgbClr val="1A1B26"/>
                </a:highlight>
                <a:latin typeface="Consolas"/>
                <a:ea typeface="Consolas"/>
                <a:cs typeface="Consolas"/>
                <a:sym typeface="Consolas"/>
              </a:rPr>
              <a:t>`;</a:t>
            </a:r>
            <a:endParaRPr/>
          </a:p>
          <a:p>
            <a:pPr indent="0" lvl="0" marL="0" marR="0" rtl="0" algn="l">
              <a:lnSpc>
                <a:spcPct val="100000"/>
              </a:lnSpc>
              <a:spcBef>
                <a:spcPts val="0"/>
              </a:spcBef>
              <a:spcAft>
                <a:spcPts val="0"/>
              </a:spcAft>
              <a:buNone/>
            </a:pPr>
            <a:r>
              <a:t/>
            </a:r>
            <a:endParaRPr b="0" i="0" sz="11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100" u="none" cap="none" strike="noStrike">
                <a:solidFill>
                  <a:srgbClr val="C0CAF5"/>
                </a:solidFill>
                <a:highlight>
                  <a:srgbClr val="1A1B26"/>
                </a:highlight>
                <a:latin typeface="Consolas"/>
                <a:ea typeface="Consolas"/>
                <a:cs typeface="Consolas"/>
                <a:sym typeface="Consolas"/>
              </a:rPr>
              <a:t> container</a:t>
            </a:r>
            <a:r>
              <a:rPr b="0" i="0" lang="es" sz="1100" u="none" cap="none" strike="noStrike">
                <a:solidFill>
                  <a:srgbClr val="89DDFF"/>
                </a:solidFill>
                <a:highlight>
                  <a:srgbClr val="1A1B26"/>
                </a:highlight>
                <a:latin typeface="Consolas"/>
                <a:ea typeface="Consolas"/>
                <a:cs typeface="Consolas"/>
                <a:sym typeface="Consolas"/>
              </a:rPr>
              <a:t>.</a:t>
            </a:r>
            <a:r>
              <a:rPr b="0" i="0" lang="es" sz="1100" u="none" cap="none" strike="noStrike">
                <a:solidFill>
                  <a:srgbClr val="7AA2F7"/>
                </a:solidFill>
                <a:highlight>
                  <a:srgbClr val="1A1B26"/>
                </a:highlight>
                <a:latin typeface="Consolas"/>
                <a:ea typeface="Consolas"/>
                <a:cs typeface="Consolas"/>
                <a:sym typeface="Consolas"/>
              </a:rPr>
              <a:t>appendChild</a:t>
            </a:r>
            <a:r>
              <a:rPr b="0" i="0" lang="es" sz="1100" u="none" cap="none" strike="noStrike">
                <a:solidFill>
                  <a:srgbClr val="A9B1D6"/>
                </a:solidFill>
                <a:highlight>
                  <a:srgbClr val="1A1B26"/>
                </a:highlight>
                <a:latin typeface="Consolas"/>
                <a:ea typeface="Consolas"/>
                <a:cs typeface="Consolas"/>
                <a:sym typeface="Consolas"/>
              </a:rPr>
              <a:t>(</a:t>
            </a:r>
            <a:r>
              <a:rPr b="0" i="0" lang="es" sz="1100" u="none" cap="none" strike="noStrike">
                <a:solidFill>
                  <a:srgbClr val="C0CAF5"/>
                </a:solidFill>
                <a:highlight>
                  <a:srgbClr val="1A1B26"/>
                </a:highlight>
                <a:latin typeface="Consolas"/>
                <a:ea typeface="Consolas"/>
                <a:cs typeface="Consolas"/>
                <a:sym typeface="Consolas"/>
              </a:rPr>
              <a:t>article</a:t>
            </a:r>
            <a:r>
              <a:rPr b="0" i="0" lang="es" sz="1100" u="none" cap="none" strike="noStrike">
                <a:solidFill>
                  <a:srgbClr val="A9B1D6"/>
                </a:solidFill>
                <a:highlight>
                  <a:srgbClr val="1A1B26"/>
                </a:highlight>
                <a:latin typeface="Consolas"/>
                <a:ea typeface="Consolas"/>
                <a:cs typeface="Consolas"/>
                <a:sym typeface="Consolas"/>
              </a:rPr>
              <a:t>)</a:t>
            </a:r>
            <a:r>
              <a:rPr b="0" i="0" lang="es" sz="1100" u="none" cap="none" strike="noStrike">
                <a:solidFill>
                  <a:srgbClr val="89DDFF"/>
                </a:solidFill>
                <a:highlight>
                  <a:srgbClr val="1A1B26"/>
                </a:highlight>
                <a:latin typeface="Consolas"/>
                <a:ea typeface="Consolas"/>
                <a:cs typeface="Consolas"/>
                <a:sym typeface="Consolas"/>
              </a:rPr>
              <a:t>;</a:t>
            </a:r>
            <a:endParaRPr b="0" i="0" sz="1100" u="none" cap="none" strike="noStrike">
              <a:solidFill>
                <a:srgbClr val="A9B1D6"/>
              </a:solidFill>
              <a:highlight>
                <a:srgbClr val="1A1B26"/>
              </a:highlight>
              <a:latin typeface="Consolas"/>
              <a:ea typeface="Consolas"/>
              <a:cs typeface="Consolas"/>
              <a:sym typeface="Consolas"/>
            </a:endParaRPr>
          </a:p>
        </p:txBody>
      </p:sp>
      <p:sp>
        <p:nvSpPr>
          <p:cNvPr id="216" name="Google Shape;216;p54"/>
          <p:cNvSpPr txBox="1"/>
          <p:nvPr/>
        </p:nvSpPr>
        <p:spPr>
          <a:xfrm>
            <a:off x="5394962" y="2592157"/>
            <a:ext cx="3357154" cy="21236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 sz="1200" u="none" cap="none" strike="noStrike">
                <a:solidFill>
                  <a:schemeClr val="dk2"/>
                </a:solidFill>
                <a:latin typeface="Montserrat"/>
                <a:ea typeface="Montserrat"/>
                <a:cs typeface="Montserrat"/>
                <a:sym typeface="Montserrat"/>
              </a:rPr>
              <a:t>Si pensamos en escribir código HTML para mostrar un personaje, utilizaríamos algo similar al código que se encuentra arriba. Pero necesitamos hacerlo dinámico, para que se complete cada vez con los datos obtenidos desde la </a:t>
            </a:r>
            <a:r>
              <a:rPr b="1" i="0" lang="es" sz="1200" u="none" cap="none" strike="noStrike">
                <a:solidFill>
                  <a:schemeClr val="dk2"/>
                </a:solidFill>
                <a:latin typeface="Montserrat"/>
                <a:ea typeface="Montserrat"/>
                <a:cs typeface="Montserrat"/>
                <a:sym typeface="Montserrat"/>
              </a:rPr>
              <a:t>api</a:t>
            </a:r>
            <a:r>
              <a:rPr b="0" i="0" lang="es" sz="1200" u="none" cap="none" strike="noStrike">
                <a:solidFill>
                  <a:schemeClr val="dk2"/>
                </a:solidFill>
                <a:latin typeface="Montserrat"/>
                <a:ea typeface="Montserrat"/>
                <a:cs typeface="Montserrat"/>
                <a:sym typeface="Montserrat"/>
              </a:rPr>
              <a:t>. </a:t>
            </a:r>
            <a:endParaRPr/>
          </a:p>
          <a:p>
            <a:pPr indent="0" lvl="0" marL="0" marR="0" rtl="0" algn="l">
              <a:lnSpc>
                <a:spcPct val="100000"/>
              </a:lnSpc>
              <a:spcBef>
                <a:spcPts val="0"/>
              </a:spcBef>
              <a:spcAft>
                <a:spcPts val="0"/>
              </a:spcAft>
              <a:buNone/>
            </a:pPr>
            <a:r>
              <a:rPr b="0" i="0" lang="es" sz="1200" u="none" cap="none" strike="noStrike">
                <a:solidFill>
                  <a:schemeClr val="dk2"/>
                </a:solidFill>
                <a:latin typeface="Montserrat"/>
                <a:ea typeface="Montserrat"/>
                <a:cs typeface="Montserrat"/>
                <a:sym typeface="Montserrat"/>
              </a:rPr>
              <a:t>Debemos generar el código en javascript que producirá la misma estructura html pero irá cambiando los valores de acuerdo a los datos del objeto que iteraremos.</a:t>
            </a:r>
            <a:endParaRPr/>
          </a:p>
        </p:txBody>
      </p:sp>
      <p:sp>
        <p:nvSpPr>
          <p:cNvPr id="217" name="Google Shape;217;p54"/>
          <p:cNvSpPr/>
          <p:nvPr/>
        </p:nvSpPr>
        <p:spPr>
          <a:xfrm>
            <a:off x="1841863" y="3163389"/>
            <a:ext cx="1371600" cy="176349"/>
          </a:xfrm>
          <a:prstGeom prst="rect">
            <a:avLst/>
          </a:prstGeom>
          <a:noFill/>
          <a:ln cap="flat" cmpd="sng" w="12700">
            <a:solidFill>
              <a:srgbClr val="0C5AD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8" name="Google Shape;218;p54"/>
          <p:cNvSpPr/>
          <p:nvPr/>
        </p:nvSpPr>
        <p:spPr>
          <a:xfrm>
            <a:off x="3765368" y="3163389"/>
            <a:ext cx="1283426" cy="176349"/>
          </a:xfrm>
          <a:prstGeom prst="rect">
            <a:avLst/>
          </a:prstGeom>
          <a:noFill/>
          <a:ln cap="flat" cmpd="sng" w="12700">
            <a:solidFill>
              <a:srgbClr val="0C5AD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9" name="Google Shape;219;p54"/>
          <p:cNvSpPr/>
          <p:nvPr/>
        </p:nvSpPr>
        <p:spPr>
          <a:xfrm>
            <a:off x="1403183" y="3315789"/>
            <a:ext cx="1283426" cy="176349"/>
          </a:xfrm>
          <a:prstGeom prst="rect">
            <a:avLst/>
          </a:prstGeom>
          <a:noFill/>
          <a:ln cap="flat" cmpd="sng" w="12700">
            <a:solidFill>
              <a:srgbClr val="0C5AD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0" name="Google Shape;220;p54"/>
          <p:cNvSpPr/>
          <p:nvPr/>
        </p:nvSpPr>
        <p:spPr>
          <a:xfrm>
            <a:off x="1330777" y="3661136"/>
            <a:ext cx="1516925" cy="176349"/>
          </a:xfrm>
          <a:prstGeom prst="rect">
            <a:avLst/>
          </a:prstGeom>
          <a:noFill/>
          <a:ln cap="flat" cmpd="sng" w="12700">
            <a:solidFill>
              <a:srgbClr val="0C5AD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5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Incorporando el código en la iteración del objeto</a:t>
            </a:r>
            <a:endParaRPr/>
          </a:p>
        </p:txBody>
      </p:sp>
      <p:sp>
        <p:nvSpPr>
          <p:cNvPr id="226" name="Google Shape;226;p55"/>
          <p:cNvSpPr/>
          <p:nvPr/>
        </p:nvSpPr>
        <p:spPr>
          <a:xfrm>
            <a:off x="391885" y="1170124"/>
            <a:ext cx="4983481" cy="3493315"/>
          </a:xfrm>
          <a:prstGeom prst="rect">
            <a:avLst/>
          </a:prstGeom>
          <a:solidFill>
            <a:srgbClr val="1D1D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900" u="none" cap="none" strike="noStrike">
                <a:solidFill>
                  <a:srgbClr val="BB9AF7"/>
                </a:solidFill>
                <a:highlight>
                  <a:srgbClr val="1A1B26"/>
                </a:highlight>
                <a:latin typeface="Consolas"/>
                <a:ea typeface="Consolas"/>
                <a:cs typeface="Consolas"/>
                <a:sym typeface="Consolas"/>
              </a:rPr>
              <a:t>const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C0CAF5"/>
                </a:solidFill>
                <a:highlight>
                  <a:srgbClr val="1A1B26"/>
                </a:highlight>
                <a:latin typeface="Consolas"/>
                <a:ea typeface="Consolas"/>
                <a:cs typeface="Consolas"/>
                <a:sym typeface="Consolas"/>
              </a:rPr>
              <a:t>options</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9ABDF5"/>
                </a:solidFill>
                <a:highlight>
                  <a:srgbClr val="1A1B26"/>
                </a:highlight>
                <a:latin typeface="Consolas"/>
                <a:ea typeface="Consolas"/>
                <a:cs typeface="Consolas"/>
                <a:sym typeface="Consolas"/>
              </a:rPr>
              <a:t>{</a:t>
            </a:r>
            <a:r>
              <a:rPr b="0" i="0" lang="es" sz="900" u="none" cap="none" strike="noStrike">
                <a:solidFill>
                  <a:srgbClr val="9ECE6A"/>
                </a:solidFill>
                <a:highlight>
                  <a:srgbClr val="1A1B26"/>
                </a:highlight>
                <a:latin typeface="Consolas"/>
                <a:ea typeface="Consolas"/>
                <a:cs typeface="Consolas"/>
                <a:sym typeface="Consolas"/>
              </a:rPr>
              <a:t>method</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9ECE6A"/>
                </a:solidFill>
                <a:highlight>
                  <a:srgbClr val="1A1B26"/>
                </a:highlight>
                <a:latin typeface="Consolas"/>
                <a:ea typeface="Consolas"/>
                <a:cs typeface="Consolas"/>
                <a:sym typeface="Consolas"/>
              </a:rPr>
              <a:t>GET</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9ECE6A"/>
                </a:solidFill>
                <a:highlight>
                  <a:srgbClr val="1A1B26"/>
                </a:highlight>
                <a:latin typeface="Consolas"/>
                <a:ea typeface="Consolas"/>
                <a:cs typeface="Consolas"/>
                <a:sym typeface="Consolas"/>
              </a:rPr>
              <a:t>headers</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9ABDF5"/>
                </a:solidFill>
                <a:highlight>
                  <a:srgbClr val="1A1B26"/>
                </a:highlight>
                <a:latin typeface="Consolas"/>
                <a:ea typeface="Consolas"/>
                <a:cs typeface="Consolas"/>
                <a:sym typeface="Consolas"/>
              </a:rPr>
              <a:t>{</a:t>
            </a:r>
            <a:r>
              <a:rPr b="0" i="0" lang="es" sz="900" u="none" cap="none" strike="noStrike">
                <a:solidFill>
                  <a:srgbClr val="9ECE6A"/>
                </a:solidFill>
                <a:highlight>
                  <a:srgbClr val="1A1B26"/>
                </a:highlight>
                <a:latin typeface="Consolas"/>
                <a:ea typeface="Consolas"/>
                <a:cs typeface="Consolas"/>
                <a:sym typeface="Consolas"/>
              </a:rPr>
              <a:t>accept</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9ECE6A"/>
                </a:solidFill>
                <a:highlight>
                  <a:srgbClr val="1A1B26"/>
                </a:highlight>
                <a:latin typeface="Consolas"/>
                <a:ea typeface="Consolas"/>
                <a:cs typeface="Consolas"/>
                <a:sym typeface="Consolas"/>
              </a:rPr>
              <a:t>application/json</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9ABDF5"/>
                </a:solidFill>
                <a:highlight>
                  <a:srgbClr val="1A1B26"/>
                </a:highlight>
                <a:latin typeface="Consolas"/>
                <a:ea typeface="Consolas"/>
                <a:cs typeface="Consolas"/>
                <a:sym typeface="Consolas"/>
              </a:rPr>
              <a:t>}}</a:t>
            </a:r>
            <a:r>
              <a:rPr b="0" i="0" lang="es" sz="900" u="none" cap="none" strike="noStrike">
                <a:solidFill>
                  <a:srgbClr val="89DDFF"/>
                </a:solidFill>
                <a:highlight>
                  <a:srgbClr val="1A1B26"/>
                </a:highlight>
                <a:latin typeface="Consolas"/>
                <a:ea typeface="Consolas"/>
                <a:cs typeface="Consolas"/>
                <a:sym typeface="Consolas"/>
              </a:rPr>
              <a:t>;</a:t>
            </a:r>
            <a:endParaRPr b="0" i="0" sz="9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900" u="none" cap="none" strike="noStrike">
                <a:solidFill>
                  <a:srgbClr val="BB9AF7"/>
                </a:solidFill>
                <a:highlight>
                  <a:srgbClr val="1A1B26"/>
                </a:highlight>
                <a:latin typeface="Consolas"/>
                <a:ea typeface="Consolas"/>
                <a:cs typeface="Consolas"/>
                <a:sym typeface="Consolas"/>
              </a:rPr>
              <a:t>const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C0CAF5"/>
                </a:solidFill>
                <a:highlight>
                  <a:srgbClr val="1A1B26"/>
                </a:highlight>
                <a:latin typeface="Consolas"/>
                <a:ea typeface="Consolas"/>
                <a:cs typeface="Consolas"/>
                <a:sym typeface="Consolas"/>
              </a:rPr>
              <a:t>container</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0DB9D7"/>
                </a:solidFill>
                <a:highlight>
                  <a:srgbClr val="1A1B26"/>
                </a:highlight>
                <a:latin typeface="Consolas"/>
                <a:ea typeface="Consolas"/>
                <a:cs typeface="Consolas"/>
                <a:sym typeface="Consolas"/>
              </a:rPr>
              <a:t>document</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7AA2F7"/>
                </a:solidFill>
                <a:highlight>
                  <a:srgbClr val="1A1B26"/>
                </a:highlight>
                <a:latin typeface="Consolas"/>
                <a:ea typeface="Consolas"/>
                <a:cs typeface="Consolas"/>
                <a:sym typeface="Consolas"/>
              </a:rPr>
              <a:t>getElementById</a:t>
            </a:r>
            <a:r>
              <a:rPr b="0" i="0" lang="es" sz="900" u="none" cap="none" strike="noStrike">
                <a:solidFill>
                  <a:srgbClr val="A9B1D6"/>
                </a:solidFill>
                <a:highlight>
                  <a:srgbClr val="1A1B26"/>
                </a:highlight>
                <a:latin typeface="Consolas"/>
                <a:ea typeface="Consolas"/>
                <a:cs typeface="Consolas"/>
                <a:sym typeface="Consolas"/>
              </a:rPr>
              <a:t>(</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9ECE6A"/>
                </a:solidFill>
                <a:highlight>
                  <a:srgbClr val="1A1B26"/>
                </a:highlight>
                <a:latin typeface="Consolas"/>
                <a:ea typeface="Consolas"/>
                <a:cs typeface="Consolas"/>
                <a:sym typeface="Consolas"/>
              </a:rPr>
              <a:t>personajes</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a:t>
            </a:r>
            <a:r>
              <a:rPr b="0" i="0" lang="es" sz="900" u="none" cap="none" strike="noStrike">
                <a:solidFill>
                  <a:srgbClr val="89DDFF"/>
                </a:solidFill>
                <a:highlight>
                  <a:srgbClr val="1A1B26"/>
                </a:highlight>
                <a:latin typeface="Consolas"/>
                <a:ea typeface="Consolas"/>
                <a:cs typeface="Consolas"/>
                <a:sym typeface="Consolas"/>
              </a:rPr>
              <a:t>;</a:t>
            </a:r>
            <a:endParaRPr b="0" i="0" sz="9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br>
              <a:rPr b="0" i="0" lang="es" sz="900" u="none" cap="none" strike="noStrike">
                <a:solidFill>
                  <a:srgbClr val="A9B1D6"/>
                </a:solidFill>
                <a:highlight>
                  <a:srgbClr val="1A1B26"/>
                </a:highlight>
                <a:latin typeface="Consolas"/>
                <a:ea typeface="Consolas"/>
                <a:cs typeface="Consolas"/>
                <a:sym typeface="Consolas"/>
              </a:rPr>
            </a:br>
            <a:r>
              <a:rPr b="0" i="0" lang="es" sz="900" u="none" cap="none" strike="noStrike">
                <a:solidFill>
                  <a:srgbClr val="BB9AF7"/>
                </a:solidFill>
                <a:highlight>
                  <a:srgbClr val="1A1B26"/>
                </a:highlight>
                <a:latin typeface="Consolas"/>
                <a:ea typeface="Consolas"/>
                <a:cs typeface="Consolas"/>
                <a:sym typeface="Consolas"/>
              </a:rPr>
              <a:t>const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7AA2F7"/>
                </a:solidFill>
                <a:highlight>
                  <a:srgbClr val="1A1B26"/>
                </a:highlight>
                <a:latin typeface="Consolas"/>
                <a:ea typeface="Consolas"/>
                <a:cs typeface="Consolas"/>
                <a:sym typeface="Consolas"/>
              </a:rPr>
              <a:t>pedirDatos</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9ABDF5"/>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BB9AF7"/>
                </a:solidFill>
                <a:highlight>
                  <a:srgbClr val="1A1B26"/>
                </a:highlight>
                <a:latin typeface="Consolas"/>
                <a:ea typeface="Consolas"/>
                <a:cs typeface="Consolas"/>
                <a:sym typeface="Consolas"/>
              </a:rPr>
              <a:t>=&gt;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9ABDF5"/>
                </a:solidFill>
                <a:highlight>
                  <a:srgbClr val="1A1B26"/>
                </a:highlight>
                <a:latin typeface="Consolas"/>
                <a:ea typeface="Consolas"/>
                <a:cs typeface="Consolas"/>
                <a:sym typeface="Consolas"/>
              </a:rPr>
              <a:t>{</a:t>
            </a:r>
            <a:endParaRPr b="0" i="0" sz="9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900" u="none" cap="none" strike="noStrike">
                <a:solidFill>
                  <a:srgbClr val="7AA2F7"/>
                </a:solidFill>
                <a:highlight>
                  <a:srgbClr val="1A1B26"/>
                </a:highlight>
                <a:latin typeface="Consolas"/>
                <a:ea typeface="Consolas"/>
                <a:cs typeface="Consolas"/>
                <a:sym typeface="Consolas"/>
              </a:rPr>
              <a:t>    fetch</a:t>
            </a:r>
            <a:r>
              <a:rPr b="0" i="0" lang="es" sz="900" u="none" cap="none" strike="noStrike">
                <a:solidFill>
                  <a:srgbClr val="9ABDF5"/>
                </a:solidFill>
                <a:highlight>
                  <a:srgbClr val="1A1B26"/>
                </a:highlight>
                <a:latin typeface="Consolas"/>
                <a:ea typeface="Consolas"/>
                <a:cs typeface="Consolas"/>
                <a:sym typeface="Consolas"/>
              </a:rPr>
              <a:t>(</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9ECE6A"/>
                </a:solidFill>
                <a:highlight>
                  <a:srgbClr val="1A1B26"/>
                </a:highlight>
                <a:latin typeface="Consolas"/>
                <a:ea typeface="Consolas"/>
                <a:cs typeface="Consolas"/>
                <a:sym typeface="Consolas"/>
              </a:rPr>
              <a:t>https://rickandmortyapi.com/api/character</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7AA2F7"/>
                </a:solidFill>
                <a:highlight>
                  <a:srgbClr val="1A1B26"/>
                </a:highlight>
                <a:latin typeface="Consolas"/>
                <a:ea typeface="Consolas"/>
                <a:cs typeface="Consolas"/>
                <a:sym typeface="Consolas"/>
              </a:rPr>
              <a:t>, </a:t>
            </a:r>
            <a:r>
              <a:rPr b="0" i="0" lang="es" sz="900" u="none" cap="none" strike="noStrike">
                <a:solidFill>
                  <a:srgbClr val="C0CAF5"/>
                </a:solidFill>
                <a:highlight>
                  <a:srgbClr val="1A1B26"/>
                </a:highlight>
                <a:latin typeface="Consolas"/>
                <a:ea typeface="Consolas"/>
                <a:cs typeface="Consolas"/>
                <a:sym typeface="Consolas"/>
              </a:rPr>
              <a:t>options</a:t>
            </a:r>
            <a:r>
              <a:rPr b="0" i="0" lang="es" sz="900" u="none" cap="none" strike="noStrike">
                <a:solidFill>
                  <a:srgbClr val="9ABDF5"/>
                </a:solidFill>
                <a:highlight>
                  <a:srgbClr val="1A1B26"/>
                </a:highlight>
                <a:latin typeface="Consolas"/>
                <a:ea typeface="Consolas"/>
                <a:cs typeface="Consolas"/>
                <a:sym typeface="Consolas"/>
              </a:rPr>
              <a:t>)</a:t>
            </a:r>
            <a:endParaRPr b="0" i="0" sz="9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7AA2F7"/>
                </a:solidFill>
                <a:highlight>
                  <a:srgbClr val="1A1B26"/>
                </a:highlight>
                <a:latin typeface="Consolas"/>
                <a:ea typeface="Consolas"/>
                <a:cs typeface="Consolas"/>
                <a:sym typeface="Consolas"/>
              </a:rPr>
              <a:t>then</a:t>
            </a:r>
            <a:r>
              <a:rPr b="0" i="0" lang="es" sz="900" u="none" cap="none" strike="noStrike">
                <a:solidFill>
                  <a:srgbClr val="A9B1D6"/>
                </a:solidFill>
                <a:highlight>
                  <a:srgbClr val="1A1B26"/>
                </a:highlight>
                <a:latin typeface="Consolas"/>
                <a:ea typeface="Consolas"/>
                <a:cs typeface="Consolas"/>
                <a:sym typeface="Consolas"/>
              </a:rPr>
              <a:t>(</a:t>
            </a:r>
            <a:r>
              <a:rPr b="0" i="0" lang="es" sz="900" u="none" cap="none" strike="noStrike">
                <a:solidFill>
                  <a:srgbClr val="C0CAF5"/>
                </a:solidFill>
                <a:highlight>
                  <a:srgbClr val="1A1B26"/>
                </a:highlight>
                <a:latin typeface="Consolas"/>
                <a:ea typeface="Consolas"/>
                <a:cs typeface="Consolas"/>
                <a:sym typeface="Consolas"/>
              </a:rPr>
              <a:t>response</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BB9AF7"/>
                </a:solidFill>
                <a:highlight>
                  <a:srgbClr val="1A1B26"/>
                </a:highlight>
                <a:latin typeface="Consolas"/>
                <a:ea typeface="Consolas"/>
                <a:cs typeface="Consolas"/>
                <a:sym typeface="Consolas"/>
              </a:rPr>
              <a:t>=&gt;</a:t>
            </a:r>
            <a:r>
              <a:rPr b="0" i="0" lang="es" sz="900" u="none" cap="none" strike="noStrike">
                <a:solidFill>
                  <a:srgbClr val="C0CAF5"/>
                </a:solidFill>
                <a:highlight>
                  <a:srgbClr val="1A1B26"/>
                </a:highlight>
                <a:latin typeface="Consolas"/>
                <a:ea typeface="Consolas"/>
                <a:cs typeface="Consolas"/>
                <a:sym typeface="Consolas"/>
              </a:rPr>
              <a:t> response</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7AA2F7"/>
                </a:solidFill>
                <a:highlight>
                  <a:srgbClr val="1A1B26"/>
                </a:highlight>
                <a:latin typeface="Consolas"/>
                <a:ea typeface="Consolas"/>
                <a:cs typeface="Consolas"/>
                <a:sym typeface="Consolas"/>
              </a:rPr>
              <a:t>json</a:t>
            </a:r>
            <a:r>
              <a:rPr b="0" i="0" lang="es" sz="900" u="none" cap="none" strike="noStrike">
                <a:solidFill>
                  <a:srgbClr val="A9B1D6"/>
                </a:solidFill>
                <a:highlight>
                  <a:srgbClr val="1A1B26"/>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7AA2F7"/>
                </a:solidFill>
                <a:highlight>
                  <a:srgbClr val="1A1B26"/>
                </a:highlight>
                <a:latin typeface="Consolas"/>
                <a:ea typeface="Consolas"/>
                <a:cs typeface="Consolas"/>
                <a:sym typeface="Consolas"/>
              </a:rPr>
              <a:t>then</a:t>
            </a:r>
            <a:r>
              <a:rPr b="0" i="0" lang="es" sz="900" u="none" cap="none" strike="noStrike">
                <a:solidFill>
                  <a:srgbClr val="A9B1D6"/>
                </a:solidFill>
                <a:highlight>
                  <a:srgbClr val="1A1B26"/>
                </a:highlight>
                <a:latin typeface="Consolas"/>
                <a:ea typeface="Consolas"/>
                <a:cs typeface="Consolas"/>
                <a:sym typeface="Consolas"/>
              </a:rPr>
              <a:t>(</a:t>
            </a:r>
            <a:r>
              <a:rPr b="0" i="0" lang="es" sz="900" u="none" cap="none" strike="noStrike">
                <a:solidFill>
                  <a:srgbClr val="C0CAF5"/>
                </a:solidFill>
                <a:highlight>
                  <a:srgbClr val="1A1B26"/>
                </a:highlight>
                <a:latin typeface="Consolas"/>
                <a:ea typeface="Consolas"/>
                <a:cs typeface="Consolas"/>
                <a:sym typeface="Consolas"/>
              </a:rPr>
              <a:t>response</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BB9AF7"/>
                </a:solidFill>
                <a:highlight>
                  <a:srgbClr val="1A1B26"/>
                </a:highlight>
                <a:latin typeface="Consolas"/>
                <a:ea typeface="Consolas"/>
                <a:cs typeface="Consolas"/>
                <a:sym typeface="Consolas"/>
              </a:rPr>
              <a:t>=&gt;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9ABDF5"/>
                </a:solidFill>
                <a:highlight>
                  <a:srgbClr val="1A1B26"/>
                </a:highlight>
                <a:latin typeface="Consolas"/>
                <a:ea typeface="Consolas"/>
                <a:cs typeface="Consolas"/>
                <a:sym typeface="Consolas"/>
              </a:rPr>
              <a:t>{</a:t>
            </a:r>
            <a:endParaRPr b="0" i="0" sz="9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900" u="none" cap="none" strike="noStrike">
                <a:solidFill>
                  <a:srgbClr val="C0CAF5"/>
                </a:solidFill>
                <a:highlight>
                  <a:srgbClr val="1A1B26"/>
                </a:highlight>
                <a:latin typeface="Consolas"/>
                <a:ea typeface="Consolas"/>
                <a:cs typeface="Consolas"/>
                <a:sym typeface="Consolas"/>
              </a:rPr>
              <a:t>              response</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7DCFFF"/>
                </a:solidFill>
                <a:highlight>
                  <a:srgbClr val="1A1B26"/>
                </a:highlight>
                <a:latin typeface="Consolas"/>
                <a:ea typeface="Consolas"/>
                <a:cs typeface="Consolas"/>
                <a:sym typeface="Consolas"/>
              </a:rPr>
              <a:t>results</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7AA2F7"/>
                </a:solidFill>
                <a:highlight>
                  <a:srgbClr val="1A1B26"/>
                </a:highlight>
                <a:latin typeface="Consolas"/>
                <a:ea typeface="Consolas"/>
                <a:cs typeface="Consolas"/>
                <a:sym typeface="Consolas"/>
              </a:rPr>
              <a:t>map</a:t>
            </a:r>
            <a:r>
              <a:rPr b="0" i="0" lang="es" sz="900" u="none" cap="none" strike="noStrike">
                <a:solidFill>
                  <a:srgbClr val="A9B1D6"/>
                </a:solidFill>
                <a:highlight>
                  <a:srgbClr val="1A1B26"/>
                </a:highlight>
                <a:latin typeface="Consolas"/>
                <a:ea typeface="Consolas"/>
                <a:cs typeface="Consolas"/>
                <a:sym typeface="Consolas"/>
              </a:rPr>
              <a:t>(</a:t>
            </a:r>
            <a:r>
              <a:rPr b="0" i="0" lang="es" sz="900" u="none" cap="none" strike="noStrike">
                <a:solidFill>
                  <a:srgbClr val="9ABDF5"/>
                </a:solidFill>
                <a:highlight>
                  <a:srgbClr val="1A1B26"/>
                </a:highlight>
                <a:latin typeface="Consolas"/>
                <a:ea typeface="Consolas"/>
                <a:cs typeface="Consolas"/>
                <a:sym typeface="Consolas"/>
              </a:rPr>
              <a:t>(</a:t>
            </a:r>
            <a:r>
              <a:rPr b="0" i="0" lang="es" sz="900" u="none" cap="none" strike="noStrike">
                <a:solidFill>
                  <a:srgbClr val="C0CAF5"/>
                </a:solidFill>
                <a:highlight>
                  <a:srgbClr val="1A1B26"/>
                </a:highlight>
                <a:latin typeface="Consolas"/>
                <a:ea typeface="Consolas"/>
                <a:cs typeface="Consolas"/>
                <a:sym typeface="Consolas"/>
              </a:rPr>
              <a:t>personaje</a:t>
            </a:r>
            <a:r>
              <a:rPr b="0" i="0" lang="es" sz="900" u="none" cap="none" strike="noStrike">
                <a:solidFill>
                  <a:srgbClr val="9ABDF5"/>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BB9AF7"/>
                </a:solidFill>
                <a:highlight>
                  <a:srgbClr val="1A1B26"/>
                </a:highlight>
                <a:latin typeface="Consolas"/>
                <a:ea typeface="Consolas"/>
                <a:cs typeface="Consolas"/>
                <a:sym typeface="Consolas"/>
              </a:rPr>
              <a:t>=&gt;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9ABDF5"/>
                </a:solidFill>
                <a:highlight>
                  <a:srgbClr val="1A1B26"/>
                </a:highlight>
                <a:latin typeface="Consolas"/>
                <a:ea typeface="Consolas"/>
                <a:cs typeface="Consolas"/>
                <a:sym typeface="Consolas"/>
              </a:rPr>
              <a:t>{</a:t>
            </a:r>
            <a:endParaRPr b="0" i="0" sz="9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BB9AF7"/>
                </a:solidFill>
                <a:highlight>
                  <a:srgbClr val="1A1B26"/>
                </a:highlight>
                <a:latin typeface="Consolas"/>
                <a:ea typeface="Consolas"/>
                <a:cs typeface="Consolas"/>
                <a:sym typeface="Consolas"/>
              </a:rPr>
              <a:t>const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C0CAF5"/>
                </a:solidFill>
                <a:highlight>
                  <a:srgbClr val="1A1B26"/>
                </a:highlight>
                <a:latin typeface="Consolas"/>
                <a:ea typeface="Consolas"/>
                <a:cs typeface="Consolas"/>
                <a:sym typeface="Consolas"/>
              </a:rPr>
              <a:t>article</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0DB9D7"/>
                </a:solidFill>
                <a:highlight>
                  <a:srgbClr val="1A1B26"/>
                </a:highlight>
                <a:latin typeface="Consolas"/>
                <a:ea typeface="Consolas"/>
                <a:cs typeface="Consolas"/>
                <a:sym typeface="Consolas"/>
              </a:rPr>
              <a:t>document</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7AA2F7"/>
                </a:solidFill>
                <a:highlight>
                  <a:srgbClr val="1A1B26"/>
                </a:highlight>
                <a:latin typeface="Consolas"/>
                <a:ea typeface="Consolas"/>
                <a:cs typeface="Consolas"/>
                <a:sym typeface="Consolas"/>
              </a:rPr>
              <a:t>createElement</a:t>
            </a:r>
            <a:r>
              <a:rPr b="0" i="0" lang="es" sz="900" u="none" cap="none" strike="noStrike">
                <a:solidFill>
                  <a:srgbClr val="A9B1D6"/>
                </a:solidFill>
                <a:highlight>
                  <a:srgbClr val="1A1B26"/>
                </a:highlight>
                <a:latin typeface="Consolas"/>
                <a:ea typeface="Consolas"/>
                <a:cs typeface="Consolas"/>
                <a:sym typeface="Consolas"/>
              </a:rPr>
              <a:t>(</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9ECE6A"/>
                </a:solidFill>
                <a:highlight>
                  <a:srgbClr val="1A1B26"/>
                </a:highlight>
                <a:latin typeface="Consolas"/>
                <a:ea typeface="Consolas"/>
                <a:cs typeface="Consolas"/>
                <a:sym typeface="Consolas"/>
              </a:rPr>
              <a:t>article</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a:t>
            </a:r>
            <a:r>
              <a:rPr b="0" i="0" lang="es" sz="900" u="none" cap="none" strike="noStrike">
                <a:solidFill>
                  <a:srgbClr val="89DDFF"/>
                </a:solidFill>
                <a:highlight>
                  <a:srgbClr val="1A1B26"/>
                </a:highlight>
                <a:latin typeface="Consolas"/>
                <a:ea typeface="Consolas"/>
                <a:cs typeface="Consolas"/>
                <a:sym typeface="Consolas"/>
              </a:rPr>
              <a:t>;</a:t>
            </a:r>
            <a:endParaRPr b="0" i="0" sz="9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900" u="none" cap="none" strike="noStrike">
                <a:solidFill>
                  <a:srgbClr val="C0CAF5"/>
                </a:solidFill>
                <a:highlight>
                  <a:srgbClr val="1A1B26"/>
                </a:highlight>
                <a:latin typeface="Consolas"/>
                <a:ea typeface="Consolas"/>
                <a:cs typeface="Consolas"/>
                <a:sym typeface="Consolas"/>
              </a:rPr>
              <a:t>                  article</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7AA2F7"/>
                </a:solidFill>
                <a:highlight>
                  <a:srgbClr val="1A1B26"/>
                </a:highlight>
                <a:latin typeface="Consolas"/>
                <a:ea typeface="Consolas"/>
                <a:cs typeface="Consolas"/>
                <a:sym typeface="Consolas"/>
              </a:rPr>
              <a:t>setAttribute</a:t>
            </a:r>
            <a:r>
              <a:rPr b="0" i="0" lang="es" sz="900" u="none" cap="none" strike="noStrike">
                <a:solidFill>
                  <a:srgbClr val="A9B1D6"/>
                </a:solidFill>
                <a:highlight>
                  <a:srgbClr val="1A1B26"/>
                </a:highlight>
                <a:latin typeface="Consolas"/>
                <a:ea typeface="Consolas"/>
                <a:cs typeface="Consolas"/>
                <a:sym typeface="Consolas"/>
              </a:rPr>
              <a:t>(</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9ECE6A"/>
                </a:solidFill>
                <a:highlight>
                  <a:srgbClr val="1A1B26"/>
                </a:highlight>
                <a:latin typeface="Consolas"/>
                <a:ea typeface="Consolas"/>
                <a:cs typeface="Consolas"/>
                <a:sym typeface="Consolas"/>
              </a:rPr>
              <a:t>class</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9ECE6A"/>
                </a:solidFill>
                <a:highlight>
                  <a:srgbClr val="1A1B26"/>
                </a:highlight>
                <a:latin typeface="Consolas"/>
                <a:ea typeface="Consolas"/>
                <a:cs typeface="Consolas"/>
                <a:sym typeface="Consolas"/>
              </a:rPr>
              <a:t>character</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a:t>
            </a:r>
            <a:r>
              <a:rPr b="0" i="0" lang="es" sz="900" u="none" cap="none" strike="noStrike">
                <a:solidFill>
                  <a:srgbClr val="89DDFF"/>
                </a:solidFill>
                <a:highlight>
                  <a:srgbClr val="1A1B26"/>
                </a:highlight>
                <a:latin typeface="Consolas"/>
                <a:ea typeface="Consolas"/>
                <a:cs typeface="Consolas"/>
                <a:sym typeface="Consolas"/>
              </a:rPr>
              <a:t>;</a:t>
            </a:r>
            <a:endParaRPr b="0" i="0" sz="9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900" u="none" cap="none" strike="noStrike">
                <a:solidFill>
                  <a:srgbClr val="C0CAF5"/>
                </a:solidFill>
                <a:highlight>
                  <a:srgbClr val="1A1B26"/>
                </a:highlight>
                <a:latin typeface="Consolas"/>
                <a:ea typeface="Consolas"/>
                <a:cs typeface="Consolas"/>
                <a:sym typeface="Consolas"/>
              </a:rPr>
              <a:t>                  article</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7DCFFF"/>
                </a:solidFill>
                <a:highlight>
                  <a:srgbClr val="1A1B26"/>
                </a:highlight>
                <a:latin typeface="Consolas"/>
                <a:ea typeface="Consolas"/>
                <a:cs typeface="Consolas"/>
                <a:sym typeface="Consolas"/>
              </a:rPr>
              <a:t>innerHTML</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9ECE6A"/>
                </a:solidFill>
                <a:highlight>
                  <a:srgbClr val="1A1B26"/>
                </a:highlight>
                <a:latin typeface="Consolas"/>
                <a:ea typeface="Consolas"/>
                <a:cs typeface="Consolas"/>
                <a:sym typeface="Consolas"/>
              </a:rPr>
              <a:t> </a:t>
            </a:r>
            <a:r>
              <a:rPr b="0" i="0" lang="es" sz="900" u="none" cap="none" strike="noStrike">
                <a:solidFill>
                  <a:srgbClr val="89DDFF"/>
                </a:solidFill>
                <a:highlight>
                  <a:srgbClr val="1A1B26"/>
                </a:highlight>
                <a:latin typeface="Consolas"/>
                <a:ea typeface="Consolas"/>
                <a:cs typeface="Consolas"/>
                <a:sym typeface="Consolas"/>
              </a:rPr>
              <a:t>`</a:t>
            </a:r>
            <a:endParaRPr b="0" i="0" sz="9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900" u="none" cap="none" strike="noStrike">
                <a:solidFill>
                  <a:srgbClr val="9ECE6A"/>
                </a:solidFill>
                <a:highlight>
                  <a:srgbClr val="1A1B26"/>
                </a:highlight>
                <a:latin typeface="Consolas"/>
                <a:ea typeface="Consolas"/>
                <a:cs typeface="Consolas"/>
                <a:sym typeface="Consolas"/>
              </a:rPr>
              <a:t>                  &lt;img src="</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C0CAF5"/>
                </a:solidFill>
                <a:highlight>
                  <a:srgbClr val="1A1B26"/>
                </a:highlight>
                <a:latin typeface="Consolas"/>
                <a:ea typeface="Consolas"/>
                <a:cs typeface="Consolas"/>
                <a:sym typeface="Consolas"/>
              </a:rPr>
              <a:t>personaje</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7DCFFF"/>
                </a:solidFill>
                <a:highlight>
                  <a:srgbClr val="1A1B26"/>
                </a:highlight>
                <a:latin typeface="Consolas"/>
                <a:ea typeface="Consolas"/>
                <a:cs typeface="Consolas"/>
                <a:sym typeface="Consolas"/>
              </a:rPr>
              <a:t>image</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9ECE6A"/>
                </a:solidFill>
                <a:highlight>
                  <a:srgbClr val="1A1B26"/>
                </a:highlight>
                <a:latin typeface="Consolas"/>
                <a:ea typeface="Consolas"/>
                <a:cs typeface="Consolas"/>
                <a:sym typeface="Consolas"/>
              </a:rPr>
              <a:t>" alt="</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C0CAF5"/>
                </a:solidFill>
                <a:highlight>
                  <a:srgbClr val="1A1B26"/>
                </a:highlight>
                <a:latin typeface="Consolas"/>
                <a:ea typeface="Consolas"/>
                <a:cs typeface="Consolas"/>
                <a:sym typeface="Consolas"/>
              </a:rPr>
              <a:t>personaje</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7DCFFF"/>
                </a:solidFill>
                <a:highlight>
                  <a:srgbClr val="1A1B26"/>
                </a:highlight>
                <a:latin typeface="Consolas"/>
                <a:ea typeface="Consolas"/>
                <a:cs typeface="Consolas"/>
                <a:sym typeface="Consolas"/>
              </a:rPr>
              <a:t>name</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9ECE6A"/>
                </a:solidFill>
                <a:highlight>
                  <a:srgbClr val="1A1B26"/>
                </a:highlight>
                <a:latin typeface="Consolas"/>
                <a:ea typeface="Consolas"/>
                <a:cs typeface="Consolas"/>
                <a:sym typeface="Consolas"/>
              </a:rPr>
              <a:t>"&gt;</a:t>
            </a:r>
            <a:endParaRPr b="0" i="0" sz="9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900" u="none" cap="none" strike="noStrike">
                <a:solidFill>
                  <a:srgbClr val="9ECE6A"/>
                </a:solidFill>
                <a:highlight>
                  <a:srgbClr val="1A1B26"/>
                </a:highlight>
                <a:latin typeface="Consolas"/>
                <a:ea typeface="Consolas"/>
                <a:cs typeface="Consolas"/>
                <a:sym typeface="Consolas"/>
              </a:rPr>
              <a:t>                  &lt;h2&gt;</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C0CAF5"/>
                </a:solidFill>
                <a:highlight>
                  <a:srgbClr val="1A1B26"/>
                </a:highlight>
                <a:latin typeface="Consolas"/>
                <a:ea typeface="Consolas"/>
                <a:cs typeface="Consolas"/>
                <a:sym typeface="Consolas"/>
              </a:rPr>
              <a:t>personaje</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7DCFFF"/>
                </a:solidFill>
                <a:highlight>
                  <a:srgbClr val="1A1B26"/>
                </a:highlight>
                <a:latin typeface="Consolas"/>
                <a:ea typeface="Consolas"/>
                <a:cs typeface="Consolas"/>
                <a:sym typeface="Consolas"/>
              </a:rPr>
              <a:t>name</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9ECE6A"/>
                </a:solidFill>
                <a:highlight>
                  <a:srgbClr val="1A1B26"/>
                </a:highlight>
                <a:latin typeface="Consolas"/>
                <a:ea typeface="Consolas"/>
                <a:cs typeface="Consolas"/>
                <a:sym typeface="Consolas"/>
              </a:rPr>
              <a:t>&lt;/h2&gt;</a:t>
            </a:r>
            <a:endParaRPr b="0" i="0" sz="9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900" u="none" cap="none" strike="noStrike">
                <a:solidFill>
                  <a:srgbClr val="9ECE6A"/>
                </a:solidFill>
                <a:highlight>
                  <a:srgbClr val="1A1B26"/>
                </a:highlight>
                <a:latin typeface="Consolas"/>
                <a:ea typeface="Consolas"/>
                <a:cs typeface="Consolas"/>
                <a:sym typeface="Consolas"/>
              </a:rPr>
              <a:t>                  &lt;div&gt;</a:t>
            </a:r>
            <a:endParaRPr b="0" i="0" sz="9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900" u="none" cap="none" strike="noStrike">
                <a:solidFill>
                  <a:srgbClr val="9ECE6A"/>
                </a:solidFill>
                <a:highlight>
                  <a:srgbClr val="1A1B26"/>
                </a:highlight>
                <a:latin typeface="Consolas"/>
                <a:ea typeface="Consolas"/>
                <a:cs typeface="Consolas"/>
                <a:sym typeface="Consolas"/>
              </a:rPr>
              <a:t>                  &lt;p&gt;</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C0CAF5"/>
                </a:solidFill>
                <a:highlight>
                  <a:srgbClr val="1A1B26"/>
                </a:highlight>
                <a:latin typeface="Consolas"/>
                <a:ea typeface="Consolas"/>
                <a:cs typeface="Consolas"/>
                <a:sym typeface="Consolas"/>
              </a:rPr>
              <a:t>personaje</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7DCFFF"/>
                </a:solidFill>
                <a:highlight>
                  <a:srgbClr val="1A1B26"/>
                </a:highlight>
                <a:latin typeface="Consolas"/>
                <a:ea typeface="Consolas"/>
                <a:cs typeface="Consolas"/>
                <a:sym typeface="Consolas"/>
              </a:rPr>
              <a:t>species</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9ECE6A"/>
                </a:solidFill>
                <a:highlight>
                  <a:srgbClr val="1A1B26"/>
                </a:highlight>
                <a:latin typeface="Consolas"/>
                <a:ea typeface="Consolas"/>
                <a:cs typeface="Consolas"/>
                <a:sym typeface="Consolas"/>
              </a:rPr>
              <a:t>&lt;/p&gt;</a:t>
            </a:r>
            <a:endParaRPr b="0" i="0" sz="9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900" u="none" cap="none" strike="noStrike">
                <a:solidFill>
                  <a:srgbClr val="9ECE6A"/>
                </a:solidFill>
                <a:highlight>
                  <a:srgbClr val="1A1B26"/>
                </a:highlight>
                <a:latin typeface="Consolas"/>
                <a:ea typeface="Consolas"/>
                <a:cs typeface="Consolas"/>
                <a:sym typeface="Consolas"/>
              </a:rPr>
              <a:t>                  &lt;/div&gt;</a:t>
            </a:r>
            <a:r>
              <a:rPr b="0" i="0" lang="es" sz="900" u="none" cap="none" strike="noStrike">
                <a:solidFill>
                  <a:srgbClr val="89DDFF"/>
                </a:solidFill>
                <a:highlight>
                  <a:srgbClr val="1A1B26"/>
                </a:highlight>
                <a:latin typeface="Consolas"/>
                <a:ea typeface="Consolas"/>
                <a:cs typeface="Consolas"/>
                <a:sym typeface="Consolas"/>
              </a:rPr>
              <a:t>`;</a:t>
            </a:r>
            <a:endParaRPr b="0" i="0" sz="9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900" u="none" cap="none" strike="noStrike">
                <a:solidFill>
                  <a:srgbClr val="C0CAF5"/>
                </a:solidFill>
                <a:highlight>
                  <a:srgbClr val="1A1B26"/>
                </a:highlight>
                <a:latin typeface="Consolas"/>
                <a:ea typeface="Consolas"/>
                <a:cs typeface="Consolas"/>
                <a:sym typeface="Consolas"/>
              </a:rPr>
              <a:t>                  container</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7AA2F7"/>
                </a:solidFill>
                <a:highlight>
                  <a:srgbClr val="1A1B26"/>
                </a:highlight>
                <a:latin typeface="Consolas"/>
                <a:ea typeface="Consolas"/>
                <a:cs typeface="Consolas"/>
                <a:sym typeface="Consolas"/>
              </a:rPr>
              <a:t>appendChild</a:t>
            </a:r>
            <a:r>
              <a:rPr b="0" i="0" lang="es" sz="900" u="none" cap="none" strike="noStrike">
                <a:solidFill>
                  <a:srgbClr val="A9B1D6"/>
                </a:solidFill>
                <a:highlight>
                  <a:srgbClr val="1A1B26"/>
                </a:highlight>
                <a:latin typeface="Consolas"/>
                <a:ea typeface="Consolas"/>
                <a:cs typeface="Consolas"/>
                <a:sym typeface="Consolas"/>
              </a:rPr>
              <a:t>(</a:t>
            </a:r>
            <a:r>
              <a:rPr b="0" i="0" lang="es" sz="900" u="none" cap="none" strike="noStrike">
                <a:solidFill>
                  <a:srgbClr val="C0CAF5"/>
                </a:solidFill>
                <a:highlight>
                  <a:srgbClr val="1A1B26"/>
                </a:highlight>
                <a:latin typeface="Consolas"/>
                <a:ea typeface="Consolas"/>
                <a:cs typeface="Consolas"/>
                <a:sym typeface="Consolas"/>
              </a:rPr>
              <a:t>article</a:t>
            </a:r>
            <a:r>
              <a:rPr b="0" i="0" lang="es" sz="900" u="none" cap="none" strike="noStrike">
                <a:solidFill>
                  <a:srgbClr val="A9B1D6"/>
                </a:solidFill>
                <a:highlight>
                  <a:srgbClr val="1A1B26"/>
                </a:highlight>
                <a:latin typeface="Consolas"/>
                <a:ea typeface="Consolas"/>
                <a:cs typeface="Consolas"/>
                <a:sym typeface="Consolas"/>
              </a:rPr>
              <a:t>)</a:t>
            </a:r>
            <a:r>
              <a:rPr b="0" i="0" lang="es" sz="900" u="none" cap="none" strike="noStrike">
                <a:solidFill>
                  <a:srgbClr val="89DDFF"/>
                </a:solidFill>
                <a:highlight>
                  <a:srgbClr val="1A1B26"/>
                </a:highlight>
                <a:latin typeface="Consolas"/>
                <a:ea typeface="Consolas"/>
                <a:cs typeface="Consolas"/>
                <a:sym typeface="Consolas"/>
              </a:rPr>
              <a:t>;</a:t>
            </a:r>
            <a:endParaRPr b="0" i="0" sz="9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9ABDF5"/>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a:t>
            </a:r>
            <a:r>
              <a:rPr b="0" i="0" lang="es" sz="900" u="none" cap="none" strike="noStrike">
                <a:solidFill>
                  <a:srgbClr val="89DDFF"/>
                </a:solidFill>
                <a:highlight>
                  <a:srgbClr val="1A1B26"/>
                </a:highlight>
                <a:latin typeface="Consolas"/>
                <a:ea typeface="Consolas"/>
                <a:cs typeface="Consolas"/>
                <a:sym typeface="Consolas"/>
              </a:rPr>
              <a:t>;</a:t>
            </a:r>
            <a:endParaRPr b="0" i="0" sz="9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900" u="none" cap="none" strike="noStrike">
                <a:solidFill>
                  <a:srgbClr val="A9B1D6"/>
                </a:solidFill>
                <a:highlight>
                  <a:srgbClr val="1A1B26"/>
                </a:highlight>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9ABDF5"/>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7AA2F7"/>
                </a:solidFill>
                <a:highlight>
                  <a:srgbClr val="1A1B26"/>
                </a:highlight>
                <a:latin typeface="Consolas"/>
                <a:ea typeface="Consolas"/>
                <a:cs typeface="Consolas"/>
                <a:sym typeface="Consolas"/>
              </a:rPr>
              <a:t>catch</a:t>
            </a:r>
            <a:r>
              <a:rPr b="0" i="0" lang="es" sz="900" u="none" cap="none" strike="noStrike">
                <a:solidFill>
                  <a:srgbClr val="A9B1D6"/>
                </a:solidFill>
                <a:highlight>
                  <a:srgbClr val="1A1B26"/>
                </a:highlight>
                <a:latin typeface="Consolas"/>
                <a:ea typeface="Consolas"/>
                <a:cs typeface="Consolas"/>
                <a:sym typeface="Consolas"/>
              </a:rPr>
              <a:t>(</a:t>
            </a:r>
            <a:r>
              <a:rPr b="0" i="0" lang="es" sz="900" u="none" cap="none" strike="noStrike">
                <a:solidFill>
                  <a:srgbClr val="C0CAF5"/>
                </a:solidFill>
                <a:highlight>
                  <a:srgbClr val="1A1B26"/>
                </a:highlight>
                <a:latin typeface="Consolas"/>
                <a:ea typeface="Consolas"/>
                <a:cs typeface="Consolas"/>
                <a:sym typeface="Consolas"/>
              </a:rPr>
              <a:t>err</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BB9AF7"/>
                </a:solidFill>
                <a:highlight>
                  <a:srgbClr val="1A1B26"/>
                </a:highlight>
                <a:latin typeface="Consolas"/>
                <a:ea typeface="Consolas"/>
                <a:cs typeface="Consolas"/>
                <a:sym typeface="Consolas"/>
              </a:rPr>
              <a:t>=&gt;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0DB9D7"/>
                </a:solidFill>
                <a:highlight>
                  <a:srgbClr val="1A1B26"/>
                </a:highlight>
                <a:latin typeface="Consolas"/>
                <a:ea typeface="Consolas"/>
                <a:cs typeface="Consolas"/>
                <a:sym typeface="Consolas"/>
              </a:rPr>
              <a:t>console</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0DB9D7"/>
                </a:solidFill>
                <a:highlight>
                  <a:srgbClr val="1A1B26"/>
                </a:highlight>
                <a:latin typeface="Consolas"/>
                <a:ea typeface="Consolas"/>
                <a:cs typeface="Consolas"/>
                <a:sym typeface="Consolas"/>
              </a:rPr>
              <a:t>error</a:t>
            </a:r>
            <a:r>
              <a:rPr b="0" i="0" lang="es" sz="900" u="none" cap="none" strike="noStrike">
                <a:solidFill>
                  <a:srgbClr val="9ABDF5"/>
                </a:solidFill>
                <a:highlight>
                  <a:srgbClr val="1A1B26"/>
                </a:highlight>
                <a:latin typeface="Consolas"/>
                <a:ea typeface="Consolas"/>
                <a:cs typeface="Consolas"/>
                <a:sym typeface="Consolas"/>
              </a:rPr>
              <a:t>(</a:t>
            </a:r>
            <a:r>
              <a:rPr b="0" i="0" lang="es" sz="900" u="none" cap="none" strike="noStrike">
                <a:solidFill>
                  <a:srgbClr val="C0CAF5"/>
                </a:solidFill>
                <a:highlight>
                  <a:srgbClr val="1A1B26"/>
                </a:highlight>
                <a:latin typeface="Consolas"/>
                <a:ea typeface="Consolas"/>
                <a:cs typeface="Consolas"/>
                <a:sym typeface="Consolas"/>
              </a:rPr>
              <a:t>err</a:t>
            </a:r>
            <a:r>
              <a:rPr b="0" i="0" lang="es" sz="900" u="none" cap="none" strike="noStrike">
                <a:solidFill>
                  <a:srgbClr val="9ABDF5"/>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a:t>
            </a:r>
            <a:r>
              <a:rPr b="0" i="0" lang="es" sz="900" u="none" cap="none" strike="noStrike">
                <a:solidFill>
                  <a:srgbClr val="89DDFF"/>
                </a:solidFill>
                <a:highlight>
                  <a:srgbClr val="1A1B26"/>
                </a:highlight>
                <a:latin typeface="Consolas"/>
                <a:ea typeface="Consolas"/>
                <a:cs typeface="Consolas"/>
                <a:sym typeface="Consolas"/>
              </a:rPr>
              <a:t>;</a:t>
            </a:r>
            <a:endParaRPr b="0" i="0" sz="9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900" u="none" cap="none" strike="noStrike">
                <a:solidFill>
                  <a:srgbClr val="9ABDF5"/>
                </a:solidFill>
                <a:highlight>
                  <a:srgbClr val="1A1B26"/>
                </a:highlight>
                <a:latin typeface="Consolas"/>
                <a:ea typeface="Consolas"/>
                <a:cs typeface="Consolas"/>
                <a:sym typeface="Consolas"/>
              </a:rPr>
              <a:t>}</a:t>
            </a:r>
            <a:endParaRPr b="0" i="0" sz="9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900" u="none" cap="none" strike="noStrike">
                <a:solidFill>
                  <a:srgbClr val="A9B1D6"/>
                </a:solidFill>
                <a:highlight>
                  <a:srgbClr val="1A1B26"/>
                </a:highlight>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 sz="900" u="none" cap="none" strike="noStrike">
                <a:solidFill>
                  <a:srgbClr val="7AA2F7"/>
                </a:solidFill>
                <a:highlight>
                  <a:srgbClr val="1A1B26"/>
                </a:highlight>
                <a:latin typeface="Consolas"/>
                <a:ea typeface="Consolas"/>
                <a:cs typeface="Consolas"/>
                <a:sym typeface="Consolas"/>
              </a:rPr>
              <a:t>pedirDatos</a:t>
            </a:r>
            <a:r>
              <a:rPr b="0" i="0" lang="es" sz="900" u="none" cap="none" strike="noStrike">
                <a:solidFill>
                  <a:srgbClr val="9ABDF5"/>
                </a:solidFill>
                <a:highlight>
                  <a:srgbClr val="1A1B26"/>
                </a:highlight>
                <a:latin typeface="Consolas"/>
                <a:ea typeface="Consolas"/>
                <a:cs typeface="Consolas"/>
                <a:sym typeface="Consolas"/>
              </a:rPr>
              <a:t>()</a:t>
            </a:r>
            <a:r>
              <a:rPr b="0" i="0" lang="es" sz="900" u="none" cap="none" strike="noStrike">
                <a:solidFill>
                  <a:srgbClr val="89DDFF"/>
                </a:solidFill>
                <a:highlight>
                  <a:srgbClr val="1A1B26"/>
                </a:highlight>
                <a:latin typeface="Consolas"/>
                <a:ea typeface="Consolas"/>
                <a:cs typeface="Consolas"/>
                <a:sym typeface="Consolas"/>
              </a:rPr>
              <a:t>;</a:t>
            </a:r>
            <a:endParaRPr b="0" i="0" sz="900" u="none" cap="none" strike="noStrike">
              <a:solidFill>
                <a:srgbClr val="A9B1D6"/>
              </a:solidFill>
              <a:highlight>
                <a:srgbClr val="1A1B26"/>
              </a:highlight>
              <a:latin typeface="Consolas"/>
              <a:ea typeface="Consolas"/>
              <a:cs typeface="Consolas"/>
              <a:sym typeface="Consolas"/>
            </a:endParaRPr>
          </a:p>
        </p:txBody>
      </p:sp>
      <p:sp>
        <p:nvSpPr>
          <p:cNvPr id="227" name="Google Shape;227;p55"/>
          <p:cNvSpPr/>
          <p:nvPr/>
        </p:nvSpPr>
        <p:spPr>
          <a:xfrm>
            <a:off x="1332411" y="2174966"/>
            <a:ext cx="3853543" cy="1417320"/>
          </a:xfrm>
          <a:prstGeom prst="rect">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8" name="Google Shape;228;p55"/>
          <p:cNvSpPr/>
          <p:nvPr/>
        </p:nvSpPr>
        <p:spPr>
          <a:xfrm>
            <a:off x="472440" y="1350825"/>
            <a:ext cx="3631475" cy="151404"/>
          </a:xfrm>
          <a:prstGeom prst="rect">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29" name="Google Shape;229;p55"/>
          <p:cNvCxnSpPr/>
          <p:nvPr/>
        </p:nvCxnSpPr>
        <p:spPr>
          <a:xfrm>
            <a:off x="4103915" y="1430383"/>
            <a:ext cx="1709056" cy="0"/>
          </a:xfrm>
          <a:prstGeom prst="straightConnector1">
            <a:avLst/>
          </a:prstGeom>
          <a:noFill/>
          <a:ln cap="flat" cmpd="sng" w="9525">
            <a:solidFill>
              <a:srgbClr val="3B7FF2"/>
            </a:solidFill>
            <a:prstDash val="solid"/>
            <a:round/>
            <a:headEnd len="sm" w="sm" type="none"/>
            <a:tailEnd len="med" w="med" type="triangle"/>
          </a:ln>
        </p:spPr>
      </p:cxnSp>
      <p:cxnSp>
        <p:nvCxnSpPr>
          <p:cNvPr id="230" name="Google Shape;230;p55"/>
          <p:cNvCxnSpPr/>
          <p:nvPr/>
        </p:nvCxnSpPr>
        <p:spPr>
          <a:xfrm>
            <a:off x="5185954" y="2859729"/>
            <a:ext cx="894805" cy="0"/>
          </a:xfrm>
          <a:prstGeom prst="straightConnector1">
            <a:avLst/>
          </a:prstGeom>
          <a:noFill/>
          <a:ln cap="flat" cmpd="sng" w="9525">
            <a:solidFill>
              <a:srgbClr val="3B7FF2"/>
            </a:solidFill>
            <a:prstDash val="solid"/>
            <a:round/>
            <a:headEnd len="sm" w="sm" type="none"/>
            <a:tailEnd len="med" w="med" type="triangle"/>
          </a:ln>
        </p:spPr>
      </p:cxnSp>
      <p:sp>
        <p:nvSpPr>
          <p:cNvPr id="231" name="Google Shape;231;p55"/>
          <p:cNvSpPr txBox="1"/>
          <p:nvPr/>
        </p:nvSpPr>
        <p:spPr>
          <a:xfrm>
            <a:off x="5862693" y="1172637"/>
            <a:ext cx="319387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 sz="1200" u="none" cap="none" strike="noStrike">
                <a:solidFill>
                  <a:schemeClr val="dk2"/>
                </a:solidFill>
                <a:latin typeface="Montserrat"/>
                <a:ea typeface="Montserrat"/>
                <a:cs typeface="Montserrat"/>
                <a:sym typeface="Montserrat"/>
              </a:rPr>
              <a:t>Declaramos el contenedor anclándonos en el </a:t>
            </a:r>
            <a:r>
              <a:rPr b="1" i="0" lang="es" sz="1200" u="none" cap="none" strike="noStrike">
                <a:solidFill>
                  <a:schemeClr val="dk2"/>
                </a:solidFill>
                <a:latin typeface="Montserrat"/>
                <a:ea typeface="Montserrat"/>
                <a:cs typeface="Montserrat"/>
                <a:sym typeface="Montserrat"/>
              </a:rPr>
              <a:t>id=“personajes” </a:t>
            </a:r>
            <a:r>
              <a:rPr b="0" i="0" lang="es" sz="1200" u="none" cap="none" strike="noStrike">
                <a:solidFill>
                  <a:schemeClr val="dk2"/>
                </a:solidFill>
                <a:latin typeface="Montserrat"/>
                <a:ea typeface="Montserrat"/>
                <a:cs typeface="Montserrat"/>
                <a:sym typeface="Montserrat"/>
              </a:rPr>
              <a:t>definido en el </a:t>
            </a:r>
            <a:r>
              <a:rPr b="1" i="0" lang="es" sz="1200" u="none" cap="none" strike="noStrike">
                <a:solidFill>
                  <a:schemeClr val="dk2"/>
                </a:solidFill>
                <a:latin typeface="Montserrat"/>
                <a:ea typeface="Montserrat"/>
                <a:cs typeface="Montserrat"/>
                <a:sym typeface="Montserrat"/>
              </a:rPr>
              <a:t>HTML</a:t>
            </a:r>
            <a:r>
              <a:rPr b="0" i="0" lang="es" sz="1200" u="none" cap="none" strike="noStrike">
                <a:solidFill>
                  <a:schemeClr val="dk2"/>
                </a:solidFill>
                <a:latin typeface="Montserrat"/>
                <a:ea typeface="Montserrat"/>
                <a:cs typeface="Montserrat"/>
                <a:sym typeface="Montserrat"/>
              </a:rPr>
              <a:t>.</a:t>
            </a:r>
            <a:endParaRPr/>
          </a:p>
        </p:txBody>
      </p:sp>
      <p:sp>
        <p:nvSpPr>
          <p:cNvPr id="232" name="Google Shape;232;p55"/>
          <p:cNvSpPr txBox="1"/>
          <p:nvPr/>
        </p:nvSpPr>
        <p:spPr>
          <a:xfrm>
            <a:off x="6126480" y="2468127"/>
            <a:ext cx="2824843"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 sz="1200" u="none" cap="none" strike="noStrike">
                <a:solidFill>
                  <a:schemeClr val="dk2"/>
                </a:solidFill>
                <a:latin typeface="Montserrat"/>
                <a:ea typeface="Montserrat"/>
                <a:cs typeface="Montserrat"/>
                <a:sym typeface="Montserrat"/>
              </a:rPr>
              <a:t>Incorporamos el código que se iterará por cada elemento del array generado con el json recibido. </a:t>
            </a:r>
            <a:endParaRPr/>
          </a:p>
        </p:txBody>
      </p:sp>
      <p:sp>
        <p:nvSpPr>
          <p:cNvPr id="233" name="Google Shape;233;p55"/>
          <p:cNvSpPr/>
          <p:nvPr/>
        </p:nvSpPr>
        <p:spPr>
          <a:xfrm>
            <a:off x="391885" y="4352263"/>
            <a:ext cx="1136469" cy="200193"/>
          </a:xfrm>
          <a:prstGeom prst="rect">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34" name="Google Shape;234;p55"/>
          <p:cNvCxnSpPr/>
          <p:nvPr/>
        </p:nvCxnSpPr>
        <p:spPr>
          <a:xfrm>
            <a:off x="1528354" y="4449043"/>
            <a:ext cx="4552405" cy="0"/>
          </a:xfrm>
          <a:prstGeom prst="straightConnector1">
            <a:avLst/>
          </a:prstGeom>
          <a:noFill/>
          <a:ln cap="flat" cmpd="sng" w="9525">
            <a:solidFill>
              <a:srgbClr val="3B7FF2"/>
            </a:solidFill>
            <a:prstDash val="solid"/>
            <a:round/>
            <a:headEnd len="sm" w="sm" type="none"/>
            <a:tailEnd len="med" w="med" type="triangle"/>
          </a:ln>
        </p:spPr>
      </p:cxnSp>
      <p:sp>
        <p:nvSpPr>
          <p:cNvPr id="235" name="Google Shape;235;p55"/>
          <p:cNvSpPr txBox="1"/>
          <p:nvPr/>
        </p:nvSpPr>
        <p:spPr>
          <a:xfrm>
            <a:off x="6126480" y="3625117"/>
            <a:ext cx="2824843"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 sz="1200" u="none" cap="none" strike="noStrike">
                <a:solidFill>
                  <a:schemeClr val="dk2"/>
                </a:solidFill>
                <a:latin typeface="Montserrat"/>
                <a:ea typeface="Montserrat"/>
                <a:cs typeface="Montserrat"/>
                <a:sym typeface="Montserrat"/>
              </a:rPr>
              <a:t>Llamamos a la función para que se ejecute automáticamente cuando se cargue el archivo. También lo podemos hacer ante un evento determinado.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56"/>
          <p:cNvSpPr txBox="1"/>
          <p:nvPr>
            <p:ph type="title"/>
          </p:nvPr>
        </p:nvSpPr>
        <p:spPr>
          <a:xfrm>
            <a:off x="209006" y="597425"/>
            <a:ext cx="8605894"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Resultado final</a:t>
            </a:r>
            <a:endParaRPr/>
          </a:p>
        </p:txBody>
      </p:sp>
      <p:pic>
        <p:nvPicPr>
          <p:cNvPr id="241" name="Google Shape;241;p56"/>
          <p:cNvPicPr preferRelativeResize="0"/>
          <p:nvPr/>
        </p:nvPicPr>
        <p:blipFill rotWithShape="1">
          <a:blip r:embed="rId3">
            <a:alphaModFix/>
          </a:blip>
          <a:srcRect b="0" l="0" r="0" t="0"/>
          <a:stretch/>
        </p:blipFill>
        <p:spPr>
          <a:xfrm>
            <a:off x="380225" y="1168773"/>
            <a:ext cx="2493604" cy="3169066"/>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242" name="Google Shape;242;p56"/>
          <p:cNvPicPr preferRelativeResize="0"/>
          <p:nvPr/>
        </p:nvPicPr>
        <p:blipFill rotWithShape="1">
          <a:blip r:embed="rId4">
            <a:alphaModFix/>
          </a:blip>
          <a:srcRect b="0" l="0" r="0" t="0"/>
          <a:stretch/>
        </p:blipFill>
        <p:spPr>
          <a:xfrm>
            <a:off x="5004384" y="1168773"/>
            <a:ext cx="3976647" cy="3053444"/>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243" name="Google Shape;243;p56"/>
          <p:cNvSpPr/>
          <p:nvPr/>
        </p:nvSpPr>
        <p:spPr>
          <a:xfrm>
            <a:off x="3084144" y="2375807"/>
            <a:ext cx="1788302" cy="391886"/>
          </a:xfrm>
          <a:prstGeom prst="rightArrow">
            <a:avLst>
              <a:gd fmla="val 50000" name="adj1"/>
              <a:gd fmla="val 50000" name="adj2"/>
            </a:avLst>
          </a:prstGeom>
          <a:solidFill>
            <a:schemeClr val="accent1"/>
          </a:solidFill>
          <a:ln cap="flat" cmpd="sng" w="25400">
            <a:solidFill>
              <a:srgbClr val="1B3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100" u="none" cap="none" strike="noStrike">
                <a:solidFill>
                  <a:schemeClr val="lt1"/>
                </a:solidFill>
                <a:latin typeface="Arial"/>
                <a:ea typeface="Arial"/>
                <a:cs typeface="Arial"/>
                <a:sym typeface="Arial"/>
              </a:rPr>
              <a:t>Aplicamos CSS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Material extra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Recordá: </a:t>
            </a:r>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Realizar los Ejercicios obligatorios.</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1200"/>
              </a:spcBef>
              <a:spcAft>
                <a:spcPts val="0"/>
              </a:spcAft>
              <a:buSzPts val="3700"/>
              <a:buNone/>
            </a:pPr>
            <a:r>
              <a:rPr lang="es"/>
              <a:t>Muchas gracias por tu atención.</a:t>
            </a:r>
            <a:endParaRPr/>
          </a:p>
          <a:p>
            <a:pPr indent="0" lvl="0" marL="0" rtl="0" algn="l">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
          <p:cNvSpPr txBox="1"/>
          <p:nvPr>
            <p:ph type="ctrTitle"/>
          </p:nvPr>
        </p:nvSpPr>
        <p:spPr>
          <a:xfrm>
            <a:off x="311700" y="1226800"/>
            <a:ext cx="8520600" cy="15705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900"/>
              <a:buNone/>
            </a:pPr>
            <a:r>
              <a:rPr b="0" lang="es"/>
              <a:t>Peticiones Fetch</a:t>
            </a:r>
            <a:endParaRPr b="0"/>
          </a:p>
        </p:txBody>
      </p:sp>
      <p:pic>
        <p:nvPicPr>
          <p:cNvPr id="142" name="Google Shape;142;p2"/>
          <p:cNvPicPr preferRelativeResize="0"/>
          <p:nvPr/>
        </p:nvPicPr>
        <p:blipFill rotWithShape="1">
          <a:blip r:embed="rId3">
            <a:alphaModFix/>
          </a:blip>
          <a:srcRect b="0" l="0" r="0" t="0"/>
          <a:stretch/>
        </p:blipFill>
        <p:spPr>
          <a:xfrm>
            <a:off x="4210050" y="2868475"/>
            <a:ext cx="723900" cy="723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Les damos la bienvenida</a:t>
            </a:r>
            <a:endParaRPr/>
          </a:p>
        </p:txBody>
      </p:sp>
      <p:sp>
        <p:nvSpPr>
          <p:cNvPr id="148" name="Google Shape;148;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21</a:t>
            </a:r>
            <a:endParaRPr/>
          </a:p>
        </p:txBody>
      </p:sp>
      <p:sp>
        <p:nvSpPr>
          <p:cNvPr id="154" name="Google Shape;154;p4"/>
          <p:cNvSpPr txBox="1"/>
          <p:nvPr>
            <p:ph type="title"/>
          </p:nvPr>
        </p:nvSpPr>
        <p:spPr>
          <a:xfrm>
            <a:off x="1275675" y="115937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20</a:t>
            </a:r>
            <a:endParaRPr/>
          </a:p>
        </p:txBody>
      </p:sp>
      <p:sp>
        <p:nvSpPr>
          <p:cNvPr id="155" name="Google Shape;155;p4"/>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78571"/>
              <a:buFont typeface="Arial"/>
              <a:buNone/>
            </a:pPr>
            <a:r>
              <a:rPr lang="es"/>
              <a:t>Clase 22</a:t>
            </a:r>
            <a:endParaRPr/>
          </a:p>
        </p:txBody>
      </p:sp>
      <p:sp>
        <p:nvSpPr>
          <p:cNvPr id="156" name="Google Shape;156;p4"/>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t>Base de datos</a:t>
            </a:r>
            <a:endParaRPr b="1"/>
          </a:p>
          <a:p>
            <a:pPr indent="0" lvl="0" marL="0" rtl="0" algn="l">
              <a:lnSpc>
                <a:spcPct val="100000"/>
              </a:lnSpc>
              <a:spcBef>
                <a:spcPts val="0"/>
              </a:spcBef>
              <a:spcAft>
                <a:spcPts val="0"/>
              </a:spcAft>
              <a:buClr>
                <a:schemeClr val="dk1"/>
              </a:buClr>
              <a:buSzPts val="1100"/>
              <a:buFont typeface="Arial"/>
              <a:buNone/>
            </a:pPr>
            <a:r>
              <a:t/>
            </a:r>
            <a:endParaRPr b="1"/>
          </a:p>
        </p:txBody>
      </p:sp>
      <p:sp>
        <p:nvSpPr>
          <p:cNvPr id="157" name="Google Shape;157;p4"/>
          <p:cNvSpPr txBox="1"/>
          <p:nvPr>
            <p:ph idx="6" type="title"/>
          </p:nvPr>
        </p:nvSpPr>
        <p:spPr>
          <a:xfrm>
            <a:off x="3331525" y="2155125"/>
            <a:ext cx="2397900" cy="212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t>Peticiones Fetch</a:t>
            </a:r>
            <a:endParaRPr b="1"/>
          </a:p>
          <a:p>
            <a:pPr indent="0" lvl="0" marL="0" rtl="0" algn="l">
              <a:lnSpc>
                <a:spcPct val="100000"/>
              </a:lnSpc>
              <a:spcBef>
                <a:spcPts val="0"/>
              </a:spcBef>
              <a:spcAft>
                <a:spcPts val="0"/>
              </a:spcAft>
              <a:buSzPts val="1000"/>
              <a:buNone/>
            </a:pPr>
            <a:r>
              <a:t/>
            </a:r>
            <a:endParaRPr b="1"/>
          </a:p>
          <a:p>
            <a:pPr indent="-292100" lvl="0" marL="457200" rtl="0" algn="l">
              <a:lnSpc>
                <a:spcPct val="115000"/>
              </a:lnSpc>
              <a:spcBef>
                <a:spcPts val="0"/>
              </a:spcBef>
              <a:spcAft>
                <a:spcPts val="0"/>
              </a:spcAft>
              <a:buSzPts val="1000"/>
              <a:buChar char="●"/>
            </a:pPr>
            <a:r>
              <a:rPr lang="es"/>
              <a:t>Peticiones APIs Restul: Método GET</a:t>
            </a:r>
            <a:endParaRPr/>
          </a:p>
          <a:p>
            <a:pPr indent="-292100" lvl="0" marL="457200" rtl="0" algn="l">
              <a:lnSpc>
                <a:spcPct val="115000"/>
              </a:lnSpc>
              <a:spcBef>
                <a:spcPts val="0"/>
              </a:spcBef>
              <a:spcAft>
                <a:spcPts val="0"/>
              </a:spcAft>
              <a:buSzPts val="1000"/>
              <a:buChar char="●"/>
            </a:pPr>
            <a:r>
              <a:rPr lang="es"/>
              <a:t>Manipulación de la respuesta recibida.</a:t>
            </a:r>
            <a:endParaRPr/>
          </a:p>
        </p:txBody>
      </p:sp>
      <p:sp>
        <p:nvSpPr>
          <p:cNvPr id="158" name="Google Shape;158;p4"/>
          <p:cNvSpPr txBox="1"/>
          <p:nvPr/>
        </p:nvSpPr>
        <p:spPr>
          <a:xfrm>
            <a:off x="532575" y="2150325"/>
            <a:ext cx="2397900" cy="21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 sz="1000" u="none" cap="none" strike="noStrike">
                <a:solidFill>
                  <a:schemeClr val="dk1"/>
                </a:solidFill>
                <a:latin typeface="Montserrat"/>
                <a:ea typeface="Montserrat"/>
                <a:cs typeface="Montserrat"/>
                <a:sym typeface="Montserrat"/>
              </a:rPr>
              <a:t>Asincronismo (Parte II)</a:t>
            </a:r>
            <a:endParaRPr/>
          </a:p>
          <a:p>
            <a:pPr indent="0" lvl="0" marL="0" marR="0" rtl="0" algn="l">
              <a:lnSpc>
                <a:spcPct val="100000"/>
              </a:lnSpc>
              <a:spcBef>
                <a:spcPts val="0"/>
              </a:spcBef>
              <a:spcAft>
                <a:spcPts val="0"/>
              </a:spcAft>
              <a:buClr>
                <a:schemeClr val="dk1"/>
              </a:buClr>
              <a:buSzPts val="1000"/>
              <a:buFont typeface="Montserrat"/>
              <a:buNone/>
            </a:pPr>
            <a:r>
              <a:t/>
            </a:r>
            <a:endParaRPr b="1" i="0" sz="1000" u="none" cap="none" strike="noStrike">
              <a:solidFill>
                <a:schemeClr val="dk1"/>
              </a:solidFill>
              <a:latin typeface="Montserrat"/>
              <a:ea typeface="Montserrat"/>
              <a:cs typeface="Montserrat"/>
              <a:sym typeface="Montserrat"/>
            </a:endParaRPr>
          </a:p>
          <a:p>
            <a:pPr indent="-292100" lvl="0" marL="457200" marR="0" rtl="0" algn="l">
              <a:lnSpc>
                <a:spcPct val="115000"/>
              </a:lnSpc>
              <a:spcBef>
                <a:spcPts val="0"/>
              </a:spcBef>
              <a:spcAft>
                <a:spcPts val="0"/>
              </a:spcAft>
              <a:buClr>
                <a:schemeClr val="dk1"/>
              </a:buClr>
              <a:buSzPts val="1000"/>
              <a:buFont typeface="Montserrat"/>
              <a:buChar char="●"/>
            </a:pPr>
            <a:r>
              <a:rPr b="0" i="0" lang="es" sz="1000" u="none" cap="none" strike="noStrike">
                <a:solidFill>
                  <a:schemeClr val="dk1"/>
                </a:solidFill>
                <a:latin typeface="Montserrat"/>
                <a:ea typeface="Montserrat"/>
                <a:cs typeface="Montserrat"/>
                <a:sym typeface="Montserrat"/>
              </a:rPr>
              <a:t>Introducción</a:t>
            </a:r>
            <a:endParaRPr/>
          </a:p>
          <a:p>
            <a:pPr indent="-292100" lvl="0" marL="457200" marR="0" rtl="0" algn="l">
              <a:lnSpc>
                <a:spcPct val="115000"/>
              </a:lnSpc>
              <a:spcBef>
                <a:spcPts val="0"/>
              </a:spcBef>
              <a:spcAft>
                <a:spcPts val="0"/>
              </a:spcAft>
              <a:buClr>
                <a:schemeClr val="dk1"/>
              </a:buClr>
              <a:buSzPts val="1000"/>
              <a:buFont typeface="Montserrat"/>
              <a:buChar char="●"/>
            </a:pPr>
            <a:r>
              <a:rPr b="0" i="0" lang="es" sz="1000" u="none" cap="none" strike="noStrike">
                <a:solidFill>
                  <a:schemeClr val="dk1"/>
                </a:solidFill>
                <a:latin typeface="Montserrat"/>
                <a:ea typeface="Montserrat"/>
                <a:cs typeface="Montserrat"/>
                <a:sym typeface="Montserrat"/>
              </a:rPr>
              <a:t>Sincronismo y Asincronismo</a:t>
            </a:r>
            <a:endParaRPr/>
          </a:p>
          <a:p>
            <a:pPr indent="-292100" lvl="0" marL="457200" marR="0" rtl="0" algn="l">
              <a:lnSpc>
                <a:spcPct val="115000"/>
              </a:lnSpc>
              <a:spcBef>
                <a:spcPts val="0"/>
              </a:spcBef>
              <a:spcAft>
                <a:spcPts val="0"/>
              </a:spcAft>
              <a:buClr>
                <a:schemeClr val="dk1"/>
              </a:buClr>
              <a:buSzPts val="1000"/>
              <a:buFont typeface="Montserrat"/>
              <a:buChar char="●"/>
            </a:pPr>
            <a:r>
              <a:rPr b="0" i="0" lang="es" sz="1000" u="none" cap="none" strike="noStrike">
                <a:solidFill>
                  <a:schemeClr val="dk1"/>
                </a:solidFill>
                <a:latin typeface="Montserrat"/>
                <a:ea typeface="Montserrat"/>
                <a:cs typeface="Montserrat"/>
                <a:sym typeface="Montserrat"/>
              </a:rPr>
              <a:t>Promesas</a:t>
            </a:r>
            <a:endParaRPr/>
          </a:p>
          <a:p>
            <a:pPr indent="-292100" lvl="0" marL="457200" marR="0" rtl="0" algn="l">
              <a:lnSpc>
                <a:spcPct val="115000"/>
              </a:lnSpc>
              <a:spcBef>
                <a:spcPts val="0"/>
              </a:spcBef>
              <a:spcAft>
                <a:spcPts val="0"/>
              </a:spcAft>
              <a:buClr>
                <a:schemeClr val="dk1"/>
              </a:buClr>
              <a:buSzPts val="1000"/>
              <a:buFont typeface="Montserrat"/>
              <a:buChar char="●"/>
            </a:pPr>
            <a:r>
              <a:rPr b="0" i="0" lang="es" sz="1000" u="none" cap="none" strike="noStrike">
                <a:solidFill>
                  <a:schemeClr val="dk1"/>
                </a:solidFill>
                <a:latin typeface="Montserrat"/>
                <a:ea typeface="Montserrat"/>
                <a:cs typeface="Montserrat"/>
                <a:sym typeface="Montserrat"/>
              </a:rPr>
              <a:t>Funciones  del constructor y métodos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Peticiones Fetch</a:t>
            </a:r>
            <a:endParaRPr/>
          </a:p>
        </p:txBody>
      </p:sp>
      <p:sp>
        <p:nvSpPr>
          <p:cNvPr id="164" name="Google Shape;164;p5"/>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700"/>
              <a:buNone/>
            </a:pPr>
            <a:r>
              <a:rPr lang="es" sz="1500"/>
              <a:t>El </a:t>
            </a:r>
            <a:r>
              <a:rPr b="1" lang="es" sz="1500">
                <a:latin typeface="Montserrat"/>
                <a:ea typeface="Montserrat"/>
                <a:cs typeface="Montserrat"/>
                <a:sym typeface="Montserrat"/>
              </a:rPr>
              <a:t>Fetch API </a:t>
            </a:r>
            <a:r>
              <a:rPr lang="es" sz="1500"/>
              <a:t>es una tecnología moderna que permite realizar solicitudes </a:t>
            </a:r>
            <a:r>
              <a:rPr b="1" lang="es" sz="1500">
                <a:latin typeface="Montserrat"/>
                <a:ea typeface="Montserrat"/>
                <a:cs typeface="Montserrat"/>
                <a:sym typeface="Montserrat"/>
              </a:rPr>
              <a:t>HTTP</a:t>
            </a:r>
            <a:r>
              <a:rPr lang="es" sz="1500"/>
              <a:t> de manera asincrónica desde el navegador. Es parte del estándar de </a:t>
            </a:r>
            <a:r>
              <a:rPr b="1" lang="es" sz="1500">
                <a:latin typeface="Montserrat"/>
                <a:ea typeface="Montserrat"/>
                <a:cs typeface="Montserrat"/>
                <a:sym typeface="Montserrat"/>
              </a:rPr>
              <a:t>HTML5</a:t>
            </a:r>
            <a:r>
              <a:rPr lang="es" sz="1500"/>
              <a:t> y proporciona una manera poderosa y flexible de interactuar con servidores web. A diferencia </a:t>
            </a:r>
            <a:r>
              <a:rPr b="1" lang="es" sz="1500">
                <a:latin typeface="Montserrat"/>
                <a:ea typeface="Montserrat"/>
                <a:cs typeface="Montserrat"/>
                <a:sym typeface="Montserrat"/>
              </a:rPr>
              <a:t>de XMLHttpRequest</a:t>
            </a:r>
            <a:r>
              <a:rPr lang="es" sz="1500"/>
              <a:t>, que era la forma anterior de realizar solicitudes, fetch ofrece una forma más sencilla y potente de trabajar con </a:t>
            </a:r>
            <a:r>
              <a:rPr b="1" lang="es" sz="1500">
                <a:latin typeface="Montserrat"/>
                <a:ea typeface="Montserrat"/>
                <a:cs typeface="Montserrat"/>
                <a:sym typeface="Montserrat"/>
              </a:rPr>
              <a:t>promesas</a:t>
            </a:r>
            <a:r>
              <a:rPr lang="es" sz="1500"/>
              <a:t>, facilitando la escritura de </a:t>
            </a:r>
            <a:r>
              <a:rPr b="1" lang="es" sz="1500">
                <a:latin typeface="Montserrat"/>
                <a:ea typeface="Montserrat"/>
                <a:cs typeface="Montserrat"/>
                <a:sym typeface="Montserrat"/>
              </a:rPr>
              <a:t>código asíncrono </a:t>
            </a:r>
            <a:r>
              <a:rPr lang="es" sz="1500"/>
              <a:t>que es más fácil de leer y mantener.</a:t>
            </a:r>
            <a:endParaRPr/>
          </a:p>
          <a:p>
            <a:pPr indent="0" lvl="0" marL="0" rtl="0" algn="l">
              <a:lnSpc>
                <a:spcPct val="90000"/>
              </a:lnSpc>
              <a:spcBef>
                <a:spcPts val="0"/>
              </a:spcBef>
              <a:spcAft>
                <a:spcPts val="0"/>
              </a:spcAft>
              <a:buSzPts val="1700"/>
              <a:buNone/>
            </a:pPr>
            <a:r>
              <a:t/>
            </a:r>
            <a:endParaRPr sz="1500"/>
          </a:p>
          <a:p>
            <a:pPr indent="0" lvl="0" marL="0" rtl="0" algn="l">
              <a:lnSpc>
                <a:spcPct val="90000"/>
              </a:lnSpc>
              <a:spcBef>
                <a:spcPts val="0"/>
              </a:spcBef>
              <a:spcAft>
                <a:spcPts val="0"/>
              </a:spcAft>
              <a:buSzPts val="1700"/>
              <a:buNone/>
            </a:pPr>
            <a:r>
              <a:rPr lang="es" sz="1600"/>
              <a:t>Fetch API es una herramienta esencial para los desarrolladores web modernos, proporcionando una interfaz limpia y fácil de usar para realizar solicitudes HTTP. A lo largo de esta clase, aprenderemos a utilizar fetch en diferentes escenarios, manejar respuestas de diversos tipos, y gestionar errores de manera efectiva.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Peticiones APIs RESTful: Método GET</a:t>
            </a:r>
            <a:endParaRPr/>
          </a:p>
        </p:txBody>
      </p:sp>
      <p:sp>
        <p:nvSpPr>
          <p:cNvPr id="170" name="Google Shape;170;p6"/>
          <p:cNvSpPr txBox="1"/>
          <p:nvPr>
            <p:ph idx="1" type="body"/>
          </p:nvPr>
        </p:nvSpPr>
        <p:spPr>
          <a:xfrm>
            <a:off x="311700" y="1070340"/>
            <a:ext cx="8280000" cy="1268508"/>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SzPct val="155844"/>
              <a:buNone/>
            </a:pPr>
            <a:r>
              <a:rPr lang="es" sz="1650"/>
              <a:t>El método GET se utiliza para recuperar información del servidor. No modifica los datos en el servidor; sólo solicita y recibe datos. </a:t>
            </a:r>
            <a:endParaRPr/>
          </a:p>
          <a:p>
            <a:pPr indent="0" lvl="0" marL="0" rtl="0" algn="l">
              <a:lnSpc>
                <a:spcPct val="115000"/>
              </a:lnSpc>
              <a:spcBef>
                <a:spcPts val="1200"/>
              </a:spcBef>
              <a:spcAft>
                <a:spcPts val="0"/>
              </a:spcAft>
              <a:buSzPct val="155844"/>
              <a:buNone/>
            </a:pPr>
            <a:r>
              <a:rPr lang="es" sz="1650"/>
              <a:t>En Javascript, existen varias maneras de escribir código para solicitar la información al servidor a través del método GET. Veamos una de ellas con la api : </a:t>
            </a:r>
            <a:r>
              <a:rPr b="1" lang="es" sz="1650"/>
              <a:t>https://rickandmortyapi.com/api/character</a:t>
            </a:r>
            <a:endParaRPr b="1" sz="1650"/>
          </a:p>
          <a:p>
            <a:pPr indent="0" lvl="0" marL="0" rtl="0" algn="l">
              <a:lnSpc>
                <a:spcPct val="115000"/>
              </a:lnSpc>
              <a:spcBef>
                <a:spcPts val="1200"/>
              </a:spcBef>
              <a:spcAft>
                <a:spcPts val="0"/>
              </a:spcAft>
              <a:buSzPct val="155844"/>
              <a:buNone/>
            </a:pPr>
            <a:r>
              <a:t/>
            </a:r>
            <a:endParaRPr sz="1650"/>
          </a:p>
          <a:p>
            <a:pPr indent="0" lvl="0" marL="0" rtl="0" algn="l">
              <a:lnSpc>
                <a:spcPct val="115000"/>
              </a:lnSpc>
              <a:spcBef>
                <a:spcPts val="1200"/>
              </a:spcBef>
              <a:spcAft>
                <a:spcPts val="1200"/>
              </a:spcAft>
              <a:buSzPct val="155844"/>
              <a:buNone/>
            </a:pPr>
            <a:r>
              <a:t/>
            </a:r>
            <a:endParaRPr sz="1650"/>
          </a:p>
        </p:txBody>
      </p:sp>
      <p:sp>
        <p:nvSpPr>
          <p:cNvPr id="171" name="Google Shape;171;p6"/>
          <p:cNvSpPr/>
          <p:nvPr/>
        </p:nvSpPr>
        <p:spPr>
          <a:xfrm>
            <a:off x="391885" y="2252124"/>
            <a:ext cx="4748349" cy="1040936"/>
          </a:xfrm>
          <a:prstGeom prst="rect">
            <a:avLst/>
          </a:prstGeom>
          <a:solidFill>
            <a:srgbClr val="1D1D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900" u="none" cap="none" strike="noStrike">
                <a:solidFill>
                  <a:srgbClr val="BB9AF7"/>
                </a:solidFill>
                <a:highlight>
                  <a:srgbClr val="1A1B26"/>
                </a:highlight>
                <a:latin typeface="Consolas"/>
                <a:ea typeface="Consolas"/>
                <a:cs typeface="Consolas"/>
                <a:sym typeface="Consolas"/>
              </a:rPr>
              <a:t>const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C0CAF5"/>
                </a:solidFill>
                <a:highlight>
                  <a:srgbClr val="1A1B26"/>
                </a:highlight>
                <a:latin typeface="Consolas"/>
                <a:ea typeface="Consolas"/>
                <a:cs typeface="Consolas"/>
                <a:sym typeface="Consolas"/>
              </a:rPr>
              <a:t>options</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9ABDF5"/>
                </a:solidFill>
                <a:highlight>
                  <a:srgbClr val="1A1B26"/>
                </a:highlight>
                <a:latin typeface="Consolas"/>
                <a:ea typeface="Consolas"/>
                <a:cs typeface="Consolas"/>
                <a:sym typeface="Consolas"/>
              </a:rPr>
              <a:t>{</a:t>
            </a:r>
            <a:r>
              <a:rPr b="0" i="0" lang="es" sz="900" u="none" cap="none" strike="noStrike">
                <a:solidFill>
                  <a:srgbClr val="9ECE6A"/>
                </a:solidFill>
                <a:highlight>
                  <a:srgbClr val="1A1B26"/>
                </a:highlight>
                <a:latin typeface="Consolas"/>
                <a:ea typeface="Consolas"/>
                <a:cs typeface="Consolas"/>
                <a:sym typeface="Consolas"/>
              </a:rPr>
              <a:t>method</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9ECE6A"/>
                </a:solidFill>
                <a:highlight>
                  <a:srgbClr val="1A1B26"/>
                </a:highlight>
                <a:latin typeface="Consolas"/>
                <a:ea typeface="Consolas"/>
                <a:cs typeface="Consolas"/>
                <a:sym typeface="Consolas"/>
              </a:rPr>
              <a:t>GET</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9ECE6A"/>
                </a:solidFill>
                <a:highlight>
                  <a:srgbClr val="1A1B26"/>
                </a:highlight>
                <a:latin typeface="Consolas"/>
                <a:ea typeface="Consolas"/>
                <a:cs typeface="Consolas"/>
                <a:sym typeface="Consolas"/>
              </a:rPr>
              <a:t>headers</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9ABDF5"/>
                </a:solidFill>
                <a:highlight>
                  <a:srgbClr val="1A1B26"/>
                </a:highlight>
                <a:latin typeface="Consolas"/>
                <a:ea typeface="Consolas"/>
                <a:cs typeface="Consolas"/>
                <a:sym typeface="Consolas"/>
              </a:rPr>
              <a:t>{</a:t>
            </a:r>
            <a:r>
              <a:rPr b="0" i="0" lang="es" sz="900" u="none" cap="none" strike="noStrike">
                <a:solidFill>
                  <a:srgbClr val="9ECE6A"/>
                </a:solidFill>
                <a:highlight>
                  <a:srgbClr val="1A1B26"/>
                </a:highlight>
                <a:latin typeface="Consolas"/>
                <a:ea typeface="Consolas"/>
                <a:cs typeface="Consolas"/>
                <a:sym typeface="Consolas"/>
              </a:rPr>
              <a:t>accept</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9ECE6A"/>
                </a:solidFill>
                <a:highlight>
                  <a:srgbClr val="1A1B26"/>
                </a:highlight>
                <a:latin typeface="Consolas"/>
                <a:ea typeface="Consolas"/>
                <a:cs typeface="Consolas"/>
                <a:sym typeface="Consolas"/>
              </a:rPr>
              <a:t>application/json</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9ABDF5"/>
                </a:solidFill>
                <a:highlight>
                  <a:srgbClr val="1A1B26"/>
                </a:highlight>
                <a:latin typeface="Consolas"/>
                <a:ea typeface="Consolas"/>
                <a:cs typeface="Consolas"/>
                <a:sym typeface="Consolas"/>
              </a:rPr>
              <a:t>}}</a:t>
            </a:r>
            <a:r>
              <a:rPr b="0" i="0" lang="es" sz="900" u="none" cap="none" strike="noStrike">
                <a:solidFill>
                  <a:srgbClr val="89DDFF"/>
                </a:solidFill>
                <a:highlight>
                  <a:srgbClr val="1A1B26"/>
                </a:highlight>
                <a:latin typeface="Consolas"/>
                <a:ea typeface="Consolas"/>
                <a:cs typeface="Consolas"/>
                <a:sym typeface="Consolas"/>
              </a:rPr>
              <a:t>;</a:t>
            </a:r>
            <a:endParaRPr b="0" i="0" sz="9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br>
              <a:rPr b="0" i="0" lang="es" sz="900" u="none" cap="none" strike="noStrike">
                <a:solidFill>
                  <a:srgbClr val="A9B1D6"/>
                </a:solidFill>
                <a:highlight>
                  <a:srgbClr val="1A1B26"/>
                </a:highlight>
                <a:latin typeface="Consolas"/>
                <a:ea typeface="Consolas"/>
                <a:cs typeface="Consolas"/>
                <a:sym typeface="Consolas"/>
              </a:rPr>
            </a:br>
            <a:r>
              <a:rPr b="0" i="0" lang="es" sz="900" u="none" cap="none" strike="noStrike">
                <a:solidFill>
                  <a:srgbClr val="7AA2F7"/>
                </a:solidFill>
                <a:highlight>
                  <a:srgbClr val="1A1B26"/>
                </a:highlight>
                <a:latin typeface="Consolas"/>
                <a:ea typeface="Consolas"/>
                <a:cs typeface="Consolas"/>
                <a:sym typeface="Consolas"/>
              </a:rPr>
              <a:t>fetch</a:t>
            </a:r>
            <a:r>
              <a:rPr b="0" i="0" lang="es" sz="900" u="none" cap="none" strike="noStrike">
                <a:solidFill>
                  <a:srgbClr val="9ABDF5"/>
                </a:solidFill>
                <a:highlight>
                  <a:srgbClr val="1A1B26"/>
                </a:highlight>
                <a:latin typeface="Consolas"/>
                <a:ea typeface="Consolas"/>
                <a:cs typeface="Consolas"/>
                <a:sym typeface="Consolas"/>
              </a:rPr>
              <a:t>(</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9ECE6A"/>
                </a:solidFill>
                <a:highlight>
                  <a:srgbClr val="1A1B26"/>
                </a:highlight>
                <a:latin typeface="Consolas"/>
                <a:ea typeface="Consolas"/>
                <a:cs typeface="Consolas"/>
                <a:sym typeface="Consolas"/>
              </a:rPr>
              <a:t>https://rickandmortyapi.com/api/character</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7AA2F7"/>
                </a:solidFill>
                <a:highlight>
                  <a:srgbClr val="1A1B26"/>
                </a:highlight>
                <a:latin typeface="Consolas"/>
                <a:ea typeface="Consolas"/>
                <a:cs typeface="Consolas"/>
                <a:sym typeface="Consolas"/>
              </a:rPr>
              <a:t>, </a:t>
            </a:r>
            <a:r>
              <a:rPr b="0" i="0" lang="es" sz="900" u="none" cap="none" strike="noStrike">
                <a:solidFill>
                  <a:srgbClr val="C0CAF5"/>
                </a:solidFill>
                <a:highlight>
                  <a:srgbClr val="1A1B26"/>
                </a:highlight>
                <a:latin typeface="Consolas"/>
                <a:ea typeface="Consolas"/>
                <a:cs typeface="Consolas"/>
                <a:sym typeface="Consolas"/>
              </a:rPr>
              <a:t>options</a:t>
            </a:r>
            <a:r>
              <a:rPr b="0" i="0" lang="es" sz="900" u="none" cap="none" strike="noStrike">
                <a:solidFill>
                  <a:srgbClr val="9ABDF5"/>
                </a:solidFill>
                <a:highlight>
                  <a:srgbClr val="1A1B26"/>
                </a:highlight>
                <a:latin typeface="Consolas"/>
                <a:ea typeface="Consolas"/>
                <a:cs typeface="Consolas"/>
                <a:sym typeface="Consolas"/>
              </a:rPr>
              <a:t>)</a:t>
            </a:r>
            <a:endParaRPr b="0" i="0" sz="9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7AA2F7"/>
                </a:solidFill>
                <a:highlight>
                  <a:srgbClr val="1A1B26"/>
                </a:highlight>
                <a:latin typeface="Consolas"/>
                <a:ea typeface="Consolas"/>
                <a:cs typeface="Consolas"/>
                <a:sym typeface="Consolas"/>
              </a:rPr>
              <a:t>then</a:t>
            </a:r>
            <a:r>
              <a:rPr b="0" i="0" lang="es" sz="900" u="none" cap="none" strike="noStrike">
                <a:solidFill>
                  <a:srgbClr val="A9B1D6"/>
                </a:solidFill>
                <a:highlight>
                  <a:srgbClr val="1A1B26"/>
                </a:highlight>
                <a:latin typeface="Consolas"/>
                <a:ea typeface="Consolas"/>
                <a:cs typeface="Consolas"/>
                <a:sym typeface="Consolas"/>
              </a:rPr>
              <a:t>(</a:t>
            </a:r>
            <a:r>
              <a:rPr b="0" i="0" lang="es" sz="900" u="none" cap="none" strike="noStrike">
                <a:solidFill>
                  <a:srgbClr val="C0CAF5"/>
                </a:solidFill>
                <a:highlight>
                  <a:srgbClr val="1A1B26"/>
                </a:highlight>
                <a:latin typeface="Consolas"/>
                <a:ea typeface="Consolas"/>
                <a:cs typeface="Consolas"/>
                <a:sym typeface="Consolas"/>
              </a:rPr>
              <a:t>response</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BB9AF7"/>
                </a:solidFill>
                <a:highlight>
                  <a:srgbClr val="1A1B26"/>
                </a:highlight>
                <a:latin typeface="Consolas"/>
                <a:ea typeface="Consolas"/>
                <a:cs typeface="Consolas"/>
                <a:sym typeface="Consolas"/>
              </a:rPr>
              <a:t>=&gt;</a:t>
            </a:r>
            <a:r>
              <a:rPr b="0" i="0" lang="es" sz="900" u="none" cap="none" strike="noStrike">
                <a:solidFill>
                  <a:srgbClr val="C0CAF5"/>
                </a:solidFill>
                <a:highlight>
                  <a:srgbClr val="1A1B26"/>
                </a:highlight>
                <a:latin typeface="Consolas"/>
                <a:ea typeface="Consolas"/>
                <a:cs typeface="Consolas"/>
                <a:sym typeface="Consolas"/>
              </a:rPr>
              <a:t> response</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7AA2F7"/>
                </a:solidFill>
                <a:highlight>
                  <a:srgbClr val="1A1B26"/>
                </a:highlight>
                <a:latin typeface="Consolas"/>
                <a:ea typeface="Consolas"/>
                <a:cs typeface="Consolas"/>
                <a:sym typeface="Consolas"/>
              </a:rPr>
              <a:t>json</a:t>
            </a:r>
            <a:r>
              <a:rPr b="0" i="0" lang="es" sz="900" u="none" cap="none" strike="noStrike">
                <a:solidFill>
                  <a:srgbClr val="A9B1D6"/>
                </a:solidFill>
                <a:highlight>
                  <a:srgbClr val="1A1B26"/>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7AA2F7"/>
                </a:solidFill>
                <a:highlight>
                  <a:srgbClr val="1A1B26"/>
                </a:highlight>
                <a:latin typeface="Consolas"/>
                <a:ea typeface="Consolas"/>
                <a:cs typeface="Consolas"/>
                <a:sym typeface="Consolas"/>
              </a:rPr>
              <a:t>then</a:t>
            </a:r>
            <a:r>
              <a:rPr b="0" i="0" lang="es" sz="900" u="none" cap="none" strike="noStrike">
                <a:solidFill>
                  <a:srgbClr val="A9B1D6"/>
                </a:solidFill>
                <a:highlight>
                  <a:srgbClr val="1A1B26"/>
                </a:highlight>
                <a:latin typeface="Consolas"/>
                <a:ea typeface="Consolas"/>
                <a:cs typeface="Consolas"/>
                <a:sym typeface="Consolas"/>
              </a:rPr>
              <a:t>(</a:t>
            </a:r>
            <a:r>
              <a:rPr b="0" i="0" lang="es" sz="900" u="none" cap="none" strike="noStrike">
                <a:solidFill>
                  <a:srgbClr val="C0CAF5"/>
                </a:solidFill>
                <a:highlight>
                  <a:srgbClr val="1A1B26"/>
                </a:highlight>
                <a:latin typeface="Consolas"/>
                <a:ea typeface="Consolas"/>
                <a:cs typeface="Consolas"/>
                <a:sym typeface="Consolas"/>
              </a:rPr>
              <a:t>response</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BB9AF7"/>
                </a:solidFill>
                <a:highlight>
                  <a:srgbClr val="1A1B26"/>
                </a:highlight>
                <a:latin typeface="Consolas"/>
                <a:ea typeface="Consolas"/>
                <a:cs typeface="Consolas"/>
                <a:sym typeface="Consolas"/>
              </a:rPr>
              <a:t>=&gt;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0DB9D7"/>
                </a:solidFill>
                <a:highlight>
                  <a:srgbClr val="1A1B26"/>
                </a:highlight>
                <a:latin typeface="Consolas"/>
                <a:ea typeface="Consolas"/>
                <a:cs typeface="Consolas"/>
                <a:sym typeface="Consolas"/>
              </a:rPr>
              <a:t>console</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0DB9D7"/>
                </a:solidFill>
                <a:highlight>
                  <a:srgbClr val="1A1B26"/>
                </a:highlight>
                <a:latin typeface="Consolas"/>
                <a:ea typeface="Consolas"/>
                <a:cs typeface="Consolas"/>
                <a:sym typeface="Consolas"/>
              </a:rPr>
              <a:t>log</a:t>
            </a:r>
            <a:r>
              <a:rPr b="0" i="0" lang="es" sz="900" u="none" cap="none" strike="noStrike">
                <a:solidFill>
                  <a:srgbClr val="9ABDF5"/>
                </a:solidFill>
                <a:highlight>
                  <a:srgbClr val="1A1B26"/>
                </a:highlight>
                <a:latin typeface="Consolas"/>
                <a:ea typeface="Consolas"/>
                <a:cs typeface="Consolas"/>
                <a:sym typeface="Consolas"/>
              </a:rPr>
              <a:t>(</a:t>
            </a:r>
            <a:r>
              <a:rPr b="0" i="0" lang="es" sz="900" u="none" cap="none" strike="noStrike">
                <a:solidFill>
                  <a:srgbClr val="C0CAF5"/>
                </a:solidFill>
                <a:highlight>
                  <a:srgbClr val="1A1B26"/>
                </a:highlight>
                <a:latin typeface="Consolas"/>
                <a:ea typeface="Consolas"/>
                <a:cs typeface="Consolas"/>
                <a:sym typeface="Consolas"/>
              </a:rPr>
              <a:t>response</a:t>
            </a:r>
            <a:r>
              <a:rPr b="0" i="0" lang="es" sz="900" u="none" cap="none" strike="noStrike">
                <a:solidFill>
                  <a:srgbClr val="9ABDF5"/>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7AA2F7"/>
                </a:solidFill>
                <a:highlight>
                  <a:srgbClr val="1A1B26"/>
                </a:highlight>
                <a:latin typeface="Consolas"/>
                <a:ea typeface="Consolas"/>
                <a:cs typeface="Consolas"/>
                <a:sym typeface="Consolas"/>
              </a:rPr>
              <a:t>catch</a:t>
            </a:r>
            <a:r>
              <a:rPr b="0" i="0" lang="es" sz="900" u="none" cap="none" strike="noStrike">
                <a:solidFill>
                  <a:srgbClr val="A9B1D6"/>
                </a:solidFill>
                <a:highlight>
                  <a:srgbClr val="1A1B26"/>
                </a:highlight>
                <a:latin typeface="Consolas"/>
                <a:ea typeface="Consolas"/>
                <a:cs typeface="Consolas"/>
                <a:sym typeface="Consolas"/>
              </a:rPr>
              <a:t>(</a:t>
            </a:r>
            <a:r>
              <a:rPr b="0" i="0" lang="es" sz="900" u="none" cap="none" strike="noStrike">
                <a:solidFill>
                  <a:srgbClr val="C0CAF5"/>
                </a:solidFill>
                <a:highlight>
                  <a:srgbClr val="1A1B26"/>
                </a:highlight>
                <a:latin typeface="Consolas"/>
                <a:ea typeface="Consolas"/>
                <a:cs typeface="Consolas"/>
                <a:sym typeface="Consolas"/>
              </a:rPr>
              <a:t>err</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BB9AF7"/>
                </a:solidFill>
                <a:highlight>
                  <a:srgbClr val="1A1B26"/>
                </a:highlight>
                <a:latin typeface="Consolas"/>
                <a:ea typeface="Consolas"/>
                <a:cs typeface="Consolas"/>
                <a:sym typeface="Consolas"/>
              </a:rPr>
              <a:t>=&gt;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0DB9D7"/>
                </a:solidFill>
                <a:highlight>
                  <a:srgbClr val="1A1B26"/>
                </a:highlight>
                <a:latin typeface="Consolas"/>
                <a:ea typeface="Consolas"/>
                <a:cs typeface="Consolas"/>
                <a:sym typeface="Consolas"/>
              </a:rPr>
              <a:t>console</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0DB9D7"/>
                </a:solidFill>
                <a:highlight>
                  <a:srgbClr val="1A1B26"/>
                </a:highlight>
                <a:latin typeface="Consolas"/>
                <a:ea typeface="Consolas"/>
                <a:cs typeface="Consolas"/>
                <a:sym typeface="Consolas"/>
              </a:rPr>
              <a:t>error</a:t>
            </a:r>
            <a:r>
              <a:rPr b="0" i="0" lang="es" sz="900" u="none" cap="none" strike="noStrike">
                <a:solidFill>
                  <a:srgbClr val="9ABDF5"/>
                </a:solidFill>
                <a:highlight>
                  <a:srgbClr val="1A1B26"/>
                </a:highlight>
                <a:latin typeface="Consolas"/>
                <a:ea typeface="Consolas"/>
                <a:cs typeface="Consolas"/>
                <a:sym typeface="Consolas"/>
              </a:rPr>
              <a:t>(</a:t>
            </a:r>
            <a:r>
              <a:rPr b="0" i="0" lang="es" sz="900" u="none" cap="none" strike="noStrike">
                <a:solidFill>
                  <a:srgbClr val="C0CAF5"/>
                </a:solidFill>
                <a:highlight>
                  <a:srgbClr val="1A1B26"/>
                </a:highlight>
                <a:latin typeface="Consolas"/>
                <a:ea typeface="Consolas"/>
                <a:cs typeface="Consolas"/>
                <a:sym typeface="Consolas"/>
              </a:rPr>
              <a:t>err</a:t>
            </a:r>
            <a:r>
              <a:rPr b="0" i="0" lang="es" sz="900" u="none" cap="none" strike="noStrike">
                <a:solidFill>
                  <a:srgbClr val="9ABDF5"/>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a:t>
            </a:r>
            <a:r>
              <a:rPr b="0" i="0" lang="es" sz="900" u="none" cap="none" strike="noStrike">
                <a:solidFill>
                  <a:srgbClr val="89DDFF"/>
                </a:solidFill>
                <a:highlight>
                  <a:srgbClr val="1A1B26"/>
                </a:highlight>
                <a:latin typeface="Consolas"/>
                <a:ea typeface="Consolas"/>
                <a:cs typeface="Consolas"/>
                <a:sym typeface="Consolas"/>
              </a:rPr>
              <a:t>;</a:t>
            </a:r>
            <a:endParaRPr b="0" i="0" sz="900" u="none" cap="none" strike="noStrike">
              <a:solidFill>
                <a:srgbClr val="A9B1D6"/>
              </a:solidFill>
              <a:highlight>
                <a:srgbClr val="1A1B26"/>
              </a:highlight>
              <a:latin typeface="Consolas"/>
              <a:ea typeface="Consolas"/>
              <a:cs typeface="Consolas"/>
              <a:sym typeface="Consolas"/>
            </a:endParaRPr>
          </a:p>
        </p:txBody>
      </p:sp>
      <p:cxnSp>
        <p:nvCxnSpPr>
          <p:cNvPr id="172" name="Google Shape;172;p6"/>
          <p:cNvCxnSpPr/>
          <p:nvPr/>
        </p:nvCxnSpPr>
        <p:spPr>
          <a:xfrm rot="10800000">
            <a:off x="5016137" y="2397034"/>
            <a:ext cx="755816" cy="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sp>
        <p:nvSpPr>
          <p:cNvPr id="173" name="Google Shape;173;p6"/>
          <p:cNvSpPr txBox="1"/>
          <p:nvPr/>
        </p:nvSpPr>
        <p:spPr>
          <a:xfrm>
            <a:off x="5796770" y="2252124"/>
            <a:ext cx="3110790"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 sz="1200" u="none" cap="none" strike="noStrike">
                <a:solidFill>
                  <a:schemeClr val="dk2"/>
                </a:solidFill>
                <a:latin typeface="Montserrat"/>
                <a:ea typeface="Montserrat"/>
                <a:cs typeface="Montserrat"/>
                <a:sym typeface="Montserrat"/>
              </a:rPr>
              <a:t>Se define un objeto </a:t>
            </a:r>
            <a:r>
              <a:rPr b="1" i="0" lang="es" sz="1200" u="none" cap="none" strike="noStrike">
                <a:solidFill>
                  <a:schemeClr val="dk2"/>
                </a:solidFill>
                <a:latin typeface="Montserrat"/>
                <a:ea typeface="Montserrat"/>
                <a:cs typeface="Montserrat"/>
                <a:sym typeface="Montserrat"/>
              </a:rPr>
              <a:t>options</a:t>
            </a:r>
            <a:r>
              <a:rPr b="0" i="0" lang="es" sz="1200" u="none" cap="none" strike="noStrike">
                <a:solidFill>
                  <a:schemeClr val="dk2"/>
                </a:solidFill>
                <a:latin typeface="Montserrat"/>
                <a:ea typeface="Montserrat"/>
                <a:cs typeface="Montserrat"/>
                <a:sym typeface="Montserrat"/>
              </a:rPr>
              <a:t> que especifica el método HTTP a utilizar (</a:t>
            </a:r>
            <a:r>
              <a:rPr b="1" i="0" lang="es" sz="1200" u="none" cap="none" strike="noStrike">
                <a:solidFill>
                  <a:schemeClr val="dk2"/>
                </a:solidFill>
                <a:latin typeface="Montserrat"/>
                <a:ea typeface="Montserrat"/>
                <a:cs typeface="Montserrat"/>
                <a:sym typeface="Montserrat"/>
              </a:rPr>
              <a:t>GET</a:t>
            </a:r>
            <a:r>
              <a:rPr b="0" i="0" lang="es" sz="1200" u="none" cap="none" strike="noStrike">
                <a:solidFill>
                  <a:schemeClr val="dk2"/>
                </a:solidFill>
                <a:latin typeface="Montserrat"/>
                <a:ea typeface="Montserrat"/>
                <a:cs typeface="Montserrat"/>
                <a:sym typeface="Montserrat"/>
              </a:rPr>
              <a:t>) y los encabezados de la solicitud. En este caso, el encabezado </a:t>
            </a:r>
            <a:r>
              <a:rPr b="1" i="0" lang="es" sz="1200" u="none" cap="none" strike="noStrike">
                <a:solidFill>
                  <a:schemeClr val="dk2"/>
                </a:solidFill>
                <a:latin typeface="Montserrat"/>
                <a:ea typeface="Montserrat"/>
                <a:cs typeface="Montserrat"/>
                <a:sym typeface="Montserrat"/>
              </a:rPr>
              <a:t>accept</a:t>
            </a:r>
            <a:r>
              <a:rPr b="0" i="0" lang="es" sz="1200" u="none" cap="none" strike="noStrike">
                <a:solidFill>
                  <a:schemeClr val="dk2"/>
                </a:solidFill>
                <a:latin typeface="Montserrat"/>
                <a:ea typeface="Montserrat"/>
                <a:cs typeface="Montserrat"/>
                <a:sym typeface="Montserrat"/>
              </a:rPr>
              <a:t> se establece en </a:t>
            </a:r>
            <a:r>
              <a:rPr b="1" i="0" lang="es" sz="1200" u="none" cap="none" strike="noStrike">
                <a:solidFill>
                  <a:schemeClr val="dk2"/>
                </a:solidFill>
                <a:latin typeface="Montserrat"/>
                <a:ea typeface="Montserrat"/>
                <a:cs typeface="Montserrat"/>
                <a:sym typeface="Montserrat"/>
              </a:rPr>
              <a:t>application/json</a:t>
            </a:r>
            <a:r>
              <a:rPr b="0" i="0" lang="es" sz="1200" u="none" cap="none" strike="noStrike">
                <a:solidFill>
                  <a:schemeClr val="dk2"/>
                </a:solidFill>
                <a:latin typeface="Montserrat"/>
                <a:ea typeface="Montserrat"/>
                <a:cs typeface="Montserrat"/>
                <a:sym typeface="Montserrat"/>
              </a:rPr>
              <a:t>, lo que indica que el cliente (nuestro código) espera que la respuesta esté en formato JSON.</a:t>
            </a:r>
            <a:endParaRPr b="0" i="0" sz="12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5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Peticiones APIs RESTful: Método GET</a:t>
            </a:r>
            <a:endParaRPr/>
          </a:p>
        </p:txBody>
      </p:sp>
      <p:sp>
        <p:nvSpPr>
          <p:cNvPr id="179" name="Google Shape;179;p50"/>
          <p:cNvSpPr/>
          <p:nvPr/>
        </p:nvSpPr>
        <p:spPr>
          <a:xfrm>
            <a:off x="431073" y="1211188"/>
            <a:ext cx="4748349" cy="1040936"/>
          </a:xfrm>
          <a:prstGeom prst="rect">
            <a:avLst/>
          </a:prstGeom>
          <a:solidFill>
            <a:srgbClr val="1D1D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900" u="none" cap="none" strike="noStrike">
                <a:solidFill>
                  <a:srgbClr val="BB9AF7"/>
                </a:solidFill>
                <a:highlight>
                  <a:srgbClr val="1A1B26"/>
                </a:highlight>
                <a:latin typeface="Consolas"/>
                <a:ea typeface="Consolas"/>
                <a:cs typeface="Consolas"/>
                <a:sym typeface="Consolas"/>
              </a:rPr>
              <a:t>const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C0CAF5"/>
                </a:solidFill>
                <a:highlight>
                  <a:srgbClr val="1A1B26"/>
                </a:highlight>
                <a:latin typeface="Consolas"/>
                <a:ea typeface="Consolas"/>
                <a:cs typeface="Consolas"/>
                <a:sym typeface="Consolas"/>
              </a:rPr>
              <a:t>options</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9ABDF5"/>
                </a:solidFill>
                <a:highlight>
                  <a:srgbClr val="1A1B26"/>
                </a:highlight>
                <a:latin typeface="Consolas"/>
                <a:ea typeface="Consolas"/>
                <a:cs typeface="Consolas"/>
                <a:sym typeface="Consolas"/>
              </a:rPr>
              <a:t>{</a:t>
            </a:r>
            <a:r>
              <a:rPr b="0" i="0" lang="es" sz="900" u="none" cap="none" strike="noStrike">
                <a:solidFill>
                  <a:srgbClr val="9ECE6A"/>
                </a:solidFill>
                <a:highlight>
                  <a:srgbClr val="1A1B26"/>
                </a:highlight>
                <a:latin typeface="Consolas"/>
                <a:ea typeface="Consolas"/>
                <a:cs typeface="Consolas"/>
                <a:sym typeface="Consolas"/>
              </a:rPr>
              <a:t>method</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9ECE6A"/>
                </a:solidFill>
                <a:highlight>
                  <a:srgbClr val="1A1B26"/>
                </a:highlight>
                <a:latin typeface="Consolas"/>
                <a:ea typeface="Consolas"/>
                <a:cs typeface="Consolas"/>
                <a:sym typeface="Consolas"/>
              </a:rPr>
              <a:t>GET</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9ECE6A"/>
                </a:solidFill>
                <a:highlight>
                  <a:srgbClr val="1A1B26"/>
                </a:highlight>
                <a:latin typeface="Consolas"/>
                <a:ea typeface="Consolas"/>
                <a:cs typeface="Consolas"/>
                <a:sym typeface="Consolas"/>
              </a:rPr>
              <a:t>headers</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9ABDF5"/>
                </a:solidFill>
                <a:highlight>
                  <a:srgbClr val="1A1B26"/>
                </a:highlight>
                <a:latin typeface="Consolas"/>
                <a:ea typeface="Consolas"/>
                <a:cs typeface="Consolas"/>
                <a:sym typeface="Consolas"/>
              </a:rPr>
              <a:t>{</a:t>
            </a:r>
            <a:r>
              <a:rPr b="0" i="0" lang="es" sz="900" u="none" cap="none" strike="noStrike">
                <a:solidFill>
                  <a:srgbClr val="9ECE6A"/>
                </a:solidFill>
                <a:highlight>
                  <a:srgbClr val="1A1B26"/>
                </a:highlight>
                <a:latin typeface="Consolas"/>
                <a:ea typeface="Consolas"/>
                <a:cs typeface="Consolas"/>
                <a:sym typeface="Consolas"/>
              </a:rPr>
              <a:t>accept</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9ECE6A"/>
                </a:solidFill>
                <a:highlight>
                  <a:srgbClr val="1A1B26"/>
                </a:highlight>
                <a:latin typeface="Consolas"/>
                <a:ea typeface="Consolas"/>
                <a:cs typeface="Consolas"/>
                <a:sym typeface="Consolas"/>
              </a:rPr>
              <a:t>application/json</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9ABDF5"/>
                </a:solidFill>
                <a:highlight>
                  <a:srgbClr val="1A1B26"/>
                </a:highlight>
                <a:latin typeface="Consolas"/>
                <a:ea typeface="Consolas"/>
                <a:cs typeface="Consolas"/>
                <a:sym typeface="Consolas"/>
              </a:rPr>
              <a:t>}}</a:t>
            </a:r>
            <a:r>
              <a:rPr b="0" i="0" lang="es" sz="900" u="none" cap="none" strike="noStrike">
                <a:solidFill>
                  <a:srgbClr val="89DDFF"/>
                </a:solidFill>
                <a:highlight>
                  <a:srgbClr val="1A1B26"/>
                </a:highlight>
                <a:latin typeface="Consolas"/>
                <a:ea typeface="Consolas"/>
                <a:cs typeface="Consolas"/>
                <a:sym typeface="Consolas"/>
              </a:rPr>
              <a:t>;</a:t>
            </a:r>
            <a:endParaRPr b="0" i="0" sz="9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br>
              <a:rPr b="0" i="0" lang="es" sz="900" u="none" cap="none" strike="noStrike">
                <a:solidFill>
                  <a:srgbClr val="A9B1D6"/>
                </a:solidFill>
                <a:highlight>
                  <a:srgbClr val="1A1B26"/>
                </a:highlight>
                <a:latin typeface="Consolas"/>
                <a:ea typeface="Consolas"/>
                <a:cs typeface="Consolas"/>
                <a:sym typeface="Consolas"/>
              </a:rPr>
            </a:br>
            <a:r>
              <a:rPr b="0" i="0" lang="es" sz="900" u="none" cap="none" strike="noStrike">
                <a:solidFill>
                  <a:srgbClr val="7AA2F7"/>
                </a:solidFill>
                <a:highlight>
                  <a:srgbClr val="1A1B26"/>
                </a:highlight>
                <a:latin typeface="Consolas"/>
                <a:ea typeface="Consolas"/>
                <a:cs typeface="Consolas"/>
                <a:sym typeface="Consolas"/>
              </a:rPr>
              <a:t>fetch</a:t>
            </a:r>
            <a:r>
              <a:rPr b="0" i="0" lang="es" sz="900" u="none" cap="none" strike="noStrike">
                <a:solidFill>
                  <a:srgbClr val="9ABDF5"/>
                </a:solidFill>
                <a:highlight>
                  <a:srgbClr val="1A1B26"/>
                </a:highlight>
                <a:latin typeface="Consolas"/>
                <a:ea typeface="Consolas"/>
                <a:cs typeface="Consolas"/>
                <a:sym typeface="Consolas"/>
              </a:rPr>
              <a:t>(</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9ECE6A"/>
                </a:solidFill>
                <a:highlight>
                  <a:srgbClr val="1A1B26"/>
                </a:highlight>
                <a:latin typeface="Consolas"/>
                <a:ea typeface="Consolas"/>
                <a:cs typeface="Consolas"/>
                <a:sym typeface="Consolas"/>
              </a:rPr>
              <a:t>https://rickandmortyapi.com/api/character</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7AA2F7"/>
                </a:solidFill>
                <a:highlight>
                  <a:srgbClr val="1A1B26"/>
                </a:highlight>
                <a:latin typeface="Consolas"/>
                <a:ea typeface="Consolas"/>
                <a:cs typeface="Consolas"/>
                <a:sym typeface="Consolas"/>
              </a:rPr>
              <a:t>, </a:t>
            </a:r>
            <a:r>
              <a:rPr b="0" i="0" lang="es" sz="900" u="none" cap="none" strike="noStrike">
                <a:solidFill>
                  <a:srgbClr val="C0CAF5"/>
                </a:solidFill>
                <a:highlight>
                  <a:srgbClr val="1A1B26"/>
                </a:highlight>
                <a:latin typeface="Consolas"/>
                <a:ea typeface="Consolas"/>
                <a:cs typeface="Consolas"/>
                <a:sym typeface="Consolas"/>
              </a:rPr>
              <a:t>options</a:t>
            </a:r>
            <a:r>
              <a:rPr b="0" i="0" lang="es" sz="900" u="none" cap="none" strike="noStrike">
                <a:solidFill>
                  <a:srgbClr val="9ABDF5"/>
                </a:solidFill>
                <a:highlight>
                  <a:srgbClr val="1A1B26"/>
                </a:highlight>
                <a:latin typeface="Consolas"/>
                <a:ea typeface="Consolas"/>
                <a:cs typeface="Consolas"/>
                <a:sym typeface="Consolas"/>
              </a:rPr>
              <a:t>)</a:t>
            </a:r>
            <a:endParaRPr b="0" i="0" sz="9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7AA2F7"/>
                </a:solidFill>
                <a:highlight>
                  <a:srgbClr val="1A1B26"/>
                </a:highlight>
                <a:latin typeface="Consolas"/>
                <a:ea typeface="Consolas"/>
                <a:cs typeface="Consolas"/>
                <a:sym typeface="Consolas"/>
              </a:rPr>
              <a:t>then</a:t>
            </a:r>
            <a:r>
              <a:rPr b="0" i="0" lang="es" sz="900" u="none" cap="none" strike="noStrike">
                <a:solidFill>
                  <a:srgbClr val="A9B1D6"/>
                </a:solidFill>
                <a:highlight>
                  <a:srgbClr val="1A1B26"/>
                </a:highlight>
                <a:latin typeface="Consolas"/>
                <a:ea typeface="Consolas"/>
                <a:cs typeface="Consolas"/>
                <a:sym typeface="Consolas"/>
              </a:rPr>
              <a:t>(</a:t>
            </a:r>
            <a:r>
              <a:rPr b="0" i="0" lang="es" sz="900" u="none" cap="none" strike="noStrike">
                <a:solidFill>
                  <a:srgbClr val="C0CAF5"/>
                </a:solidFill>
                <a:highlight>
                  <a:srgbClr val="1A1B26"/>
                </a:highlight>
                <a:latin typeface="Consolas"/>
                <a:ea typeface="Consolas"/>
                <a:cs typeface="Consolas"/>
                <a:sym typeface="Consolas"/>
              </a:rPr>
              <a:t>response</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BB9AF7"/>
                </a:solidFill>
                <a:highlight>
                  <a:srgbClr val="1A1B26"/>
                </a:highlight>
                <a:latin typeface="Consolas"/>
                <a:ea typeface="Consolas"/>
                <a:cs typeface="Consolas"/>
                <a:sym typeface="Consolas"/>
              </a:rPr>
              <a:t>=&gt;</a:t>
            </a:r>
            <a:r>
              <a:rPr b="0" i="0" lang="es" sz="900" u="none" cap="none" strike="noStrike">
                <a:solidFill>
                  <a:srgbClr val="C0CAF5"/>
                </a:solidFill>
                <a:highlight>
                  <a:srgbClr val="1A1B26"/>
                </a:highlight>
                <a:latin typeface="Consolas"/>
                <a:ea typeface="Consolas"/>
                <a:cs typeface="Consolas"/>
                <a:sym typeface="Consolas"/>
              </a:rPr>
              <a:t> response</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7AA2F7"/>
                </a:solidFill>
                <a:highlight>
                  <a:srgbClr val="1A1B26"/>
                </a:highlight>
                <a:latin typeface="Consolas"/>
                <a:ea typeface="Consolas"/>
                <a:cs typeface="Consolas"/>
                <a:sym typeface="Consolas"/>
              </a:rPr>
              <a:t>json</a:t>
            </a:r>
            <a:r>
              <a:rPr b="0" i="0" lang="es" sz="900" u="none" cap="none" strike="noStrike">
                <a:solidFill>
                  <a:srgbClr val="A9B1D6"/>
                </a:solidFill>
                <a:highlight>
                  <a:srgbClr val="1A1B26"/>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7AA2F7"/>
                </a:solidFill>
                <a:highlight>
                  <a:srgbClr val="1A1B26"/>
                </a:highlight>
                <a:latin typeface="Consolas"/>
                <a:ea typeface="Consolas"/>
                <a:cs typeface="Consolas"/>
                <a:sym typeface="Consolas"/>
              </a:rPr>
              <a:t>then</a:t>
            </a:r>
            <a:r>
              <a:rPr b="0" i="0" lang="es" sz="900" u="none" cap="none" strike="noStrike">
                <a:solidFill>
                  <a:srgbClr val="A9B1D6"/>
                </a:solidFill>
                <a:highlight>
                  <a:srgbClr val="1A1B26"/>
                </a:highlight>
                <a:latin typeface="Consolas"/>
                <a:ea typeface="Consolas"/>
                <a:cs typeface="Consolas"/>
                <a:sym typeface="Consolas"/>
              </a:rPr>
              <a:t>(</a:t>
            </a:r>
            <a:r>
              <a:rPr b="0" i="0" lang="es" sz="900" u="none" cap="none" strike="noStrike">
                <a:solidFill>
                  <a:srgbClr val="C0CAF5"/>
                </a:solidFill>
                <a:highlight>
                  <a:srgbClr val="1A1B26"/>
                </a:highlight>
                <a:latin typeface="Consolas"/>
                <a:ea typeface="Consolas"/>
                <a:cs typeface="Consolas"/>
                <a:sym typeface="Consolas"/>
              </a:rPr>
              <a:t>response</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BB9AF7"/>
                </a:solidFill>
                <a:highlight>
                  <a:srgbClr val="1A1B26"/>
                </a:highlight>
                <a:latin typeface="Consolas"/>
                <a:ea typeface="Consolas"/>
                <a:cs typeface="Consolas"/>
                <a:sym typeface="Consolas"/>
              </a:rPr>
              <a:t>=&gt;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0DB9D7"/>
                </a:solidFill>
                <a:highlight>
                  <a:srgbClr val="1A1B26"/>
                </a:highlight>
                <a:latin typeface="Consolas"/>
                <a:ea typeface="Consolas"/>
                <a:cs typeface="Consolas"/>
                <a:sym typeface="Consolas"/>
              </a:rPr>
              <a:t>console</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0DB9D7"/>
                </a:solidFill>
                <a:highlight>
                  <a:srgbClr val="1A1B26"/>
                </a:highlight>
                <a:latin typeface="Consolas"/>
                <a:ea typeface="Consolas"/>
                <a:cs typeface="Consolas"/>
                <a:sym typeface="Consolas"/>
              </a:rPr>
              <a:t>log</a:t>
            </a:r>
            <a:r>
              <a:rPr b="0" i="0" lang="es" sz="900" u="none" cap="none" strike="noStrike">
                <a:solidFill>
                  <a:srgbClr val="9ABDF5"/>
                </a:solidFill>
                <a:highlight>
                  <a:srgbClr val="1A1B26"/>
                </a:highlight>
                <a:latin typeface="Consolas"/>
                <a:ea typeface="Consolas"/>
                <a:cs typeface="Consolas"/>
                <a:sym typeface="Consolas"/>
              </a:rPr>
              <a:t>(</a:t>
            </a:r>
            <a:r>
              <a:rPr b="0" i="0" lang="es" sz="900" u="none" cap="none" strike="noStrike">
                <a:solidFill>
                  <a:srgbClr val="C0CAF5"/>
                </a:solidFill>
                <a:highlight>
                  <a:srgbClr val="1A1B26"/>
                </a:highlight>
                <a:latin typeface="Consolas"/>
                <a:ea typeface="Consolas"/>
                <a:cs typeface="Consolas"/>
                <a:sym typeface="Consolas"/>
              </a:rPr>
              <a:t>response</a:t>
            </a:r>
            <a:r>
              <a:rPr b="0" i="0" lang="es" sz="900" u="none" cap="none" strike="noStrike">
                <a:solidFill>
                  <a:srgbClr val="9ABDF5"/>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7AA2F7"/>
                </a:solidFill>
                <a:highlight>
                  <a:srgbClr val="1A1B26"/>
                </a:highlight>
                <a:latin typeface="Consolas"/>
                <a:ea typeface="Consolas"/>
                <a:cs typeface="Consolas"/>
                <a:sym typeface="Consolas"/>
              </a:rPr>
              <a:t>catch</a:t>
            </a:r>
            <a:r>
              <a:rPr b="0" i="0" lang="es" sz="900" u="none" cap="none" strike="noStrike">
                <a:solidFill>
                  <a:srgbClr val="A9B1D6"/>
                </a:solidFill>
                <a:highlight>
                  <a:srgbClr val="1A1B26"/>
                </a:highlight>
                <a:latin typeface="Consolas"/>
                <a:ea typeface="Consolas"/>
                <a:cs typeface="Consolas"/>
                <a:sym typeface="Consolas"/>
              </a:rPr>
              <a:t>(</a:t>
            </a:r>
            <a:r>
              <a:rPr b="0" i="0" lang="es" sz="900" u="none" cap="none" strike="noStrike">
                <a:solidFill>
                  <a:srgbClr val="C0CAF5"/>
                </a:solidFill>
                <a:highlight>
                  <a:srgbClr val="1A1B26"/>
                </a:highlight>
                <a:latin typeface="Consolas"/>
                <a:ea typeface="Consolas"/>
                <a:cs typeface="Consolas"/>
                <a:sym typeface="Consolas"/>
              </a:rPr>
              <a:t>err</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BB9AF7"/>
                </a:solidFill>
                <a:highlight>
                  <a:srgbClr val="1A1B26"/>
                </a:highlight>
                <a:latin typeface="Consolas"/>
                <a:ea typeface="Consolas"/>
                <a:cs typeface="Consolas"/>
                <a:sym typeface="Consolas"/>
              </a:rPr>
              <a:t>=&gt;</a:t>
            </a:r>
            <a:r>
              <a:rPr b="0" i="0" lang="es" sz="900" u="none" cap="none" strike="noStrike">
                <a:solidFill>
                  <a:srgbClr val="A9B1D6"/>
                </a:solidFill>
                <a:highlight>
                  <a:srgbClr val="1A1B26"/>
                </a:highlight>
                <a:latin typeface="Consolas"/>
                <a:ea typeface="Consolas"/>
                <a:cs typeface="Consolas"/>
                <a:sym typeface="Consolas"/>
              </a:rPr>
              <a:t> </a:t>
            </a:r>
            <a:r>
              <a:rPr b="0" i="0" lang="es" sz="900" u="none" cap="none" strike="noStrike">
                <a:solidFill>
                  <a:srgbClr val="0DB9D7"/>
                </a:solidFill>
                <a:highlight>
                  <a:srgbClr val="1A1B26"/>
                </a:highlight>
                <a:latin typeface="Consolas"/>
                <a:ea typeface="Consolas"/>
                <a:cs typeface="Consolas"/>
                <a:sym typeface="Consolas"/>
              </a:rPr>
              <a:t>console</a:t>
            </a:r>
            <a:r>
              <a:rPr b="0" i="0" lang="es" sz="900" u="none" cap="none" strike="noStrike">
                <a:solidFill>
                  <a:srgbClr val="89DDFF"/>
                </a:solidFill>
                <a:highlight>
                  <a:srgbClr val="1A1B26"/>
                </a:highlight>
                <a:latin typeface="Consolas"/>
                <a:ea typeface="Consolas"/>
                <a:cs typeface="Consolas"/>
                <a:sym typeface="Consolas"/>
              </a:rPr>
              <a:t>.</a:t>
            </a:r>
            <a:r>
              <a:rPr b="0" i="0" lang="es" sz="900" u="none" cap="none" strike="noStrike">
                <a:solidFill>
                  <a:srgbClr val="0DB9D7"/>
                </a:solidFill>
                <a:highlight>
                  <a:srgbClr val="1A1B26"/>
                </a:highlight>
                <a:latin typeface="Consolas"/>
                <a:ea typeface="Consolas"/>
                <a:cs typeface="Consolas"/>
                <a:sym typeface="Consolas"/>
              </a:rPr>
              <a:t>error</a:t>
            </a:r>
            <a:r>
              <a:rPr b="0" i="0" lang="es" sz="900" u="none" cap="none" strike="noStrike">
                <a:solidFill>
                  <a:srgbClr val="9ABDF5"/>
                </a:solidFill>
                <a:highlight>
                  <a:srgbClr val="1A1B26"/>
                </a:highlight>
                <a:latin typeface="Consolas"/>
                <a:ea typeface="Consolas"/>
                <a:cs typeface="Consolas"/>
                <a:sym typeface="Consolas"/>
              </a:rPr>
              <a:t>(</a:t>
            </a:r>
            <a:r>
              <a:rPr b="0" i="0" lang="es" sz="900" u="none" cap="none" strike="noStrike">
                <a:solidFill>
                  <a:srgbClr val="C0CAF5"/>
                </a:solidFill>
                <a:highlight>
                  <a:srgbClr val="1A1B26"/>
                </a:highlight>
                <a:latin typeface="Consolas"/>
                <a:ea typeface="Consolas"/>
                <a:cs typeface="Consolas"/>
                <a:sym typeface="Consolas"/>
              </a:rPr>
              <a:t>err</a:t>
            </a:r>
            <a:r>
              <a:rPr b="0" i="0" lang="es" sz="900" u="none" cap="none" strike="noStrike">
                <a:solidFill>
                  <a:srgbClr val="9ABDF5"/>
                </a:solidFill>
                <a:highlight>
                  <a:srgbClr val="1A1B26"/>
                </a:highlight>
                <a:latin typeface="Consolas"/>
                <a:ea typeface="Consolas"/>
                <a:cs typeface="Consolas"/>
                <a:sym typeface="Consolas"/>
              </a:rPr>
              <a:t>)</a:t>
            </a:r>
            <a:r>
              <a:rPr b="0" i="0" lang="es" sz="900" u="none" cap="none" strike="noStrike">
                <a:solidFill>
                  <a:srgbClr val="A9B1D6"/>
                </a:solidFill>
                <a:highlight>
                  <a:srgbClr val="1A1B26"/>
                </a:highlight>
                <a:latin typeface="Consolas"/>
                <a:ea typeface="Consolas"/>
                <a:cs typeface="Consolas"/>
                <a:sym typeface="Consolas"/>
              </a:rPr>
              <a:t>)</a:t>
            </a:r>
            <a:r>
              <a:rPr b="0" i="0" lang="es" sz="900" u="none" cap="none" strike="noStrike">
                <a:solidFill>
                  <a:srgbClr val="89DDFF"/>
                </a:solidFill>
                <a:highlight>
                  <a:srgbClr val="1A1B26"/>
                </a:highlight>
                <a:latin typeface="Consolas"/>
                <a:ea typeface="Consolas"/>
                <a:cs typeface="Consolas"/>
                <a:sym typeface="Consolas"/>
              </a:rPr>
              <a:t>;</a:t>
            </a:r>
            <a:endParaRPr b="0" i="0" sz="900" u="none" cap="none" strike="noStrike">
              <a:solidFill>
                <a:srgbClr val="A9B1D6"/>
              </a:solidFill>
              <a:highlight>
                <a:srgbClr val="1A1B26"/>
              </a:highlight>
              <a:latin typeface="Consolas"/>
              <a:ea typeface="Consolas"/>
              <a:cs typeface="Consolas"/>
              <a:sym typeface="Consolas"/>
            </a:endParaRPr>
          </a:p>
        </p:txBody>
      </p:sp>
      <p:sp>
        <p:nvSpPr>
          <p:cNvPr id="180" name="Google Shape;180;p50"/>
          <p:cNvSpPr txBox="1"/>
          <p:nvPr/>
        </p:nvSpPr>
        <p:spPr>
          <a:xfrm>
            <a:off x="359140" y="2131819"/>
            <a:ext cx="7935773"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2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None/>
            </a:pPr>
            <a:r>
              <a:rPr b="0" i="0" lang="es" sz="1200" u="none" cap="none" strike="noStrike">
                <a:solidFill>
                  <a:schemeClr val="dk2"/>
                </a:solidFill>
                <a:latin typeface="Montserrat"/>
                <a:ea typeface="Montserrat"/>
                <a:cs typeface="Montserrat"/>
                <a:sym typeface="Montserrat"/>
              </a:rPr>
              <a:t>Luego, se llama a la función </a:t>
            </a:r>
            <a:r>
              <a:rPr b="1" i="0" lang="es" sz="1200" u="none" cap="none" strike="noStrike">
                <a:solidFill>
                  <a:schemeClr val="dk2"/>
                </a:solidFill>
                <a:latin typeface="Montserrat"/>
                <a:ea typeface="Montserrat"/>
                <a:cs typeface="Montserrat"/>
                <a:sym typeface="Montserrat"/>
              </a:rPr>
              <a:t>fetch</a:t>
            </a:r>
            <a:r>
              <a:rPr b="0" i="0" lang="es" sz="1200" u="none" cap="none" strike="noStrike">
                <a:solidFill>
                  <a:schemeClr val="dk2"/>
                </a:solidFill>
                <a:latin typeface="Montserrat"/>
                <a:ea typeface="Montserrat"/>
                <a:cs typeface="Montserrat"/>
                <a:sym typeface="Montserrat"/>
              </a:rPr>
              <a:t> con la URL de la API de Rick and Morty y el objeto </a:t>
            </a:r>
            <a:r>
              <a:rPr b="1" i="0" lang="es" sz="1200" u="none" cap="none" strike="noStrike">
                <a:solidFill>
                  <a:schemeClr val="dk2"/>
                </a:solidFill>
                <a:latin typeface="Montserrat"/>
                <a:ea typeface="Montserrat"/>
                <a:cs typeface="Montserrat"/>
                <a:sym typeface="Montserrat"/>
              </a:rPr>
              <a:t>options</a:t>
            </a:r>
            <a:r>
              <a:rPr b="0" i="0" lang="es" sz="1200" u="none" cap="none" strike="noStrike">
                <a:solidFill>
                  <a:schemeClr val="dk2"/>
                </a:solidFill>
                <a:latin typeface="Montserrat"/>
                <a:ea typeface="Montserrat"/>
                <a:cs typeface="Montserrat"/>
                <a:sym typeface="Montserrat"/>
              </a:rPr>
              <a:t> como argumentos. </a:t>
            </a:r>
            <a:r>
              <a:rPr b="1" i="0" lang="es" sz="1200" u="none" cap="none" strike="noStrike">
                <a:solidFill>
                  <a:schemeClr val="dk2"/>
                </a:solidFill>
                <a:latin typeface="Montserrat"/>
                <a:ea typeface="Montserrat"/>
                <a:cs typeface="Montserrat"/>
                <a:sym typeface="Montserrat"/>
              </a:rPr>
              <a:t>fetch</a:t>
            </a:r>
            <a:r>
              <a:rPr b="0" i="0" lang="es" sz="1200" u="none" cap="none" strike="noStrike">
                <a:solidFill>
                  <a:schemeClr val="dk2"/>
                </a:solidFill>
                <a:latin typeface="Montserrat"/>
                <a:ea typeface="Montserrat"/>
                <a:cs typeface="Montserrat"/>
                <a:sym typeface="Montserrat"/>
              </a:rPr>
              <a:t> devuelve una promesa que se resuelve con el objeto </a:t>
            </a:r>
            <a:r>
              <a:rPr b="1" i="0" lang="es" sz="1200" u="none" cap="none" strike="noStrike">
                <a:solidFill>
                  <a:schemeClr val="dk2"/>
                </a:solidFill>
                <a:latin typeface="Montserrat"/>
                <a:ea typeface="Montserrat"/>
                <a:cs typeface="Montserrat"/>
                <a:sym typeface="Montserrat"/>
              </a:rPr>
              <a:t>response</a:t>
            </a:r>
            <a:r>
              <a:rPr b="0" i="0" lang="es" sz="1200" u="none" cap="none" strike="noStrike">
                <a:solidFill>
                  <a:schemeClr val="dk2"/>
                </a:solidFill>
                <a:latin typeface="Montserrat"/>
                <a:ea typeface="Montserrat"/>
                <a:cs typeface="Montserrat"/>
                <a:sym typeface="Montserrat"/>
              </a:rPr>
              <a:t> que representa la respuesta a la solicitud.</a:t>
            </a:r>
            <a:endParaRPr/>
          </a:p>
          <a:p>
            <a:pPr indent="0" lvl="0" marL="0" marR="0" rtl="0" algn="l">
              <a:lnSpc>
                <a:spcPct val="100000"/>
              </a:lnSpc>
              <a:spcBef>
                <a:spcPts val="0"/>
              </a:spcBef>
              <a:spcAft>
                <a:spcPts val="0"/>
              </a:spcAft>
              <a:buNone/>
            </a:pPr>
            <a:r>
              <a:t/>
            </a:r>
            <a:endParaRPr b="0" i="0" sz="12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None/>
            </a:pPr>
            <a:r>
              <a:rPr b="0" i="0" lang="es" sz="1200" u="none" cap="none" strike="noStrike">
                <a:solidFill>
                  <a:schemeClr val="dk2"/>
                </a:solidFill>
                <a:latin typeface="Montserrat"/>
                <a:ea typeface="Montserrat"/>
                <a:cs typeface="Montserrat"/>
                <a:sym typeface="Montserrat"/>
              </a:rPr>
              <a:t>El método </a:t>
            </a:r>
            <a:r>
              <a:rPr b="1" i="0" lang="es" sz="1200" u="none" cap="none" strike="noStrike">
                <a:solidFill>
                  <a:schemeClr val="dk2"/>
                </a:solidFill>
                <a:latin typeface="Montserrat"/>
                <a:ea typeface="Montserrat"/>
                <a:cs typeface="Montserrat"/>
                <a:sym typeface="Montserrat"/>
              </a:rPr>
              <a:t>then</a:t>
            </a:r>
            <a:r>
              <a:rPr b="0" i="0" lang="es" sz="1200" u="none" cap="none" strike="noStrike">
                <a:solidFill>
                  <a:schemeClr val="dk2"/>
                </a:solidFill>
                <a:latin typeface="Montserrat"/>
                <a:ea typeface="Montserrat"/>
                <a:cs typeface="Montserrat"/>
                <a:sym typeface="Montserrat"/>
              </a:rPr>
              <a:t> se utiliza para especificar lo que debe hacerse una vez que se resuelve la promesa. En este caso, se llama al método </a:t>
            </a:r>
            <a:r>
              <a:rPr b="1" i="0" lang="es" sz="1200" u="none" cap="none" strike="noStrike">
                <a:solidFill>
                  <a:schemeClr val="dk2"/>
                </a:solidFill>
                <a:latin typeface="Montserrat"/>
                <a:ea typeface="Montserrat"/>
                <a:cs typeface="Montserrat"/>
                <a:sym typeface="Montserrat"/>
              </a:rPr>
              <a:t>json</a:t>
            </a:r>
            <a:r>
              <a:rPr b="0" i="0" lang="es" sz="1200" u="none" cap="none" strike="noStrike">
                <a:solidFill>
                  <a:schemeClr val="dk2"/>
                </a:solidFill>
                <a:latin typeface="Montserrat"/>
                <a:ea typeface="Montserrat"/>
                <a:cs typeface="Montserrat"/>
                <a:sym typeface="Montserrat"/>
              </a:rPr>
              <a:t> del objeto </a:t>
            </a:r>
            <a:r>
              <a:rPr b="1" i="0" lang="es" sz="1200" u="none" cap="none" strike="noStrike">
                <a:solidFill>
                  <a:schemeClr val="dk2"/>
                </a:solidFill>
                <a:latin typeface="Montserrat"/>
                <a:ea typeface="Montserrat"/>
                <a:cs typeface="Montserrat"/>
                <a:sym typeface="Montserrat"/>
              </a:rPr>
              <a:t>response</a:t>
            </a:r>
            <a:r>
              <a:rPr b="0" i="0" lang="es" sz="1200" u="none" cap="none" strike="noStrike">
                <a:solidFill>
                  <a:schemeClr val="dk2"/>
                </a:solidFill>
                <a:latin typeface="Montserrat"/>
                <a:ea typeface="Montserrat"/>
                <a:cs typeface="Montserrat"/>
                <a:sym typeface="Montserrat"/>
              </a:rPr>
              <a:t>, que también devuelve una promesa. Esta promesa se resuelve con el cuerpo de la respuesta parseado como JSON.</a:t>
            </a:r>
            <a:endParaRPr/>
          </a:p>
          <a:p>
            <a:pPr indent="0" lvl="0" marL="0" marR="0" rtl="0" algn="l">
              <a:lnSpc>
                <a:spcPct val="100000"/>
              </a:lnSpc>
              <a:spcBef>
                <a:spcPts val="0"/>
              </a:spcBef>
              <a:spcAft>
                <a:spcPts val="0"/>
              </a:spcAft>
              <a:buNone/>
            </a:pPr>
            <a:r>
              <a:t/>
            </a:r>
            <a:endParaRPr b="0" i="0" sz="12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None/>
            </a:pPr>
            <a:r>
              <a:rPr b="0" i="0" lang="es" sz="1200" u="none" cap="none" strike="noStrike">
                <a:solidFill>
                  <a:schemeClr val="dk2"/>
                </a:solidFill>
                <a:latin typeface="Montserrat"/>
                <a:ea typeface="Montserrat"/>
                <a:cs typeface="Montserrat"/>
                <a:sym typeface="Montserrat"/>
              </a:rPr>
              <a:t>Finalmente, se utiliza otro </a:t>
            </a:r>
            <a:r>
              <a:rPr b="1" i="0" lang="es" sz="1200" u="none" cap="none" strike="noStrike">
                <a:solidFill>
                  <a:schemeClr val="dk2"/>
                </a:solidFill>
                <a:latin typeface="Montserrat"/>
                <a:ea typeface="Montserrat"/>
                <a:cs typeface="Montserrat"/>
                <a:sym typeface="Montserrat"/>
              </a:rPr>
              <a:t>then</a:t>
            </a:r>
            <a:r>
              <a:rPr b="0" i="0" lang="es" sz="1200" u="none" cap="none" strike="noStrike">
                <a:solidFill>
                  <a:schemeClr val="dk2"/>
                </a:solidFill>
                <a:latin typeface="Montserrat"/>
                <a:ea typeface="Montserrat"/>
                <a:cs typeface="Montserrat"/>
                <a:sym typeface="Montserrat"/>
              </a:rPr>
              <a:t> para manejar el JSON parseado. En este caso, simplemente se imprime en la consola. Si en algún punto del proceso ocurre un error (por ejemplo, si la solicitud falla), se captura con el método </a:t>
            </a:r>
            <a:r>
              <a:rPr b="1" i="0" lang="es" sz="1200" u="none" cap="none" strike="noStrike">
                <a:solidFill>
                  <a:schemeClr val="dk2"/>
                </a:solidFill>
                <a:latin typeface="Montserrat"/>
                <a:ea typeface="Montserrat"/>
                <a:cs typeface="Montserrat"/>
                <a:sym typeface="Montserrat"/>
              </a:rPr>
              <a:t>catch</a:t>
            </a:r>
            <a:r>
              <a:rPr b="0" i="0" lang="es" sz="1200" u="none" cap="none" strike="noStrike">
                <a:solidFill>
                  <a:schemeClr val="dk2"/>
                </a:solidFill>
                <a:latin typeface="Montserrat"/>
                <a:ea typeface="Montserrat"/>
                <a:cs typeface="Montserrat"/>
                <a:sym typeface="Montserrat"/>
              </a:rPr>
              <a:t> y se imprime en la consola.</a:t>
            </a:r>
            <a:endParaRPr b="0" i="0" sz="12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5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Analizando la respuesta recibida</a:t>
            </a:r>
            <a:endParaRPr/>
          </a:p>
        </p:txBody>
      </p:sp>
      <p:sp>
        <p:nvSpPr>
          <p:cNvPr id="186" name="Google Shape;186;p51"/>
          <p:cNvSpPr txBox="1"/>
          <p:nvPr/>
        </p:nvSpPr>
        <p:spPr>
          <a:xfrm>
            <a:off x="5979340" y="1184764"/>
            <a:ext cx="2758071" cy="32316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 sz="1200" u="none" cap="none" strike="noStrike">
                <a:solidFill>
                  <a:schemeClr val="dk2"/>
                </a:solidFill>
                <a:latin typeface="Montserrat"/>
                <a:ea typeface="Montserrat"/>
                <a:cs typeface="Montserrat"/>
                <a:sym typeface="Montserrat"/>
              </a:rPr>
              <a:t>La respuesta </a:t>
            </a:r>
            <a:r>
              <a:rPr b="1" i="0" lang="es" sz="1200" u="none" cap="none" strike="noStrike">
                <a:solidFill>
                  <a:schemeClr val="dk2"/>
                </a:solidFill>
                <a:latin typeface="Montserrat"/>
                <a:ea typeface="Montserrat"/>
                <a:cs typeface="Montserrat"/>
                <a:sym typeface="Montserrat"/>
              </a:rPr>
              <a:t>JSON</a:t>
            </a:r>
            <a:r>
              <a:rPr b="0" i="0" lang="es" sz="1200" u="none" cap="none" strike="noStrike">
                <a:solidFill>
                  <a:schemeClr val="dk2"/>
                </a:solidFill>
                <a:latin typeface="Montserrat"/>
                <a:ea typeface="Montserrat"/>
                <a:cs typeface="Montserrat"/>
                <a:sym typeface="Montserrat"/>
              </a:rPr>
              <a:t> es usualmente recibida como una cadena de texto. En JavaScript, necesitamos convertir esta cadena de texto en </a:t>
            </a:r>
            <a:r>
              <a:rPr b="1" i="0" lang="es" sz="1200" u="none" cap="none" strike="noStrike">
                <a:solidFill>
                  <a:schemeClr val="dk2"/>
                </a:solidFill>
                <a:latin typeface="Montserrat"/>
                <a:ea typeface="Montserrat"/>
                <a:cs typeface="Montserrat"/>
                <a:sym typeface="Montserrat"/>
              </a:rPr>
              <a:t>un objeto JavaScript </a:t>
            </a:r>
            <a:r>
              <a:rPr b="0" i="0" lang="es" sz="1200" u="none" cap="none" strike="noStrike">
                <a:solidFill>
                  <a:schemeClr val="dk2"/>
                </a:solidFill>
                <a:latin typeface="Montserrat"/>
                <a:ea typeface="Montserrat"/>
                <a:cs typeface="Montserrat"/>
                <a:sym typeface="Montserrat"/>
              </a:rPr>
              <a:t>para poder manipularlo más fácilmente. Esto se hace utilizando </a:t>
            </a:r>
            <a:r>
              <a:rPr b="1" i="0" lang="es" sz="1200" u="none" cap="none" strike="noStrike">
                <a:solidFill>
                  <a:schemeClr val="dk2"/>
                </a:solidFill>
                <a:latin typeface="Montserrat"/>
                <a:ea typeface="Montserrat"/>
                <a:cs typeface="Montserrat"/>
                <a:sym typeface="Montserrat"/>
              </a:rPr>
              <a:t>JSON.parse()</a:t>
            </a:r>
            <a:endParaRPr/>
          </a:p>
          <a:p>
            <a:pPr indent="0" lvl="0" marL="0" marR="0" rtl="0" algn="l">
              <a:lnSpc>
                <a:spcPct val="100000"/>
              </a:lnSpc>
              <a:spcBef>
                <a:spcPts val="0"/>
              </a:spcBef>
              <a:spcAft>
                <a:spcPts val="0"/>
              </a:spcAft>
              <a:buNone/>
            </a:pPr>
            <a:r>
              <a:t/>
            </a:r>
            <a:endParaRPr b="1" i="0" sz="12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None/>
            </a:pPr>
            <a:r>
              <a:rPr b="0" i="0" lang="es" sz="1200" u="none" cap="none" strike="noStrike">
                <a:solidFill>
                  <a:schemeClr val="dk2"/>
                </a:solidFill>
                <a:latin typeface="Montserrat"/>
                <a:ea typeface="Montserrat"/>
                <a:cs typeface="Montserrat"/>
                <a:sym typeface="Montserrat"/>
              </a:rPr>
              <a:t>Una vez que tienes el objeto JavaScript, puedes acceder a sus propiedades y valores para obtener la información específica que necesitas. Dependiendo de la estructura del JSON, estos datos pueden estar en forma de </a:t>
            </a:r>
            <a:r>
              <a:rPr b="1" i="0" lang="es" sz="1200" u="none" cap="none" strike="noStrike">
                <a:solidFill>
                  <a:schemeClr val="dk2"/>
                </a:solidFill>
                <a:latin typeface="Montserrat"/>
                <a:ea typeface="Montserrat"/>
                <a:cs typeface="Montserrat"/>
                <a:sym typeface="Montserrat"/>
              </a:rPr>
              <a:t>objetos</a:t>
            </a:r>
            <a:r>
              <a:rPr b="0" i="0" lang="es" sz="1200" u="none" cap="none" strike="noStrike">
                <a:solidFill>
                  <a:schemeClr val="dk2"/>
                </a:solidFill>
                <a:latin typeface="Montserrat"/>
                <a:ea typeface="Montserrat"/>
                <a:cs typeface="Montserrat"/>
                <a:sym typeface="Montserrat"/>
              </a:rPr>
              <a:t> anidados o </a:t>
            </a:r>
            <a:r>
              <a:rPr b="1" i="0" lang="es" sz="1200" u="none" cap="none" strike="noStrike">
                <a:solidFill>
                  <a:schemeClr val="dk2"/>
                </a:solidFill>
                <a:latin typeface="Montserrat"/>
                <a:ea typeface="Montserrat"/>
                <a:cs typeface="Montserrat"/>
                <a:sym typeface="Montserrat"/>
              </a:rPr>
              <a:t>arrays</a:t>
            </a:r>
            <a:r>
              <a:rPr b="0" i="0" lang="es" sz="1200" u="none" cap="none" strike="noStrike">
                <a:solidFill>
                  <a:schemeClr val="dk2"/>
                </a:solidFill>
                <a:latin typeface="Montserrat"/>
                <a:ea typeface="Montserrat"/>
                <a:cs typeface="Montserrat"/>
                <a:sym typeface="Montserrat"/>
              </a:rPr>
              <a:t>.</a:t>
            </a:r>
            <a:endParaRPr/>
          </a:p>
        </p:txBody>
      </p:sp>
      <p:pic>
        <p:nvPicPr>
          <p:cNvPr id="187" name="Google Shape;187;p51"/>
          <p:cNvPicPr preferRelativeResize="0"/>
          <p:nvPr/>
        </p:nvPicPr>
        <p:blipFill rotWithShape="1">
          <a:blip r:embed="rId3">
            <a:alphaModFix/>
          </a:blip>
          <a:srcRect b="0" l="0" r="0" t="0"/>
          <a:stretch/>
        </p:blipFill>
        <p:spPr>
          <a:xfrm>
            <a:off x="386624" y="1170126"/>
            <a:ext cx="5517792" cy="32436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5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Validando los datos necesarios</a:t>
            </a:r>
            <a:endParaRPr/>
          </a:p>
        </p:txBody>
      </p:sp>
      <p:sp>
        <p:nvSpPr>
          <p:cNvPr id="193" name="Google Shape;193;p52"/>
          <p:cNvSpPr txBox="1"/>
          <p:nvPr/>
        </p:nvSpPr>
        <p:spPr>
          <a:xfrm>
            <a:off x="6214471" y="1170125"/>
            <a:ext cx="2758071" cy="3046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 sz="1200" u="none" cap="none" strike="noStrike">
                <a:solidFill>
                  <a:schemeClr val="dk2"/>
                </a:solidFill>
                <a:latin typeface="Montserrat"/>
                <a:ea typeface="Montserrat"/>
                <a:cs typeface="Montserrat"/>
                <a:sym typeface="Montserrat"/>
              </a:rPr>
              <a:t>Dentro del método </a:t>
            </a:r>
            <a:r>
              <a:rPr b="1" i="0" lang="es" sz="1200" u="none" cap="none" strike="noStrike">
                <a:solidFill>
                  <a:schemeClr val="dk2"/>
                </a:solidFill>
                <a:latin typeface="Montserrat"/>
                <a:ea typeface="Montserrat"/>
                <a:cs typeface="Montserrat"/>
                <a:sym typeface="Montserrat"/>
              </a:rPr>
              <a:t>then</a:t>
            </a:r>
            <a:r>
              <a:rPr b="0" i="0" lang="es" sz="1200" u="none" cap="none" strike="noStrike">
                <a:solidFill>
                  <a:schemeClr val="dk2"/>
                </a:solidFill>
                <a:latin typeface="Montserrat"/>
                <a:ea typeface="Montserrat"/>
                <a:cs typeface="Montserrat"/>
                <a:sym typeface="Montserrat"/>
              </a:rPr>
              <a:t>, se accede a la propiedad </a:t>
            </a:r>
            <a:r>
              <a:rPr b="1" i="0" lang="es" sz="1200" u="none" cap="none" strike="noStrike">
                <a:solidFill>
                  <a:schemeClr val="dk2"/>
                </a:solidFill>
                <a:latin typeface="Montserrat"/>
                <a:ea typeface="Montserrat"/>
                <a:cs typeface="Montserrat"/>
                <a:sym typeface="Montserrat"/>
              </a:rPr>
              <a:t>results</a:t>
            </a:r>
            <a:r>
              <a:rPr b="0" i="0" lang="es" sz="1200" u="none" cap="none" strike="noStrike">
                <a:solidFill>
                  <a:schemeClr val="dk2"/>
                </a:solidFill>
                <a:latin typeface="Montserrat"/>
                <a:ea typeface="Montserrat"/>
                <a:cs typeface="Montserrat"/>
                <a:sym typeface="Montserrat"/>
              </a:rPr>
              <a:t> de la </a:t>
            </a:r>
            <a:r>
              <a:rPr b="1" i="0" lang="es" sz="1200" u="none" cap="none" strike="noStrike">
                <a:solidFill>
                  <a:schemeClr val="dk2"/>
                </a:solidFill>
                <a:latin typeface="Montserrat"/>
                <a:ea typeface="Montserrat"/>
                <a:cs typeface="Montserrat"/>
                <a:sym typeface="Montserrat"/>
              </a:rPr>
              <a:t>response</a:t>
            </a:r>
            <a:r>
              <a:rPr b="0" i="0" lang="es" sz="1200" u="none" cap="none" strike="noStrike">
                <a:solidFill>
                  <a:schemeClr val="dk2"/>
                </a:solidFill>
                <a:latin typeface="Montserrat"/>
                <a:ea typeface="Montserrat"/>
                <a:cs typeface="Montserrat"/>
                <a:sym typeface="Montserrat"/>
              </a:rPr>
              <a:t>. </a:t>
            </a:r>
            <a:r>
              <a:rPr b="1" i="0" lang="es" sz="1200" u="none" cap="none" strike="noStrike">
                <a:solidFill>
                  <a:schemeClr val="dk2"/>
                </a:solidFill>
                <a:latin typeface="Montserrat"/>
                <a:ea typeface="Montserrat"/>
                <a:cs typeface="Montserrat"/>
                <a:sym typeface="Montserrat"/>
              </a:rPr>
              <a:t>response.results </a:t>
            </a:r>
            <a:r>
              <a:rPr b="0" i="0" lang="es" sz="1200" u="none" cap="none" strike="noStrike">
                <a:solidFill>
                  <a:schemeClr val="dk2"/>
                </a:solidFill>
                <a:latin typeface="Montserrat"/>
                <a:ea typeface="Montserrat"/>
                <a:cs typeface="Montserrat"/>
                <a:sym typeface="Montserrat"/>
              </a:rPr>
              <a:t>es un array de objetos, donde cada objeto representa a un personaje.</a:t>
            </a:r>
            <a:endParaRPr/>
          </a:p>
          <a:p>
            <a:pPr indent="0" lvl="0" marL="0" marR="0" rtl="0" algn="l">
              <a:lnSpc>
                <a:spcPct val="100000"/>
              </a:lnSpc>
              <a:spcBef>
                <a:spcPts val="0"/>
              </a:spcBef>
              <a:spcAft>
                <a:spcPts val="0"/>
              </a:spcAft>
              <a:buNone/>
            </a:pPr>
            <a:r>
              <a:t/>
            </a:r>
            <a:endParaRPr b="0" i="0" sz="12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None/>
            </a:pPr>
            <a:r>
              <a:rPr b="0" i="0" lang="es" sz="1200" u="none" cap="none" strike="noStrike">
                <a:solidFill>
                  <a:schemeClr val="dk2"/>
                </a:solidFill>
                <a:latin typeface="Montserrat"/>
                <a:ea typeface="Montserrat"/>
                <a:cs typeface="Montserrat"/>
                <a:sym typeface="Montserrat"/>
              </a:rPr>
              <a:t>El método </a:t>
            </a:r>
            <a:r>
              <a:rPr b="1" i="0" lang="es" sz="1200" u="none" cap="none" strike="noStrike">
                <a:solidFill>
                  <a:schemeClr val="dk2"/>
                </a:solidFill>
                <a:latin typeface="Montserrat"/>
                <a:ea typeface="Montserrat"/>
                <a:cs typeface="Montserrat"/>
                <a:sym typeface="Montserrat"/>
              </a:rPr>
              <a:t>forEach</a:t>
            </a:r>
            <a:r>
              <a:rPr b="0" i="0" lang="es" sz="1200" u="none" cap="none" strike="noStrike">
                <a:solidFill>
                  <a:schemeClr val="dk2"/>
                </a:solidFill>
                <a:latin typeface="Montserrat"/>
                <a:ea typeface="Montserrat"/>
                <a:cs typeface="Montserrat"/>
                <a:sym typeface="Montserrat"/>
              </a:rPr>
              <a:t> se utiliza para iterar sobre cada objeto (o personaje) en el array </a:t>
            </a:r>
            <a:r>
              <a:rPr b="1" i="0" lang="es" sz="1200" u="none" cap="none" strike="noStrike">
                <a:solidFill>
                  <a:schemeClr val="dk2"/>
                </a:solidFill>
                <a:latin typeface="Montserrat"/>
                <a:ea typeface="Montserrat"/>
                <a:cs typeface="Montserrat"/>
                <a:sym typeface="Montserrat"/>
              </a:rPr>
              <a:t>results</a:t>
            </a:r>
            <a:r>
              <a:rPr b="0" i="0" lang="es" sz="1200" u="none" cap="none" strike="noStrike">
                <a:solidFill>
                  <a:schemeClr val="dk2"/>
                </a:solidFill>
                <a:latin typeface="Montserrat"/>
                <a:ea typeface="Montserrat"/>
                <a:cs typeface="Montserrat"/>
                <a:sym typeface="Montserrat"/>
              </a:rPr>
              <a:t>. Para cada personaje, se imprime en la consola el valor de las propiedades </a:t>
            </a:r>
            <a:r>
              <a:rPr b="1" i="0" lang="es" sz="1200" u="none" cap="none" strike="noStrike">
                <a:solidFill>
                  <a:schemeClr val="dk2"/>
                </a:solidFill>
                <a:latin typeface="Montserrat"/>
                <a:ea typeface="Montserrat"/>
                <a:cs typeface="Montserrat"/>
                <a:sym typeface="Montserrat"/>
              </a:rPr>
              <a:t>name</a:t>
            </a:r>
            <a:r>
              <a:rPr b="0" i="0" lang="es" sz="1200" u="none" cap="none" strike="noStrike">
                <a:solidFill>
                  <a:schemeClr val="dk2"/>
                </a:solidFill>
                <a:latin typeface="Montserrat"/>
                <a:ea typeface="Montserrat"/>
                <a:cs typeface="Montserrat"/>
                <a:sym typeface="Montserrat"/>
              </a:rPr>
              <a:t> e </a:t>
            </a:r>
            <a:r>
              <a:rPr b="1" i="0" lang="es" sz="1200" u="none" cap="none" strike="noStrike">
                <a:solidFill>
                  <a:schemeClr val="dk2"/>
                </a:solidFill>
                <a:latin typeface="Montserrat"/>
                <a:ea typeface="Montserrat"/>
                <a:cs typeface="Montserrat"/>
                <a:sym typeface="Montserrat"/>
              </a:rPr>
              <a:t>image</a:t>
            </a:r>
            <a:r>
              <a:rPr b="0" i="0" lang="es" sz="1200" u="none" cap="none" strike="noStrike">
                <a:solidFill>
                  <a:schemeClr val="dk2"/>
                </a:solidFill>
                <a:latin typeface="Montserrat"/>
                <a:ea typeface="Montserrat"/>
                <a:cs typeface="Montserrat"/>
                <a:sym typeface="Montserrat"/>
              </a:rPr>
              <a:t>. Es decir, para cada personaje, se muestra su nombre y la ruta donde se encuentra su imagen.</a:t>
            </a:r>
            <a:endParaRPr/>
          </a:p>
          <a:p>
            <a:pPr indent="0" lvl="0" marL="0" marR="0" rtl="0" algn="l">
              <a:lnSpc>
                <a:spcPct val="100000"/>
              </a:lnSpc>
              <a:spcBef>
                <a:spcPts val="0"/>
              </a:spcBef>
              <a:spcAft>
                <a:spcPts val="0"/>
              </a:spcAft>
              <a:buNone/>
            </a:pPr>
            <a:r>
              <a:t/>
            </a:r>
            <a:endParaRPr b="0" i="0" sz="1200" u="none" cap="none" strike="noStrike">
              <a:solidFill>
                <a:schemeClr val="dk2"/>
              </a:solidFill>
              <a:latin typeface="Montserrat"/>
              <a:ea typeface="Montserrat"/>
              <a:cs typeface="Montserrat"/>
              <a:sym typeface="Montserrat"/>
            </a:endParaRPr>
          </a:p>
        </p:txBody>
      </p:sp>
      <p:sp>
        <p:nvSpPr>
          <p:cNvPr id="194" name="Google Shape;194;p52"/>
          <p:cNvSpPr/>
          <p:nvPr/>
        </p:nvSpPr>
        <p:spPr>
          <a:xfrm>
            <a:off x="385353" y="1170125"/>
            <a:ext cx="5829118" cy="2803250"/>
          </a:xfrm>
          <a:prstGeom prst="rect">
            <a:avLst/>
          </a:prstGeom>
          <a:solidFill>
            <a:srgbClr val="1D1D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 sz="1000" u="none" cap="none" strike="noStrike">
                <a:solidFill>
                  <a:srgbClr val="BB9AF7"/>
                </a:solidFill>
                <a:highlight>
                  <a:srgbClr val="1A1B26"/>
                </a:highlight>
                <a:latin typeface="Consolas"/>
                <a:ea typeface="Consolas"/>
                <a:cs typeface="Consolas"/>
                <a:sym typeface="Consolas"/>
              </a:rPr>
              <a:t>const</a:t>
            </a:r>
            <a:r>
              <a:rPr b="0" i="0" lang="es" sz="1000" u="none" cap="none" strike="noStrike">
                <a:solidFill>
                  <a:srgbClr val="A9B1D6"/>
                </a:solidFill>
                <a:highlight>
                  <a:srgbClr val="1A1B26"/>
                </a:highlight>
                <a:latin typeface="Consolas"/>
                <a:ea typeface="Consolas"/>
                <a:cs typeface="Consolas"/>
                <a:sym typeface="Consolas"/>
              </a:rPr>
              <a:t> </a:t>
            </a:r>
            <a:r>
              <a:rPr b="0" i="0" lang="es" sz="1000" u="none" cap="none" strike="noStrike">
                <a:solidFill>
                  <a:srgbClr val="7AA2F7"/>
                </a:solidFill>
                <a:highlight>
                  <a:srgbClr val="1A1B26"/>
                </a:highlight>
                <a:latin typeface="Consolas"/>
                <a:ea typeface="Consolas"/>
                <a:cs typeface="Consolas"/>
                <a:sym typeface="Consolas"/>
              </a:rPr>
              <a:t>pedirDatos</a:t>
            </a:r>
            <a:r>
              <a:rPr b="0" i="0" lang="es" sz="1000" u="none" cap="none" strike="noStrike">
                <a:solidFill>
                  <a:srgbClr val="A9B1D6"/>
                </a:solidFill>
                <a:highlight>
                  <a:srgbClr val="1A1B26"/>
                </a:highlight>
                <a:latin typeface="Consolas"/>
                <a:ea typeface="Consolas"/>
                <a:cs typeface="Consolas"/>
                <a:sym typeface="Consolas"/>
              </a:rPr>
              <a:t> </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A9B1D6"/>
                </a:solidFill>
                <a:highlight>
                  <a:srgbClr val="1A1B26"/>
                </a:highlight>
                <a:latin typeface="Consolas"/>
                <a:ea typeface="Consolas"/>
                <a:cs typeface="Consolas"/>
                <a:sym typeface="Consolas"/>
              </a:rPr>
              <a:t> </a:t>
            </a:r>
            <a:r>
              <a:rPr b="0" i="0" lang="es" sz="1000" u="none" cap="none" strike="noStrike">
                <a:solidFill>
                  <a:srgbClr val="9ABDF5"/>
                </a:solidFill>
                <a:highlight>
                  <a:srgbClr val="1A1B26"/>
                </a:highlight>
                <a:latin typeface="Consolas"/>
                <a:ea typeface="Consolas"/>
                <a:cs typeface="Consolas"/>
                <a:sym typeface="Consolas"/>
              </a:rPr>
              <a:t>()</a:t>
            </a:r>
            <a:r>
              <a:rPr b="0" i="0" lang="es" sz="1000" u="none" cap="none" strike="noStrike">
                <a:solidFill>
                  <a:srgbClr val="A9B1D6"/>
                </a:solidFill>
                <a:highlight>
                  <a:srgbClr val="1A1B26"/>
                </a:highlight>
                <a:latin typeface="Consolas"/>
                <a:ea typeface="Consolas"/>
                <a:cs typeface="Consolas"/>
                <a:sym typeface="Consolas"/>
              </a:rPr>
              <a:t> </a:t>
            </a:r>
            <a:r>
              <a:rPr b="0" i="0" lang="es" sz="1000" u="none" cap="none" strike="noStrike">
                <a:solidFill>
                  <a:srgbClr val="BB9AF7"/>
                </a:solidFill>
                <a:highlight>
                  <a:srgbClr val="1A1B26"/>
                </a:highlight>
                <a:latin typeface="Consolas"/>
                <a:ea typeface="Consolas"/>
                <a:cs typeface="Consolas"/>
                <a:sym typeface="Consolas"/>
              </a:rPr>
              <a:t>=&gt;</a:t>
            </a:r>
            <a:r>
              <a:rPr b="0" i="0" lang="es" sz="1000" u="none" cap="none" strike="noStrike">
                <a:solidFill>
                  <a:srgbClr val="A9B1D6"/>
                </a:solidFill>
                <a:highlight>
                  <a:srgbClr val="1A1B26"/>
                </a:highlight>
                <a:latin typeface="Consolas"/>
                <a:ea typeface="Consolas"/>
                <a:cs typeface="Consolas"/>
                <a:sym typeface="Consolas"/>
              </a:rPr>
              <a:t> </a:t>
            </a:r>
            <a:r>
              <a:rPr b="0" i="0" lang="es" sz="1000" u="none" cap="none" strike="noStrike">
                <a:solidFill>
                  <a:srgbClr val="9ABDF5"/>
                </a:solidFill>
                <a:highlight>
                  <a:srgbClr val="1A1B26"/>
                </a:highlight>
                <a:latin typeface="Consolas"/>
                <a:ea typeface="Consolas"/>
                <a:cs typeface="Consolas"/>
                <a:sym typeface="Consolas"/>
              </a:rPr>
              <a:t>{</a:t>
            </a:r>
            <a:endParaRPr b="0" i="0" sz="10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000" u="none" cap="none" strike="noStrike">
                <a:solidFill>
                  <a:srgbClr val="7AA2F7"/>
                </a:solidFill>
                <a:highlight>
                  <a:srgbClr val="1A1B26"/>
                </a:highlight>
                <a:latin typeface="Consolas"/>
                <a:ea typeface="Consolas"/>
                <a:cs typeface="Consolas"/>
                <a:sym typeface="Consolas"/>
              </a:rPr>
              <a:t>    fetch</a:t>
            </a:r>
            <a:r>
              <a:rPr b="0" i="0" lang="es" sz="1000" u="none" cap="none" strike="noStrike">
                <a:solidFill>
                  <a:srgbClr val="9ABDF5"/>
                </a:solidFill>
                <a:highlight>
                  <a:srgbClr val="1A1B26"/>
                </a:highlight>
                <a:latin typeface="Consolas"/>
                <a:ea typeface="Consolas"/>
                <a:cs typeface="Consolas"/>
                <a:sym typeface="Consolas"/>
              </a:rPr>
              <a:t>(</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9ECE6A"/>
                </a:solidFill>
                <a:highlight>
                  <a:srgbClr val="1A1B26"/>
                </a:highlight>
                <a:latin typeface="Consolas"/>
                <a:ea typeface="Consolas"/>
                <a:cs typeface="Consolas"/>
                <a:sym typeface="Consolas"/>
              </a:rPr>
              <a:t>https://rickandmortyapi.com/api/character</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7AA2F7"/>
                </a:solidFill>
                <a:highlight>
                  <a:srgbClr val="1A1B26"/>
                </a:highlight>
                <a:latin typeface="Consolas"/>
                <a:ea typeface="Consolas"/>
                <a:cs typeface="Consolas"/>
                <a:sym typeface="Consolas"/>
              </a:rPr>
              <a:t>, </a:t>
            </a:r>
            <a:r>
              <a:rPr b="0" i="0" lang="es" sz="1000" u="none" cap="none" strike="noStrike">
                <a:solidFill>
                  <a:srgbClr val="C0CAF5"/>
                </a:solidFill>
                <a:highlight>
                  <a:srgbClr val="1A1B26"/>
                </a:highlight>
                <a:latin typeface="Consolas"/>
                <a:ea typeface="Consolas"/>
                <a:cs typeface="Consolas"/>
                <a:sym typeface="Consolas"/>
              </a:rPr>
              <a:t>options</a:t>
            </a:r>
            <a:r>
              <a:rPr b="0" i="0" lang="es" sz="1000" u="none" cap="none" strike="noStrike">
                <a:solidFill>
                  <a:srgbClr val="9ABDF5"/>
                </a:solidFill>
                <a:highlight>
                  <a:srgbClr val="1A1B26"/>
                </a:highlight>
                <a:latin typeface="Consolas"/>
                <a:ea typeface="Consolas"/>
                <a:cs typeface="Consolas"/>
                <a:sym typeface="Consolas"/>
              </a:rPr>
              <a:t>)</a:t>
            </a:r>
            <a:endParaRPr b="0" i="0" sz="10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000" u="none" cap="none" strike="noStrike">
                <a:solidFill>
                  <a:srgbClr val="A9B1D6"/>
                </a:solidFill>
                <a:highlight>
                  <a:srgbClr val="1A1B26"/>
                </a:highlight>
                <a:latin typeface="Consolas"/>
                <a:ea typeface="Consolas"/>
                <a:cs typeface="Consolas"/>
                <a:sym typeface="Consolas"/>
              </a:rPr>
              <a:t>      </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7AA2F7"/>
                </a:solidFill>
                <a:highlight>
                  <a:srgbClr val="1A1B26"/>
                </a:highlight>
                <a:latin typeface="Consolas"/>
                <a:ea typeface="Consolas"/>
                <a:cs typeface="Consolas"/>
                <a:sym typeface="Consolas"/>
              </a:rPr>
              <a:t>then</a:t>
            </a:r>
            <a:r>
              <a:rPr b="0" i="0" lang="es" sz="1000" u="none" cap="none" strike="noStrike">
                <a:solidFill>
                  <a:srgbClr val="A9B1D6"/>
                </a:solidFill>
                <a:highlight>
                  <a:srgbClr val="1A1B26"/>
                </a:highlight>
                <a:latin typeface="Consolas"/>
                <a:ea typeface="Consolas"/>
                <a:cs typeface="Consolas"/>
                <a:sym typeface="Consolas"/>
              </a:rPr>
              <a:t>(</a:t>
            </a:r>
            <a:r>
              <a:rPr b="0" i="0" lang="es" sz="1000" u="none" cap="none" strike="noStrike">
                <a:solidFill>
                  <a:srgbClr val="C0CAF5"/>
                </a:solidFill>
                <a:highlight>
                  <a:srgbClr val="1A1B26"/>
                </a:highlight>
                <a:latin typeface="Consolas"/>
                <a:ea typeface="Consolas"/>
                <a:cs typeface="Consolas"/>
                <a:sym typeface="Consolas"/>
              </a:rPr>
              <a:t>response</a:t>
            </a:r>
            <a:r>
              <a:rPr b="0" i="0" lang="es" sz="1000" u="none" cap="none" strike="noStrike">
                <a:solidFill>
                  <a:srgbClr val="A9B1D6"/>
                </a:solidFill>
                <a:highlight>
                  <a:srgbClr val="1A1B26"/>
                </a:highlight>
                <a:latin typeface="Consolas"/>
                <a:ea typeface="Consolas"/>
                <a:cs typeface="Consolas"/>
                <a:sym typeface="Consolas"/>
              </a:rPr>
              <a:t> </a:t>
            </a:r>
            <a:r>
              <a:rPr b="0" i="0" lang="es" sz="1000" u="none" cap="none" strike="noStrike">
                <a:solidFill>
                  <a:srgbClr val="BB9AF7"/>
                </a:solidFill>
                <a:highlight>
                  <a:srgbClr val="1A1B26"/>
                </a:highlight>
                <a:latin typeface="Consolas"/>
                <a:ea typeface="Consolas"/>
                <a:cs typeface="Consolas"/>
                <a:sym typeface="Consolas"/>
              </a:rPr>
              <a:t>=&gt;</a:t>
            </a:r>
            <a:r>
              <a:rPr b="0" i="0" lang="es" sz="1000" u="none" cap="none" strike="noStrike">
                <a:solidFill>
                  <a:srgbClr val="C0CAF5"/>
                </a:solidFill>
                <a:highlight>
                  <a:srgbClr val="1A1B26"/>
                </a:highlight>
                <a:latin typeface="Consolas"/>
                <a:ea typeface="Consolas"/>
                <a:cs typeface="Consolas"/>
                <a:sym typeface="Consolas"/>
              </a:rPr>
              <a:t> response</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7AA2F7"/>
                </a:solidFill>
                <a:highlight>
                  <a:srgbClr val="1A1B26"/>
                </a:highlight>
                <a:latin typeface="Consolas"/>
                <a:ea typeface="Consolas"/>
                <a:cs typeface="Consolas"/>
                <a:sym typeface="Consolas"/>
              </a:rPr>
              <a:t>json</a:t>
            </a:r>
            <a:r>
              <a:rPr b="0" i="0" lang="es" sz="1000" u="none" cap="none" strike="noStrike">
                <a:solidFill>
                  <a:srgbClr val="A9B1D6"/>
                </a:solidFill>
                <a:highlight>
                  <a:srgbClr val="1A1B26"/>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 sz="1000" u="none" cap="none" strike="noStrike">
                <a:solidFill>
                  <a:srgbClr val="A9B1D6"/>
                </a:solidFill>
                <a:highlight>
                  <a:srgbClr val="1A1B26"/>
                </a:highlight>
                <a:latin typeface="Consolas"/>
                <a:ea typeface="Consolas"/>
                <a:cs typeface="Consolas"/>
                <a:sym typeface="Consolas"/>
              </a:rPr>
              <a:t>      </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7AA2F7"/>
                </a:solidFill>
                <a:highlight>
                  <a:srgbClr val="1A1B26"/>
                </a:highlight>
                <a:latin typeface="Consolas"/>
                <a:ea typeface="Consolas"/>
                <a:cs typeface="Consolas"/>
                <a:sym typeface="Consolas"/>
              </a:rPr>
              <a:t>then</a:t>
            </a:r>
            <a:r>
              <a:rPr b="0" i="0" lang="es" sz="1000" u="none" cap="none" strike="noStrike">
                <a:solidFill>
                  <a:srgbClr val="A9B1D6"/>
                </a:solidFill>
                <a:highlight>
                  <a:srgbClr val="1A1B26"/>
                </a:highlight>
                <a:latin typeface="Consolas"/>
                <a:ea typeface="Consolas"/>
                <a:cs typeface="Consolas"/>
                <a:sym typeface="Consolas"/>
              </a:rPr>
              <a:t>(</a:t>
            </a:r>
            <a:r>
              <a:rPr b="0" i="0" lang="es" sz="1000" u="none" cap="none" strike="noStrike">
                <a:solidFill>
                  <a:srgbClr val="C0CAF5"/>
                </a:solidFill>
                <a:highlight>
                  <a:srgbClr val="1A1B26"/>
                </a:highlight>
                <a:latin typeface="Consolas"/>
                <a:ea typeface="Consolas"/>
                <a:cs typeface="Consolas"/>
                <a:sym typeface="Consolas"/>
              </a:rPr>
              <a:t>response</a:t>
            </a:r>
            <a:r>
              <a:rPr b="0" i="0" lang="es" sz="1000" u="none" cap="none" strike="noStrike">
                <a:solidFill>
                  <a:srgbClr val="A9B1D6"/>
                </a:solidFill>
                <a:highlight>
                  <a:srgbClr val="1A1B26"/>
                </a:highlight>
                <a:latin typeface="Consolas"/>
                <a:ea typeface="Consolas"/>
                <a:cs typeface="Consolas"/>
                <a:sym typeface="Consolas"/>
              </a:rPr>
              <a:t> </a:t>
            </a:r>
            <a:r>
              <a:rPr b="0" i="0" lang="es" sz="1000" u="none" cap="none" strike="noStrike">
                <a:solidFill>
                  <a:srgbClr val="BB9AF7"/>
                </a:solidFill>
                <a:highlight>
                  <a:srgbClr val="1A1B26"/>
                </a:highlight>
                <a:latin typeface="Consolas"/>
                <a:ea typeface="Consolas"/>
                <a:cs typeface="Consolas"/>
                <a:sym typeface="Consolas"/>
              </a:rPr>
              <a:t>=&gt;</a:t>
            </a:r>
            <a:r>
              <a:rPr b="0" i="0" lang="es" sz="1000" u="none" cap="none" strike="noStrike">
                <a:solidFill>
                  <a:srgbClr val="A9B1D6"/>
                </a:solidFill>
                <a:highlight>
                  <a:srgbClr val="1A1B26"/>
                </a:highlight>
                <a:latin typeface="Consolas"/>
                <a:ea typeface="Consolas"/>
                <a:cs typeface="Consolas"/>
                <a:sym typeface="Consolas"/>
              </a:rPr>
              <a:t> </a:t>
            </a:r>
            <a:r>
              <a:rPr b="0" i="0" lang="es" sz="1000" u="none" cap="none" strike="noStrike">
                <a:solidFill>
                  <a:srgbClr val="9ABDF5"/>
                </a:solidFill>
                <a:highlight>
                  <a:srgbClr val="1A1B26"/>
                </a:highlight>
                <a:latin typeface="Consolas"/>
                <a:ea typeface="Consolas"/>
                <a:cs typeface="Consolas"/>
                <a:sym typeface="Consolas"/>
              </a:rPr>
              <a:t>{</a:t>
            </a:r>
            <a:endParaRPr b="0" i="0" sz="10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000" u="none" cap="none" strike="noStrike">
                <a:solidFill>
                  <a:srgbClr val="C0CAF5"/>
                </a:solidFill>
                <a:highlight>
                  <a:srgbClr val="1A1B26"/>
                </a:highlight>
                <a:latin typeface="Consolas"/>
                <a:ea typeface="Consolas"/>
                <a:cs typeface="Consolas"/>
                <a:sym typeface="Consolas"/>
              </a:rPr>
              <a:t>          response</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7DCFFF"/>
                </a:solidFill>
                <a:highlight>
                  <a:srgbClr val="1A1B26"/>
                </a:highlight>
                <a:latin typeface="Consolas"/>
                <a:ea typeface="Consolas"/>
                <a:cs typeface="Consolas"/>
                <a:sym typeface="Consolas"/>
              </a:rPr>
              <a:t>results</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7AA2F7"/>
                </a:solidFill>
                <a:highlight>
                  <a:srgbClr val="1A1B26"/>
                </a:highlight>
                <a:latin typeface="Consolas"/>
                <a:ea typeface="Consolas"/>
                <a:cs typeface="Consolas"/>
                <a:sym typeface="Consolas"/>
              </a:rPr>
              <a:t>forEach</a:t>
            </a:r>
            <a:r>
              <a:rPr b="0" i="0" lang="es" sz="1000" u="none" cap="none" strike="noStrike">
                <a:solidFill>
                  <a:srgbClr val="A9B1D6"/>
                </a:solidFill>
                <a:highlight>
                  <a:srgbClr val="1A1B26"/>
                </a:highlight>
                <a:latin typeface="Consolas"/>
                <a:ea typeface="Consolas"/>
                <a:cs typeface="Consolas"/>
                <a:sym typeface="Consolas"/>
              </a:rPr>
              <a:t>(</a:t>
            </a:r>
            <a:r>
              <a:rPr b="0" i="0" lang="es" sz="1000" u="none" cap="none" strike="noStrike">
                <a:solidFill>
                  <a:srgbClr val="9ABDF5"/>
                </a:solidFill>
                <a:highlight>
                  <a:srgbClr val="1A1B26"/>
                </a:highlight>
                <a:latin typeface="Consolas"/>
                <a:ea typeface="Consolas"/>
                <a:cs typeface="Consolas"/>
                <a:sym typeface="Consolas"/>
              </a:rPr>
              <a:t>(</a:t>
            </a:r>
            <a:r>
              <a:rPr b="0" i="0" lang="es" sz="1000" u="none" cap="none" strike="noStrike">
                <a:solidFill>
                  <a:srgbClr val="C0CAF5"/>
                </a:solidFill>
                <a:highlight>
                  <a:srgbClr val="1A1B26"/>
                </a:highlight>
                <a:latin typeface="Consolas"/>
                <a:ea typeface="Consolas"/>
                <a:cs typeface="Consolas"/>
                <a:sym typeface="Consolas"/>
              </a:rPr>
              <a:t>personaje</a:t>
            </a:r>
            <a:r>
              <a:rPr b="0" i="0" lang="es" sz="1000" u="none" cap="none" strike="noStrike">
                <a:solidFill>
                  <a:srgbClr val="9ABDF5"/>
                </a:solidFill>
                <a:highlight>
                  <a:srgbClr val="1A1B26"/>
                </a:highlight>
                <a:latin typeface="Consolas"/>
                <a:ea typeface="Consolas"/>
                <a:cs typeface="Consolas"/>
                <a:sym typeface="Consolas"/>
              </a:rPr>
              <a:t>)</a:t>
            </a:r>
            <a:r>
              <a:rPr b="0" i="0" lang="es" sz="1000" u="none" cap="none" strike="noStrike">
                <a:solidFill>
                  <a:srgbClr val="A9B1D6"/>
                </a:solidFill>
                <a:highlight>
                  <a:srgbClr val="1A1B26"/>
                </a:highlight>
                <a:latin typeface="Consolas"/>
                <a:ea typeface="Consolas"/>
                <a:cs typeface="Consolas"/>
                <a:sym typeface="Consolas"/>
              </a:rPr>
              <a:t> </a:t>
            </a:r>
            <a:r>
              <a:rPr b="0" i="0" lang="es" sz="1000" u="none" cap="none" strike="noStrike">
                <a:solidFill>
                  <a:srgbClr val="BB9AF7"/>
                </a:solidFill>
                <a:highlight>
                  <a:srgbClr val="1A1B26"/>
                </a:highlight>
                <a:latin typeface="Consolas"/>
                <a:ea typeface="Consolas"/>
                <a:cs typeface="Consolas"/>
                <a:sym typeface="Consolas"/>
              </a:rPr>
              <a:t>=&gt;</a:t>
            </a:r>
            <a:r>
              <a:rPr b="0" i="0" lang="es" sz="1000" u="none" cap="none" strike="noStrike">
                <a:solidFill>
                  <a:srgbClr val="A9B1D6"/>
                </a:solidFill>
                <a:highlight>
                  <a:srgbClr val="1A1B26"/>
                </a:highlight>
                <a:latin typeface="Consolas"/>
                <a:ea typeface="Consolas"/>
                <a:cs typeface="Consolas"/>
                <a:sym typeface="Consolas"/>
              </a:rPr>
              <a:t> </a:t>
            </a:r>
            <a:r>
              <a:rPr b="0" i="0" lang="es" sz="1000" u="none" cap="none" strike="noStrike">
                <a:solidFill>
                  <a:srgbClr val="9ABDF5"/>
                </a:solidFill>
                <a:highlight>
                  <a:srgbClr val="1A1B26"/>
                </a:highlight>
                <a:latin typeface="Consolas"/>
                <a:ea typeface="Consolas"/>
                <a:cs typeface="Consolas"/>
                <a:sym typeface="Consolas"/>
              </a:rPr>
              <a:t>{</a:t>
            </a:r>
            <a:endParaRPr b="0" i="0" sz="10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000" u="none" cap="none" strike="noStrike">
                <a:solidFill>
                  <a:srgbClr val="89DDFF"/>
                </a:solidFill>
                <a:highlight>
                  <a:srgbClr val="1A1B26"/>
                </a:highlight>
                <a:latin typeface="Consolas"/>
                <a:ea typeface="Consolas"/>
                <a:cs typeface="Consolas"/>
                <a:sym typeface="Consolas"/>
              </a:rPr>
              <a:t>              </a:t>
            </a:r>
            <a:r>
              <a:rPr b="0" i="1" lang="es" sz="1000" u="none" cap="none" strike="noStrike">
                <a:solidFill>
                  <a:srgbClr val="51597D"/>
                </a:solidFill>
                <a:highlight>
                  <a:srgbClr val="1A1B26"/>
                </a:highlight>
                <a:latin typeface="Consolas"/>
                <a:ea typeface="Consolas"/>
                <a:cs typeface="Consolas"/>
                <a:sym typeface="Consolas"/>
              </a:rPr>
              <a:t>// Imprimir en consola el nombre e imagen de cada personaje</a:t>
            </a:r>
            <a:endParaRPr b="0" i="0" sz="10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000" u="none" cap="none" strike="noStrike">
                <a:solidFill>
                  <a:srgbClr val="A9B1D6"/>
                </a:solidFill>
                <a:highlight>
                  <a:srgbClr val="1A1B26"/>
                </a:highlight>
                <a:latin typeface="Consolas"/>
                <a:ea typeface="Consolas"/>
                <a:cs typeface="Consolas"/>
                <a:sym typeface="Consolas"/>
              </a:rPr>
              <a:t>              </a:t>
            </a:r>
            <a:r>
              <a:rPr b="0" i="0" lang="es" sz="1000" u="none" cap="none" strike="noStrike">
                <a:solidFill>
                  <a:srgbClr val="0DB9D7"/>
                </a:solidFill>
                <a:highlight>
                  <a:srgbClr val="1A1B26"/>
                </a:highlight>
                <a:latin typeface="Consolas"/>
                <a:ea typeface="Consolas"/>
                <a:cs typeface="Consolas"/>
                <a:sym typeface="Consolas"/>
              </a:rPr>
              <a:t>console</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0DB9D7"/>
                </a:solidFill>
                <a:highlight>
                  <a:srgbClr val="1A1B26"/>
                </a:highlight>
                <a:latin typeface="Consolas"/>
                <a:ea typeface="Consolas"/>
                <a:cs typeface="Consolas"/>
                <a:sym typeface="Consolas"/>
              </a:rPr>
              <a:t>log</a:t>
            </a:r>
            <a:r>
              <a:rPr b="0" i="0" lang="es" sz="1000" u="none" cap="none" strike="noStrike">
                <a:solidFill>
                  <a:srgbClr val="9ABDF5"/>
                </a:solidFill>
                <a:highlight>
                  <a:srgbClr val="1A1B26"/>
                </a:highlight>
                <a:latin typeface="Consolas"/>
                <a:ea typeface="Consolas"/>
                <a:cs typeface="Consolas"/>
                <a:sym typeface="Consolas"/>
              </a:rPr>
              <a:t>(</a:t>
            </a:r>
            <a:r>
              <a:rPr b="0" i="0" lang="es" sz="1000" u="none" cap="none" strike="noStrike">
                <a:solidFill>
                  <a:srgbClr val="C0CAF5"/>
                </a:solidFill>
                <a:highlight>
                  <a:srgbClr val="1A1B26"/>
                </a:highlight>
                <a:latin typeface="Consolas"/>
                <a:ea typeface="Consolas"/>
                <a:cs typeface="Consolas"/>
                <a:sym typeface="Consolas"/>
              </a:rPr>
              <a:t>personaje</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7DCFFF"/>
                </a:solidFill>
                <a:highlight>
                  <a:srgbClr val="1A1B26"/>
                </a:highlight>
                <a:latin typeface="Consolas"/>
                <a:ea typeface="Consolas"/>
                <a:cs typeface="Consolas"/>
                <a:sym typeface="Consolas"/>
              </a:rPr>
              <a:t>name</a:t>
            </a:r>
            <a:r>
              <a:rPr b="0" i="0" lang="es" sz="1000" u="none" cap="none" strike="noStrike">
                <a:solidFill>
                  <a:srgbClr val="A9B1D6"/>
                </a:solidFill>
                <a:highlight>
                  <a:srgbClr val="1A1B26"/>
                </a:highlight>
                <a:latin typeface="Consolas"/>
                <a:ea typeface="Consolas"/>
                <a:cs typeface="Consolas"/>
                <a:sym typeface="Consolas"/>
              </a:rPr>
              <a:t>,</a:t>
            </a:r>
            <a:r>
              <a:rPr b="0" i="0" lang="es" sz="1000" u="none" cap="none" strike="noStrike">
                <a:solidFill>
                  <a:srgbClr val="C0CAF5"/>
                </a:solidFill>
                <a:highlight>
                  <a:srgbClr val="1A1B26"/>
                </a:highlight>
                <a:latin typeface="Consolas"/>
                <a:ea typeface="Consolas"/>
                <a:cs typeface="Consolas"/>
                <a:sym typeface="Consolas"/>
              </a:rPr>
              <a:t> personaje</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7DCFFF"/>
                </a:solidFill>
                <a:highlight>
                  <a:srgbClr val="1A1B26"/>
                </a:highlight>
                <a:latin typeface="Consolas"/>
                <a:ea typeface="Consolas"/>
                <a:cs typeface="Consolas"/>
                <a:sym typeface="Consolas"/>
              </a:rPr>
              <a:t>image, personaje.species</a:t>
            </a:r>
            <a:r>
              <a:rPr b="0" i="0" lang="es" sz="1000" u="none" cap="none" strike="noStrike">
                <a:solidFill>
                  <a:srgbClr val="9ABDF5"/>
                </a:solidFill>
                <a:highlight>
                  <a:srgbClr val="1A1B26"/>
                </a:highlight>
                <a:latin typeface="Consolas"/>
                <a:ea typeface="Consolas"/>
                <a:cs typeface="Consolas"/>
                <a:sym typeface="Consolas"/>
              </a:rPr>
              <a:t>)</a:t>
            </a:r>
            <a:r>
              <a:rPr b="0" i="0" lang="es" sz="1000" u="none" cap="none" strike="noStrike">
                <a:solidFill>
                  <a:srgbClr val="89DDFF"/>
                </a:solidFill>
                <a:highlight>
                  <a:srgbClr val="1A1B26"/>
                </a:highlight>
                <a:latin typeface="Consolas"/>
                <a:ea typeface="Consolas"/>
                <a:cs typeface="Consolas"/>
                <a:sym typeface="Consolas"/>
              </a:rPr>
              <a:t>;</a:t>
            </a:r>
            <a:endParaRPr b="0" i="0" sz="10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000" u="none" cap="none" strike="noStrike">
                <a:solidFill>
                  <a:srgbClr val="A9B1D6"/>
                </a:solidFill>
                <a:highlight>
                  <a:srgbClr val="1A1B26"/>
                </a:highlight>
                <a:latin typeface="Consolas"/>
                <a:ea typeface="Consolas"/>
                <a:cs typeface="Consolas"/>
                <a:sym typeface="Consolas"/>
              </a:rPr>
              <a:t>            </a:t>
            </a:r>
            <a:r>
              <a:rPr b="0" i="0" lang="es" sz="1000" u="none" cap="none" strike="noStrike">
                <a:solidFill>
                  <a:srgbClr val="9ABDF5"/>
                </a:solidFill>
                <a:highlight>
                  <a:srgbClr val="1A1B26"/>
                </a:highlight>
                <a:latin typeface="Consolas"/>
                <a:ea typeface="Consolas"/>
                <a:cs typeface="Consolas"/>
                <a:sym typeface="Consolas"/>
              </a:rPr>
              <a:t>}</a:t>
            </a:r>
            <a:r>
              <a:rPr b="0" i="0" lang="es" sz="1000" u="none" cap="none" strike="noStrike">
                <a:solidFill>
                  <a:srgbClr val="A9B1D6"/>
                </a:solidFill>
                <a:highlight>
                  <a:srgbClr val="1A1B26"/>
                </a:highlight>
                <a:latin typeface="Consolas"/>
                <a:ea typeface="Consolas"/>
                <a:cs typeface="Consolas"/>
                <a:sym typeface="Consolas"/>
              </a:rPr>
              <a:t>)</a:t>
            </a:r>
            <a:r>
              <a:rPr b="0" i="0" lang="es" sz="1000" u="none" cap="none" strike="noStrike">
                <a:solidFill>
                  <a:srgbClr val="89DDFF"/>
                </a:solidFill>
                <a:highlight>
                  <a:srgbClr val="1A1B26"/>
                </a:highlight>
                <a:latin typeface="Consolas"/>
                <a:ea typeface="Consolas"/>
                <a:cs typeface="Consolas"/>
                <a:sym typeface="Consolas"/>
              </a:rPr>
              <a:t>;</a:t>
            </a:r>
            <a:endParaRPr b="0" i="0" sz="10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000" u="none" cap="none" strike="noStrike">
                <a:solidFill>
                  <a:srgbClr val="A9B1D6"/>
                </a:solidFill>
                <a:highlight>
                  <a:srgbClr val="1A1B26"/>
                </a:highlight>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 sz="1000" u="none" cap="none" strike="noStrike">
                <a:solidFill>
                  <a:srgbClr val="A9B1D6"/>
                </a:solidFill>
                <a:highlight>
                  <a:srgbClr val="1A1B26"/>
                </a:highlight>
                <a:latin typeface="Consolas"/>
                <a:ea typeface="Consolas"/>
                <a:cs typeface="Consolas"/>
                <a:sym typeface="Consolas"/>
              </a:rPr>
              <a:t>        </a:t>
            </a:r>
            <a:r>
              <a:rPr b="0" i="0" lang="es" sz="1000" u="none" cap="none" strike="noStrike">
                <a:solidFill>
                  <a:srgbClr val="9ABDF5"/>
                </a:solidFill>
                <a:highlight>
                  <a:srgbClr val="1A1B26"/>
                </a:highlight>
                <a:latin typeface="Consolas"/>
                <a:ea typeface="Consolas"/>
                <a:cs typeface="Consolas"/>
                <a:sym typeface="Consolas"/>
              </a:rPr>
              <a:t>}</a:t>
            </a:r>
            <a:r>
              <a:rPr b="0" i="0" lang="es" sz="1000" u="none" cap="none" strike="noStrike">
                <a:solidFill>
                  <a:srgbClr val="A9B1D6"/>
                </a:solidFill>
                <a:highlight>
                  <a:srgbClr val="1A1B26"/>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 sz="1000" u="none" cap="none" strike="noStrike">
                <a:solidFill>
                  <a:srgbClr val="A9B1D6"/>
                </a:solidFill>
                <a:highlight>
                  <a:srgbClr val="1A1B26"/>
                </a:highlight>
                <a:latin typeface="Consolas"/>
                <a:ea typeface="Consolas"/>
                <a:cs typeface="Consolas"/>
                <a:sym typeface="Consolas"/>
              </a:rPr>
              <a:t>        </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7AA2F7"/>
                </a:solidFill>
                <a:highlight>
                  <a:srgbClr val="1A1B26"/>
                </a:highlight>
                <a:latin typeface="Consolas"/>
                <a:ea typeface="Consolas"/>
                <a:cs typeface="Consolas"/>
                <a:sym typeface="Consolas"/>
              </a:rPr>
              <a:t>catch</a:t>
            </a:r>
            <a:r>
              <a:rPr b="0" i="0" lang="es" sz="1000" u="none" cap="none" strike="noStrike">
                <a:solidFill>
                  <a:srgbClr val="A9B1D6"/>
                </a:solidFill>
                <a:highlight>
                  <a:srgbClr val="1A1B26"/>
                </a:highlight>
                <a:latin typeface="Consolas"/>
                <a:ea typeface="Consolas"/>
                <a:cs typeface="Consolas"/>
                <a:sym typeface="Consolas"/>
              </a:rPr>
              <a:t>(</a:t>
            </a:r>
            <a:r>
              <a:rPr b="0" i="0" lang="es" sz="1000" u="none" cap="none" strike="noStrike">
                <a:solidFill>
                  <a:srgbClr val="C0CAF5"/>
                </a:solidFill>
                <a:highlight>
                  <a:srgbClr val="1A1B26"/>
                </a:highlight>
                <a:latin typeface="Consolas"/>
                <a:ea typeface="Consolas"/>
                <a:cs typeface="Consolas"/>
                <a:sym typeface="Consolas"/>
              </a:rPr>
              <a:t>err</a:t>
            </a:r>
            <a:r>
              <a:rPr b="0" i="0" lang="es" sz="1000" u="none" cap="none" strike="noStrike">
                <a:solidFill>
                  <a:srgbClr val="A9B1D6"/>
                </a:solidFill>
                <a:highlight>
                  <a:srgbClr val="1A1B26"/>
                </a:highlight>
                <a:latin typeface="Consolas"/>
                <a:ea typeface="Consolas"/>
                <a:cs typeface="Consolas"/>
                <a:sym typeface="Consolas"/>
              </a:rPr>
              <a:t> </a:t>
            </a:r>
            <a:r>
              <a:rPr b="0" i="0" lang="es" sz="1000" u="none" cap="none" strike="noStrike">
                <a:solidFill>
                  <a:srgbClr val="BB9AF7"/>
                </a:solidFill>
                <a:highlight>
                  <a:srgbClr val="1A1B26"/>
                </a:highlight>
                <a:latin typeface="Consolas"/>
                <a:ea typeface="Consolas"/>
                <a:cs typeface="Consolas"/>
                <a:sym typeface="Consolas"/>
              </a:rPr>
              <a:t>=&gt;</a:t>
            </a:r>
            <a:r>
              <a:rPr b="0" i="0" lang="es" sz="1000" u="none" cap="none" strike="noStrike">
                <a:solidFill>
                  <a:srgbClr val="A9B1D6"/>
                </a:solidFill>
                <a:highlight>
                  <a:srgbClr val="1A1B26"/>
                </a:highlight>
                <a:latin typeface="Consolas"/>
                <a:ea typeface="Consolas"/>
                <a:cs typeface="Consolas"/>
                <a:sym typeface="Consolas"/>
              </a:rPr>
              <a:t> </a:t>
            </a:r>
            <a:r>
              <a:rPr b="0" i="0" lang="es" sz="1000" u="none" cap="none" strike="noStrike">
                <a:solidFill>
                  <a:srgbClr val="0DB9D7"/>
                </a:solidFill>
                <a:highlight>
                  <a:srgbClr val="1A1B26"/>
                </a:highlight>
                <a:latin typeface="Consolas"/>
                <a:ea typeface="Consolas"/>
                <a:cs typeface="Consolas"/>
                <a:sym typeface="Consolas"/>
              </a:rPr>
              <a:t>console</a:t>
            </a:r>
            <a:r>
              <a:rPr b="0" i="0" lang="es" sz="1000" u="none" cap="none" strike="noStrike">
                <a:solidFill>
                  <a:srgbClr val="89DDFF"/>
                </a:solidFill>
                <a:highlight>
                  <a:srgbClr val="1A1B26"/>
                </a:highlight>
                <a:latin typeface="Consolas"/>
                <a:ea typeface="Consolas"/>
                <a:cs typeface="Consolas"/>
                <a:sym typeface="Consolas"/>
              </a:rPr>
              <a:t>.</a:t>
            </a:r>
            <a:r>
              <a:rPr b="0" i="0" lang="es" sz="1000" u="none" cap="none" strike="noStrike">
                <a:solidFill>
                  <a:srgbClr val="0DB9D7"/>
                </a:solidFill>
                <a:highlight>
                  <a:srgbClr val="1A1B26"/>
                </a:highlight>
                <a:latin typeface="Consolas"/>
                <a:ea typeface="Consolas"/>
                <a:cs typeface="Consolas"/>
                <a:sym typeface="Consolas"/>
              </a:rPr>
              <a:t>error</a:t>
            </a:r>
            <a:r>
              <a:rPr b="0" i="0" lang="es" sz="1000" u="none" cap="none" strike="noStrike">
                <a:solidFill>
                  <a:srgbClr val="9ABDF5"/>
                </a:solidFill>
                <a:highlight>
                  <a:srgbClr val="1A1B26"/>
                </a:highlight>
                <a:latin typeface="Consolas"/>
                <a:ea typeface="Consolas"/>
                <a:cs typeface="Consolas"/>
                <a:sym typeface="Consolas"/>
              </a:rPr>
              <a:t>(</a:t>
            </a:r>
            <a:r>
              <a:rPr b="0" i="0" lang="es" sz="1000" u="none" cap="none" strike="noStrike">
                <a:solidFill>
                  <a:srgbClr val="C0CAF5"/>
                </a:solidFill>
                <a:highlight>
                  <a:srgbClr val="1A1B26"/>
                </a:highlight>
                <a:latin typeface="Consolas"/>
                <a:ea typeface="Consolas"/>
                <a:cs typeface="Consolas"/>
                <a:sym typeface="Consolas"/>
              </a:rPr>
              <a:t>err</a:t>
            </a:r>
            <a:r>
              <a:rPr b="0" i="0" lang="es" sz="1000" u="none" cap="none" strike="noStrike">
                <a:solidFill>
                  <a:srgbClr val="9ABDF5"/>
                </a:solidFill>
                <a:highlight>
                  <a:srgbClr val="1A1B26"/>
                </a:highlight>
                <a:latin typeface="Consolas"/>
                <a:ea typeface="Consolas"/>
                <a:cs typeface="Consolas"/>
                <a:sym typeface="Consolas"/>
              </a:rPr>
              <a:t>)</a:t>
            </a:r>
            <a:r>
              <a:rPr b="0" i="0" lang="es" sz="1000" u="none" cap="none" strike="noStrike">
                <a:solidFill>
                  <a:srgbClr val="A9B1D6"/>
                </a:solidFill>
                <a:highlight>
                  <a:srgbClr val="1A1B26"/>
                </a:highlight>
                <a:latin typeface="Consolas"/>
                <a:ea typeface="Consolas"/>
                <a:cs typeface="Consolas"/>
                <a:sym typeface="Consolas"/>
              </a:rPr>
              <a:t>)</a:t>
            </a:r>
            <a:r>
              <a:rPr b="0" i="0" lang="es" sz="1000" u="none" cap="none" strike="noStrike">
                <a:solidFill>
                  <a:srgbClr val="89DDFF"/>
                </a:solidFill>
                <a:highlight>
                  <a:srgbClr val="1A1B26"/>
                </a:highlight>
                <a:latin typeface="Consolas"/>
                <a:ea typeface="Consolas"/>
                <a:cs typeface="Consolas"/>
                <a:sym typeface="Consolas"/>
              </a:rPr>
              <a:t>;</a:t>
            </a:r>
            <a:endParaRPr b="0" i="0" sz="10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000" u="none" cap="none" strike="noStrike">
                <a:solidFill>
                  <a:srgbClr val="A9B1D6"/>
                </a:solidFill>
                <a:highlight>
                  <a:srgbClr val="1A1B26"/>
                </a:highlight>
                <a:latin typeface="Consolas"/>
                <a:ea typeface="Consolas"/>
                <a:cs typeface="Consolas"/>
                <a:sym typeface="Consolas"/>
              </a:rPr>
              <a:t>    </a:t>
            </a:r>
            <a:r>
              <a:rPr b="0" i="0" lang="es" sz="1000" u="none" cap="none" strike="noStrike">
                <a:solidFill>
                  <a:srgbClr val="9ABDF5"/>
                </a:solidFill>
                <a:highlight>
                  <a:srgbClr val="1A1B26"/>
                </a:highlight>
                <a:latin typeface="Consolas"/>
                <a:ea typeface="Consolas"/>
                <a:cs typeface="Consolas"/>
                <a:sym typeface="Consolas"/>
              </a:rPr>
              <a:t>}</a:t>
            </a:r>
            <a:endParaRPr b="0" i="0" sz="1000" u="none" cap="none" strike="noStrike">
              <a:solidFill>
                <a:srgbClr val="A9B1D6"/>
              </a:solidFill>
              <a:highlight>
                <a:srgbClr val="1A1B26"/>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 sz="1000" u="none" cap="none" strike="noStrike">
                <a:solidFill>
                  <a:srgbClr val="A9B1D6"/>
                </a:solidFill>
                <a:highlight>
                  <a:srgbClr val="1A1B26"/>
                </a:highlight>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 sz="1000" u="none" cap="none" strike="noStrike">
                <a:solidFill>
                  <a:srgbClr val="7AA2F7"/>
                </a:solidFill>
                <a:highlight>
                  <a:srgbClr val="1A1B26"/>
                </a:highlight>
                <a:latin typeface="Consolas"/>
                <a:ea typeface="Consolas"/>
                <a:cs typeface="Consolas"/>
                <a:sym typeface="Consolas"/>
              </a:rPr>
              <a:t>pedirDatos</a:t>
            </a:r>
            <a:r>
              <a:rPr b="0" i="0" lang="es" sz="1000" u="none" cap="none" strike="noStrike">
                <a:solidFill>
                  <a:srgbClr val="9ABDF5"/>
                </a:solidFill>
                <a:highlight>
                  <a:srgbClr val="1A1B26"/>
                </a:highlight>
                <a:latin typeface="Consolas"/>
                <a:ea typeface="Consolas"/>
                <a:cs typeface="Consolas"/>
                <a:sym typeface="Consolas"/>
              </a:rPr>
              <a:t>()</a:t>
            </a:r>
            <a:r>
              <a:rPr b="0" i="0" lang="es" sz="1000" u="none" cap="none" strike="noStrike">
                <a:solidFill>
                  <a:srgbClr val="89DDFF"/>
                </a:solidFill>
                <a:highlight>
                  <a:srgbClr val="1A1B26"/>
                </a:highlight>
                <a:latin typeface="Consolas"/>
                <a:ea typeface="Consolas"/>
                <a:cs typeface="Consolas"/>
                <a:sym typeface="Consolas"/>
              </a:rPr>
              <a:t>;</a:t>
            </a:r>
            <a:endParaRPr b="0" i="0" sz="1000" u="none" cap="none" strike="noStrike">
              <a:solidFill>
                <a:srgbClr val="A9B1D6"/>
              </a:solidFill>
              <a:highlight>
                <a:srgbClr val="1A1B26"/>
              </a:highlight>
              <a:latin typeface="Consolas"/>
              <a:ea typeface="Consolas"/>
              <a:cs typeface="Consolas"/>
              <a:sym typeface="Consolas"/>
            </a:endParaRPr>
          </a:p>
        </p:txBody>
      </p:sp>
      <p:sp>
        <p:nvSpPr>
          <p:cNvPr id="195" name="Google Shape;195;p52"/>
          <p:cNvSpPr txBox="1"/>
          <p:nvPr/>
        </p:nvSpPr>
        <p:spPr>
          <a:xfrm>
            <a:off x="311701" y="4046134"/>
            <a:ext cx="85032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 sz="1200" u="none" cap="none" strike="noStrike">
                <a:solidFill>
                  <a:schemeClr val="dk2"/>
                </a:solidFill>
                <a:latin typeface="Montserrat"/>
                <a:ea typeface="Montserrat"/>
                <a:cs typeface="Montserrat"/>
                <a:sym typeface="Montserrat"/>
              </a:rPr>
              <a:t>De esta manera, en la consola veremos los datos que vamos a utilizar para construir el </a:t>
            </a:r>
            <a:r>
              <a:rPr b="1" i="0" lang="es" sz="1200" u="none" cap="none" strike="noStrike">
                <a:solidFill>
                  <a:schemeClr val="dk2"/>
                </a:solidFill>
                <a:latin typeface="Montserrat"/>
                <a:ea typeface="Montserrat"/>
                <a:cs typeface="Montserrat"/>
                <a:sym typeface="Montserrat"/>
              </a:rPr>
              <a:t>html</a:t>
            </a:r>
            <a:r>
              <a:rPr b="0" i="0" lang="es" sz="1200" u="none" cap="none" strike="noStrike">
                <a:solidFill>
                  <a:schemeClr val="dk2"/>
                </a:solidFill>
                <a:latin typeface="Montserrat"/>
                <a:ea typeface="Montserrat"/>
                <a:cs typeface="Montserrat"/>
                <a:sym typeface="Montserrat"/>
              </a:rPr>
              <a:t> de cada personaje. Existen herramientas como </a:t>
            </a:r>
            <a:r>
              <a:rPr b="1" i="0" lang="es" sz="1200" u="none" cap="none" strike="noStrike">
                <a:solidFill>
                  <a:schemeClr val="dk2"/>
                </a:solidFill>
                <a:latin typeface="Montserrat"/>
                <a:ea typeface="Montserrat"/>
                <a:cs typeface="Montserrat"/>
                <a:sym typeface="Montserrat"/>
              </a:rPr>
              <a:t>Postman</a:t>
            </a:r>
            <a:r>
              <a:rPr b="0" i="0" lang="es" sz="1200" u="none" cap="none" strike="noStrike">
                <a:solidFill>
                  <a:schemeClr val="dk2"/>
                </a:solidFill>
                <a:latin typeface="Montserrat"/>
                <a:ea typeface="Montserrat"/>
                <a:cs typeface="Montserrat"/>
                <a:sym typeface="Montserrat"/>
              </a:rPr>
              <a:t> o </a:t>
            </a:r>
            <a:r>
              <a:rPr b="1" i="0" lang="es" sz="1200" u="none" cap="none" strike="noStrike">
                <a:solidFill>
                  <a:schemeClr val="dk2"/>
                </a:solidFill>
                <a:latin typeface="Montserrat"/>
                <a:ea typeface="Montserrat"/>
                <a:cs typeface="Montserrat"/>
                <a:sym typeface="Montserrat"/>
              </a:rPr>
              <a:t>Insomnia</a:t>
            </a:r>
            <a:r>
              <a:rPr b="0" i="0" lang="es" sz="1200" u="none" cap="none" strike="noStrike">
                <a:solidFill>
                  <a:schemeClr val="dk2"/>
                </a:solidFill>
                <a:latin typeface="Montserrat"/>
                <a:ea typeface="Montserrat"/>
                <a:cs typeface="Montserrat"/>
                <a:sym typeface="Montserrat"/>
              </a:rPr>
              <a:t> que nos permiten consumir apis. Las veremos más adelante en este mismo curso.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Matias Hugo Seminara</dc:creator>
</cp:coreProperties>
</file>