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Montserrat SemiBold"/>
      <p:regular r:id="rId48"/>
      <p:bold r:id="rId49"/>
      <p:italic r:id="rId50"/>
      <p:boldItalic r:id="rId51"/>
    </p:embeddedFont>
    <p:embeddedFont>
      <p:font typeface="Montserrat"/>
      <p:regular r:id="rId52"/>
      <p:bold r:id="rId53"/>
      <p:italic r:id="rId54"/>
      <p:boldItalic r:id="rId55"/>
    </p:embeddedFont>
    <p:embeddedFont>
      <p:font typeface="Montserrat Medium"/>
      <p:regular r:id="rId56"/>
      <p:bold r:id="rId57"/>
      <p:italic r:id="rId58"/>
      <p:boldItalic r:id="rId59"/>
    </p:embeddedFont>
    <p:embeddedFont>
      <p:font typeface="Montserrat ExtraBold"/>
      <p:bold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GoogleSlidesCustomDataVersion2">
      <go:slidesCustomData xmlns:go="http://customooxmlschemas.google.com/" r:id="rId62" roundtripDataSignature="AMtx7miWnocT1hBEBcQvmt0ubA3VeyCO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10B931-3118-4612-8F22-53446D9D5BFC}">
  <a:tblStyle styleId="{6B10B931-3118-4612-8F22-53446D9D5BFC}" styleName="Table_0">
    <a:wholeTbl>
      <a:tcTxStyle b="off" i="off">
        <a:font>
          <a:latin typeface="Arial"/>
          <a:ea typeface="Arial"/>
          <a:cs typeface="Aria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FEAFE"/>
          </a:solidFill>
        </a:fill>
      </a:tcStyle>
    </a:wholeTbl>
    <a:band1H>
      <a:tcTxStyle b="off" i="off"/>
      <a:tcStyle>
        <a:fill>
          <a:solidFill>
            <a:srgbClr val="DED2FD"/>
          </a:solidFill>
        </a:fill>
      </a:tcStyle>
    </a:band1H>
    <a:band2H>
      <a:tcTxStyle b="off" i="off"/>
    </a:band2H>
    <a:band1V>
      <a:tcTxStyle b="off" i="off"/>
      <a:tcStyle>
        <a:fill>
          <a:solidFill>
            <a:srgbClr val="DED2FD"/>
          </a:solidFill>
        </a:fill>
      </a:tcStyle>
    </a:band1V>
    <a:band2V>
      <a:tcTxStyle b="off" i="off"/>
    </a:band2V>
    <a:lastCol>
      <a:tcTxStyle b="on" i="off">
        <a:font>
          <a:latin typeface="Arial"/>
          <a:ea typeface="Arial"/>
          <a:cs typeface="Arial"/>
        </a:font>
        <a:srgbClr val="FFFFFF"/>
      </a:tcTxStyle>
      <a:tcStyle>
        <a:fill>
          <a:solidFill>
            <a:srgbClr val="9D66F9"/>
          </a:solidFill>
        </a:fill>
      </a:tcStyle>
    </a:lastCol>
    <a:firstCol>
      <a:tcTxStyle b="on" i="off">
        <a:font>
          <a:latin typeface="Arial"/>
          <a:ea typeface="Arial"/>
          <a:cs typeface="Arial"/>
        </a:font>
        <a:srgbClr val="FFFFFF"/>
      </a:tcTxStyle>
      <a:tcStyle>
        <a:fill>
          <a:solidFill>
            <a:srgbClr val="9D66F9"/>
          </a:solidFill>
        </a:fill>
      </a:tcStyle>
    </a:firstCol>
    <a:lastRow>
      <a:tcTxStyle b="on" i="off">
        <a:font>
          <a:latin typeface="Arial"/>
          <a:ea typeface="Arial"/>
          <a:cs typeface="Arial"/>
        </a:font>
        <a:srgbClr val="FFFFFF"/>
      </a:tcTxStyle>
      <a:tcStyle>
        <a:tcBdr>
          <a:top>
            <a:ln cap="flat" cmpd="sng" w="38100">
              <a:solidFill>
                <a:srgbClr val="FFFFFF"/>
              </a:solidFill>
              <a:prstDash val="solid"/>
              <a:round/>
              <a:headEnd len="sm" w="sm" type="none"/>
              <a:tailEnd len="sm" w="sm" type="none"/>
            </a:ln>
          </a:top>
        </a:tcBdr>
        <a:fill>
          <a:solidFill>
            <a:srgbClr val="9D66F9"/>
          </a:solidFill>
        </a:fill>
      </a:tcStyle>
    </a:lastRow>
    <a:seCell>
      <a:tcTxStyle b="off" i="off"/>
    </a:seCell>
    <a:swCell>
      <a:tcTxStyle b="off" i="off"/>
    </a:swCell>
    <a:firstRow>
      <a:tcTxStyle b="on" i="off">
        <a:font>
          <a:latin typeface="Arial"/>
          <a:ea typeface="Arial"/>
          <a:cs typeface="Arial"/>
        </a:font>
        <a:srgbClr val="FFFFFF"/>
      </a:tcTxStyle>
      <a:tcStyle>
        <a:tcBdr>
          <a:bottom>
            <a:ln cap="flat" cmpd="sng" w="38100">
              <a:solidFill>
                <a:srgbClr val="FFFFFF"/>
              </a:solidFill>
              <a:prstDash val="solid"/>
              <a:round/>
              <a:headEnd len="sm" w="sm" type="none"/>
              <a:tailEnd len="sm" w="sm" type="none"/>
            </a:ln>
          </a:bottom>
        </a:tcBdr>
        <a:fill>
          <a:solidFill>
            <a:srgbClr val="9D66F9"/>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SemiBold-regular.fntdata"/><Relationship Id="rId47" Type="http://schemas.openxmlformats.org/officeDocument/2006/relationships/slide" Target="slides/slide41.xml"/><Relationship Id="rId49" Type="http://schemas.openxmlformats.org/officeDocument/2006/relationships/font" Target="fonts/MontserratSemiBo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customschemas.google.com/relationships/presentationmetadata" Target="metadata"/><Relationship Id="rId61" Type="http://schemas.openxmlformats.org/officeDocument/2006/relationships/font" Target="fonts/MontserratExtraBold-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MontserratExtraBold-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SemiBold-boldItalic.fntdata"/><Relationship Id="rId50" Type="http://schemas.openxmlformats.org/officeDocument/2006/relationships/font" Target="fonts/MontserratSemiBold-italic.fntdata"/><Relationship Id="rId53" Type="http://schemas.openxmlformats.org/officeDocument/2006/relationships/font" Target="fonts/Montserrat-bold.fntdata"/><Relationship Id="rId52" Type="http://schemas.openxmlformats.org/officeDocument/2006/relationships/font" Target="fonts/Montserrat-regular.fntdata"/><Relationship Id="rId11" Type="http://schemas.openxmlformats.org/officeDocument/2006/relationships/slide" Target="slides/slide5.xml"/><Relationship Id="rId55" Type="http://schemas.openxmlformats.org/officeDocument/2006/relationships/font" Target="fonts/Montserrat-boldItalic.fntdata"/><Relationship Id="rId10" Type="http://schemas.openxmlformats.org/officeDocument/2006/relationships/slide" Target="slides/slide4.xml"/><Relationship Id="rId54" Type="http://schemas.openxmlformats.org/officeDocument/2006/relationships/font" Target="fonts/Montserrat-italic.fntdata"/><Relationship Id="rId13" Type="http://schemas.openxmlformats.org/officeDocument/2006/relationships/slide" Target="slides/slide7.xml"/><Relationship Id="rId57" Type="http://schemas.openxmlformats.org/officeDocument/2006/relationships/font" Target="fonts/MontserratMedium-bold.fntdata"/><Relationship Id="rId12" Type="http://schemas.openxmlformats.org/officeDocument/2006/relationships/slide" Target="slides/slide6.xml"/><Relationship Id="rId56" Type="http://schemas.openxmlformats.org/officeDocument/2006/relationships/font" Target="fonts/MontserratMedium-regular.fntdata"/><Relationship Id="rId15" Type="http://schemas.openxmlformats.org/officeDocument/2006/relationships/slide" Target="slides/slide9.xml"/><Relationship Id="rId59" Type="http://schemas.openxmlformats.org/officeDocument/2006/relationships/font" Target="fonts/MontserratMedium-boldItalic.fntdata"/><Relationship Id="rId14" Type="http://schemas.openxmlformats.org/officeDocument/2006/relationships/slide" Target="slides/slide8.xml"/><Relationship Id="rId58" Type="http://schemas.openxmlformats.org/officeDocument/2006/relationships/font" Target="fonts/MontserratMedium-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43"/>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43"/>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43"/>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43"/>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43"/>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4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43"/>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52"/>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2"/>
          <p:cNvSpPr txBox="1"/>
          <p:nvPr>
            <p:ph type="title"/>
          </p:nvPr>
        </p:nvSpPr>
        <p:spPr>
          <a:xfrm>
            <a:off x="490250" y="450150"/>
            <a:ext cx="8061000" cy="376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7" name="Google Shape;87;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88" name="Google Shape;88;p52"/>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9" name="Google Shape;89;p52"/>
          <p:cNvPicPr preferRelativeResize="0"/>
          <p:nvPr/>
        </p:nvPicPr>
        <p:blipFill rotWithShape="1">
          <a:blip r:embed="rId3">
            <a:alphaModFix/>
          </a:blip>
          <a:srcRect b="0" l="0" r="0" t="0"/>
          <a:stretch/>
        </p:blipFill>
        <p:spPr>
          <a:xfrm>
            <a:off x="7910675" y="4073939"/>
            <a:ext cx="1365875" cy="1365875"/>
          </a:xfrm>
          <a:prstGeom prst="rect">
            <a:avLst/>
          </a:prstGeom>
          <a:noFill/>
          <a:ln>
            <a:noFill/>
          </a:ln>
        </p:spPr>
      </p:pic>
      <p:pic>
        <p:nvPicPr>
          <p:cNvPr id="90" name="Google Shape;90;p52"/>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91" name="Shape 91"/>
        <p:cNvGrpSpPr/>
        <p:nvPr/>
      </p:nvGrpSpPr>
      <p:grpSpPr>
        <a:xfrm>
          <a:off x="0" y="0"/>
          <a:ext cx="0" cy="0"/>
          <a:chOff x="0" y="0"/>
          <a:chExt cx="0" cy="0"/>
        </a:xfrm>
      </p:grpSpPr>
      <p:sp>
        <p:nvSpPr>
          <p:cNvPr id="92" name="Google Shape;92;p5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3"/>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4" name="Google Shape;94;p53"/>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96" name="Google Shape;96;p53"/>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Google Shape;97;p53"/>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8" name="Google Shape;98;p53"/>
          <p:cNvPicPr preferRelativeResize="0"/>
          <p:nvPr/>
        </p:nvPicPr>
        <p:blipFill rotWithShape="1">
          <a:blip r:embed="rId3">
            <a:alphaModFix/>
          </a:blip>
          <a:srcRect b="0" l="0" r="0" t="0"/>
          <a:stretch/>
        </p:blipFill>
        <p:spPr>
          <a:xfrm>
            <a:off x="3506975" y="4699100"/>
            <a:ext cx="558475" cy="300725"/>
          </a:xfrm>
          <a:prstGeom prst="rect">
            <a:avLst/>
          </a:prstGeom>
          <a:noFill/>
          <a:ln>
            <a:noFill/>
          </a:ln>
        </p:spPr>
      </p:pic>
      <p:pic>
        <p:nvPicPr>
          <p:cNvPr id="99" name="Google Shape;99;p5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100" name="Shape 100"/>
        <p:cNvGrpSpPr/>
        <p:nvPr/>
      </p:nvGrpSpPr>
      <p:grpSpPr>
        <a:xfrm>
          <a:off x="0" y="0"/>
          <a:ext cx="0" cy="0"/>
          <a:chOff x="0" y="0"/>
          <a:chExt cx="0" cy="0"/>
        </a:xfrm>
      </p:grpSpPr>
      <p:sp>
        <p:nvSpPr>
          <p:cNvPr id="101" name="Google Shape;101;p5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4"/>
          <p:cNvSpPr txBox="1"/>
          <p:nvPr>
            <p:ph idx="1" type="body"/>
          </p:nvPr>
        </p:nvSpPr>
        <p:spPr>
          <a:xfrm>
            <a:off x="433800" y="1715975"/>
            <a:ext cx="8203800" cy="14820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103" name="Google Shape;103;p54"/>
          <p:cNvPicPr preferRelativeResize="0"/>
          <p:nvPr/>
        </p:nvPicPr>
        <p:blipFill rotWithShape="1">
          <a:blip r:embed="rId2">
            <a:alphaModFix/>
          </a:blip>
          <a:srcRect b="0" l="0" r="0" t="0"/>
          <a:stretch/>
        </p:blipFill>
        <p:spPr>
          <a:xfrm>
            <a:off x="127225" y="906000"/>
            <a:ext cx="1429649" cy="936662"/>
          </a:xfrm>
          <a:prstGeom prst="rect">
            <a:avLst/>
          </a:prstGeom>
          <a:noFill/>
          <a:ln>
            <a:noFill/>
          </a:ln>
        </p:spPr>
      </p:pic>
      <p:pic>
        <p:nvPicPr>
          <p:cNvPr id="104" name="Google Shape;104;p54"/>
          <p:cNvPicPr preferRelativeResize="0"/>
          <p:nvPr/>
        </p:nvPicPr>
        <p:blipFill rotWithShape="1">
          <a:blip r:embed="rId3">
            <a:alphaModFix/>
          </a:blip>
          <a:srcRect b="0" l="0" r="0" t="0"/>
          <a:stretch/>
        </p:blipFill>
        <p:spPr>
          <a:xfrm>
            <a:off x="7632800" y="2758064"/>
            <a:ext cx="1385650" cy="907836"/>
          </a:xfrm>
          <a:prstGeom prst="rect">
            <a:avLst/>
          </a:prstGeom>
          <a:noFill/>
          <a:ln>
            <a:noFill/>
          </a:ln>
        </p:spPr>
      </p:pic>
      <p:sp>
        <p:nvSpPr>
          <p:cNvPr id="105" name="Google Shape;105;p54"/>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Montserrat"/>
                <a:ea typeface="Montserrat"/>
                <a:cs typeface="Montserrat"/>
                <a:sym typeface="Montserrat"/>
              </a:rPr>
              <a:t>Autor/as/es:</a:t>
            </a:r>
            <a:endParaRPr b="1" i="0" sz="1400" u="none" cap="none" strike="noStrike">
              <a:solidFill>
                <a:schemeClr val="dk1"/>
              </a:solidFill>
              <a:latin typeface="Montserrat"/>
              <a:ea typeface="Montserrat"/>
              <a:cs typeface="Montserrat"/>
              <a:sym typeface="Montserrat"/>
            </a:endParaRPr>
          </a:p>
        </p:txBody>
      </p:sp>
      <p:pic>
        <p:nvPicPr>
          <p:cNvPr id="106" name="Google Shape;106;p54"/>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pic>
        <p:nvPicPr>
          <p:cNvPr id="107" name="Google Shape;107;p54"/>
          <p:cNvPicPr preferRelativeResize="0"/>
          <p:nvPr/>
        </p:nvPicPr>
        <p:blipFill rotWithShape="1">
          <a:blip r:embed="rId5">
            <a:alphaModFix/>
          </a:blip>
          <a:srcRect b="0" l="0" r="0" t="0"/>
          <a:stretch/>
        </p:blipFill>
        <p:spPr>
          <a:xfrm>
            <a:off x="8078975" y="4699100"/>
            <a:ext cx="558475" cy="300725"/>
          </a:xfrm>
          <a:prstGeom prst="rect">
            <a:avLst/>
          </a:prstGeom>
          <a:noFill/>
          <a:ln>
            <a:noFill/>
          </a:ln>
        </p:spPr>
      </p:pic>
      <p:sp>
        <p:nvSpPr>
          <p:cNvPr id="108" name="Google Shape;108;p54"/>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9" name="Google Shape;109;p54"/>
          <p:cNvSpPr txBox="1"/>
          <p:nvPr>
            <p:ph idx="2" type="title"/>
          </p:nvPr>
        </p:nvSpPr>
        <p:spPr>
          <a:xfrm>
            <a:off x="432025" y="83275"/>
            <a:ext cx="7145100" cy="3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10" name="Google Shape;110;p54"/>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111" name="Shape 111"/>
        <p:cNvGrpSpPr/>
        <p:nvPr/>
      </p:nvGrpSpPr>
      <p:grpSpPr>
        <a:xfrm>
          <a:off x="0" y="0"/>
          <a:ext cx="0" cy="0"/>
          <a:chOff x="0" y="0"/>
          <a:chExt cx="0" cy="0"/>
        </a:xfrm>
      </p:grpSpPr>
      <p:sp>
        <p:nvSpPr>
          <p:cNvPr id="112" name="Google Shape;112;p55"/>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13" name="Google Shape;113;p55"/>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5"/>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5"/>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6" name="Google Shape;116;p55"/>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7" name="Google Shape;117;p55"/>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8" name="Google Shape;118;p55"/>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55"/>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0" name="Google Shape;120;p55"/>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1" name="Google Shape;121;p5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55"/>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23" name="Google Shape;123;p55"/>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124" name="Google Shape;124;p5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56"/>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56"/>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6"/>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6"/>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56"/>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1" name="Google Shape;131;p56"/>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2" name="Google Shape;132;p56"/>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5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p56"/>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35" name="Google Shape;135;p56"/>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36" name="Google Shape;136;p56"/>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56"/>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38" name="Google Shape;138;p5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44"/>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4"/>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4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44"/>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4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44"/>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44"/>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25" name="Shape 25"/>
        <p:cNvGrpSpPr/>
        <p:nvPr/>
      </p:nvGrpSpPr>
      <p:grpSpPr>
        <a:xfrm>
          <a:off x="0" y="0"/>
          <a:ext cx="0" cy="0"/>
          <a:chOff x="0" y="0"/>
          <a:chExt cx="0" cy="0"/>
        </a:xfrm>
      </p:grpSpPr>
      <p:sp>
        <p:nvSpPr>
          <p:cNvPr id="26" name="Google Shape;26;p45"/>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7" name="Google Shape;27;p45"/>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5"/>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5"/>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5"/>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1" name="Google Shape;31;p45"/>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2" name="Google Shape;32;p45"/>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3" name="Google Shape;33;p45"/>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4" name="Google Shape;34;p45"/>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5" name="Google Shape;35;p45"/>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45"/>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4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45"/>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39" name="Google Shape;39;p45"/>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40" name="Google Shape;40;p45"/>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41" name="Google Shape;41;p45"/>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42" name="Google Shape;42;p4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43" name="Shape 43"/>
        <p:cNvGrpSpPr/>
        <p:nvPr/>
      </p:nvGrpSpPr>
      <p:grpSpPr>
        <a:xfrm>
          <a:off x="0" y="0"/>
          <a:ext cx="0" cy="0"/>
          <a:chOff x="0" y="0"/>
          <a:chExt cx="0" cy="0"/>
        </a:xfrm>
      </p:grpSpPr>
      <p:sp>
        <p:nvSpPr>
          <p:cNvPr id="44" name="Google Shape;44;p46"/>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6"/>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6" name="Google Shape;46;p46"/>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47" name="Google Shape;47;p46"/>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48" name="Google Shape;48;p46"/>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49" name="Google Shape;49;p46"/>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sp>
        <p:nvSpPr>
          <p:cNvPr id="51" name="Google Shape;51;p4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4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53" name="Google Shape;53;p47"/>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54" name="Google Shape;54;p47"/>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47"/>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56" name="Google Shape;56;p47"/>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4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8"/>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4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61" name="Google Shape;61;p4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62" name="Google Shape;62;p48"/>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63" name="Google Shape;63;p48"/>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64" name="Google Shape;64;p48"/>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65" name="Shape 65"/>
        <p:cNvGrpSpPr/>
        <p:nvPr/>
      </p:nvGrpSpPr>
      <p:grpSpPr>
        <a:xfrm>
          <a:off x="0" y="0"/>
          <a:ext cx="0" cy="0"/>
          <a:chOff x="0" y="0"/>
          <a:chExt cx="0" cy="0"/>
        </a:xfrm>
      </p:grpSpPr>
      <p:sp>
        <p:nvSpPr>
          <p:cNvPr id="66" name="Google Shape;66;p49"/>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68" name="Google Shape;68;p49"/>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69" name="Google Shape;69;p49"/>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70" name="Google Shape;70;p49"/>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71" name="Google Shape;71;p49"/>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2" name="Google Shape;72;p49"/>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73" name="Shape 73"/>
        <p:cNvGrpSpPr/>
        <p:nvPr/>
      </p:nvGrpSpPr>
      <p:grpSpPr>
        <a:xfrm>
          <a:off x="0" y="0"/>
          <a:ext cx="0" cy="0"/>
          <a:chOff x="0" y="0"/>
          <a:chExt cx="0" cy="0"/>
        </a:xfrm>
      </p:grpSpPr>
      <p:sp>
        <p:nvSpPr>
          <p:cNvPr id="74" name="Google Shape;74;p50"/>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5" name="Google Shape;75;p50"/>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76" name="Google Shape;76;p50"/>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77" name="Google Shape;77;p50"/>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78" name="Google Shape;78;p50"/>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79" name="Shape 79"/>
        <p:cNvGrpSpPr/>
        <p:nvPr/>
      </p:nvGrpSpPr>
      <p:grpSpPr>
        <a:xfrm>
          <a:off x="0" y="0"/>
          <a:ext cx="0" cy="0"/>
          <a:chOff x="0" y="0"/>
          <a:chExt cx="0" cy="0"/>
        </a:xfrm>
      </p:grpSpPr>
      <p:sp>
        <p:nvSpPr>
          <p:cNvPr id="80" name="Google Shape;80;p51"/>
          <p:cNvSpPr txBox="1"/>
          <p:nvPr>
            <p:ph type="title"/>
          </p:nvPr>
        </p:nvSpPr>
        <p:spPr>
          <a:xfrm>
            <a:off x="311700" y="-12175"/>
            <a:ext cx="7749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81" name="Google Shape;81;p51"/>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2" name="Google Shape;82;p51"/>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83" name="Google Shape;83;p51"/>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34.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www.neoguias.com/tipos-notacion-nombr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1" Type="http://schemas.openxmlformats.org/officeDocument/2006/relationships/hyperlink" Target="https://developer.mozilla.org/es/docs/Glossary/Objecto" TargetMode="External"/><Relationship Id="rId10" Type="http://schemas.openxmlformats.org/officeDocument/2006/relationships/hyperlink" Target="https://developer.mozilla.org/es/docs/Glossary/Null" TargetMode="External"/><Relationship Id="rId12" Type="http://schemas.openxmlformats.org/officeDocument/2006/relationships/hyperlink" Target="https://developer.mozilla.org/es/docs/Glossary/Funci%C3%B3n" TargetMode="External"/><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developer.mozilla.org/es/docs/Glossary/Primitivo" TargetMode="External"/><Relationship Id="rId4" Type="http://schemas.openxmlformats.org/officeDocument/2006/relationships/hyperlink" Target="https://developer.mozilla.org/es/docs/Glossary/undefined" TargetMode="External"/><Relationship Id="rId9" Type="http://schemas.openxmlformats.org/officeDocument/2006/relationships/hyperlink" Target="https://developer.mozilla.org/es/docs/Glossary/Symbol" TargetMode="External"/><Relationship Id="rId5" Type="http://schemas.openxmlformats.org/officeDocument/2006/relationships/hyperlink" Target="https://developer.mozilla.org/es/docs/Glossary/Boolean" TargetMode="External"/><Relationship Id="rId6" Type="http://schemas.openxmlformats.org/officeDocument/2006/relationships/hyperlink" Target="https://developer.mozilla.org/es/docs/Glossary/Numero" TargetMode="External"/><Relationship Id="rId7" Type="http://schemas.openxmlformats.org/officeDocument/2006/relationships/hyperlink" Target="https://developer.mozilla.org/es/docs/Glossary/String" TargetMode="External"/><Relationship Id="rId8" Type="http://schemas.openxmlformats.org/officeDocument/2006/relationships/hyperlink" Target="https://developer.mozilla.org/en-US/docs/Glossary/BigIn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4.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1" Type="http://schemas.openxmlformats.org/officeDocument/2006/relationships/hyperlink" Target="https://lenguajejs.com/javascript/fundamentos/objeto-math/" TargetMode="External"/><Relationship Id="rId10" Type="http://schemas.openxmlformats.org/officeDocument/2006/relationships/hyperlink" Target="https://www.w3schools.com/js/js_math.asp" TargetMode="External"/><Relationship Id="rId12" Type="http://schemas.openxmlformats.org/officeDocument/2006/relationships/hyperlink" Target="https://drive.google.com/file/d/10Yderet5Hk1VqppVPheNWv2UdeiYpYv0/view?usp=sharing" TargetMode="External"/><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hyperlink" Target="https://lenguajejs.com/javascript/introduccion/que-es-javascript/" TargetMode="External"/><Relationship Id="rId4" Type="http://schemas.openxmlformats.org/officeDocument/2006/relationships/hyperlink" Target="https://openwebinars.net/blog/que-es-ecmascript/" TargetMode="External"/><Relationship Id="rId9" Type="http://schemas.openxmlformats.org/officeDocument/2006/relationships/hyperlink" Target="https://developer.mozilla.org/es/docs/Web/JavaScript/Referencia/Objetos_globales/Math" TargetMode="External"/><Relationship Id="rId5" Type="http://schemas.openxmlformats.org/officeDocument/2006/relationships/hyperlink" Target="https://diegoboscan.com/usar-punto-y-coma-en-javascript/" TargetMode="External"/><Relationship Id="rId6" Type="http://schemas.openxmlformats.org/officeDocument/2006/relationships/hyperlink" Target="https://developer.mozilla.org/es/docs/Web/JavaScript/Data_structures" TargetMode="External"/><Relationship Id="rId7" Type="http://schemas.openxmlformats.org/officeDocument/2006/relationships/hyperlink" Target="https://developer.mozilla.org/es/docs/Web/JavaScript/Guide/Grammar_and_types" TargetMode="External"/><Relationship Id="rId8" Type="http://schemas.openxmlformats.org/officeDocument/2006/relationships/hyperlink" Target="https://developer.mozilla.org/es/docs/Web/JavaScript/Reference/Global_Objects/Number"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fontScale="85000"/>
          </a:bodyPr>
          <a:lstStyle/>
          <a:p>
            <a:pPr indent="0" lvl="0" marL="0" marR="0" rtl="0" algn="ctr">
              <a:lnSpc>
                <a:spcPct val="100000"/>
              </a:lnSpc>
              <a:spcBef>
                <a:spcPts val="0"/>
              </a:spcBef>
              <a:spcAft>
                <a:spcPts val="0"/>
              </a:spcAft>
              <a:buClr>
                <a:schemeClr val="dk1"/>
              </a:buClr>
              <a:buSzPct val="100000"/>
              <a:buFont typeface="Arial"/>
              <a:buNone/>
            </a:pPr>
            <a:r>
              <a:rPr b="1" i="0" lang="es" sz="3700" u="none" cap="none" strike="noStrike">
                <a:solidFill>
                  <a:schemeClr val="dk1"/>
                </a:solidFill>
                <a:latin typeface="Montserrat"/>
                <a:ea typeface="Montserrat"/>
                <a:cs typeface="Montserrat"/>
                <a:sym typeface="Montserrat"/>
              </a:rPr>
              <a:t>FULL STACK FRONTEND</a:t>
            </a:r>
            <a:endParaRPr b="1" i="0" sz="37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ct val="100000"/>
              <a:buFont typeface="Arial"/>
              <a:buNone/>
            </a:pPr>
            <a:r>
              <a:rPr b="1" i="0" lang="es" sz="3700" u="none" cap="none" strike="noStrike">
                <a:solidFill>
                  <a:srgbClr val="000000"/>
                </a:solidFill>
                <a:latin typeface="Montserrat"/>
                <a:ea typeface="Montserrat"/>
                <a:cs typeface="Montserrat"/>
                <a:sym typeface="Montserrat"/>
              </a:rPr>
              <a:t>Clase 13</a:t>
            </a:r>
            <a:endParaRPr b="1" i="0" sz="3700" u="none" cap="none" strike="noStrik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500"/>
              <a:buFont typeface="Arial"/>
              <a:buNone/>
            </a:pPr>
            <a:r>
              <a:rPr b="0" i="0" lang="es" sz="2500" u="none" cap="none" strike="noStrike">
                <a:solidFill>
                  <a:srgbClr val="595959"/>
                </a:solidFill>
                <a:latin typeface="Montserrat Medium"/>
                <a:ea typeface="Montserrat Medium"/>
                <a:cs typeface="Montserrat Medium"/>
                <a:sym typeface="Montserrat Medium"/>
              </a:rPr>
              <a:t>Javascript 1</a:t>
            </a:r>
            <a:endParaRPr b="0" i="0" sz="2500" u="none" cap="none" strike="noStrik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La ubicación de la etiqueta &lt;script&gt;</a:t>
            </a:r>
            <a:endParaRPr/>
          </a:p>
        </p:txBody>
      </p:sp>
      <p:sp>
        <p:nvSpPr>
          <p:cNvPr id="208" name="Google Shape;208;p1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Según cómo esté ubicada la etiqueta &lt;script&gt; el navegador descarga  ejecuta el archivo JavaScript en momentos diferentes:</a:t>
            </a:r>
            <a:endParaRPr sz="1650"/>
          </a:p>
          <a:p>
            <a:pPr indent="-333375" lvl="0" marL="457200" rtl="0" algn="l">
              <a:lnSpc>
                <a:spcPct val="115000"/>
              </a:lnSpc>
              <a:spcBef>
                <a:spcPts val="1200"/>
              </a:spcBef>
              <a:spcAft>
                <a:spcPts val="0"/>
              </a:spcAft>
              <a:buSzPts val="1650"/>
              <a:buAutoNum type="arabicPeriod"/>
            </a:pPr>
            <a:r>
              <a:rPr lang="es" sz="1650"/>
              <a:t>En </a:t>
            </a:r>
            <a:r>
              <a:rPr b="1" lang="es" sz="1650"/>
              <a:t>&lt;head&gt;</a:t>
            </a:r>
            <a:r>
              <a:rPr lang="es" sz="1650"/>
              <a:t>: antes de empezar a dibujar la página, cuando está en blanco.</a:t>
            </a:r>
            <a:endParaRPr sz="1650"/>
          </a:p>
          <a:p>
            <a:pPr indent="-333375" lvl="0" marL="457200" rtl="0" algn="l">
              <a:lnSpc>
                <a:spcPct val="115000"/>
              </a:lnSpc>
              <a:spcBef>
                <a:spcPts val="0"/>
              </a:spcBef>
              <a:spcAft>
                <a:spcPts val="0"/>
              </a:spcAft>
              <a:buSzPts val="1650"/>
              <a:buAutoNum type="arabicPeriod"/>
            </a:pPr>
            <a:r>
              <a:rPr lang="es" sz="1650"/>
              <a:t>En </a:t>
            </a:r>
            <a:r>
              <a:rPr b="1" lang="es" sz="1650"/>
              <a:t>&lt;body&gt;</a:t>
            </a:r>
            <a:r>
              <a:rPr lang="es" sz="1650"/>
              <a:t>: cuando la página se haya dibujado hasta el </a:t>
            </a:r>
            <a:r>
              <a:rPr b="1" lang="es" sz="1650"/>
              <a:t>&lt;script&gt;</a:t>
            </a:r>
            <a:r>
              <a:rPr lang="es" sz="1650"/>
              <a:t>.</a:t>
            </a:r>
            <a:endParaRPr sz="1650"/>
          </a:p>
          <a:p>
            <a:pPr indent="-333375" lvl="0" marL="457200" rtl="0" algn="l">
              <a:lnSpc>
                <a:spcPct val="115000"/>
              </a:lnSpc>
              <a:spcBef>
                <a:spcPts val="0"/>
              </a:spcBef>
              <a:spcAft>
                <a:spcPts val="0"/>
              </a:spcAft>
              <a:buSzPts val="1650"/>
              <a:buAutoNum type="arabicPeriod"/>
            </a:pPr>
            <a:r>
              <a:rPr lang="es" sz="1650"/>
              <a:t>Antes de </a:t>
            </a:r>
            <a:r>
              <a:rPr b="1" lang="es" sz="1650"/>
              <a:t>&lt;/body&gt;</a:t>
            </a:r>
            <a:r>
              <a:rPr lang="es" sz="1650"/>
              <a:t>: cuando la página se haya dibujado en su totalidad.</a:t>
            </a:r>
            <a:endParaRPr sz="1650"/>
          </a:p>
        </p:txBody>
      </p:sp>
      <p:pic>
        <p:nvPicPr>
          <p:cNvPr id="209" name="Google Shape;209;p10"/>
          <p:cNvPicPr preferRelativeResize="0"/>
          <p:nvPr/>
        </p:nvPicPr>
        <p:blipFill rotWithShape="1">
          <a:blip r:embed="rId3">
            <a:alphaModFix/>
          </a:blip>
          <a:srcRect b="0" l="0" r="0" t="0"/>
          <a:stretch/>
        </p:blipFill>
        <p:spPr>
          <a:xfrm>
            <a:off x="2543272" y="3593204"/>
            <a:ext cx="705738" cy="635703"/>
          </a:xfrm>
          <a:prstGeom prst="rect">
            <a:avLst/>
          </a:prstGeom>
          <a:noFill/>
          <a:ln>
            <a:noFill/>
          </a:ln>
        </p:spPr>
      </p:pic>
      <p:pic>
        <p:nvPicPr>
          <p:cNvPr descr="Dibujo De Sitio Web Para Colorear - Ultra Coloring Pages" id="210" name="Google Shape;210;p10"/>
          <p:cNvPicPr preferRelativeResize="0"/>
          <p:nvPr/>
        </p:nvPicPr>
        <p:blipFill rotWithShape="1">
          <a:blip r:embed="rId4">
            <a:alphaModFix/>
          </a:blip>
          <a:srcRect b="9137" l="4930" r="4939" t="9908"/>
          <a:stretch/>
        </p:blipFill>
        <p:spPr>
          <a:xfrm>
            <a:off x="5877605" y="3594139"/>
            <a:ext cx="705738" cy="633823"/>
          </a:xfrm>
          <a:prstGeom prst="rect">
            <a:avLst/>
          </a:prstGeom>
          <a:noFill/>
          <a:ln>
            <a:noFill/>
          </a:ln>
        </p:spPr>
      </p:pic>
      <p:pic>
        <p:nvPicPr>
          <p:cNvPr id="211" name="Google Shape;211;p10"/>
          <p:cNvPicPr preferRelativeResize="0"/>
          <p:nvPr/>
        </p:nvPicPr>
        <p:blipFill rotWithShape="1">
          <a:blip r:embed="rId5">
            <a:alphaModFix/>
          </a:blip>
          <a:srcRect b="0" l="0" r="0" t="0"/>
          <a:stretch/>
        </p:blipFill>
        <p:spPr>
          <a:xfrm>
            <a:off x="4210435" y="3593198"/>
            <a:ext cx="705738" cy="635703"/>
          </a:xfrm>
          <a:prstGeom prst="rect">
            <a:avLst/>
          </a:prstGeom>
          <a:noFill/>
          <a:ln>
            <a:noFill/>
          </a:ln>
        </p:spPr>
      </p:pic>
      <p:cxnSp>
        <p:nvCxnSpPr>
          <p:cNvPr id="212" name="Google Shape;212;p10"/>
          <p:cNvCxnSpPr/>
          <p:nvPr/>
        </p:nvCxnSpPr>
        <p:spPr>
          <a:xfrm>
            <a:off x="4053312" y="3967546"/>
            <a:ext cx="1020000" cy="0"/>
          </a:xfrm>
          <a:prstGeom prst="straightConnector1">
            <a:avLst/>
          </a:prstGeom>
          <a:noFill/>
          <a:ln cap="flat" cmpd="sng" w="9525">
            <a:solidFill>
              <a:schemeClr val="dk2"/>
            </a:solidFill>
            <a:prstDash val="solid"/>
            <a:round/>
            <a:headEnd len="sm" w="sm" type="none"/>
            <a:tailEnd len="sm" w="sm" type="none"/>
          </a:ln>
        </p:spPr>
      </p:cxnSp>
      <p:sp>
        <p:nvSpPr>
          <p:cNvPr id="213" name="Google Shape;213;p10"/>
          <p:cNvSpPr txBox="1"/>
          <p:nvPr/>
        </p:nvSpPr>
        <p:spPr>
          <a:xfrm>
            <a:off x="4212162" y="3844399"/>
            <a:ext cx="702300" cy="24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1" lang="es" sz="1000" u="none" cap="none" strike="noStrike">
                <a:solidFill>
                  <a:schemeClr val="dk2"/>
                </a:solidFill>
                <a:latin typeface="Montserrat"/>
                <a:ea typeface="Montserrat"/>
                <a:cs typeface="Montserrat"/>
                <a:sym typeface="Montserrat"/>
              </a:rPr>
              <a:t>&lt;script&gt;</a:t>
            </a:r>
            <a:endParaRPr b="0" i="1" sz="1000" u="none" cap="none" strike="noStrike">
              <a:solidFill>
                <a:schemeClr val="dk2"/>
              </a:solidFill>
              <a:latin typeface="Montserrat"/>
              <a:ea typeface="Montserrat"/>
              <a:cs typeface="Montserrat"/>
              <a:sym typeface="Montserrat"/>
            </a:endParaRPr>
          </a:p>
        </p:txBody>
      </p:sp>
      <p:sp>
        <p:nvSpPr>
          <p:cNvPr id="214" name="Google Shape;214;p10"/>
          <p:cNvSpPr txBox="1"/>
          <p:nvPr/>
        </p:nvSpPr>
        <p:spPr>
          <a:xfrm>
            <a:off x="2188300" y="3827750"/>
            <a:ext cx="287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1.</a:t>
            </a:r>
            <a:endParaRPr b="0" i="0" sz="1400" u="none" cap="none" strike="noStrike">
              <a:solidFill>
                <a:srgbClr val="000000"/>
              </a:solidFill>
              <a:latin typeface="Montserrat"/>
              <a:ea typeface="Montserrat"/>
              <a:cs typeface="Montserrat"/>
              <a:sym typeface="Montserrat"/>
            </a:endParaRPr>
          </a:p>
        </p:txBody>
      </p:sp>
      <p:sp>
        <p:nvSpPr>
          <p:cNvPr id="215" name="Google Shape;215;p10"/>
          <p:cNvSpPr txBox="1"/>
          <p:nvPr/>
        </p:nvSpPr>
        <p:spPr>
          <a:xfrm>
            <a:off x="3770825" y="3827750"/>
            <a:ext cx="33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2.</a:t>
            </a:r>
            <a:endParaRPr b="0" i="0" sz="1400" u="none" cap="none" strike="noStrike">
              <a:solidFill>
                <a:srgbClr val="000000"/>
              </a:solidFill>
              <a:latin typeface="Montserrat"/>
              <a:ea typeface="Montserrat"/>
              <a:cs typeface="Montserrat"/>
              <a:sym typeface="Montserrat"/>
            </a:endParaRPr>
          </a:p>
        </p:txBody>
      </p:sp>
      <p:sp>
        <p:nvSpPr>
          <p:cNvPr id="216" name="Google Shape;216;p10"/>
          <p:cNvSpPr txBox="1"/>
          <p:nvPr/>
        </p:nvSpPr>
        <p:spPr>
          <a:xfrm>
            <a:off x="5501050" y="3827750"/>
            <a:ext cx="33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3.</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La consola de JavaScript</a:t>
            </a:r>
            <a:endParaRPr/>
          </a:p>
        </p:txBody>
      </p:sp>
      <p:sp>
        <p:nvSpPr>
          <p:cNvPr id="222" name="Google Shape;222;p1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s" sz="1650"/>
              <a:t>Para acceder a la consola Javascript del navegador pulsamos </a:t>
            </a:r>
            <a:r>
              <a:rPr b="1" lang="es" sz="1650"/>
              <a:t>CTRL+SHIFT+J</a:t>
            </a:r>
            <a:r>
              <a:rPr lang="es" sz="1650"/>
              <a:t>.</a:t>
            </a:r>
            <a:r>
              <a:rPr b="1" lang="es" sz="1650"/>
              <a:t> </a:t>
            </a:r>
            <a:endParaRPr sz="1650"/>
          </a:p>
          <a:p>
            <a:pPr indent="0" lvl="0" marL="0" rtl="0" algn="l">
              <a:lnSpc>
                <a:spcPct val="115000"/>
              </a:lnSpc>
              <a:spcBef>
                <a:spcPts val="1200"/>
              </a:spcBef>
              <a:spcAft>
                <a:spcPts val="0"/>
              </a:spcAft>
              <a:buSzPts val="1800"/>
              <a:buNone/>
            </a:pPr>
            <a:r>
              <a:rPr lang="es" sz="1650"/>
              <a:t>Un clásico ejemplo utilizado cuando se comienza a programar es crear un programa que muestre por pantalla un texto, generalmente el texto «</a:t>
            </a:r>
            <a:r>
              <a:rPr i="1" lang="es" sz="1650"/>
              <a:t>Hola Mundo</a:t>
            </a:r>
            <a:r>
              <a:rPr lang="es" sz="1650"/>
              <a:t>». O mostrar el resultado de alguna operación matemática. A continuación, el código JS para realizar ambas tareas, y la salida que podemos ver en la consola del navegador:</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223" name="Google Shape;223;p11"/>
          <p:cNvSpPr/>
          <p:nvPr/>
        </p:nvSpPr>
        <p:spPr>
          <a:xfrm>
            <a:off x="626050" y="3416052"/>
            <a:ext cx="3552000" cy="621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"Hola Mundo"</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224" name="Google Shape;224;p11"/>
          <p:cNvPicPr preferRelativeResize="0"/>
          <p:nvPr/>
        </p:nvPicPr>
        <p:blipFill rotWithShape="1">
          <a:blip r:embed="rId3">
            <a:alphaModFix/>
          </a:blip>
          <a:srcRect b="0" l="0" r="0" t="0"/>
          <a:stretch/>
        </p:blipFill>
        <p:spPr>
          <a:xfrm>
            <a:off x="4354751" y="3257476"/>
            <a:ext cx="4294049" cy="938150"/>
          </a:xfrm>
          <a:prstGeom prst="rect">
            <a:avLst/>
          </a:prstGeom>
          <a:solidFill>
            <a:srgbClr val="23262E"/>
          </a:solid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La consola de JavaScript</a:t>
            </a:r>
            <a:endParaRPr/>
          </a:p>
        </p:txBody>
      </p:sp>
      <p:sp>
        <p:nvSpPr>
          <p:cNvPr id="230" name="Google Shape;230;p12"/>
          <p:cNvSpPr txBox="1"/>
          <p:nvPr>
            <p:ph idx="1" type="body"/>
          </p:nvPr>
        </p:nvSpPr>
        <p:spPr>
          <a:xfrm>
            <a:off x="432025" y="1304875"/>
            <a:ext cx="8280000" cy="4095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1200"/>
              </a:spcAft>
              <a:buSzPct val="117936"/>
              <a:buNone/>
            </a:pPr>
            <a:r>
              <a:rPr lang="es" sz="1650"/>
              <a:t>Podemos mostrar texto, valores numéricos, etc. separados por comas:</a:t>
            </a:r>
            <a:endParaRPr sz="1650"/>
          </a:p>
        </p:txBody>
      </p:sp>
      <p:sp>
        <p:nvSpPr>
          <p:cNvPr id="231" name="Google Shape;231;p12"/>
          <p:cNvSpPr/>
          <p:nvPr/>
        </p:nvSpPr>
        <p:spPr>
          <a:xfrm>
            <a:off x="1188888" y="1765888"/>
            <a:ext cx="66093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"¡Hola a todos! Observen este número: "</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18</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232" name="Google Shape;232;p12"/>
          <p:cNvPicPr preferRelativeResize="0"/>
          <p:nvPr/>
        </p:nvPicPr>
        <p:blipFill rotWithShape="1">
          <a:blip r:embed="rId3">
            <a:alphaModFix/>
          </a:blip>
          <a:srcRect b="0" l="0" r="0" t="0"/>
          <a:stretch/>
        </p:blipFill>
        <p:spPr>
          <a:xfrm>
            <a:off x="1640801" y="2278860"/>
            <a:ext cx="5705475" cy="409575"/>
          </a:xfrm>
          <a:prstGeom prst="rect">
            <a:avLst/>
          </a:prstGeom>
          <a:solidFill>
            <a:srgbClr val="23262E"/>
          </a:solidFill>
          <a:ln>
            <a:noFill/>
          </a:ln>
        </p:spPr>
      </p:pic>
      <p:sp>
        <p:nvSpPr>
          <p:cNvPr id="233" name="Google Shape;233;p12"/>
          <p:cNvSpPr txBox="1"/>
          <p:nvPr/>
        </p:nvSpPr>
        <p:spPr>
          <a:xfrm>
            <a:off x="459600" y="2805550"/>
            <a:ext cx="8224800" cy="120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En esta consola podemos escribir </a:t>
            </a:r>
            <a:r>
              <a:rPr b="1" i="0" lang="es" sz="1650" u="none" cap="none" strike="noStrike">
                <a:solidFill>
                  <a:schemeClr val="dk2"/>
                </a:solidFill>
                <a:latin typeface="Montserrat"/>
                <a:ea typeface="Montserrat"/>
                <a:cs typeface="Montserrat"/>
                <a:sym typeface="Montserrat"/>
              </a:rPr>
              <a:t>funciones</a:t>
            </a:r>
            <a:r>
              <a:rPr b="0" i="0" lang="es" sz="1650" u="none" cap="none" strike="noStrike">
                <a:solidFill>
                  <a:schemeClr val="dk2"/>
                </a:solidFill>
                <a:latin typeface="Montserrat"/>
                <a:ea typeface="Montserrat"/>
                <a:cs typeface="Montserrat"/>
                <a:sym typeface="Montserrat"/>
              </a:rPr>
              <a:t> o </a:t>
            </a:r>
            <a:r>
              <a:rPr b="1" i="0" lang="es" sz="1650" u="none" cap="none" strike="noStrike">
                <a:solidFill>
                  <a:schemeClr val="dk2"/>
                </a:solidFill>
                <a:latin typeface="Montserrat"/>
                <a:ea typeface="Montserrat"/>
                <a:cs typeface="Montserrat"/>
                <a:sym typeface="Montserrat"/>
              </a:rPr>
              <a:t>sentencias</a:t>
            </a:r>
            <a:r>
              <a:rPr b="0" i="0" lang="es" sz="1650" u="none" cap="none" strike="noStrike">
                <a:solidFill>
                  <a:schemeClr val="dk2"/>
                </a:solidFill>
                <a:latin typeface="Montserrat"/>
                <a:ea typeface="Montserrat"/>
                <a:cs typeface="Montserrat"/>
                <a:sym typeface="Montserrat"/>
              </a:rPr>
              <a:t> de JavaScript que se ejecutan en la página que se encuentra en la pestaña actual del navegador. De esta forma podemos observar los resultados que nos devuelve en la consola al realizar diferentes acciones.</a:t>
            </a:r>
            <a:endParaRPr b="0" i="0" sz="14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La consola de JavaScript</a:t>
            </a:r>
            <a:endParaRPr/>
          </a:p>
        </p:txBody>
      </p:sp>
      <p:sp>
        <p:nvSpPr>
          <p:cNvPr id="239" name="Google Shape;239;p1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JS posee, además de </a:t>
            </a:r>
            <a:r>
              <a:rPr b="1" lang="es" sz="1650"/>
              <a:t>console.log</a:t>
            </a:r>
            <a:r>
              <a:rPr lang="es" sz="1650"/>
              <a:t>, varias instrucciones similares para interactuar con el desarrollador:</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cxnSp>
        <p:nvCxnSpPr>
          <p:cNvPr id="240" name="Google Shape;240;p13"/>
          <p:cNvCxnSpPr/>
          <p:nvPr/>
        </p:nvCxnSpPr>
        <p:spPr>
          <a:xfrm>
            <a:off x="3077500" y="3574875"/>
            <a:ext cx="2650200" cy="191700"/>
          </a:xfrm>
          <a:prstGeom prst="straightConnector1">
            <a:avLst/>
          </a:prstGeom>
          <a:noFill/>
          <a:ln cap="flat" cmpd="sng" w="38100">
            <a:solidFill>
              <a:schemeClr val="dk2"/>
            </a:solidFill>
            <a:prstDash val="solid"/>
            <a:round/>
            <a:headEnd len="sm" w="sm" type="none"/>
            <a:tailEnd len="med" w="med" type="triangle"/>
          </a:ln>
        </p:spPr>
      </p:cxnSp>
      <p:cxnSp>
        <p:nvCxnSpPr>
          <p:cNvPr id="241" name="Google Shape;241;p13"/>
          <p:cNvCxnSpPr/>
          <p:nvPr/>
        </p:nvCxnSpPr>
        <p:spPr>
          <a:xfrm>
            <a:off x="2423675" y="3801525"/>
            <a:ext cx="3277800" cy="130800"/>
          </a:xfrm>
          <a:prstGeom prst="straightConnector1">
            <a:avLst/>
          </a:prstGeom>
          <a:noFill/>
          <a:ln cap="flat" cmpd="sng" w="38100">
            <a:solidFill>
              <a:schemeClr val="dk2"/>
            </a:solidFill>
            <a:prstDash val="solid"/>
            <a:round/>
            <a:headEnd len="sm" w="sm" type="none"/>
            <a:tailEnd len="med" w="med" type="triangle"/>
          </a:ln>
        </p:spPr>
      </p:cxnSp>
      <p:pic>
        <p:nvPicPr>
          <p:cNvPr id="242" name="Google Shape;242;p13"/>
          <p:cNvPicPr preferRelativeResize="0"/>
          <p:nvPr/>
        </p:nvPicPr>
        <p:blipFill rotWithShape="1">
          <a:blip r:embed="rId3">
            <a:alphaModFix/>
          </a:blip>
          <a:srcRect b="0" l="0" r="0" t="0"/>
          <a:stretch/>
        </p:blipFill>
        <p:spPr>
          <a:xfrm>
            <a:off x="493556" y="2072624"/>
            <a:ext cx="6267450" cy="1970448"/>
          </a:xfrm>
          <a:prstGeom prst="rect">
            <a:avLst/>
          </a:prstGeom>
          <a:noFill/>
          <a:ln>
            <a:noFill/>
          </a:ln>
        </p:spPr>
      </p:pic>
      <p:pic>
        <p:nvPicPr>
          <p:cNvPr id="243" name="Google Shape;243;p13"/>
          <p:cNvPicPr preferRelativeResize="0"/>
          <p:nvPr/>
        </p:nvPicPr>
        <p:blipFill rotWithShape="1">
          <a:blip r:embed="rId4">
            <a:alphaModFix/>
          </a:blip>
          <a:srcRect b="3818" l="1438" r="65412" t="0"/>
          <a:stretch/>
        </p:blipFill>
        <p:spPr>
          <a:xfrm>
            <a:off x="6705975" y="2415400"/>
            <a:ext cx="1691950" cy="1244425"/>
          </a:xfrm>
          <a:prstGeom prst="rect">
            <a:avLst/>
          </a:prstGeom>
          <a:solidFill>
            <a:srgbClr val="23262E"/>
          </a:solid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Incorporando un archivo externo</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249" name="Google Shape;249;p1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Podemos vincular al documento HTML un archivo con </a:t>
            </a:r>
            <a:r>
              <a:rPr b="1" lang="es" sz="1650"/>
              <a:t>extensión .js</a:t>
            </a:r>
            <a:r>
              <a:rPr lang="es" sz="1650"/>
              <a:t> usando la etiqueta &lt;script&gt;, haciendo referencia al nombre del archivo </a:t>
            </a:r>
            <a:r>
              <a:rPr b="1" lang="es" sz="1650"/>
              <a:t>JavaScript</a:t>
            </a:r>
            <a:r>
              <a:rPr lang="es" sz="1650"/>
              <a:t> con el atributo </a:t>
            </a:r>
            <a:r>
              <a:rPr b="1" lang="es" sz="1650"/>
              <a:t>src</a:t>
            </a:r>
            <a:r>
              <a:rPr lang="es" sz="1650"/>
              <a:t> (source):</a:t>
            </a:r>
            <a:endParaRPr sz="1650"/>
          </a:p>
        </p:txBody>
      </p:sp>
      <p:sp>
        <p:nvSpPr>
          <p:cNvPr id="250" name="Google Shape;250;p14"/>
          <p:cNvSpPr/>
          <p:nvPr/>
        </p:nvSpPr>
        <p:spPr>
          <a:xfrm>
            <a:off x="2108850" y="2312200"/>
            <a:ext cx="4908900" cy="1742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&lt;</a:t>
            </a:r>
            <a:r>
              <a:rPr b="0" i="0" lang="es" sz="1200" u="none" cap="none" strike="noStrike">
                <a:solidFill>
                  <a:srgbClr val="F92672"/>
                </a:solidFill>
                <a:latin typeface="Consolas"/>
                <a:ea typeface="Consolas"/>
                <a:cs typeface="Consolas"/>
                <a:sym typeface="Consolas"/>
              </a:rPr>
              <a:t>html</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head</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title</a:t>
            </a:r>
            <a:r>
              <a:rPr b="0" i="0" lang="es" sz="1200" u="none" cap="none" strike="noStrike">
                <a:solidFill>
                  <a:srgbClr val="D5CED9"/>
                </a:solidFill>
                <a:latin typeface="Consolas"/>
                <a:ea typeface="Consolas"/>
                <a:cs typeface="Consolas"/>
                <a:sym typeface="Consolas"/>
              </a:rPr>
              <a:t>&gt;Título de la página&lt;/</a:t>
            </a:r>
            <a:r>
              <a:rPr b="0" i="0" lang="es" sz="1200" u="none" cap="none" strike="noStrike">
                <a:solidFill>
                  <a:srgbClr val="F92672"/>
                </a:solidFill>
                <a:latin typeface="Consolas"/>
                <a:ea typeface="Consolas"/>
                <a:cs typeface="Consolas"/>
                <a:sym typeface="Consolas"/>
              </a:rPr>
              <a:t>title</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script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src</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"index.js"</a:t>
            </a:r>
            <a:r>
              <a:rPr b="0" i="0" lang="es" sz="1200" u="none" cap="none" strike="noStrike">
                <a:solidFill>
                  <a:srgbClr val="D5CED9"/>
                </a:solidFill>
                <a:latin typeface="Consolas"/>
                <a:ea typeface="Consolas"/>
                <a:cs typeface="Consolas"/>
                <a:sym typeface="Consolas"/>
              </a:rPr>
              <a:t>&gt;&lt;/</a:t>
            </a:r>
            <a:r>
              <a:rPr b="0" i="0" lang="es" sz="1200" u="none" cap="none" strike="noStrike">
                <a:solidFill>
                  <a:srgbClr val="F92672"/>
                </a:solidFill>
                <a:latin typeface="Consolas"/>
                <a:ea typeface="Consolas"/>
                <a:cs typeface="Consolas"/>
                <a:sym typeface="Consolas"/>
              </a:rPr>
              <a:t>script</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head</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body</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p</a:t>
            </a:r>
            <a:r>
              <a:rPr b="0" i="0" lang="es" sz="1200" u="none" cap="none" strike="noStrike">
                <a:solidFill>
                  <a:srgbClr val="D5CED9"/>
                </a:solidFill>
                <a:latin typeface="Consolas"/>
                <a:ea typeface="Consolas"/>
                <a:cs typeface="Consolas"/>
                <a:sym typeface="Consolas"/>
              </a:rPr>
              <a:t>&gt;Ejemplo de texto.&lt;/</a:t>
            </a:r>
            <a:r>
              <a:rPr b="0" i="0" lang="es" sz="1200" u="none" cap="none" strike="noStrike">
                <a:solidFill>
                  <a:srgbClr val="F92672"/>
                </a:solidFill>
                <a:latin typeface="Consolas"/>
                <a:ea typeface="Consolas"/>
                <a:cs typeface="Consolas"/>
                <a:sym typeface="Consolas"/>
              </a:rPr>
              <a:t>p</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body</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&lt;/</a:t>
            </a:r>
            <a:r>
              <a:rPr b="0" i="0" lang="es" sz="1200" u="none" cap="none" strike="noStrike">
                <a:solidFill>
                  <a:srgbClr val="F92672"/>
                </a:solidFill>
                <a:latin typeface="Consolas"/>
                <a:ea typeface="Consolas"/>
                <a:cs typeface="Consolas"/>
                <a:sym typeface="Consolas"/>
              </a:rPr>
              <a:t>html</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p:txBody>
      </p:sp>
      <p:sp>
        <p:nvSpPr>
          <p:cNvPr id="251" name="Google Shape;251;p14"/>
          <p:cNvSpPr txBox="1"/>
          <p:nvPr/>
        </p:nvSpPr>
        <p:spPr>
          <a:xfrm>
            <a:off x="439975" y="4264575"/>
            <a:ext cx="8271900" cy="43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Los archivos .js se suelen incorporar en una carpeta llamada “js”.</a:t>
            </a:r>
            <a:endParaRPr b="0" i="0" sz="165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5"/>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Comentarios</a:t>
            </a:r>
            <a:endParaRPr/>
          </a:p>
          <a:p>
            <a:pPr indent="0" lvl="0" marL="0" rtl="0" algn="l">
              <a:lnSpc>
                <a:spcPct val="100000"/>
              </a:lnSpc>
              <a:spcBef>
                <a:spcPts val="0"/>
              </a:spcBef>
              <a:spcAft>
                <a:spcPts val="0"/>
              </a:spcAft>
              <a:buSzPct val="111111"/>
              <a:buNone/>
            </a:pPr>
            <a:r>
              <a:t/>
            </a:r>
            <a:endParaRPr/>
          </a:p>
        </p:txBody>
      </p:sp>
      <p:sp>
        <p:nvSpPr>
          <p:cNvPr id="257" name="Google Shape;257;p1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Los comentarios son utilizados por los programadores para anotaciones. No son tenidos en cuenta por el navegador.</a:t>
            </a:r>
            <a:endParaRPr sz="1650"/>
          </a:p>
        </p:txBody>
      </p:sp>
      <p:sp>
        <p:nvSpPr>
          <p:cNvPr id="258" name="Google Shape;258;p15"/>
          <p:cNvSpPr txBox="1"/>
          <p:nvPr/>
        </p:nvSpPr>
        <p:spPr>
          <a:xfrm>
            <a:off x="436075" y="3853975"/>
            <a:ext cx="82719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Son un buen recurso cuando queremos omitir la ejecución de ciertas instrucciones.</a:t>
            </a:r>
            <a:endParaRPr b="0" i="0" sz="1650" u="none" cap="none" strike="noStrike">
              <a:solidFill>
                <a:schemeClr val="dk2"/>
              </a:solidFill>
              <a:latin typeface="Montserrat"/>
              <a:ea typeface="Montserrat"/>
              <a:cs typeface="Montserrat"/>
              <a:sym typeface="Montserrat"/>
            </a:endParaRPr>
          </a:p>
        </p:txBody>
      </p:sp>
      <p:sp>
        <p:nvSpPr>
          <p:cNvPr id="259" name="Google Shape;259;p15"/>
          <p:cNvSpPr/>
          <p:nvPr/>
        </p:nvSpPr>
        <p:spPr>
          <a:xfrm>
            <a:off x="3748900" y="2228900"/>
            <a:ext cx="44913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esto es un comentario de línea</a:t>
            </a:r>
            <a:endParaRPr b="0" i="0" sz="1400" u="none" cap="none" strike="noStrike">
              <a:solidFill>
                <a:srgbClr val="D5CED9"/>
              </a:solidFill>
              <a:latin typeface="Consolas"/>
              <a:ea typeface="Consolas"/>
              <a:cs typeface="Consolas"/>
              <a:sym typeface="Consolas"/>
            </a:endParaRPr>
          </a:p>
        </p:txBody>
      </p:sp>
      <p:sp>
        <p:nvSpPr>
          <p:cNvPr id="260" name="Google Shape;260;p15"/>
          <p:cNvSpPr/>
          <p:nvPr/>
        </p:nvSpPr>
        <p:spPr>
          <a:xfrm>
            <a:off x="3748900" y="2914692"/>
            <a:ext cx="45720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esto es un comentario de bloque (multilínea)</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p:txBody>
      </p:sp>
      <p:sp>
        <p:nvSpPr>
          <p:cNvPr id="261" name="Google Shape;261;p15"/>
          <p:cNvSpPr txBox="1"/>
          <p:nvPr/>
        </p:nvSpPr>
        <p:spPr>
          <a:xfrm>
            <a:off x="1044761" y="2180891"/>
            <a:ext cx="2613600" cy="40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9D66F9"/>
              </a:buClr>
              <a:buSzPts val="2500"/>
              <a:buFont typeface="Montserrat ExtraBold"/>
              <a:buNone/>
            </a:pPr>
            <a:r>
              <a:rPr b="0" i="0" lang="es" sz="1600" u="none" cap="none" strike="noStrike">
                <a:solidFill>
                  <a:srgbClr val="595959"/>
                </a:solidFill>
                <a:latin typeface="Montserrat ExtraBold"/>
                <a:ea typeface="Montserrat ExtraBold"/>
                <a:cs typeface="Montserrat ExtraBold"/>
                <a:sym typeface="Montserrat ExtraBold"/>
              </a:rPr>
              <a:t>Comentario de línea</a:t>
            </a:r>
            <a:endParaRPr b="0" i="0" sz="1600" u="none" cap="none" strike="noStrike">
              <a:solidFill>
                <a:srgbClr val="595959"/>
              </a:solidFill>
              <a:latin typeface="Montserrat ExtraBold"/>
              <a:ea typeface="Montserrat ExtraBold"/>
              <a:cs typeface="Montserrat ExtraBold"/>
              <a:sym typeface="Montserrat ExtraBold"/>
            </a:endParaRPr>
          </a:p>
        </p:txBody>
      </p:sp>
      <p:sp>
        <p:nvSpPr>
          <p:cNvPr id="262" name="Google Shape;262;p15"/>
          <p:cNvSpPr txBox="1"/>
          <p:nvPr/>
        </p:nvSpPr>
        <p:spPr>
          <a:xfrm>
            <a:off x="1044761" y="3082091"/>
            <a:ext cx="2613600" cy="40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9D66F9"/>
              </a:buClr>
              <a:buSzPts val="2500"/>
              <a:buFont typeface="Montserrat ExtraBold"/>
              <a:buNone/>
            </a:pPr>
            <a:r>
              <a:rPr b="0" i="0" lang="es" sz="1600" u="none" cap="none" strike="noStrike">
                <a:solidFill>
                  <a:srgbClr val="595959"/>
                </a:solidFill>
                <a:latin typeface="Montserrat ExtraBold"/>
                <a:ea typeface="Montserrat ExtraBold"/>
                <a:cs typeface="Montserrat ExtraBold"/>
                <a:sym typeface="Montserrat ExtraBold"/>
              </a:rPr>
              <a:t>Comentario de bloque</a:t>
            </a:r>
            <a:endParaRPr b="0" i="0" sz="1600" u="none" cap="none" strike="noStrike">
              <a:solidFill>
                <a:srgbClr val="595959"/>
              </a:solidFill>
              <a:latin typeface="Montserrat ExtraBold"/>
              <a:ea typeface="Montserrat ExtraBold"/>
              <a:cs typeface="Montserrat ExtraBold"/>
              <a:sym typeface="Montserrat Extra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Variables | ¿Qué son?</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268" name="Google Shape;268;p1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Es un pequeño espacio en la memoria, donde se guarda un dato. Podemos imaginarlas como “cajitas” dentro de nuestro programa. Tienen tres características:</a:t>
            </a:r>
            <a:endParaRPr sz="1650"/>
          </a:p>
          <a:p>
            <a:pPr indent="-327025" lvl="0" marL="457200" rtl="0" algn="l">
              <a:lnSpc>
                <a:spcPct val="115000"/>
              </a:lnSpc>
              <a:spcBef>
                <a:spcPts val="1200"/>
              </a:spcBef>
              <a:spcAft>
                <a:spcPts val="0"/>
              </a:spcAft>
              <a:buSzPts val="1550"/>
              <a:buChar char="●"/>
            </a:pPr>
            <a:r>
              <a:rPr b="1" lang="es" sz="1550"/>
              <a:t>Nombre</a:t>
            </a:r>
            <a:r>
              <a:rPr lang="es" sz="1550"/>
              <a:t>: debe ser representativo de la información que contiene.  Se utiliza para diferenciar unas de otras y hacer referencia a ellas.</a:t>
            </a:r>
            <a:endParaRPr sz="1550"/>
          </a:p>
          <a:p>
            <a:pPr indent="-327025" lvl="0" marL="457200" rtl="0" algn="l">
              <a:lnSpc>
                <a:spcPct val="115000"/>
              </a:lnSpc>
              <a:spcBef>
                <a:spcPts val="0"/>
              </a:spcBef>
              <a:spcAft>
                <a:spcPts val="0"/>
              </a:spcAft>
              <a:buSzPts val="1550"/>
              <a:buChar char="●"/>
            </a:pPr>
            <a:r>
              <a:rPr b="1" lang="es" sz="1550"/>
              <a:t>Tipo de dato</a:t>
            </a:r>
            <a:r>
              <a:rPr lang="es" sz="1550"/>
              <a:t>: puede ser número, texto, valores booleanos, etc.</a:t>
            </a:r>
            <a:endParaRPr sz="1550"/>
          </a:p>
          <a:p>
            <a:pPr indent="-327025" lvl="0" marL="457200" rtl="0" algn="l">
              <a:lnSpc>
                <a:spcPct val="115000"/>
              </a:lnSpc>
              <a:spcBef>
                <a:spcPts val="0"/>
              </a:spcBef>
              <a:spcAft>
                <a:spcPts val="0"/>
              </a:spcAft>
              <a:buSzPts val="1550"/>
              <a:buChar char="●"/>
            </a:pPr>
            <a:r>
              <a:rPr b="1" lang="es" sz="1550"/>
              <a:t>Contenido</a:t>
            </a:r>
            <a:r>
              <a:rPr lang="es" sz="1550"/>
              <a:t>: el valor concreto que posee el dato almacenado.</a:t>
            </a:r>
            <a:endParaRPr sz="1550"/>
          </a:p>
          <a:p>
            <a:pPr indent="0" lvl="0" marL="0" rtl="0" algn="l">
              <a:lnSpc>
                <a:spcPct val="115000"/>
              </a:lnSpc>
              <a:spcBef>
                <a:spcPts val="1200"/>
              </a:spcBef>
              <a:spcAft>
                <a:spcPts val="1200"/>
              </a:spcAft>
              <a:buSzPts val="1800"/>
              <a:buNone/>
            </a:pPr>
            <a:r>
              <a:rPr lang="es" sz="1650"/>
              <a:t>Se llaman </a:t>
            </a:r>
            <a:r>
              <a:rPr b="1" lang="es" sz="1650"/>
              <a:t>variables</a:t>
            </a:r>
            <a:r>
              <a:rPr lang="es" sz="1650"/>
              <a:t> porque pueden cambiar su valor a lo largo del programa. Un programa puede tener muchas variables, y cada una de ellas tendrá un nombre que la identifique, un valor y un tipo de dato.</a:t>
            </a:r>
            <a:endParaRPr sz="16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Variables | ¿Cómo se declaran?</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274" name="Google Shape;274;p1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Una variable que se ha declarado con </a:t>
            </a:r>
            <a:r>
              <a:rPr b="1" lang="es" sz="1650"/>
              <a:t>var</a:t>
            </a:r>
            <a:r>
              <a:rPr lang="es" sz="1650"/>
              <a:t> pero a la que no se le asignó un valor se dice que está indefinida (no conocemos el tipo de dato):</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Clr>
                <a:schemeClr val="dk1"/>
              </a:buClr>
              <a:buSzPts val="1100"/>
              <a:buFont typeface="Arial"/>
              <a:buNone/>
            </a:pPr>
            <a:r>
              <a:rPr lang="es" sz="1650"/>
              <a:t>En este caso la variable está “</a:t>
            </a:r>
            <a:r>
              <a:rPr i="1" lang="es" sz="1650"/>
              <a:t>vacía</a:t>
            </a:r>
            <a:r>
              <a:rPr lang="es" sz="1650"/>
              <a:t>”, no está definido el valor que colocará en memoria. No se ha asociado ningún contenido a esa variable.</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Clr>
                <a:schemeClr val="dk1"/>
              </a:buClr>
              <a:buSzPts val="1100"/>
              <a:buFont typeface="Arial"/>
              <a:buNone/>
            </a:pPr>
            <a:r>
              <a:rPr lang="es" sz="1650"/>
              <a:t>Las sentencias en JS finalizan con “</a:t>
            </a:r>
            <a:r>
              <a:rPr b="1" lang="es" sz="1650"/>
              <a:t>;</a:t>
            </a:r>
            <a:r>
              <a:rPr lang="es" sz="1650"/>
              <a:t>”. La imagen anterior corresponde a la declaración de la variable “</a:t>
            </a:r>
            <a:r>
              <a:rPr b="1" lang="es" sz="1650"/>
              <a:t>num4</a:t>
            </a:r>
            <a:r>
              <a:rPr lang="es" sz="1650"/>
              <a:t>” con un valor numérico entero de “</a:t>
            </a:r>
            <a:r>
              <a:rPr b="1" lang="es" sz="1650"/>
              <a:t>5</a:t>
            </a:r>
            <a:r>
              <a:rPr lang="es" sz="1650"/>
              <a:t>”.</a:t>
            </a:r>
            <a:endParaRPr sz="1650"/>
          </a:p>
        </p:txBody>
      </p:sp>
      <p:sp>
        <p:nvSpPr>
          <p:cNvPr id="275" name="Google Shape;275;p17"/>
          <p:cNvSpPr/>
          <p:nvPr/>
        </p:nvSpPr>
        <p:spPr>
          <a:xfrm>
            <a:off x="3540156" y="3173275"/>
            <a:ext cx="20463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num4</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76" name="Google Shape;276;p17"/>
          <p:cNvSpPr/>
          <p:nvPr/>
        </p:nvSpPr>
        <p:spPr>
          <a:xfrm>
            <a:off x="3548881" y="2017800"/>
            <a:ext cx="20463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num3</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Variables | ¿Cómo se nombran?</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282" name="Google Shape;282;p1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Los nombres de las variables (o identificadores) permiten distinguir una de otras. Para asignar los nombres de las variables debemos seguir ciertas reglas:</a:t>
            </a:r>
            <a:endParaRPr sz="1650"/>
          </a:p>
          <a:p>
            <a:pPr indent="0" lvl="0" marL="0" rtl="0" algn="l">
              <a:lnSpc>
                <a:spcPct val="115000"/>
              </a:lnSpc>
              <a:spcBef>
                <a:spcPts val="1200"/>
              </a:spcBef>
              <a:spcAft>
                <a:spcPts val="0"/>
              </a:spcAft>
              <a:buSzPts val="1800"/>
              <a:buNone/>
            </a:pPr>
            <a:r>
              <a:rPr lang="es" sz="1650"/>
              <a:t>Un identificador de JavaScript debe comenzar con una letra, un guión bajo ( _ ) o un signo de dólar ( $ ). Los siguientes caracteres también pueden ser dígitos ( 0 - 9 ). JavaScript distingue entre mayúsculas y minúsculas (es</a:t>
            </a:r>
            <a:r>
              <a:rPr i="1" lang="es" sz="1650"/>
              <a:t> case-sensitive</a:t>
            </a:r>
            <a:r>
              <a:rPr lang="es" sz="1650"/>
              <a:t>).</a:t>
            </a:r>
            <a:endParaRPr sz="1650"/>
          </a:p>
          <a:p>
            <a:pPr indent="0" lvl="0" marL="0" rtl="0" algn="l">
              <a:lnSpc>
                <a:spcPct val="115000"/>
              </a:lnSpc>
              <a:spcBef>
                <a:spcPts val="1200"/>
              </a:spcBef>
              <a:spcAft>
                <a:spcPts val="1200"/>
              </a:spcAft>
              <a:buSzPts val="1800"/>
              <a:buNone/>
            </a:pPr>
            <a:r>
              <a:rPr lang="es" sz="1650"/>
              <a:t>Se recomienda usar la escritura </a:t>
            </a:r>
            <a:r>
              <a:rPr lang="es" sz="1650" u="sng">
                <a:solidFill>
                  <a:schemeClr val="hlink"/>
                </a:solidFill>
                <a:hlinkClick r:id="rId3"/>
              </a:rPr>
              <a:t>camelCase</a:t>
            </a:r>
            <a:r>
              <a:rPr lang="es" sz="1650"/>
              <a:t> en el nombre de variables que tienen más de una palabra.</a:t>
            </a:r>
            <a:endParaRPr sz="165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Variables</a:t>
            </a:r>
            <a:endParaRPr/>
          </a:p>
          <a:p>
            <a:pPr indent="0" lvl="0" marL="0" rtl="0" algn="l">
              <a:lnSpc>
                <a:spcPct val="100000"/>
              </a:lnSpc>
              <a:spcBef>
                <a:spcPts val="0"/>
              </a:spcBef>
              <a:spcAft>
                <a:spcPts val="0"/>
              </a:spcAft>
              <a:buSzPct val="111111"/>
              <a:buNone/>
            </a:pPr>
            <a:r>
              <a:t/>
            </a:r>
            <a:endParaRPr/>
          </a:p>
        </p:txBody>
      </p:sp>
      <p:sp>
        <p:nvSpPr>
          <p:cNvPr id="288" name="Google Shape;288;p1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Podemos cambiar el valor de una variable durante el flujo del programa:</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rPr lang="es" sz="1650"/>
              <a:t>El </a:t>
            </a:r>
            <a:r>
              <a:rPr b="1" lang="es" sz="1650"/>
              <a:t>=</a:t>
            </a:r>
            <a:r>
              <a:rPr lang="es" sz="1650"/>
              <a:t> es el operador de asignación, y permite asignar un valor a una variable. Ese valor puede ser el resultado de una operación aritmética, que se evalúa y luego se asigna su resultado a la variable:</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rPr lang="es" sz="1650"/>
              <a:t>Luego de ejecutar esa línea, la variable “resultado” contiene el valor “8”.</a:t>
            </a:r>
            <a:endParaRPr sz="1650"/>
          </a:p>
        </p:txBody>
      </p:sp>
      <p:sp>
        <p:nvSpPr>
          <p:cNvPr id="289" name="Google Shape;289;p19"/>
          <p:cNvSpPr/>
          <p:nvPr/>
        </p:nvSpPr>
        <p:spPr>
          <a:xfrm>
            <a:off x="3490652" y="1736797"/>
            <a:ext cx="21453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IVA</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21</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E8C6"/>
                </a:solidFill>
                <a:latin typeface="Consolas"/>
                <a:ea typeface="Consolas"/>
                <a:cs typeface="Consolas"/>
                <a:sym typeface="Consolas"/>
              </a:rPr>
              <a:t>IVA</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10.5</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00E8C6"/>
                </a:solidFill>
                <a:latin typeface="Consolas"/>
                <a:ea typeface="Consolas"/>
                <a:cs typeface="Consolas"/>
                <a:sym typeface="Consolas"/>
              </a:rPr>
              <a:t>IVA</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90" name="Google Shape;290;p19"/>
          <p:cNvSpPr/>
          <p:nvPr/>
        </p:nvSpPr>
        <p:spPr>
          <a:xfrm>
            <a:off x="3080997" y="3666625"/>
            <a:ext cx="29820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resultado</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1 + 3</a:t>
            </a:r>
            <a:r>
              <a:rPr b="0" i="0" lang="es" sz="1400" u="none" cap="none" strike="noStrike">
                <a:solidFill>
                  <a:srgbClr val="D5CED9"/>
                </a:solidFill>
                <a:latin typeface="Consolas"/>
                <a:ea typeface="Consolas"/>
                <a:cs typeface="Consolas"/>
                <a:sym typeface="Consolas"/>
              </a:rPr>
              <a:t>) * </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ctrTitle"/>
          </p:nvPr>
        </p:nvSpPr>
        <p:spPr>
          <a:xfrm>
            <a:off x="311700" y="1226800"/>
            <a:ext cx="8520600" cy="15705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900"/>
              <a:buNone/>
            </a:pPr>
            <a:r>
              <a:rPr b="0" lang="es"/>
              <a:t>Introducción a Javascript</a:t>
            </a:r>
            <a:endParaRPr b="0"/>
          </a:p>
        </p:txBody>
      </p:sp>
      <p:sp>
        <p:nvSpPr>
          <p:cNvPr id="150" name="Google Shape;150;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pic>
        <p:nvPicPr>
          <p:cNvPr id="151" name="Google Shape;151;p2"/>
          <p:cNvPicPr preferRelativeResize="0"/>
          <p:nvPr/>
        </p:nvPicPr>
        <p:blipFill rotWithShape="1">
          <a:blip r:embed="rId3">
            <a:alphaModFix/>
          </a:blip>
          <a:srcRect b="0" l="0" r="0" t="0"/>
          <a:stretch/>
        </p:blipFill>
        <p:spPr>
          <a:xfrm>
            <a:off x="4210050" y="2868475"/>
            <a:ext cx="723900" cy="723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Constantes</a:t>
            </a:r>
            <a:endParaRPr/>
          </a:p>
          <a:p>
            <a:pPr indent="0" lvl="0" marL="0" rtl="0" algn="l">
              <a:lnSpc>
                <a:spcPct val="100000"/>
              </a:lnSpc>
              <a:spcBef>
                <a:spcPts val="0"/>
              </a:spcBef>
              <a:spcAft>
                <a:spcPts val="0"/>
              </a:spcAft>
              <a:buSzPct val="111111"/>
              <a:buNone/>
            </a:pPr>
            <a:r>
              <a:t/>
            </a:r>
            <a:endParaRPr/>
          </a:p>
        </p:txBody>
      </p:sp>
      <p:sp>
        <p:nvSpPr>
          <p:cNvPr id="296" name="Google Shape;296;p2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El concepto de </a:t>
            </a:r>
            <a:r>
              <a:rPr b="1" lang="es" sz="1650"/>
              <a:t>constante</a:t>
            </a:r>
            <a:r>
              <a:rPr lang="es" sz="1650"/>
              <a:t> es similar al de </a:t>
            </a:r>
            <a:r>
              <a:rPr b="1" lang="es" sz="1650"/>
              <a:t>variable</a:t>
            </a:r>
            <a:r>
              <a:rPr lang="es" sz="1650"/>
              <a:t>, con la salvedad de que  la información que contiene es siempre la misma (no puede variar durante el flujo del programa). Declaramos las constantes utilizando </a:t>
            </a:r>
            <a:r>
              <a:rPr b="1" lang="es" sz="1650"/>
              <a:t>const</a:t>
            </a:r>
            <a:r>
              <a:rPr lang="es" sz="1650"/>
              <a:t>. Su sintaxis es:</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rPr lang="es" sz="1650"/>
              <a:t>Si intentamos modificar el valor de una constante, obtenemos un error:</a:t>
            </a:r>
            <a:endParaRPr sz="1650"/>
          </a:p>
        </p:txBody>
      </p:sp>
      <p:sp>
        <p:nvSpPr>
          <p:cNvPr id="297" name="Google Shape;297;p20"/>
          <p:cNvSpPr/>
          <p:nvPr/>
        </p:nvSpPr>
        <p:spPr>
          <a:xfrm>
            <a:off x="3200415" y="2452786"/>
            <a:ext cx="2743200" cy="523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const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PI</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3.141592</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const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IVA</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21</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298" name="Google Shape;298;p20"/>
          <p:cNvPicPr preferRelativeResize="0"/>
          <p:nvPr/>
        </p:nvPicPr>
        <p:blipFill rotWithShape="1">
          <a:blip r:embed="rId3">
            <a:alphaModFix/>
          </a:blip>
          <a:srcRect b="0" l="0" r="0" t="0"/>
          <a:stretch/>
        </p:blipFill>
        <p:spPr>
          <a:xfrm>
            <a:off x="3845360" y="3630225"/>
            <a:ext cx="4486275" cy="495300"/>
          </a:xfrm>
          <a:prstGeom prst="rect">
            <a:avLst/>
          </a:prstGeom>
          <a:solidFill>
            <a:srgbClr val="23262E"/>
          </a:solidFill>
          <a:ln>
            <a:noFill/>
          </a:ln>
        </p:spPr>
      </p:pic>
      <p:sp>
        <p:nvSpPr>
          <p:cNvPr id="299" name="Google Shape;299;p20"/>
          <p:cNvSpPr/>
          <p:nvPr/>
        </p:nvSpPr>
        <p:spPr>
          <a:xfrm>
            <a:off x="1192762" y="3508566"/>
            <a:ext cx="21453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const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IVA</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21</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E8C6"/>
                </a:solidFill>
                <a:latin typeface="Consolas"/>
                <a:ea typeface="Consolas"/>
                <a:cs typeface="Consolas"/>
                <a:sym typeface="Consolas"/>
              </a:rPr>
              <a:t>IVA</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10.5</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00E8C6"/>
                </a:solidFill>
                <a:latin typeface="Consolas"/>
                <a:ea typeface="Consolas"/>
                <a:cs typeface="Consolas"/>
                <a:sym typeface="Consolas"/>
              </a:rPr>
              <a:t>IVA</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Tipos de datos</a:t>
            </a:r>
            <a:endParaRPr/>
          </a:p>
          <a:p>
            <a:pPr indent="0" lvl="0" marL="0" rtl="0" algn="l">
              <a:lnSpc>
                <a:spcPct val="100000"/>
              </a:lnSpc>
              <a:spcBef>
                <a:spcPts val="0"/>
              </a:spcBef>
              <a:spcAft>
                <a:spcPts val="0"/>
              </a:spcAft>
              <a:buSzPct val="111111"/>
              <a:buNone/>
            </a:pPr>
            <a:r>
              <a:t/>
            </a:r>
            <a:endParaRPr/>
          </a:p>
        </p:txBody>
      </p:sp>
      <p:sp>
        <p:nvSpPr>
          <p:cNvPr id="305" name="Google Shape;305;p2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Las variables de JavaScript pueden contener distintos tipos de datos: numérico, cadena de caracteres, lógicos, indefinido, null, objetos y más. El tipo de dato es la </a:t>
            </a:r>
            <a:r>
              <a:rPr b="1" lang="es" sz="1650"/>
              <a:t>naturaleza del contenido</a:t>
            </a:r>
            <a:r>
              <a:rPr lang="es" sz="1650"/>
              <a:t> de la variable o constante. JavaScript tiene </a:t>
            </a:r>
            <a:r>
              <a:rPr b="1" lang="es" sz="1650"/>
              <a:t>tipado dinámico</a:t>
            </a:r>
            <a:r>
              <a:rPr lang="es" sz="1650"/>
              <a:t>, es decir que la misma variable se puede utilizar para contener diferentes tipos de datos:</a:t>
            </a:r>
            <a:br>
              <a:rPr lang="es" sz="1650"/>
            </a:b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rPr lang="es" sz="1650"/>
              <a:t>JavaScript </a:t>
            </a:r>
            <a:r>
              <a:rPr i="1" lang="es" sz="1650"/>
              <a:t>deduce</a:t>
            </a:r>
            <a:r>
              <a:rPr lang="es" sz="1650"/>
              <a:t> cuál es el tipo de dato de la variable. El tipo de dato asociado a esa variable lo determina el dato que se almacena en ella. Y si luego se le asigna un valor de otro tipo, el tipo de la variable cambia.</a:t>
            </a:r>
            <a:endParaRPr sz="1650"/>
          </a:p>
        </p:txBody>
      </p:sp>
      <p:sp>
        <p:nvSpPr>
          <p:cNvPr id="306" name="Google Shape;306;p21"/>
          <p:cNvSpPr/>
          <p:nvPr/>
        </p:nvSpPr>
        <p:spPr>
          <a:xfrm>
            <a:off x="876326" y="2876562"/>
            <a:ext cx="73914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x</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ahora x es indefinido (no tiene un valor definido)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E8C6"/>
                </a:solidFill>
                <a:latin typeface="Consolas"/>
                <a:ea typeface="Consolas"/>
                <a:cs typeface="Consolas"/>
                <a:sym typeface="Consolas"/>
              </a:rPr>
              <a:t>x</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ahora es numérico (5)</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E8C6"/>
                </a:solidFill>
                <a:latin typeface="Consolas"/>
                <a:ea typeface="Consolas"/>
                <a:cs typeface="Consolas"/>
                <a:sym typeface="Consolas"/>
              </a:rPr>
              <a:t>x</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"Juan"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ahora es una cadena de caracteres o string ("Juan")</a:t>
            </a:r>
            <a:endParaRPr b="0" i="0" sz="1400" u="none" cap="none" strike="noStrike">
              <a:solidFill>
                <a:srgbClr val="D5CED9"/>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Tipos de datos</a:t>
            </a:r>
            <a:endParaRPr/>
          </a:p>
          <a:p>
            <a:pPr indent="0" lvl="0" marL="0" rtl="0" algn="l">
              <a:lnSpc>
                <a:spcPct val="100000"/>
              </a:lnSpc>
              <a:spcBef>
                <a:spcPts val="0"/>
              </a:spcBef>
              <a:spcAft>
                <a:spcPts val="0"/>
              </a:spcAft>
              <a:buSzPct val="111111"/>
              <a:buNone/>
            </a:pPr>
            <a:r>
              <a:t/>
            </a:r>
            <a:endParaRPr/>
          </a:p>
        </p:txBody>
      </p:sp>
      <p:sp>
        <p:nvSpPr>
          <p:cNvPr id="312" name="Google Shape;312;p2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Los tipos de datos en JavaScript son los siguientes:</a:t>
            </a:r>
            <a:endParaRPr sz="1650"/>
          </a:p>
        </p:txBody>
      </p:sp>
      <p:pic>
        <p:nvPicPr>
          <p:cNvPr id="313" name="Google Shape;313;p22"/>
          <p:cNvPicPr preferRelativeResize="0"/>
          <p:nvPr/>
        </p:nvPicPr>
        <p:blipFill rotWithShape="1">
          <a:blip r:embed="rId3">
            <a:alphaModFix/>
          </a:blip>
          <a:srcRect b="0" l="0" r="0" t="0"/>
          <a:stretch/>
        </p:blipFill>
        <p:spPr>
          <a:xfrm>
            <a:off x="2044525" y="1772876"/>
            <a:ext cx="6667499" cy="2592917"/>
          </a:xfrm>
          <a:prstGeom prst="rect">
            <a:avLst/>
          </a:prstGeom>
          <a:noFill/>
          <a:ln>
            <a:noFill/>
          </a:ln>
        </p:spPr>
      </p:pic>
      <p:sp>
        <p:nvSpPr>
          <p:cNvPr id="314" name="Google Shape;314;p22"/>
          <p:cNvSpPr/>
          <p:nvPr/>
        </p:nvSpPr>
        <p:spPr>
          <a:xfrm>
            <a:off x="1849900" y="2182625"/>
            <a:ext cx="266700" cy="1057200"/>
          </a:xfrm>
          <a:prstGeom prst="lef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2"/>
          <p:cNvSpPr txBox="1"/>
          <p:nvPr/>
        </p:nvSpPr>
        <p:spPr>
          <a:xfrm>
            <a:off x="564275" y="2295575"/>
            <a:ext cx="1204500" cy="831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es" sz="1400" u="none" cap="none" strike="noStrike">
                <a:solidFill>
                  <a:schemeClr val="dk2"/>
                </a:solidFill>
                <a:latin typeface="Montserrat"/>
                <a:ea typeface="Montserrat"/>
                <a:cs typeface="Montserrat"/>
                <a:sym typeface="Montserrat"/>
              </a:rPr>
              <a:t>Tipos de datos primitivos</a:t>
            </a:r>
            <a:endParaRPr b="0" i="0" sz="14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Tipos de datos</a:t>
            </a:r>
            <a:endParaRPr/>
          </a:p>
          <a:p>
            <a:pPr indent="0" lvl="0" marL="0" rtl="0" algn="l">
              <a:lnSpc>
                <a:spcPct val="100000"/>
              </a:lnSpc>
              <a:spcBef>
                <a:spcPts val="0"/>
              </a:spcBef>
              <a:spcAft>
                <a:spcPts val="0"/>
              </a:spcAft>
              <a:buSzPct val="111111"/>
              <a:buNone/>
            </a:pPr>
            <a:r>
              <a:t/>
            </a:r>
            <a:endParaRPr/>
          </a:p>
        </p:txBody>
      </p:sp>
      <p:sp>
        <p:nvSpPr>
          <p:cNvPr id="321" name="Google Shape;321;p2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El último estándar</a:t>
            </a:r>
            <a:r>
              <a:rPr b="1" lang="es" sz="1650"/>
              <a:t> ECMAScript</a:t>
            </a:r>
            <a:r>
              <a:rPr lang="es" sz="1650"/>
              <a:t> define nueve tipos de datos:</a:t>
            </a:r>
            <a:endParaRPr sz="1650"/>
          </a:p>
          <a:p>
            <a:pPr indent="-285750" lvl="0" marL="285750" rtl="0" algn="l">
              <a:lnSpc>
                <a:spcPct val="100000"/>
              </a:lnSpc>
              <a:spcBef>
                <a:spcPts val="1200"/>
              </a:spcBef>
              <a:spcAft>
                <a:spcPts val="0"/>
              </a:spcAft>
              <a:buClr>
                <a:schemeClr val="dk2"/>
              </a:buClr>
              <a:buSzPts val="1650"/>
              <a:buFont typeface="Montserrat"/>
              <a:buChar char="•"/>
            </a:pPr>
            <a:r>
              <a:rPr lang="es" sz="1650"/>
              <a:t>Seis tipos de datos primitivos </a:t>
            </a:r>
            <a:r>
              <a:rPr lang="es" sz="1650" u="sng">
                <a:solidFill>
                  <a:schemeClr val="hlink"/>
                </a:solidFill>
                <a:hlinkClick r:id="rId3"/>
              </a:rPr>
              <a:t>+info</a:t>
            </a:r>
            <a:endParaRPr sz="1650"/>
          </a:p>
          <a:p>
            <a:pPr indent="-301625" lvl="1" marL="742950" rtl="0" algn="l">
              <a:lnSpc>
                <a:spcPct val="100000"/>
              </a:lnSpc>
              <a:spcBef>
                <a:spcPts val="0"/>
              </a:spcBef>
              <a:spcAft>
                <a:spcPts val="0"/>
              </a:spcAft>
              <a:buClr>
                <a:schemeClr val="dk2"/>
              </a:buClr>
              <a:buSzPts val="1650"/>
              <a:buFont typeface="Montserrat"/>
              <a:buChar char="•"/>
            </a:pPr>
            <a:r>
              <a:rPr lang="es" sz="1650"/>
              <a:t>Undefined </a:t>
            </a:r>
            <a:r>
              <a:rPr lang="es" sz="1650" u="sng">
                <a:solidFill>
                  <a:schemeClr val="hlink"/>
                </a:solidFill>
                <a:hlinkClick r:id="rId4"/>
              </a:rPr>
              <a:t>+info</a:t>
            </a:r>
            <a:endParaRPr sz="1650"/>
          </a:p>
          <a:p>
            <a:pPr indent="-301625" lvl="1" marL="742950" rtl="0" algn="l">
              <a:lnSpc>
                <a:spcPct val="100000"/>
              </a:lnSpc>
              <a:spcBef>
                <a:spcPts val="0"/>
              </a:spcBef>
              <a:spcAft>
                <a:spcPts val="0"/>
              </a:spcAft>
              <a:buClr>
                <a:schemeClr val="dk2"/>
              </a:buClr>
              <a:buSzPts val="1650"/>
              <a:buFont typeface="Montserrat"/>
              <a:buChar char="•"/>
            </a:pPr>
            <a:r>
              <a:rPr lang="es" sz="1650"/>
              <a:t>Boolean </a:t>
            </a:r>
            <a:r>
              <a:rPr lang="es" sz="1650" u="sng">
                <a:solidFill>
                  <a:schemeClr val="hlink"/>
                </a:solidFill>
                <a:hlinkClick r:id="rId5"/>
              </a:rPr>
              <a:t>+info</a:t>
            </a:r>
            <a:endParaRPr sz="1650"/>
          </a:p>
          <a:p>
            <a:pPr indent="-301625" lvl="1" marL="742950" rtl="0" algn="l">
              <a:lnSpc>
                <a:spcPct val="100000"/>
              </a:lnSpc>
              <a:spcBef>
                <a:spcPts val="0"/>
              </a:spcBef>
              <a:spcAft>
                <a:spcPts val="0"/>
              </a:spcAft>
              <a:buClr>
                <a:schemeClr val="dk2"/>
              </a:buClr>
              <a:buSzPts val="1650"/>
              <a:buFont typeface="Montserrat"/>
              <a:buChar char="•"/>
            </a:pPr>
            <a:r>
              <a:rPr lang="es" sz="1650"/>
              <a:t>Number </a:t>
            </a:r>
            <a:r>
              <a:rPr lang="es" sz="1650" u="sng">
                <a:solidFill>
                  <a:schemeClr val="hlink"/>
                </a:solidFill>
                <a:hlinkClick r:id="rId6"/>
              </a:rPr>
              <a:t>+info</a:t>
            </a:r>
            <a:endParaRPr sz="1650"/>
          </a:p>
          <a:p>
            <a:pPr indent="-301625" lvl="1" marL="742950" rtl="0" algn="l">
              <a:lnSpc>
                <a:spcPct val="100000"/>
              </a:lnSpc>
              <a:spcBef>
                <a:spcPts val="0"/>
              </a:spcBef>
              <a:spcAft>
                <a:spcPts val="0"/>
              </a:spcAft>
              <a:buClr>
                <a:schemeClr val="dk2"/>
              </a:buClr>
              <a:buSzPts val="1650"/>
              <a:buFont typeface="Montserrat"/>
              <a:buChar char="•"/>
            </a:pPr>
            <a:r>
              <a:rPr lang="es" sz="1650"/>
              <a:t>String </a:t>
            </a:r>
            <a:r>
              <a:rPr lang="es" sz="1650" u="sng">
                <a:solidFill>
                  <a:schemeClr val="hlink"/>
                </a:solidFill>
                <a:hlinkClick r:id="rId7"/>
              </a:rPr>
              <a:t>+info</a:t>
            </a:r>
            <a:endParaRPr sz="1650"/>
          </a:p>
          <a:p>
            <a:pPr indent="-301625" lvl="1" marL="742950" rtl="0" algn="l">
              <a:lnSpc>
                <a:spcPct val="100000"/>
              </a:lnSpc>
              <a:spcBef>
                <a:spcPts val="0"/>
              </a:spcBef>
              <a:spcAft>
                <a:spcPts val="0"/>
              </a:spcAft>
              <a:buClr>
                <a:schemeClr val="dk2"/>
              </a:buClr>
              <a:buSzPts val="1650"/>
              <a:buFont typeface="Montserrat"/>
              <a:buChar char="•"/>
            </a:pPr>
            <a:r>
              <a:rPr lang="es" sz="1650"/>
              <a:t>BigInt </a:t>
            </a:r>
            <a:r>
              <a:rPr lang="es" sz="1650" u="sng">
                <a:solidFill>
                  <a:schemeClr val="hlink"/>
                </a:solidFill>
                <a:hlinkClick r:id="rId8"/>
              </a:rPr>
              <a:t>+info</a:t>
            </a:r>
            <a:endParaRPr sz="1650"/>
          </a:p>
          <a:p>
            <a:pPr indent="-301625" lvl="1" marL="742950" rtl="0" algn="l">
              <a:lnSpc>
                <a:spcPct val="100000"/>
              </a:lnSpc>
              <a:spcBef>
                <a:spcPts val="0"/>
              </a:spcBef>
              <a:spcAft>
                <a:spcPts val="0"/>
              </a:spcAft>
              <a:buClr>
                <a:schemeClr val="dk2"/>
              </a:buClr>
              <a:buSzPts val="1650"/>
              <a:buFont typeface="Montserrat"/>
              <a:buChar char="•"/>
            </a:pPr>
            <a:r>
              <a:rPr lang="es" sz="1650"/>
              <a:t>Symbol </a:t>
            </a:r>
            <a:r>
              <a:rPr lang="es" sz="1650" u="sng">
                <a:solidFill>
                  <a:schemeClr val="hlink"/>
                </a:solidFill>
                <a:hlinkClick r:id="rId9"/>
              </a:rPr>
              <a:t>+info</a:t>
            </a:r>
            <a:endParaRPr sz="1650"/>
          </a:p>
          <a:p>
            <a:pPr indent="-285750" lvl="0" marL="285750" rtl="0" algn="l">
              <a:lnSpc>
                <a:spcPct val="100000"/>
              </a:lnSpc>
              <a:spcBef>
                <a:spcPts val="0"/>
              </a:spcBef>
              <a:spcAft>
                <a:spcPts val="0"/>
              </a:spcAft>
              <a:buClr>
                <a:schemeClr val="dk2"/>
              </a:buClr>
              <a:buSzPts val="1650"/>
              <a:buFont typeface="Montserrat"/>
              <a:buChar char="•"/>
            </a:pPr>
            <a:r>
              <a:rPr lang="es" sz="1650"/>
              <a:t>Null (tipo primitivo especial) </a:t>
            </a:r>
            <a:r>
              <a:rPr lang="es" sz="1650" u="sng">
                <a:solidFill>
                  <a:schemeClr val="hlink"/>
                </a:solidFill>
                <a:hlinkClick r:id="rId10"/>
              </a:rPr>
              <a:t>+info</a:t>
            </a:r>
            <a:endParaRPr sz="1650"/>
          </a:p>
          <a:p>
            <a:pPr indent="-285750" lvl="0" marL="285750" rtl="0" algn="l">
              <a:lnSpc>
                <a:spcPct val="100000"/>
              </a:lnSpc>
              <a:spcBef>
                <a:spcPts val="0"/>
              </a:spcBef>
              <a:spcAft>
                <a:spcPts val="0"/>
              </a:spcAft>
              <a:buClr>
                <a:schemeClr val="dk2"/>
              </a:buClr>
              <a:buSzPts val="1650"/>
              <a:buFont typeface="Montserrat"/>
              <a:buChar char="•"/>
            </a:pPr>
            <a:r>
              <a:rPr lang="es" sz="1650"/>
              <a:t>Object </a:t>
            </a:r>
            <a:r>
              <a:rPr lang="es" sz="1650" u="sng">
                <a:solidFill>
                  <a:schemeClr val="hlink"/>
                </a:solidFill>
                <a:hlinkClick r:id="rId11"/>
              </a:rPr>
              <a:t>+info</a:t>
            </a:r>
            <a:endParaRPr sz="1650"/>
          </a:p>
          <a:p>
            <a:pPr indent="-285750" lvl="0" marL="285750" rtl="0" algn="l">
              <a:lnSpc>
                <a:spcPct val="100000"/>
              </a:lnSpc>
              <a:spcBef>
                <a:spcPts val="0"/>
              </a:spcBef>
              <a:spcAft>
                <a:spcPts val="0"/>
              </a:spcAft>
              <a:buClr>
                <a:schemeClr val="dk2"/>
              </a:buClr>
              <a:buSzPts val="1650"/>
              <a:buFont typeface="Montserrat"/>
              <a:buChar char="•"/>
            </a:pPr>
            <a:r>
              <a:rPr lang="es" sz="1650"/>
              <a:t>Function </a:t>
            </a:r>
            <a:r>
              <a:rPr lang="es" sz="1650" u="sng">
                <a:solidFill>
                  <a:schemeClr val="hlink"/>
                </a:solidFill>
                <a:hlinkClick r:id="rId12"/>
              </a:rPr>
              <a:t>+info</a:t>
            </a:r>
            <a:endParaRPr sz="1650"/>
          </a:p>
          <a:p>
            <a:pPr indent="0" lvl="0" marL="0" rtl="0" algn="l">
              <a:lnSpc>
                <a:spcPct val="115000"/>
              </a:lnSpc>
              <a:spcBef>
                <a:spcPts val="0"/>
              </a:spcBef>
              <a:spcAft>
                <a:spcPts val="1200"/>
              </a:spcAft>
              <a:buSzPts val="1800"/>
              <a:buNone/>
            </a:pPr>
            <a:r>
              <a:t/>
            </a:r>
            <a:endParaRPr sz="165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Identificar el tipo de dato de una variable</a:t>
            </a:r>
            <a:endParaRPr/>
          </a:p>
        </p:txBody>
      </p:sp>
      <p:sp>
        <p:nvSpPr>
          <p:cNvPr id="327" name="Google Shape;327;p2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Para determinar qué tipo de dato tiene una variable utilizamos </a:t>
            </a:r>
            <a:r>
              <a:rPr b="1" lang="es" sz="1650"/>
              <a:t>typeOf()</a:t>
            </a:r>
            <a:r>
              <a:rPr lang="es" sz="1650"/>
              <a:t>, que devuelve el tipo de dato primitivo asociado a una variable:</a:t>
            </a:r>
            <a:endParaRPr sz="1650"/>
          </a:p>
        </p:txBody>
      </p:sp>
      <p:sp>
        <p:nvSpPr>
          <p:cNvPr id="328" name="Google Shape;328;p24"/>
          <p:cNvSpPr/>
          <p:nvPr/>
        </p:nvSpPr>
        <p:spPr>
          <a:xfrm>
            <a:off x="1890750" y="2094750"/>
            <a:ext cx="5043900" cy="2141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s</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"Hola, me llamo Juan"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s, de string</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28</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n, de número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b</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true</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b, de booleano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u</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u, de undefined</a:t>
            </a:r>
            <a:endParaRPr b="0" i="0" sz="14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EE5D43"/>
                </a:solidFill>
                <a:latin typeface="Consolas"/>
                <a:ea typeface="Consolas"/>
                <a:cs typeface="Consolas"/>
                <a:sym typeface="Consolas"/>
              </a:rPr>
              <a:t>typeof</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s</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EE5D43"/>
                </a:solidFill>
                <a:latin typeface="Consolas"/>
                <a:ea typeface="Consolas"/>
                <a:cs typeface="Consolas"/>
                <a:sym typeface="Consolas"/>
              </a:rPr>
              <a:t>typeof</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EE5D43"/>
                </a:solidFill>
                <a:latin typeface="Consolas"/>
                <a:ea typeface="Consolas"/>
                <a:cs typeface="Consolas"/>
                <a:sym typeface="Consolas"/>
              </a:rPr>
              <a:t>typeof</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b</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EE5D43"/>
                </a:solidFill>
                <a:latin typeface="Consolas"/>
                <a:ea typeface="Consolas"/>
                <a:cs typeface="Consolas"/>
                <a:sym typeface="Consolas"/>
              </a:rPr>
              <a:t>typeof</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u</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F6167"/>
              </a:solidFill>
              <a:latin typeface="Consolas"/>
              <a:ea typeface="Consolas"/>
              <a:cs typeface="Consolas"/>
              <a:sym typeface="Consolas"/>
            </a:endParaRPr>
          </a:p>
        </p:txBody>
      </p:sp>
      <p:pic>
        <p:nvPicPr>
          <p:cNvPr id="329" name="Google Shape;329;p24"/>
          <p:cNvPicPr preferRelativeResize="0"/>
          <p:nvPr/>
        </p:nvPicPr>
        <p:blipFill rotWithShape="1">
          <a:blip r:embed="rId3">
            <a:alphaModFix/>
          </a:blip>
          <a:srcRect b="0" l="0" r="0" t="0"/>
          <a:stretch/>
        </p:blipFill>
        <p:spPr>
          <a:xfrm>
            <a:off x="5077287" y="3216680"/>
            <a:ext cx="1857375" cy="1019175"/>
          </a:xfrm>
          <a:prstGeom prst="rect">
            <a:avLst/>
          </a:prstGeom>
          <a:solidFill>
            <a:srgbClr val="23262E"/>
          </a:solid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Las variables numéricas</a:t>
            </a:r>
            <a:endParaRPr/>
          </a:p>
          <a:p>
            <a:pPr indent="0" lvl="0" marL="0" rtl="0" algn="l">
              <a:lnSpc>
                <a:spcPct val="100000"/>
              </a:lnSpc>
              <a:spcBef>
                <a:spcPts val="0"/>
              </a:spcBef>
              <a:spcAft>
                <a:spcPts val="0"/>
              </a:spcAft>
              <a:buSzPct val="111111"/>
              <a:buNone/>
            </a:pPr>
            <a:r>
              <a:t/>
            </a:r>
            <a:endParaRPr/>
          </a:p>
        </p:txBody>
      </p:sp>
      <p:sp>
        <p:nvSpPr>
          <p:cNvPr id="335" name="Google Shape;335;p25"/>
          <p:cNvSpPr txBox="1"/>
          <p:nvPr>
            <p:ph idx="1" type="body"/>
          </p:nvPr>
        </p:nvSpPr>
        <p:spPr>
          <a:xfrm>
            <a:off x="423300" y="1287450"/>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En JavaScript, los </a:t>
            </a:r>
            <a:r>
              <a:rPr b="1" lang="es" sz="1650"/>
              <a:t>números</a:t>
            </a:r>
            <a:r>
              <a:rPr lang="es" sz="1650"/>
              <a:t> constituyen un tipo de datos básico (primitivo). Para crear una variable numérica basta con escribirlas. No obstante, dado que en Javascript “todo es un objeto”, también podemos declararlas como si fuesen un objeto:</a:t>
            </a:r>
            <a:endParaRPr sz="1650"/>
          </a:p>
        </p:txBody>
      </p:sp>
      <p:pic>
        <p:nvPicPr>
          <p:cNvPr id="336" name="Google Shape;336;p25"/>
          <p:cNvPicPr preferRelativeResize="0"/>
          <p:nvPr/>
        </p:nvPicPr>
        <p:blipFill rotWithShape="1">
          <a:blip r:embed="rId3">
            <a:alphaModFix/>
          </a:blip>
          <a:srcRect b="0" l="0" r="0" t="0"/>
          <a:stretch/>
        </p:blipFill>
        <p:spPr>
          <a:xfrm>
            <a:off x="1305224" y="2561549"/>
            <a:ext cx="6533575" cy="1118300"/>
          </a:xfrm>
          <a:prstGeom prst="rect">
            <a:avLst/>
          </a:prstGeom>
          <a:noFill/>
          <a:ln>
            <a:noFill/>
          </a:ln>
        </p:spPr>
      </p:pic>
      <p:sp>
        <p:nvSpPr>
          <p:cNvPr id="337" name="Google Shape;337;p25"/>
          <p:cNvSpPr/>
          <p:nvPr/>
        </p:nvSpPr>
        <p:spPr>
          <a:xfrm>
            <a:off x="924188" y="3714775"/>
            <a:ext cx="3435900" cy="7599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Declarados como literales</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const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4</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15.8</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38" name="Google Shape;338;p25"/>
          <p:cNvSpPr/>
          <p:nvPr/>
        </p:nvSpPr>
        <p:spPr>
          <a:xfrm>
            <a:off x="4766513" y="3714775"/>
            <a:ext cx="3435900" cy="7599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Declarados como objetos</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const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new</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4</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new</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15.8</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Objeto Number</a:t>
            </a:r>
            <a:endParaRPr/>
          </a:p>
        </p:txBody>
      </p:sp>
      <p:sp>
        <p:nvSpPr>
          <p:cNvPr id="344" name="Google Shape;344;p2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1650"/>
              <a:t>Number</a:t>
            </a:r>
            <a:r>
              <a:rPr lang="es" sz="1650"/>
              <a:t> es el objeto primitivo que permite representar y manipular valores numéricos. El constructor </a:t>
            </a:r>
            <a:r>
              <a:rPr i="1" lang="es" sz="1650"/>
              <a:t>Number</a:t>
            </a:r>
            <a:r>
              <a:rPr lang="es" sz="1650"/>
              <a:t> contiene constantes y métodos para trabajar con números. Valores de otro tipo pueden ser convertidos a números usando la función </a:t>
            </a:r>
            <a:r>
              <a:rPr b="1" lang="es" sz="1650"/>
              <a:t>Number()</a:t>
            </a:r>
            <a:r>
              <a:rPr lang="es" sz="1650"/>
              <a:t>. Su sintaxis es:</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SzPts val="1800"/>
              <a:buNone/>
            </a:pPr>
            <a:r>
              <a:t/>
            </a:r>
            <a:endParaRPr sz="1650"/>
          </a:p>
        </p:txBody>
      </p:sp>
      <p:sp>
        <p:nvSpPr>
          <p:cNvPr id="345" name="Google Shape;345;p26"/>
          <p:cNvSpPr/>
          <p:nvPr/>
        </p:nvSpPr>
        <p:spPr>
          <a:xfrm>
            <a:off x="511399" y="2652525"/>
            <a:ext cx="48501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a</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new</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'123'</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a es igual a 123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b</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'123'</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b es igual a 123</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"a: "</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a</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"b: "</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b</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346" name="Google Shape;346;p26"/>
          <p:cNvPicPr preferRelativeResize="0"/>
          <p:nvPr/>
        </p:nvPicPr>
        <p:blipFill rotWithShape="1">
          <a:blip r:embed="rId3">
            <a:alphaModFix/>
          </a:blip>
          <a:srcRect b="0" l="0" r="0" t="0"/>
          <a:stretch/>
        </p:blipFill>
        <p:spPr>
          <a:xfrm>
            <a:off x="5703073" y="2700901"/>
            <a:ext cx="2895600" cy="857250"/>
          </a:xfrm>
          <a:prstGeom prst="rect">
            <a:avLst/>
          </a:prstGeom>
          <a:solidFill>
            <a:srgbClr val="23262E"/>
          </a:solidFill>
          <a:ln>
            <a:noFill/>
          </a:ln>
        </p:spPr>
      </p:pic>
      <p:sp>
        <p:nvSpPr>
          <p:cNvPr id="347" name="Google Shape;347;p26"/>
          <p:cNvSpPr txBox="1"/>
          <p:nvPr>
            <p:ph idx="1" type="body"/>
          </p:nvPr>
        </p:nvSpPr>
        <p:spPr>
          <a:xfrm>
            <a:off x="432025" y="3745100"/>
            <a:ext cx="8280000" cy="87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Creamos el objeto </a:t>
            </a:r>
            <a:r>
              <a:rPr b="1" lang="es" sz="1650"/>
              <a:t>a</a:t>
            </a:r>
            <a:r>
              <a:rPr lang="es" sz="1650"/>
              <a:t> mediante el constructor y guardamos en </a:t>
            </a:r>
            <a:r>
              <a:rPr b="1" lang="es" sz="1650"/>
              <a:t>b</a:t>
            </a:r>
            <a:r>
              <a:rPr lang="es" sz="1650"/>
              <a:t> el valor de la cadena ‘123’ en forma de número. Mostramos en consola ambos elementos.</a:t>
            </a:r>
            <a:endParaRPr sz="165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Comprobaciones numéricas</a:t>
            </a:r>
            <a:endParaRPr/>
          </a:p>
        </p:txBody>
      </p:sp>
      <p:sp>
        <p:nvSpPr>
          <p:cNvPr id="353" name="Google Shape;353;p2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Varias funciones de JS permiten conocer la naturaleza de una variable numérica (número finito, número entero, número seguro o si no es representable como un número). Devuelven </a:t>
            </a:r>
            <a:r>
              <a:rPr i="1" lang="es" sz="1650"/>
              <a:t>true </a:t>
            </a:r>
            <a:r>
              <a:rPr lang="es" sz="1650"/>
              <a:t>o </a:t>
            </a:r>
            <a:r>
              <a:rPr i="1" lang="es" sz="1650"/>
              <a:t>false </a:t>
            </a:r>
            <a:r>
              <a:rPr lang="es" sz="1650"/>
              <a:t>(un valor booleano). Las podemos ver en la siguiente tabla:</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pic>
        <p:nvPicPr>
          <p:cNvPr id="354" name="Google Shape;354;p27"/>
          <p:cNvPicPr preferRelativeResize="0"/>
          <p:nvPr/>
        </p:nvPicPr>
        <p:blipFill rotWithShape="1">
          <a:blip r:embed="rId3">
            <a:alphaModFix/>
          </a:blip>
          <a:srcRect b="0" l="0" r="0" t="0"/>
          <a:stretch/>
        </p:blipFill>
        <p:spPr>
          <a:xfrm>
            <a:off x="1439095" y="2717990"/>
            <a:ext cx="6248398" cy="18002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Comprobaciones numéricas</a:t>
            </a:r>
            <a:endParaRPr/>
          </a:p>
        </p:txBody>
      </p:sp>
      <p:sp>
        <p:nvSpPr>
          <p:cNvPr id="360" name="Google Shape;360;p2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Veamos dos ejemplos para cada una de estas funciones:</a:t>
            </a:r>
            <a:endParaRPr sz="1650"/>
          </a:p>
        </p:txBody>
      </p:sp>
      <p:sp>
        <p:nvSpPr>
          <p:cNvPr id="361" name="Google Shape;361;p28"/>
          <p:cNvSpPr/>
          <p:nvPr/>
        </p:nvSpPr>
        <p:spPr>
          <a:xfrm>
            <a:off x="432025" y="1729675"/>
            <a:ext cx="8382900" cy="2893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¿Número finito?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isFinite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42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true</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isFinite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EE5D43"/>
                </a:solidFill>
                <a:latin typeface="Consolas"/>
                <a:ea typeface="Consolas"/>
                <a:cs typeface="Consolas"/>
                <a:sym typeface="Consolas"/>
              </a:rPr>
              <a:t>Infinity</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false, es infinito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¿Número entero?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isInteger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true</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isInteger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4.6</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false, es decimal</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¿Número seguro?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isSafeInteger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1e15</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true</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isSafeInteger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1e16</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false, es un valor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no seguro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¿No es un número?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isNaN</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EE5D43"/>
                </a:solidFill>
                <a:latin typeface="Consolas"/>
                <a:ea typeface="Consolas"/>
                <a:cs typeface="Consolas"/>
                <a:sym typeface="Consolas"/>
              </a:rPr>
              <a:t>NaN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true</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isNaN</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false, es un número</a:t>
            </a:r>
            <a:endParaRPr b="0" i="0" sz="1400" u="none" cap="none" strike="noStrike">
              <a:solidFill>
                <a:srgbClr val="D5CED9"/>
              </a:solidFill>
              <a:latin typeface="Consolas"/>
              <a:ea typeface="Consolas"/>
              <a:cs typeface="Consolas"/>
              <a:sym typeface="Consolas"/>
            </a:endParaRPr>
          </a:p>
        </p:txBody>
      </p:sp>
      <p:pic>
        <p:nvPicPr>
          <p:cNvPr id="362" name="Google Shape;362;p28"/>
          <p:cNvPicPr preferRelativeResize="0"/>
          <p:nvPr/>
        </p:nvPicPr>
        <p:blipFill rotWithShape="1">
          <a:blip r:embed="rId3">
            <a:alphaModFix/>
          </a:blip>
          <a:srcRect b="0" l="0" r="0" t="0"/>
          <a:stretch/>
        </p:blipFill>
        <p:spPr>
          <a:xfrm>
            <a:off x="6005036" y="2641678"/>
            <a:ext cx="2809875" cy="1981200"/>
          </a:xfrm>
          <a:prstGeom prst="rect">
            <a:avLst/>
          </a:prstGeom>
          <a:solidFill>
            <a:srgbClr val="23262E"/>
          </a:solid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Conversión numérica</a:t>
            </a:r>
            <a:endParaRPr/>
          </a:p>
        </p:txBody>
      </p:sp>
      <p:sp>
        <p:nvSpPr>
          <p:cNvPr id="368" name="Google Shape;368;p2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Es posible convertir cadenas de texto en números, para posteriormente realizar operaciones con ellos. Las funciones de parseo numérico, </a:t>
            </a:r>
            <a:r>
              <a:rPr b="1" lang="es" sz="1650"/>
              <a:t>parseInt()</a:t>
            </a:r>
            <a:r>
              <a:rPr lang="es" sz="1650"/>
              <a:t> y </a:t>
            </a:r>
            <a:r>
              <a:rPr b="1" lang="es" sz="1650"/>
              <a:t>parseFloat()</a:t>
            </a:r>
            <a:r>
              <a:rPr lang="es" sz="1650"/>
              <a:t>, permiten realizar esto:</a:t>
            </a:r>
            <a:endParaRPr sz="1650"/>
          </a:p>
        </p:txBody>
      </p:sp>
      <p:pic>
        <p:nvPicPr>
          <p:cNvPr id="369" name="Google Shape;369;p29"/>
          <p:cNvPicPr preferRelativeResize="0"/>
          <p:nvPr/>
        </p:nvPicPr>
        <p:blipFill rotWithShape="1">
          <a:blip r:embed="rId3">
            <a:alphaModFix/>
          </a:blip>
          <a:srcRect b="0" l="0" r="0" t="0"/>
          <a:stretch/>
        </p:blipFill>
        <p:spPr>
          <a:xfrm>
            <a:off x="701854" y="2314167"/>
            <a:ext cx="7898492" cy="219905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Conversión numérica</a:t>
            </a:r>
            <a:endParaRPr/>
          </a:p>
        </p:txBody>
      </p:sp>
      <p:sp>
        <p:nvSpPr>
          <p:cNvPr id="375" name="Google Shape;375;p3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Veamos un ejemplo con </a:t>
            </a:r>
            <a:r>
              <a:rPr b="1" lang="es" sz="1650"/>
              <a:t>parseInt()</a:t>
            </a:r>
            <a:r>
              <a:rPr lang="es" sz="1650"/>
              <a:t>. Recibe como parámetro un texto que queremos convertir a número:</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376" name="Google Shape;376;p30"/>
          <p:cNvSpPr/>
          <p:nvPr/>
        </p:nvSpPr>
        <p:spPr>
          <a:xfrm>
            <a:off x="582625" y="2094747"/>
            <a:ext cx="45720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parseInt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"42"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42</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parseInt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"42€"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42</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parseInt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"Núm. 42"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NaN</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parseInt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"A"</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NaN</a:t>
            </a:r>
            <a:endParaRPr b="0" i="0" sz="1400" u="none" cap="none" strike="noStrike">
              <a:solidFill>
                <a:srgbClr val="D5CED9"/>
              </a:solidFill>
              <a:latin typeface="Consolas"/>
              <a:ea typeface="Consolas"/>
              <a:cs typeface="Consolas"/>
              <a:sym typeface="Consolas"/>
            </a:endParaRPr>
          </a:p>
        </p:txBody>
      </p:sp>
      <p:pic>
        <p:nvPicPr>
          <p:cNvPr id="377" name="Google Shape;377;p30"/>
          <p:cNvPicPr preferRelativeResize="0"/>
          <p:nvPr/>
        </p:nvPicPr>
        <p:blipFill rotWithShape="1">
          <a:blip r:embed="rId3">
            <a:alphaModFix/>
          </a:blip>
          <a:srcRect b="0" l="0" r="0" t="0"/>
          <a:stretch/>
        </p:blipFill>
        <p:spPr>
          <a:xfrm>
            <a:off x="5343762" y="2076451"/>
            <a:ext cx="2924175" cy="990600"/>
          </a:xfrm>
          <a:prstGeom prst="rect">
            <a:avLst/>
          </a:prstGeom>
          <a:solidFill>
            <a:srgbClr val="23262E"/>
          </a:solidFill>
          <a:ln>
            <a:noFill/>
          </a:ln>
        </p:spPr>
      </p:pic>
      <p:sp>
        <p:nvSpPr>
          <p:cNvPr id="378" name="Google Shape;378;p30"/>
          <p:cNvSpPr txBox="1"/>
          <p:nvPr>
            <p:ph idx="1" type="body"/>
          </p:nvPr>
        </p:nvSpPr>
        <p:spPr>
          <a:xfrm>
            <a:off x="432025" y="3233275"/>
            <a:ext cx="8280000" cy="138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s" sz="1650"/>
              <a:t>parseInt()</a:t>
            </a:r>
            <a:r>
              <a:rPr lang="es" sz="1650"/>
              <a:t> funciona con variables de texto que contienen números o que comienzan por números. Sin embargo, si la variable de texto comienza por un valor que no es numérico, </a:t>
            </a:r>
            <a:r>
              <a:rPr b="1" lang="es" sz="1650"/>
              <a:t>parseInt()</a:t>
            </a:r>
            <a:r>
              <a:rPr lang="es" sz="1650"/>
              <a:t> devuelve un </a:t>
            </a:r>
            <a:r>
              <a:rPr b="1" lang="es" sz="1650"/>
              <a:t>NaN</a:t>
            </a:r>
            <a:r>
              <a:rPr lang="es" sz="1650"/>
              <a:t> (</a:t>
            </a:r>
            <a:r>
              <a:rPr i="1" lang="es" sz="1650"/>
              <a:t>Not a Number</a:t>
            </a:r>
            <a:r>
              <a:rPr lang="es" sz="1650"/>
              <a:t>).</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Conversión numérica</a:t>
            </a:r>
            <a:endParaRPr/>
          </a:p>
        </p:txBody>
      </p:sp>
      <p:sp>
        <p:nvSpPr>
          <p:cNvPr id="384" name="Google Shape;384;p3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Si utilizamos </a:t>
            </a:r>
            <a:r>
              <a:rPr b="1" lang="es" sz="1650"/>
              <a:t>parseInt() </a:t>
            </a:r>
            <a:r>
              <a:rPr lang="es" sz="1650"/>
              <a:t>con dos parámetros, donde el primero es el texto con el número y el segundo es la base numérica del número, se realiza la conversión de tipo respetando la base elegida:</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385" name="Google Shape;385;p31"/>
          <p:cNvSpPr/>
          <p:nvPr/>
        </p:nvSpPr>
        <p:spPr>
          <a:xfrm>
            <a:off x="528950" y="2363475"/>
            <a:ext cx="50853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parseInt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"11101"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29 en binario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parseInt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"31"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8</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25 en octal</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parseInt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"FF"</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16</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255 en hexadecimal</a:t>
            </a:r>
            <a:endParaRPr b="0" i="0" sz="1400" u="none" cap="none" strike="noStrike">
              <a:solidFill>
                <a:srgbClr val="D5CED9"/>
              </a:solidFill>
              <a:latin typeface="Consolas"/>
              <a:ea typeface="Consolas"/>
              <a:cs typeface="Consolas"/>
              <a:sym typeface="Consolas"/>
            </a:endParaRPr>
          </a:p>
        </p:txBody>
      </p:sp>
      <p:pic>
        <p:nvPicPr>
          <p:cNvPr id="386" name="Google Shape;386;p31"/>
          <p:cNvPicPr preferRelativeResize="0"/>
          <p:nvPr/>
        </p:nvPicPr>
        <p:blipFill rotWithShape="1">
          <a:blip r:embed="rId3">
            <a:alphaModFix/>
          </a:blip>
          <a:srcRect b="0" l="0" r="0" t="0"/>
          <a:stretch/>
        </p:blipFill>
        <p:spPr>
          <a:xfrm>
            <a:off x="5721114" y="2375580"/>
            <a:ext cx="2990850" cy="714375"/>
          </a:xfrm>
          <a:prstGeom prst="rect">
            <a:avLst/>
          </a:prstGeom>
          <a:solidFill>
            <a:srgbClr val="23262E"/>
          </a:solidFill>
          <a:ln>
            <a:noFill/>
          </a:ln>
        </p:spPr>
      </p:pic>
      <p:sp>
        <p:nvSpPr>
          <p:cNvPr id="387" name="Google Shape;387;p31"/>
          <p:cNvSpPr txBox="1"/>
          <p:nvPr>
            <p:ph idx="1" type="body"/>
          </p:nvPr>
        </p:nvSpPr>
        <p:spPr>
          <a:xfrm>
            <a:off x="432025" y="3233275"/>
            <a:ext cx="8280000" cy="138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Esta modalidad de </a:t>
            </a:r>
            <a:r>
              <a:rPr b="1" lang="es" sz="1650"/>
              <a:t>parseInt() </a:t>
            </a:r>
            <a:r>
              <a:rPr lang="es" sz="1650"/>
              <a:t>se utiliza para pasar a base decimal un número que se encuentra en otra base (binario, octal, hexadecimal, etc.) </a:t>
            </a:r>
            <a:r>
              <a:rPr b="1" lang="es" sz="1650"/>
              <a:t>parseFloat() </a:t>
            </a:r>
            <a:r>
              <a:rPr lang="es" sz="1650"/>
              <a:t>funciona exactamente igual, pero en lugar de operar con números enteros opera con números en coma flotante.</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2"/>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5225"/>
              <a:buNone/>
            </a:pPr>
            <a:r>
              <a:rPr lang="es" sz="2700"/>
              <a:t>Operadores aritméticos y de asignación</a:t>
            </a:r>
            <a:endParaRPr sz="2700"/>
          </a:p>
          <a:p>
            <a:pPr indent="0" lvl="0" marL="0" rtl="0" algn="l">
              <a:lnSpc>
                <a:spcPct val="100000"/>
              </a:lnSpc>
              <a:spcBef>
                <a:spcPts val="0"/>
              </a:spcBef>
              <a:spcAft>
                <a:spcPts val="0"/>
              </a:spcAft>
              <a:buSzPct val="115225"/>
              <a:buNone/>
            </a:pPr>
            <a:r>
              <a:t/>
            </a:r>
            <a:endParaRPr sz="2700"/>
          </a:p>
          <a:p>
            <a:pPr indent="0" lvl="0" marL="0" rtl="0" algn="l">
              <a:lnSpc>
                <a:spcPct val="100000"/>
              </a:lnSpc>
              <a:spcBef>
                <a:spcPts val="0"/>
              </a:spcBef>
              <a:spcAft>
                <a:spcPts val="0"/>
              </a:spcAft>
              <a:buSzPct val="115225"/>
              <a:buNone/>
            </a:pPr>
            <a:r>
              <a:t/>
            </a:r>
            <a:endParaRPr sz="2700"/>
          </a:p>
        </p:txBody>
      </p:sp>
      <p:sp>
        <p:nvSpPr>
          <p:cNvPr id="393" name="Google Shape;393;p3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es" sz="1650"/>
              <a:t>El </a:t>
            </a:r>
            <a:r>
              <a:rPr b="1" lang="es" sz="1650"/>
              <a:t>operador de asignación (=) </a:t>
            </a:r>
            <a:r>
              <a:rPr lang="es" sz="1650"/>
              <a:t>le otorga un valor a una variable y se coloca entre la variable y el valor a asignar.</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Clr>
                <a:schemeClr val="dk1"/>
              </a:buClr>
              <a:buSzPts val="1100"/>
              <a:buFont typeface="Arial"/>
              <a:buNone/>
            </a:pPr>
            <a:r>
              <a:rPr lang="es" sz="1650"/>
              <a:t>Los operadores aritméticos que vemos a la derecha se utilizan para realizar operaciones aritméticas en números:</a:t>
            </a:r>
            <a:endParaRPr sz="1650"/>
          </a:p>
        </p:txBody>
      </p:sp>
      <p:graphicFrame>
        <p:nvGraphicFramePr>
          <p:cNvPr id="394" name="Google Shape;394;p32"/>
          <p:cNvGraphicFramePr/>
          <p:nvPr/>
        </p:nvGraphicFramePr>
        <p:xfrm>
          <a:off x="4987575" y="1443443"/>
          <a:ext cx="3000000" cy="3000000"/>
        </p:xfrm>
        <a:graphic>
          <a:graphicData uri="http://schemas.openxmlformats.org/drawingml/2006/table">
            <a:tbl>
              <a:tblPr bandRow="1" firstRow="1">
                <a:noFill/>
                <a:tableStyleId>{6B10B931-3118-4612-8F22-53446D9D5BFC}</a:tableStyleId>
              </a:tblPr>
              <a:tblGrid>
                <a:gridCol w="1150425"/>
                <a:gridCol w="2268450"/>
              </a:tblGrid>
              <a:tr h="34567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Operador</a:t>
                      </a:r>
                      <a:endParaRPr sz="1400" u="none" cap="none" strike="noStrike"/>
                    </a:p>
                  </a:txBody>
                  <a:tcPr marT="45725" marB="45725" marR="91450" marL="91450">
                    <a:solidFill>
                      <a:srgbClr val="F8C82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Descripción</a:t>
                      </a:r>
                      <a:endParaRPr sz="1400" u="none" cap="none" strike="noStrike"/>
                    </a:p>
                  </a:txBody>
                  <a:tcPr marT="45725" marB="45725" marR="91450" marL="91450">
                    <a:solidFill>
                      <a:srgbClr val="F8C823"/>
                    </a:solidFill>
                  </a:tcPr>
                </a:tc>
              </a:tr>
              <a:tr h="311100">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t>+</a:t>
                      </a:r>
                      <a:endParaRPr sz="1200" u="none" cap="none" strike="noStrike"/>
                    </a:p>
                  </a:txBody>
                  <a:tcPr marT="45725" marB="45725" marR="91450" marL="91450">
                    <a:solidFill>
                      <a:srgbClr val="FFE66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t>Suma</a:t>
                      </a:r>
                      <a:endParaRPr sz="1200" u="none" cap="none" strike="noStrike"/>
                    </a:p>
                  </a:txBody>
                  <a:tcPr marT="45725" marB="45725" marR="91450" marL="91450">
                    <a:solidFill>
                      <a:srgbClr val="FFE66D"/>
                    </a:solidFill>
                  </a:tcPr>
                </a:tc>
              </a:tr>
              <a:tr h="311100">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t>-</a:t>
                      </a:r>
                      <a:endParaRPr sz="1200" u="none" cap="none" strike="noStrike"/>
                    </a:p>
                  </a:txBody>
                  <a:tcPr marT="45725" marB="45725" marR="91450" marL="91450">
                    <a:solidFill>
                      <a:srgbClr val="F3F3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t>Resta</a:t>
                      </a:r>
                      <a:endParaRPr sz="1200" u="none" cap="none" strike="noStrike"/>
                    </a:p>
                  </a:txBody>
                  <a:tcPr marT="45725" marB="45725" marR="91450" marL="91450">
                    <a:solidFill>
                      <a:srgbClr val="F3F3F3"/>
                    </a:solidFill>
                  </a:tcPr>
                </a:tc>
              </a:tr>
              <a:tr h="311100">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t>*</a:t>
                      </a:r>
                      <a:endParaRPr sz="1200" u="none" cap="none" strike="noStrike"/>
                    </a:p>
                  </a:txBody>
                  <a:tcPr marT="45725" marB="45725" marR="91450" marL="91450">
                    <a:solidFill>
                      <a:srgbClr val="FFE66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t>Multiplicación</a:t>
                      </a:r>
                      <a:endParaRPr sz="1200" u="none" cap="none" strike="noStrike"/>
                    </a:p>
                  </a:txBody>
                  <a:tcPr marT="45725" marB="45725" marR="91450" marL="91450">
                    <a:solidFill>
                      <a:srgbClr val="FFE66D"/>
                    </a:solidFill>
                  </a:tcPr>
                </a:tc>
              </a:tr>
              <a:tr h="311100">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t>**</a:t>
                      </a:r>
                      <a:endParaRPr sz="1200" u="none" cap="none" strike="noStrike"/>
                    </a:p>
                  </a:txBody>
                  <a:tcPr marT="45725" marB="45725" marR="91450" marL="91450">
                    <a:solidFill>
                      <a:srgbClr val="F3F3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t>Exponenciación</a:t>
                      </a:r>
                      <a:endParaRPr sz="1200" u="none" cap="none" strike="noStrike"/>
                    </a:p>
                  </a:txBody>
                  <a:tcPr marT="45725" marB="45725" marR="91450" marL="91450">
                    <a:solidFill>
                      <a:srgbClr val="F3F3F3"/>
                    </a:solidFill>
                  </a:tcPr>
                </a:tc>
              </a:tr>
              <a:tr h="311100">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t>/</a:t>
                      </a:r>
                      <a:endParaRPr sz="1200" u="none" cap="none" strike="noStrike"/>
                    </a:p>
                  </a:txBody>
                  <a:tcPr marT="45725" marB="45725" marR="91450" marL="91450">
                    <a:solidFill>
                      <a:srgbClr val="FFE66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t>División</a:t>
                      </a:r>
                      <a:endParaRPr sz="1200" u="none" cap="none" strike="noStrike"/>
                    </a:p>
                  </a:txBody>
                  <a:tcPr marT="45725" marB="45725" marR="91450" marL="91450">
                    <a:solidFill>
                      <a:srgbClr val="FFE66D"/>
                    </a:solidFill>
                  </a:tcPr>
                </a:tc>
              </a:tr>
              <a:tr h="311100">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t>%</a:t>
                      </a:r>
                      <a:endParaRPr sz="1200" u="none" cap="none" strike="noStrike"/>
                    </a:p>
                  </a:txBody>
                  <a:tcPr marT="45725" marB="45725" marR="91450" marL="91450">
                    <a:solidFill>
                      <a:srgbClr val="F3F3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t>Módulo: resto de dividir</a:t>
                      </a:r>
                      <a:endParaRPr sz="1200" u="none" cap="none" strike="noStrike"/>
                    </a:p>
                  </a:txBody>
                  <a:tcPr marT="45725" marB="45725" marR="91450" marL="91450">
                    <a:solidFill>
                      <a:srgbClr val="F3F3F3"/>
                    </a:solidFill>
                  </a:tcPr>
                </a:tc>
              </a:tr>
              <a:tr h="311100">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t>++</a:t>
                      </a:r>
                      <a:endParaRPr sz="1200" u="none" cap="none" strike="noStrike"/>
                    </a:p>
                  </a:txBody>
                  <a:tcPr marT="45725" marB="45725" marR="91450" marL="91450">
                    <a:solidFill>
                      <a:srgbClr val="FFE66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t>Incremento</a:t>
                      </a:r>
                      <a:endParaRPr sz="1200" u="none" cap="none" strike="noStrike"/>
                    </a:p>
                  </a:txBody>
                  <a:tcPr marT="45725" marB="45725" marR="91450" marL="91450">
                    <a:solidFill>
                      <a:srgbClr val="FFE66D"/>
                    </a:solidFill>
                  </a:tcPr>
                </a:tc>
              </a:tr>
              <a:tr h="311100">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t>--</a:t>
                      </a:r>
                      <a:endParaRPr sz="1200" u="none" cap="none" strike="noStrike"/>
                    </a:p>
                  </a:txBody>
                  <a:tcPr marT="45725" marB="45725" marR="91450" marL="91450">
                    <a:solidFill>
                      <a:srgbClr val="F3F3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t>Decremento</a:t>
                      </a:r>
                      <a:endParaRPr sz="1200" u="none" cap="none" strike="noStrike"/>
                    </a:p>
                  </a:txBody>
                  <a:tcPr marT="45725" marB="45725" marR="91450" marL="91450">
                    <a:solidFill>
                      <a:srgbClr val="F3F3F3"/>
                    </a:solidFill>
                  </a:tcPr>
                </a:tc>
              </a:tr>
            </a:tbl>
          </a:graphicData>
        </a:graphic>
      </p:graphicFrame>
      <p:sp>
        <p:nvSpPr>
          <p:cNvPr id="395" name="Google Shape;395;p32"/>
          <p:cNvSpPr/>
          <p:nvPr/>
        </p:nvSpPr>
        <p:spPr>
          <a:xfrm>
            <a:off x="1234346" y="2534449"/>
            <a:ext cx="17586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x</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10</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Operadores de cadena y números</a:t>
            </a:r>
            <a:endParaRPr/>
          </a:p>
        </p:txBody>
      </p:sp>
      <p:sp>
        <p:nvSpPr>
          <p:cNvPr id="401" name="Google Shape;401;p3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Los operadores </a:t>
            </a:r>
            <a:r>
              <a:rPr b="1" lang="es" sz="1650"/>
              <a:t>+</a:t>
            </a:r>
            <a:r>
              <a:rPr lang="es" sz="1650"/>
              <a:t> y </a:t>
            </a:r>
            <a:r>
              <a:rPr b="1" lang="es" sz="1650"/>
              <a:t>+=</a:t>
            </a:r>
            <a:r>
              <a:rPr lang="es" sz="1650"/>
              <a:t> también se pueden utilizar para agregar (concatenar) cadenas. En este contexto, </a:t>
            </a:r>
            <a:r>
              <a:rPr b="1" lang="es" sz="1650"/>
              <a:t>el operador +</a:t>
            </a:r>
            <a:r>
              <a:rPr lang="es" sz="1650"/>
              <a:t> se denomina </a:t>
            </a:r>
            <a:r>
              <a:rPr b="1" lang="es" sz="1650"/>
              <a:t>operador de concatenación</a:t>
            </a:r>
            <a:r>
              <a:rPr lang="es" sz="1650"/>
              <a:t>.</a:t>
            </a:r>
            <a:endParaRPr sz="1650"/>
          </a:p>
        </p:txBody>
      </p:sp>
      <p:sp>
        <p:nvSpPr>
          <p:cNvPr id="402" name="Google Shape;402;p33"/>
          <p:cNvSpPr/>
          <p:nvPr/>
        </p:nvSpPr>
        <p:spPr>
          <a:xfrm>
            <a:off x="526975" y="2430380"/>
            <a:ext cx="35256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txt1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"Juan"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txt2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"Pablo"</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txt3</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txt1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 "</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txt2</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00E8C6"/>
                </a:solidFill>
                <a:latin typeface="Consolas"/>
                <a:ea typeface="Consolas"/>
                <a:cs typeface="Consolas"/>
                <a:sym typeface="Consolas"/>
              </a:rPr>
              <a:t>txt3</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03" name="Google Shape;403;p33"/>
          <p:cNvSpPr/>
          <p:nvPr/>
        </p:nvSpPr>
        <p:spPr>
          <a:xfrm>
            <a:off x="4882175" y="2442174"/>
            <a:ext cx="35256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txt4</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"Bienvenidos "</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E8C6"/>
                </a:solidFill>
                <a:latin typeface="Consolas"/>
                <a:ea typeface="Consolas"/>
                <a:cs typeface="Consolas"/>
                <a:sym typeface="Consolas"/>
              </a:rPr>
              <a:t>txt4</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"a Javascript"</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00E8C6"/>
                </a:solidFill>
                <a:latin typeface="Consolas"/>
                <a:ea typeface="Consolas"/>
                <a:cs typeface="Consolas"/>
                <a:sym typeface="Consolas"/>
              </a:rPr>
              <a:t>txt4</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404" name="Google Shape;404;p33"/>
          <p:cNvPicPr preferRelativeResize="0"/>
          <p:nvPr/>
        </p:nvPicPr>
        <p:blipFill rotWithShape="1">
          <a:blip r:embed="rId3">
            <a:alphaModFix/>
          </a:blip>
          <a:srcRect b="0" l="0" r="0" t="0"/>
          <a:stretch/>
        </p:blipFill>
        <p:spPr>
          <a:xfrm>
            <a:off x="6102726" y="3320178"/>
            <a:ext cx="2305050" cy="304800"/>
          </a:xfrm>
          <a:prstGeom prst="rect">
            <a:avLst/>
          </a:prstGeom>
          <a:solidFill>
            <a:srgbClr val="23262E"/>
          </a:solidFill>
          <a:ln>
            <a:noFill/>
          </a:ln>
        </p:spPr>
      </p:pic>
      <p:pic>
        <p:nvPicPr>
          <p:cNvPr id="405" name="Google Shape;405;p33"/>
          <p:cNvPicPr preferRelativeResize="0"/>
          <p:nvPr/>
        </p:nvPicPr>
        <p:blipFill rotWithShape="1">
          <a:blip r:embed="rId4">
            <a:alphaModFix/>
          </a:blip>
          <a:srcRect b="0" l="0" r="0" t="0"/>
          <a:stretch/>
        </p:blipFill>
        <p:spPr>
          <a:xfrm>
            <a:off x="2642874" y="3320174"/>
            <a:ext cx="1409700" cy="371475"/>
          </a:xfrm>
          <a:prstGeom prst="rect">
            <a:avLst/>
          </a:prstGeom>
          <a:solidFill>
            <a:srgbClr val="23262E"/>
          </a:solidFill>
          <a:ln>
            <a:noFill/>
          </a:ln>
        </p:spPr>
      </p:pic>
      <p:sp>
        <p:nvSpPr>
          <p:cNvPr id="406" name="Google Shape;406;p33"/>
          <p:cNvSpPr txBox="1"/>
          <p:nvPr>
            <p:ph idx="1" type="body"/>
          </p:nvPr>
        </p:nvSpPr>
        <p:spPr>
          <a:xfrm>
            <a:off x="432025" y="3727600"/>
            <a:ext cx="8280000" cy="74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Agregar dos números devolverá la suma, pero agregar un número y una cadena devolverá una cadena.</a:t>
            </a:r>
            <a:endParaRPr sz="165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La función prompt()</a:t>
            </a:r>
            <a:endParaRPr/>
          </a:p>
        </p:txBody>
      </p:sp>
      <p:sp>
        <p:nvSpPr>
          <p:cNvPr id="412" name="Google Shape;412;p3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La función </a:t>
            </a:r>
            <a:r>
              <a:rPr b="1" lang="es" sz="1650"/>
              <a:t>prompt</a:t>
            </a:r>
            <a:r>
              <a:rPr lang="es" sz="1650"/>
              <a:t> es un </a:t>
            </a:r>
            <a:r>
              <a:rPr b="1" lang="es" sz="1650"/>
              <a:t>método</a:t>
            </a:r>
            <a:r>
              <a:rPr lang="es" sz="1650"/>
              <a:t> del objeto </a:t>
            </a:r>
            <a:r>
              <a:rPr b="1" lang="es" sz="1650"/>
              <a:t>Window</a:t>
            </a:r>
            <a:r>
              <a:rPr lang="es" sz="1650"/>
              <a:t>. Se utiliza para solicitarle al usuario que ingrese datos por medio del teclado. Recibe dos parámetros: el mensaje que se muestra en la ventana y el valor inicial del área de texto. Su sintaxis es: </a:t>
            </a:r>
            <a:r>
              <a:rPr lang="es" sz="1450">
                <a:latin typeface="Courier New"/>
                <a:ea typeface="Courier New"/>
                <a:cs typeface="Courier New"/>
                <a:sym typeface="Courier New"/>
              </a:rPr>
              <a:t>variable = prompt(mensaje, valor inicial)</a:t>
            </a:r>
            <a:endParaRPr sz="1450">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413" name="Google Shape;413;p34"/>
          <p:cNvSpPr/>
          <p:nvPr/>
        </p:nvSpPr>
        <p:spPr>
          <a:xfrm>
            <a:off x="555562" y="2952235"/>
            <a:ext cx="56094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script</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nombre</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prompt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"Ingrese su nombre"</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document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write</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"Hola "</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nombre</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script</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pic>
        <p:nvPicPr>
          <p:cNvPr id="414" name="Google Shape;414;p34"/>
          <p:cNvPicPr preferRelativeResize="0"/>
          <p:nvPr/>
        </p:nvPicPr>
        <p:blipFill rotWithShape="1">
          <a:blip r:embed="rId3">
            <a:alphaModFix/>
          </a:blip>
          <a:srcRect b="0" l="0" r="0" t="0"/>
          <a:stretch/>
        </p:blipFill>
        <p:spPr>
          <a:xfrm>
            <a:off x="5579525" y="3324525"/>
            <a:ext cx="3007626" cy="1246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Uso de document.write()</a:t>
            </a:r>
            <a:endParaRPr/>
          </a:p>
        </p:txBody>
      </p:sp>
      <p:sp>
        <p:nvSpPr>
          <p:cNvPr id="420" name="Google Shape;420;p3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s" sz="1650"/>
              <a:t>document.write()</a:t>
            </a:r>
            <a:r>
              <a:rPr lang="es" sz="1650"/>
              <a:t> nos permite escribir directamente dentro del propio documento HTML.</a:t>
            </a:r>
            <a:endParaRPr sz="1650"/>
          </a:p>
        </p:txBody>
      </p:sp>
      <p:sp>
        <p:nvSpPr>
          <p:cNvPr id="421" name="Google Shape;421;p35"/>
          <p:cNvSpPr/>
          <p:nvPr/>
        </p:nvSpPr>
        <p:spPr>
          <a:xfrm>
            <a:off x="540825" y="2030700"/>
            <a:ext cx="4908900" cy="22449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html</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head</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title</a:t>
            </a:r>
            <a:r>
              <a:rPr b="0" i="0" lang="es" sz="1400" u="none" cap="none" strike="noStrike">
                <a:solidFill>
                  <a:srgbClr val="D5CED9"/>
                </a:solidFill>
                <a:latin typeface="Consolas"/>
                <a:ea typeface="Consolas"/>
                <a:cs typeface="Consolas"/>
                <a:sym typeface="Consolas"/>
              </a:rPr>
              <a:t>&gt;Título de la página&lt;/</a:t>
            </a:r>
            <a:r>
              <a:rPr b="0" i="0" lang="es" sz="1400" u="none" cap="none" strike="noStrike">
                <a:solidFill>
                  <a:srgbClr val="F92672"/>
                </a:solidFill>
                <a:latin typeface="Consolas"/>
                <a:ea typeface="Consolas"/>
                <a:cs typeface="Consolas"/>
                <a:sym typeface="Consolas"/>
              </a:rPr>
              <a:t>title</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script</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document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write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"Hola mundo (HTML)"</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F39C1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script</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head</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body</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body</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html</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pic>
        <p:nvPicPr>
          <p:cNvPr id="422" name="Google Shape;422;p35"/>
          <p:cNvPicPr preferRelativeResize="0"/>
          <p:nvPr/>
        </p:nvPicPr>
        <p:blipFill rotWithShape="1">
          <a:blip r:embed="rId3">
            <a:alphaModFix/>
          </a:blip>
          <a:srcRect b="0" l="0" r="0" t="0"/>
          <a:stretch/>
        </p:blipFill>
        <p:spPr>
          <a:xfrm>
            <a:off x="5809800" y="2657850"/>
            <a:ext cx="2724150" cy="990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6"/>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Material extra</a:t>
            </a:r>
            <a:endParaRPr/>
          </a:p>
        </p:txBody>
      </p:sp>
      <p:sp>
        <p:nvSpPr>
          <p:cNvPr id="428" name="Google Shape;428;p3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7"/>
          <p:cNvSpPr txBox="1"/>
          <p:nvPr/>
        </p:nvSpPr>
        <p:spPr>
          <a:xfrm>
            <a:off x="311700" y="597425"/>
            <a:ext cx="85032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rgbClr val="000000"/>
                </a:solidFill>
                <a:latin typeface="Montserrat Medium"/>
                <a:ea typeface="Montserrat Medium"/>
                <a:cs typeface="Montserrat Medium"/>
                <a:sym typeface="Montserrat Medium"/>
              </a:rPr>
              <a:t>Artículos de interés</a:t>
            </a:r>
            <a:endParaRPr b="0" i="0" sz="2700" u="none" cap="none" strike="noStrike">
              <a:solidFill>
                <a:srgbClr val="000000"/>
              </a:solidFill>
              <a:latin typeface="Montserrat Medium"/>
              <a:ea typeface="Montserrat Medium"/>
              <a:cs typeface="Montserrat Medium"/>
              <a:sym typeface="Montserrat Medium"/>
            </a:endParaRPr>
          </a:p>
        </p:txBody>
      </p:sp>
      <p:sp>
        <p:nvSpPr>
          <p:cNvPr id="434" name="Google Shape;434;p37"/>
          <p:cNvSpPr txBox="1"/>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Documentación extra:</a:t>
            </a:r>
            <a:endParaRPr b="0" i="0" sz="1650" u="none" cap="none" strike="noStrike">
              <a:solidFill>
                <a:schemeClr val="dk2"/>
              </a:solidFill>
              <a:latin typeface="Montserrat"/>
              <a:ea typeface="Montserrat"/>
              <a:cs typeface="Montserrat"/>
              <a:sym typeface="Montserrat"/>
            </a:endParaRPr>
          </a:p>
          <a:p>
            <a:pPr indent="-317500" lvl="0" marL="457200" marR="0" rtl="0" algn="l">
              <a:lnSpc>
                <a:spcPct val="115000"/>
              </a:lnSpc>
              <a:spcBef>
                <a:spcPts val="1200"/>
              </a:spcBef>
              <a:spcAft>
                <a:spcPts val="0"/>
              </a:spcAft>
              <a:buClr>
                <a:srgbClr val="000000"/>
              </a:buClr>
              <a:buSzPts val="1400"/>
              <a:buFont typeface="Arial"/>
              <a:buChar char="●"/>
            </a:pPr>
            <a:r>
              <a:rPr b="0" i="0" lang="es" sz="1333" u="sng" cap="none" strike="noStrike">
                <a:solidFill>
                  <a:schemeClr val="hlink"/>
                </a:solidFill>
                <a:latin typeface="Montserrat"/>
                <a:ea typeface="Montserrat"/>
                <a:cs typeface="Montserrat"/>
                <a:sym typeface="Montserrat"/>
                <a:hlinkClick r:id="rId3"/>
              </a:rPr>
              <a:t>¿Qué es JavaScript?</a:t>
            </a:r>
            <a:endParaRPr b="0" i="0" sz="1333" u="none" cap="none" strike="noStrike">
              <a:solidFill>
                <a:srgbClr val="595959"/>
              </a:solidFill>
              <a:latin typeface="Montserrat"/>
              <a:ea typeface="Montserrat"/>
              <a:cs typeface="Montserrat"/>
              <a:sym typeface="Montserrat"/>
            </a:endParaRPr>
          </a:p>
          <a:p>
            <a:pPr indent="-317500" lvl="0" marL="457200" marR="0" rtl="0" algn="l">
              <a:lnSpc>
                <a:spcPct val="115000"/>
              </a:lnSpc>
              <a:spcBef>
                <a:spcPts val="0"/>
              </a:spcBef>
              <a:spcAft>
                <a:spcPts val="0"/>
              </a:spcAft>
              <a:buClr>
                <a:srgbClr val="000000"/>
              </a:buClr>
              <a:buSzPts val="1400"/>
              <a:buFont typeface="Arial"/>
              <a:buChar char="●"/>
            </a:pPr>
            <a:r>
              <a:rPr b="0" i="0" lang="es" sz="1333" u="sng" cap="none" strike="noStrike">
                <a:solidFill>
                  <a:schemeClr val="hlink"/>
                </a:solidFill>
                <a:latin typeface="Montserrat"/>
                <a:ea typeface="Montserrat"/>
                <a:cs typeface="Montserrat"/>
                <a:sym typeface="Montserrat"/>
                <a:hlinkClick r:id="rId4"/>
              </a:rPr>
              <a:t>¿Qué es EcmaScript?</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595959"/>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5"/>
              </a:rPr>
              <a:t>¿Debo usar “;” en Javascript?</a:t>
            </a:r>
            <a:endParaRPr b="0" i="0" sz="1333" u="none" cap="none" strike="noStrike">
              <a:solidFill>
                <a:srgbClr val="595959"/>
              </a:solidFill>
              <a:latin typeface="Montserrat"/>
              <a:ea typeface="Montserrat"/>
              <a:cs typeface="Montserrat"/>
              <a:sym typeface="Montserrat"/>
            </a:endParaRPr>
          </a:p>
          <a:p>
            <a:pPr indent="-317500" lvl="0" marL="457200" marR="0" rtl="0" algn="l">
              <a:lnSpc>
                <a:spcPct val="115000"/>
              </a:lnSpc>
              <a:spcBef>
                <a:spcPts val="0"/>
              </a:spcBef>
              <a:spcAft>
                <a:spcPts val="0"/>
              </a:spcAft>
              <a:buClr>
                <a:srgbClr val="000000"/>
              </a:buClr>
              <a:buSzPts val="1400"/>
              <a:buFont typeface="Arial"/>
              <a:buChar char="●"/>
            </a:pPr>
            <a:r>
              <a:rPr b="0" i="0" lang="es" sz="1333" u="sng" cap="none" strike="noStrike">
                <a:solidFill>
                  <a:schemeClr val="hlink"/>
                </a:solidFill>
                <a:latin typeface="Montserrat"/>
                <a:ea typeface="Montserrat"/>
                <a:cs typeface="Montserrat"/>
                <a:sym typeface="Montserrat"/>
                <a:hlinkClick r:id="rId6"/>
              </a:rPr>
              <a:t>Tipos de datos en JavaScript</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es" sz="1333" u="sng" cap="none" strike="noStrike">
                <a:solidFill>
                  <a:schemeClr val="hlink"/>
                </a:solidFill>
                <a:latin typeface="Montserrat"/>
                <a:ea typeface="Montserrat"/>
                <a:cs typeface="Montserrat"/>
                <a:sym typeface="Montserrat"/>
                <a:hlinkClick r:id="rId7"/>
              </a:rPr>
              <a:t>Variables en JavaScript</a:t>
            </a:r>
            <a:endParaRPr b="0" i="0" sz="1333" u="none" cap="none" strike="noStrike">
              <a:solidFill>
                <a:srgbClr val="595959"/>
              </a:solidFill>
              <a:latin typeface="Montserrat"/>
              <a:ea typeface="Montserrat"/>
              <a:cs typeface="Montserrat"/>
              <a:sym typeface="Montserrat"/>
            </a:endParaRPr>
          </a:p>
          <a:p>
            <a:pPr indent="-317500" lvl="0" marL="457200" marR="0" rtl="0" algn="l">
              <a:lnSpc>
                <a:spcPct val="115000"/>
              </a:lnSpc>
              <a:spcBef>
                <a:spcPts val="0"/>
              </a:spcBef>
              <a:spcAft>
                <a:spcPts val="0"/>
              </a:spcAft>
              <a:buClr>
                <a:srgbClr val="000000"/>
              </a:buClr>
              <a:buSzPts val="1400"/>
              <a:buFont typeface="Arial"/>
              <a:buChar char="●"/>
            </a:pPr>
            <a:r>
              <a:rPr b="0" i="0" lang="es" sz="1333" u="none" cap="none" strike="noStrike">
                <a:solidFill>
                  <a:srgbClr val="595959"/>
                </a:solidFill>
                <a:latin typeface="Montserrat"/>
                <a:ea typeface="Montserrat"/>
                <a:cs typeface="Montserrat"/>
                <a:sym typeface="Montserrat"/>
              </a:rPr>
              <a:t>El </a:t>
            </a:r>
            <a:r>
              <a:rPr b="0" i="0" lang="es" sz="1333" u="sng" cap="none" strike="noStrike">
                <a:solidFill>
                  <a:schemeClr val="hlink"/>
                </a:solidFill>
                <a:latin typeface="Montserrat"/>
                <a:ea typeface="Montserrat"/>
                <a:cs typeface="Montserrat"/>
                <a:sym typeface="Montserrat"/>
                <a:hlinkClick r:id="rId8"/>
              </a:rPr>
              <a:t>objeto Number</a:t>
            </a:r>
            <a:r>
              <a:rPr b="0" i="0" lang="es" sz="1333" u="none" cap="none" strike="noStrike">
                <a:solidFill>
                  <a:srgbClr val="595959"/>
                </a:solidFill>
                <a:latin typeface="Montserrat"/>
                <a:ea typeface="Montserrat"/>
                <a:cs typeface="Montserrat"/>
                <a:sym typeface="Montserrat"/>
              </a:rPr>
              <a:t> en JavaScript</a:t>
            </a:r>
            <a:endParaRPr b="0" i="0" sz="1333" u="none" cap="none" strike="noStrike">
              <a:solidFill>
                <a:srgbClr val="595959"/>
              </a:solidFill>
              <a:latin typeface="Montserrat"/>
              <a:ea typeface="Montserrat"/>
              <a:cs typeface="Montserrat"/>
              <a:sym typeface="Montserrat"/>
            </a:endParaRPr>
          </a:p>
          <a:p>
            <a:pPr indent="-317500" lvl="0" marL="457200" marR="0" rtl="0" algn="l">
              <a:lnSpc>
                <a:spcPct val="115000"/>
              </a:lnSpc>
              <a:spcBef>
                <a:spcPts val="0"/>
              </a:spcBef>
              <a:spcAft>
                <a:spcPts val="0"/>
              </a:spcAft>
              <a:buClr>
                <a:srgbClr val="000000"/>
              </a:buClr>
              <a:buSzPts val="1400"/>
              <a:buFont typeface="Arial"/>
              <a:buChar char="●"/>
            </a:pPr>
            <a:r>
              <a:rPr b="0" i="0" lang="es" sz="1333" u="none" cap="none" strike="noStrike">
                <a:solidFill>
                  <a:srgbClr val="595959"/>
                </a:solidFill>
                <a:latin typeface="Montserrat"/>
                <a:ea typeface="Montserrat"/>
                <a:cs typeface="Montserrat"/>
                <a:sym typeface="Montserrat"/>
              </a:rPr>
              <a:t>Métodos del objeto Math en </a:t>
            </a:r>
            <a:r>
              <a:rPr b="0" i="0" lang="es" sz="1333" u="sng" cap="none" strike="noStrike">
                <a:solidFill>
                  <a:schemeClr val="hlink"/>
                </a:solidFill>
                <a:latin typeface="Montserrat"/>
                <a:ea typeface="Montserrat"/>
                <a:cs typeface="Montserrat"/>
                <a:sym typeface="Montserrat"/>
                <a:hlinkClick r:id="rId9"/>
              </a:rPr>
              <a:t>Developer Mozilla</a:t>
            </a:r>
            <a:r>
              <a:rPr b="0" i="0" lang="es" sz="1333" u="none" cap="none" strike="noStrike">
                <a:solidFill>
                  <a:srgbClr val="595959"/>
                </a:solidFill>
                <a:latin typeface="Montserrat"/>
                <a:ea typeface="Montserrat"/>
                <a:cs typeface="Montserrat"/>
                <a:sym typeface="Montserrat"/>
              </a:rPr>
              <a:t>, </a:t>
            </a:r>
            <a:r>
              <a:rPr b="0" i="0" lang="es" sz="1333" u="sng" cap="none" strike="noStrike">
                <a:solidFill>
                  <a:schemeClr val="hlink"/>
                </a:solidFill>
                <a:latin typeface="Montserrat"/>
                <a:ea typeface="Montserrat"/>
                <a:cs typeface="Montserrat"/>
                <a:sym typeface="Montserrat"/>
                <a:hlinkClick r:id="rId10"/>
              </a:rPr>
              <a:t>W3Schools</a:t>
            </a:r>
            <a:r>
              <a:rPr b="0" i="0" lang="es" sz="1333" u="none" cap="none" strike="noStrike">
                <a:solidFill>
                  <a:srgbClr val="595959"/>
                </a:solidFill>
                <a:latin typeface="Montserrat"/>
                <a:ea typeface="Montserrat"/>
                <a:cs typeface="Montserrat"/>
                <a:sym typeface="Montserrat"/>
              </a:rPr>
              <a:t> y en </a:t>
            </a:r>
            <a:r>
              <a:rPr b="0" i="0" lang="es" sz="1333" u="sng" cap="none" strike="noStrike">
                <a:solidFill>
                  <a:schemeClr val="hlink"/>
                </a:solidFill>
                <a:latin typeface="Montserrat"/>
                <a:ea typeface="Montserrat"/>
                <a:cs typeface="Montserrat"/>
                <a:sym typeface="Montserrat"/>
                <a:hlinkClick r:id="rId11"/>
              </a:rPr>
              <a:t>LenguajeJS</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Video:</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1200"/>
              </a:spcBef>
              <a:spcAft>
                <a:spcPts val="0"/>
              </a:spcAft>
              <a:buClr>
                <a:srgbClr val="000000"/>
              </a:buClr>
              <a:buSzPts val="1334"/>
              <a:buFont typeface="Montserrat"/>
              <a:buChar char="●"/>
            </a:pPr>
            <a:r>
              <a:rPr b="0" i="0" lang="es" sz="1333" u="none" cap="none" strike="noStrike">
                <a:solidFill>
                  <a:srgbClr val="595959"/>
                </a:solidFill>
                <a:latin typeface="Montserrat"/>
                <a:ea typeface="Montserrat"/>
                <a:cs typeface="Montserrat"/>
                <a:sym typeface="Montserrat"/>
              </a:rPr>
              <a:t> </a:t>
            </a:r>
            <a:r>
              <a:rPr b="0" i="0" lang="es" sz="1333" u="sng" cap="none" strike="noStrike">
                <a:solidFill>
                  <a:schemeClr val="hlink"/>
                </a:solidFill>
                <a:latin typeface="Montserrat"/>
                <a:ea typeface="Montserrat"/>
                <a:cs typeface="Montserrat"/>
                <a:sym typeface="Montserrat"/>
                <a:hlinkClick r:id="rId12"/>
              </a:rPr>
              <a:t>Introducción a JavaScript</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1200"/>
              </a:spcAft>
              <a:buClr>
                <a:srgbClr val="000000"/>
              </a:buClr>
              <a:buSzPts val="1333"/>
              <a:buFont typeface="Arial"/>
              <a:buNone/>
            </a:pPr>
            <a:r>
              <a:t/>
            </a:r>
            <a:endParaRPr b="0" i="0" sz="1333"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8"/>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Actividades prácticas:</a:t>
            </a:r>
            <a:endParaRPr/>
          </a:p>
        </p:txBody>
      </p:sp>
      <p:sp>
        <p:nvSpPr>
          <p:cNvPr id="440" name="Google Shape;440;p38"/>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Del archivo “</a:t>
            </a:r>
            <a:r>
              <a:rPr b="1" lang="es"/>
              <a:t>Actividad Práctica - JavaScript Unidad 1</a:t>
            </a:r>
            <a:r>
              <a:rPr lang="es"/>
              <a:t>” están en condiciones de hacer los ejercicios: 1 a 5</a:t>
            </a:r>
            <a:endParaRPr/>
          </a:p>
          <a:p>
            <a:pPr indent="-342900" lvl="0" marL="457200" rtl="0" algn="l">
              <a:lnSpc>
                <a:spcPct val="115000"/>
              </a:lnSpc>
              <a:spcBef>
                <a:spcPts val="0"/>
              </a:spcBef>
              <a:spcAft>
                <a:spcPts val="0"/>
              </a:spcAft>
              <a:buSzPts val="1800"/>
              <a:buChar char="●"/>
            </a:pPr>
            <a:r>
              <a:rPr lang="es"/>
              <a:t>Ejercicio extra (combinando .js, .css y .html): Crear una página que pida el nombre del usuario, dos valores y nos muestre las 4 operaciones aritméticas. Todos los datos deberán aparecer en el documento, incorporar estilos.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9"/>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13</a:t>
            </a:r>
            <a:endParaRPr/>
          </a:p>
        </p:txBody>
      </p:sp>
      <p:sp>
        <p:nvSpPr>
          <p:cNvPr id="163" name="Google Shape;163;p4"/>
          <p:cNvSpPr txBox="1"/>
          <p:nvPr>
            <p:ph type="title"/>
          </p:nvPr>
        </p:nvSpPr>
        <p:spPr>
          <a:xfrm>
            <a:off x="1275675" y="115937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12</a:t>
            </a:r>
            <a:endParaRPr/>
          </a:p>
        </p:txBody>
      </p:sp>
      <p:sp>
        <p:nvSpPr>
          <p:cNvPr id="164" name="Google Shape;164;p4"/>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78571"/>
              <a:buFont typeface="Arial"/>
              <a:buNone/>
            </a:pPr>
            <a:r>
              <a:rPr lang="es"/>
              <a:t>Clase 14</a:t>
            </a:r>
            <a:endParaRPr/>
          </a:p>
        </p:txBody>
      </p:sp>
      <p:sp>
        <p:nvSpPr>
          <p:cNvPr id="165" name="Google Shape;165;p4"/>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000"/>
              <a:buNone/>
            </a:pPr>
            <a:r>
              <a:rPr b="1" lang="es"/>
              <a:t>GIT</a:t>
            </a:r>
            <a:endParaRPr b="1"/>
          </a:p>
          <a:p>
            <a:pPr indent="0" lvl="0" marL="0" rtl="0" algn="l">
              <a:lnSpc>
                <a:spcPct val="100000"/>
              </a:lnSpc>
              <a:spcBef>
                <a:spcPts val="0"/>
              </a:spcBef>
              <a:spcAft>
                <a:spcPts val="0"/>
              </a:spcAft>
              <a:buSzPts val="1000"/>
              <a:buNone/>
            </a:pPr>
            <a:r>
              <a:t/>
            </a:r>
            <a:endParaRPr b="1"/>
          </a:p>
          <a:p>
            <a:pPr indent="-292100" lvl="0" marL="457200" rtl="0" algn="l">
              <a:lnSpc>
                <a:spcPct val="100000"/>
              </a:lnSpc>
              <a:spcBef>
                <a:spcPts val="0"/>
              </a:spcBef>
              <a:spcAft>
                <a:spcPts val="0"/>
              </a:spcAft>
              <a:buSzPts val="1000"/>
              <a:buChar char="●"/>
            </a:pPr>
            <a:r>
              <a:rPr lang="es"/>
              <a:t>Introducción a GIT y GitHub.</a:t>
            </a:r>
            <a:endParaRPr/>
          </a:p>
          <a:p>
            <a:pPr indent="-292100" lvl="0" marL="457200" rtl="0" algn="l">
              <a:lnSpc>
                <a:spcPct val="100000"/>
              </a:lnSpc>
              <a:spcBef>
                <a:spcPts val="0"/>
              </a:spcBef>
              <a:spcAft>
                <a:spcPts val="0"/>
              </a:spcAft>
              <a:buSzPts val="1000"/>
              <a:buChar char="●"/>
            </a:pPr>
            <a:r>
              <a:rPr lang="es"/>
              <a:t>Comandos básicos.</a:t>
            </a:r>
            <a:endParaRPr/>
          </a:p>
          <a:p>
            <a:pPr indent="-292100" lvl="0" marL="457200" rtl="0" algn="l">
              <a:lnSpc>
                <a:spcPct val="100000"/>
              </a:lnSpc>
              <a:spcBef>
                <a:spcPts val="0"/>
              </a:spcBef>
              <a:spcAft>
                <a:spcPts val="0"/>
              </a:spcAft>
              <a:buSzPts val="1000"/>
              <a:buChar char="●"/>
            </a:pPr>
            <a:r>
              <a:rPr lang="es"/>
              <a:t>Creación de repositorios y ramas.</a:t>
            </a:r>
            <a:endParaRPr/>
          </a:p>
        </p:txBody>
      </p:sp>
      <p:sp>
        <p:nvSpPr>
          <p:cNvPr id="166" name="Google Shape;166;p4"/>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t>Condicionales y Ciclos</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15000"/>
              </a:lnSpc>
              <a:spcBef>
                <a:spcPts val="0"/>
              </a:spcBef>
              <a:spcAft>
                <a:spcPts val="0"/>
              </a:spcAft>
              <a:buSzPts val="1000"/>
              <a:buChar char="●"/>
            </a:pPr>
            <a:r>
              <a:rPr lang="es"/>
              <a:t>Control de flujos.</a:t>
            </a:r>
            <a:endParaRPr/>
          </a:p>
          <a:p>
            <a:pPr indent="-292100" lvl="0" marL="457200" rtl="0" algn="l">
              <a:lnSpc>
                <a:spcPct val="115000"/>
              </a:lnSpc>
              <a:spcBef>
                <a:spcPts val="0"/>
              </a:spcBef>
              <a:spcAft>
                <a:spcPts val="0"/>
              </a:spcAft>
              <a:buSzPts val="1000"/>
              <a:buChar char="●"/>
            </a:pPr>
            <a:r>
              <a:rPr lang="es"/>
              <a:t>Condicional. ¿Qué es?</a:t>
            </a:r>
            <a:endParaRPr/>
          </a:p>
          <a:p>
            <a:pPr indent="-292100" lvl="0" marL="457200" rtl="0" algn="l">
              <a:lnSpc>
                <a:spcPct val="115000"/>
              </a:lnSpc>
              <a:spcBef>
                <a:spcPts val="0"/>
              </a:spcBef>
              <a:spcAft>
                <a:spcPts val="0"/>
              </a:spcAft>
              <a:buSzPts val="1000"/>
              <a:buChar char="●"/>
            </a:pPr>
            <a:r>
              <a:rPr lang="es"/>
              <a:t>Operadores lógicos y de comparación.</a:t>
            </a:r>
            <a:endParaRPr/>
          </a:p>
          <a:p>
            <a:pPr indent="-292100" lvl="0" marL="457200" rtl="0" algn="l">
              <a:lnSpc>
                <a:spcPct val="115000"/>
              </a:lnSpc>
              <a:spcBef>
                <a:spcPts val="0"/>
              </a:spcBef>
              <a:spcAft>
                <a:spcPts val="0"/>
              </a:spcAft>
              <a:buSzPts val="1000"/>
              <a:buChar char="●"/>
            </a:pPr>
            <a:r>
              <a:rPr lang="es"/>
              <a:t>Ciclos. ¿Qué son? Tipos y diferencias entre sí.</a:t>
            </a:r>
            <a:endParaRPr/>
          </a:p>
          <a:p>
            <a:pPr indent="-292100" lvl="0" marL="457200" rtl="0" algn="l">
              <a:lnSpc>
                <a:spcPct val="115000"/>
              </a:lnSpc>
              <a:spcBef>
                <a:spcPts val="0"/>
              </a:spcBef>
              <a:spcAft>
                <a:spcPts val="0"/>
              </a:spcAft>
              <a:buSzPts val="1000"/>
              <a:buChar char="●"/>
            </a:pPr>
            <a:r>
              <a:rPr lang="es"/>
              <a:t>Cómo combinar operadores lógicos y ciclos.</a:t>
            </a:r>
            <a:endParaRPr/>
          </a:p>
        </p:txBody>
      </p:sp>
      <p:sp>
        <p:nvSpPr>
          <p:cNvPr id="167" name="Google Shape;167;p4"/>
          <p:cNvSpPr txBox="1"/>
          <p:nvPr>
            <p:ph idx="6" type="title"/>
          </p:nvPr>
        </p:nvSpPr>
        <p:spPr>
          <a:xfrm>
            <a:off x="3331525" y="2155125"/>
            <a:ext cx="2397900" cy="212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s" sz="1000"/>
              <a:t>Introducción a Java</a:t>
            </a:r>
            <a:r>
              <a:rPr b="1" lang="es"/>
              <a:t>s</a:t>
            </a:r>
            <a:r>
              <a:rPr b="1" lang="es" sz="1000"/>
              <a:t>cript</a:t>
            </a:r>
            <a:endParaRPr b="1" sz="1000"/>
          </a:p>
          <a:p>
            <a:pPr indent="0" lvl="0" marL="0" rtl="0" algn="l">
              <a:lnSpc>
                <a:spcPct val="100000"/>
              </a:lnSpc>
              <a:spcBef>
                <a:spcPts val="0"/>
              </a:spcBef>
              <a:spcAft>
                <a:spcPts val="0"/>
              </a:spcAft>
              <a:buClr>
                <a:schemeClr val="dk1"/>
              </a:buClr>
              <a:buSzPts val="990"/>
              <a:buFont typeface="Arial"/>
              <a:buNone/>
            </a:pPr>
            <a:r>
              <a:t/>
            </a:r>
            <a:endParaRPr b="1" sz="1000"/>
          </a:p>
          <a:p>
            <a:pPr indent="-292100" lvl="0" marL="457200" rtl="0" algn="l">
              <a:lnSpc>
                <a:spcPct val="100000"/>
              </a:lnSpc>
              <a:spcBef>
                <a:spcPts val="0"/>
              </a:spcBef>
              <a:spcAft>
                <a:spcPts val="0"/>
              </a:spcAft>
              <a:buSzPts val="1000"/>
              <a:buChar char="●"/>
            </a:pPr>
            <a:r>
              <a:rPr lang="es" sz="1000"/>
              <a:t>¿Qué es y para qué se usa?</a:t>
            </a:r>
            <a:endParaRPr sz="1000"/>
          </a:p>
          <a:p>
            <a:pPr indent="-292100" lvl="0" marL="457200" rtl="0" algn="l">
              <a:lnSpc>
                <a:spcPct val="100000"/>
              </a:lnSpc>
              <a:spcBef>
                <a:spcPts val="0"/>
              </a:spcBef>
              <a:spcAft>
                <a:spcPts val="0"/>
              </a:spcAft>
              <a:buSzPts val="1000"/>
              <a:buChar char="●"/>
            </a:pPr>
            <a:r>
              <a:rPr lang="es" sz="1000"/>
              <a:t>Conceptos generales. Sintaxis básica.</a:t>
            </a:r>
            <a:endParaRPr sz="1000"/>
          </a:p>
          <a:p>
            <a:pPr indent="-292100" lvl="0" marL="457200" rtl="0" algn="l">
              <a:lnSpc>
                <a:spcPct val="100000"/>
              </a:lnSpc>
              <a:spcBef>
                <a:spcPts val="0"/>
              </a:spcBef>
              <a:spcAft>
                <a:spcPts val="0"/>
              </a:spcAft>
              <a:buSzPts val="1000"/>
              <a:buChar char="●"/>
            </a:pPr>
            <a:r>
              <a:rPr lang="es" sz="1000"/>
              <a:t>Variable, ¿qué es y cómo declararla? Tipos.</a:t>
            </a:r>
            <a:endParaRPr sz="1000"/>
          </a:p>
          <a:p>
            <a:pPr indent="-292100" lvl="0" marL="457200" rtl="0" algn="l">
              <a:lnSpc>
                <a:spcPct val="100000"/>
              </a:lnSpc>
              <a:spcBef>
                <a:spcPts val="0"/>
              </a:spcBef>
              <a:spcAft>
                <a:spcPts val="0"/>
              </a:spcAft>
              <a:buSzPts val="1000"/>
              <a:buChar char="●"/>
            </a:pPr>
            <a:r>
              <a:rPr lang="es" sz="1000"/>
              <a:t>Asignación y cambio del valor.</a:t>
            </a:r>
            <a:endParaRPr sz="1000"/>
          </a:p>
          <a:p>
            <a:pPr indent="-292100" lvl="0" marL="457200" rtl="0" algn="l">
              <a:lnSpc>
                <a:spcPct val="100000"/>
              </a:lnSpc>
              <a:spcBef>
                <a:spcPts val="0"/>
              </a:spcBef>
              <a:spcAft>
                <a:spcPts val="0"/>
              </a:spcAft>
              <a:buSzPts val="1000"/>
              <a:buChar char="●"/>
            </a:pPr>
            <a:r>
              <a:rPr lang="es" sz="1000"/>
              <a:t>Operadores aritméticos.</a:t>
            </a:r>
            <a:endParaRPr sz="1000"/>
          </a:p>
          <a:p>
            <a:pPr indent="-292100" lvl="0" marL="457200" rtl="0" algn="l">
              <a:lnSpc>
                <a:spcPct val="100000"/>
              </a:lnSpc>
              <a:spcBef>
                <a:spcPts val="0"/>
              </a:spcBef>
              <a:spcAft>
                <a:spcPts val="0"/>
              </a:spcAft>
              <a:buSzPts val="1000"/>
              <a:buChar char="●"/>
            </a:pPr>
            <a:r>
              <a:rPr lang="es" sz="1000"/>
              <a:t>Conversión a entero y flotante.</a:t>
            </a:r>
            <a:endParaRPr b="1" sz="1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0"/>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Recordá: </a:t>
            </a:r>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Realizar los Ejercicios obligatorios.</a:t>
            </a:r>
            <a:endParaRPr b="0"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1"/>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1200"/>
              </a:spcBef>
              <a:spcAft>
                <a:spcPts val="0"/>
              </a:spcAft>
              <a:buSzPts val="3700"/>
              <a:buNone/>
            </a:pPr>
            <a:r>
              <a:rPr lang="es"/>
              <a:t>Muchas gracias por tu atención.</a:t>
            </a:r>
            <a:endParaRPr/>
          </a:p>
          <a:p>
            <a:pPr indent="0" lvl="0" marL="0" rtl="0" algn="l">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¿Qué es JavaScript?</a:t>
            </a:r>
            <a:endParaRPr/>
          </a:p>
        </p:txBody>
      </p:sp>
      <p:sp>
        <p:nvSpPr>
          <p:cNvPr id="173" name="Google Shape;173;p5"/>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1100"/>
              <a:buFont typeface="Arial"/>
              <a:buNone/>
            </a:pPr>
            <a:r>
              <a:rPr b="1" lang="es" sz="1400">
                <a:latin typeface="Montserrat"/>
                <a:ea typeface="Montserrat"/>
                <a:cs typeface="Montserrat"/>
                <a:sym typeface="Montserrat"/>
              </a:rPr>
              <a:t>JavaScript</a:t>
            </a:r>
            <a:r>
              <a:rPr lang="es" sz="1400"/>
              <a:t> (JS) es un </a:t>
            </a:r>
            <a:r>
              <a:rPr b="1" lang="es" sz="1400">
                <a:latin typeface="Montserrat"/>
                <a:ea typeface="Montserrat"/>
                <a:cs typeface="Montserrat"/>
                <a:sym typeface="Montserrat"/>
              </a:rPr>
              <a:t>lenguaje de programación</a:t>
            </a:r>
            <a:r>
              <a:rPr lang="es" sz="1400"/>
              <a:t>, un mecanismo con el que podemos indicarle al navegador qué tareas debe realizar, en qué orden y cuántas veces, entre otras. Con JS agregamos </a:t>
            </a:r>
            <a:r>
              <a:rPr b="1" lang="es" sz="1400">
                <a:latin typeface="Montserrat"/>
                <a:ea typeface="Montserrat"/>
                <a:cs typeface="Montserrat"/>
                <a:sym typeface="Montserrat"/>
              </a:rPr>
              <a:t>comportamiento</a:t>
            </a:r>
            <a:r>
              <a:rPr lang="es" sz="1400"/>
              <a:t> a nuestro sitio, permitiendo al usuario </a:t>
            </a:r>
            <a:r>
              <a:rPr i="1" lang="es" sz="1400"/>
              <a:t>interactuar</a:t>
            </a:r>
            <a:r>
              <a:rPr lang="es" sz="1400"/>
              <a:t> con él, rompiendo con la idea de una web estática.</a:t>
            </a:r>
            <a:endParaRPr sz="1400"/>
          </a:p>
          <a:p>
            <a:pPr indent="0" lvl="0" marL="0" rtl="0" algn="l">
              <a:lnSpc>
                <a:spcPct val="90000"/>
              </a:lnSpc>
              <a:spcBef>
                <a:spcPts val="0"/>
              </a:spcBef>
              <a:spcAft>
                <a:spcPts val="0"/>
              </a:spcAft>
              <a:buClr>
                <a:schemeClr val="dk1"/>
              </a:buClr>
              <a:buSzPts val="1100"/>
              <a:buFont typeface="Arial"/>
              <a:buNone/>
            </a:pPr>
            <a:r>
              <a:rPr lang="es" sz="1400"/>
              <a:t>Junto con HTML y CSS </a:t>
            </a:r>
            <a:r>
              <a:rPr b="1" lang="es" sz="1400">
                <a:latin typeface="Montserrat"/>
                <a:ea typeface="Montserrat"/>
                <a:cs typeface="Montserrat"/>
                <a:sym typeface="Montserrat"/>
              </a:rPr>
              <a:t>es la tercera pieza fundamental del desarrollo web.</a:t>
            </a:r>
            <a:r>
              <a:rPr lang="es" sz="1400"/>
              <a:t> </a:t>
            </a:r>
            <a:endParaRPr sz="1400"/>
          </a:p>
          <a:p>
            <a:pPr indent="0" lvl="0" marL="0" rtl="0" algn="l">
              <a:lnSpc>
                <a:spcPct val="90000"/>
              </a:lnSpc>
              <a:spcBef>
                <a:spcPts val="0"/>
              </a:spcBef>
              <a:spcAft>
                <a:spcPts val="0"/>
              </a:spcAft>
              <a:buClr>
                <a:schemeClr val="dk1"/>
              </a:buClr>
              <a:buSzPts val="1100"/>
              <a:buFont typeface="Arial"/>
              <a:buNone/>
            </a:pPr>
            <a:r>
              <a:t/>
            </a:r>
            <a:endParaRPr sz="1400"/>
          </a:p>
          <a:p>
            <a:pPr indent="0" lvl="0" marL="0" rtl="0" algn="l">
              <a:lnSpc>
                <a:spcPct val="90000"/>
              </a:lnSpc>
              <a:spcBef>
                <a:spcPts val="0"/>
              </a:spcBef>
              <a:spcAft>
                <a:spcPts val="0"/>
              </a:spcAft>
              <a:buClr>
                <a:schemeClr val="dk1"/>
              </a:buClr>
              <a:buSzPts val="1100"/>
              <a:buFont typeface="Arial"/>
              <a:buNone/>
            </a:pPr>
            <a:r>
              <a:rPr b="1" lang="es" sz="1400">
                <a:latin typeface="Montserrat"/>
                <a:ea typeface="Montserrat"/>
                <a:cs typeface="Montserrat"/>
                <a:sym typeface="Montserrat"/>
              </a:rPr>
              <a:t>ECMAScript</a:t>
            </a:r>
            <a:r>
              <a:rPr lang="es" sz="1400"/>
              <a:t> es el estándar que a partir del año 2015 a la actualidad se encarga de regir como debe ser interpretado y funcionar el lenguaje JavaScript. En la actualidad, JS puede ser interpretado y procesado por una multitud de plataformas, entre las que se encuentran los navegadores web.</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Versiones de ECMAScript</a:t>
            </a:r>
            <a:endParaRPr/>
          </a:p>
        </p:txBody>
      </p:sp>
      <p:sp>
        <p:nvSpPr>
          <p:cNvPr id="179" name="Google Shape;179;p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 </a:t>
            </a:r>
            <a:r>
              <a:rPr b="1" lang="es" sz="1650"/>
              <a:t>Javascript</a:t>
            </a:r>
            <a:r>
              <a:rPr lang="es" sz="1650"/>
              <a:t> ha sufrido modificaciones que los navegadores han debido implementar para proporcionar soporte a cada versión de </a:t>
            </a:r>
            <a:r>
              <a:rPr b="1" lang="es" sz="1650"/>
              <a:t>ECMAScript</a:t>
            </a:r>
            <a:r>
              <a:rPr lang="es" sz="1650"/>
              <a:t> cuanto antes. La lista de versiones de ECMAScript es la siguiente:</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pic>
        <p:nvPicPr>
          <p:cNvPr id="180" name="Google Shape;180;p6"/>
          <p:cNvPicPr preferRelativeResize="0"/>
          <p:nvPr/>
        </p:nvPicPr>
        <p:blipFill rotWithShape="1">
          <a:blip r:embed="rId3">
            <a:alphaModFix/>
          </a:blip>
          <a:srcRect b="0" l="0" r="0" t="0"/>
          <a:stretch/>
        </p:blipFill>
        <p:spPr>
          <a:xfrm>
            <a:off x="1294375" y="2373799"/>
            <a:ext cx="6537850" cy="2185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Características de JavaScript</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186" name="Google Shape;186;p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33375" lvl="0" marL="457200" rtl="0" algn="l">
              <a:lnSpc>
                <a:spcPct val="115000"/>
              </a:lnSpc>
              <a:spcBef>
                <a:spcPts val="0"/>
              </a:spcBef>
              <a:spcAft>
                <a:spcPts val="0"/>
              </a:spcAft>
              <a:buSzPts val="1650"/>
              <a:buChar char="●"/>
            </a:pPr>
            <a:r>
              <a:rPr b="1" lang="es" sz="1650"/>
              <a:t>Lenguaje del lado del cliente:</a:t>
            </a:r>
            <a:r>
              <a:rPr lang="es" sz="1650"/>
              <a:t> El código </a:t>
            </a:r>
            <a:r>
              <a:rPr b="1" lang="es" sz="1650"/>
              <a:t>se ejecuta en el cliente (navegador)</a:t>
            </a:r>
            <a:r>
              <a:rPr lang="es" sz="1650"/>
              <a:t>. No se necesita acceso al servidor.</a:t>
            </a:r>
            <a:endParaRPr sz="1650"/>
          </a:p>
          <a:p>
            <a:pPr indent="-333375" lvl="0" marL="457200" rtl="0" algn="l">
              <a:lnSpc>
                <a:spcPct val="115000"/>
              </a:lnSpc>
              <a:spcBef>
                <a:spcPts val="0"/>
              </a:spcBef>
              <a:spcAft>
                <a:spcPts val="0"/>
              </a:spcAft>
              <a:buSzPts val="1650"/>
              <a:buChar char="●"/>
            </a:pPr>
            <a:r>
              <a:rPr b="1" lang="es" sz="1650"/>
              <a:t>Orientado a objetos: </a:t>
            </a:r>
            <a:r>
              <a:rPr lang="es" sz="1650"/>
              <a:t>Utiliza clases y objetos como estructuras reutilizables. </a:t>
            </a:r>
            <a:endParaRPr b="1" sz="1650"/>
          </a:p>
          <a:p>
            <a:pPr indent="-333375" lvl="0" marL="457200" rtl="0" algn="l">
              <a:lnSpc>
                <a:spcPct val="115000"/>
              </a:lnSpc>
              <a:spcBef>
                <a:spcPts val="0"/>
              </a:spcBef>
              <a:spcAft>
                <a:spcPts val="0"/>
              </a:spcAft>
              <a:buSzPts val="1650"/>
              <a:buChar char="●"/>
            </a:pPr>
            <a:r>
              <a:rPr b="1" lang="es" sz="1650"/>
              <a:t>De tipado débil o no tipado: </a:t>
            </a:r>
            <a:r>
              <a:rPr lang="es" sz="1650"/>
              <a:t>No es necesario especificar el tipo de dato al declarar una variable.</a:t>
            </a:r>
            <a:endParaRPr sz="1650"/>
          </a:p>
          <a:p>
            <a:pPr indent="-333375" lvl="0" marL="457200" rtl="0" algn="l">
              <a:lnSpc>
                <a:spcPct val="115000"/>
              </a:lnSpc>
              <a:spcBef>
                <a:spcPts val="0"/>
              </a:spcBef>
              <a:spcAft>
                <a:spcPts val="0"/>
              </a:spcAft>
              <a:buSzPts val="1650"/>
              <a:buChar char="●"/>
            </a:pPr>
            <a:r>
              <a:rPr b="1" lang="es" sz="1650"/>
              <a:t>De alto nivel: </a:t>
            </a:r>
            <a:r>
              <a:rPr lang="es" sz="1650"/>
              <a:t>Su sintaxis se encuentra alejada del nivel máquina, más cercano a un lenguaje de las personas.</a:t>
            </a:r>
            <a:endParaRPr sz="16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Características de JavaScript</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192" name="Google Shape;192;p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33375" lvl="0" marL="457200" rtl="0" algn="l">
              <a:lnSpc>
                <a:spcPct val="115000"/>
              </a:lnSpc>
              <a:spcBef>
                <a:spcPts val="0"/>
              </a:spcBef>
              <a:spcAft>
                <a:spcPts val="0"/>
              </a:spcAft>
              <a:buSzPts val="1650"/>
              <a:buChar char="●"/>
            </a:pPr>
            <a:r>
              <a:rPr b="1" lang="es" sz="1650"/>
              <a:t>Lenguaje interpretado:</a:t>
            </a:r>
            <a:r>
              <a:rPr lang="es" sz="1650"/>
              <a:t> El navegador convierte las líneas de código en el lenguaje de la máquina sin necesidad de realizar un proceso de compilado.</a:t>
            </a:r>
            <a:endParaRPr sz="1650"/>
          </a:p>
          <a:p>
            <a:pPr indent="-333375" lvl="0" marL="457200" rtl="0" algn="l">
              <a:lnSpc>
                <a:spcPct val="115000"/>
              </a:lnSpc>
              <a:spcBef>
                <a:spcPts val="0"/>
              </a:spcBef>
              <a:spcAft>
                <a:spcPts val="0"/>
              </a:spcAft>
              <a:buSzPts val="1650"/>
              <a:buChar char="●"/>
            </a:pPr>
            <a:r>
              <a:rPr b="1" lang="es" sz="1650"/>
              <a:t>Muy utilizado por desarrolladores:</a:t>
            </a:r>
            <a:r>
              <a:rPr lang="es" sz="1650"/>
              <a:t> Es uno de los lenguajes más demandados de los últimos años por su versatilidad y su infinita capacidad para crear plataformas cada vez más atractivas.</a:t>
            </a:r>
            <a:endParaRPr sz="1650"/>
          </a:p>
          <a:p>
            <a:pPr indent="-333375" lvl="0" marL="457200" rtl="0" algn="l">
              <a:lnSpc>
                <a:spcPct val="115000"/>
              </a:lnSpc>
              <a:spcBef>
                <a:spcPts val="0"/>
              </a:spcBef>
              <a:spcAft>
                <a:spcPts val="0"/>
              </a:spcAft>
              <a:buSzPts val="1650"/>
              <a:buChar char="●"/>
            </a:pPr>
            <a:r>
              <a:rPr b="1" lang="es" sz="1650"/>
              <a:t>Interactividad con el usuario:</a:t>
            </a:r>
            <a:r>
              <a:rPr lang="es" sz="1650"/>
              <a:t> Podemos validar el formato de los datos de un formulario (una dirección de email directamente desde el navegador del cliente), ahorrando tiempo y recursos del servidor.</a:t>
            </a:r>
            <a:endParaRPr sz="16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Comenzando con JavaScript</a:t>
            </a:r>
            <a:endParaRPr/>
          </a:p>
        </p:txBody>
      </p:sp>
      <p:sp>
        <p:nvSpPr>
          <p:cNvPr id="198" name="Google Shape;198;p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El código de nuestro script debe ser incorporado al código HTML, de forma similar a lo que ocurre con las hojas de estilo CSS. Existen tres formas de agregar código </a:t>
            </a:r>
            <a:r>
              <a:rPr b="1" lang="es" sz="1650"/>
              <a:t>JavaScript</a:t>
            </a:r>
            <a:r>
              <a:rPr lang="es" sz="1650"/>
              <a:t> a una página web. Una de ellas es utilizar la etiqueta </a:t>
            </a:r>
            <a:r>
              <a:rPr b="1" lang="es" sz="1650"/>
              <a:t>&lt;script&gt;</a:t>
            </a:r>
            <a:r>
              <a:rPr lang="es" sz="1650"/>
              <a:t> en el </a:t>
            </a:r>
            <a:r>
              <a:rPr b="1" lang="es" sz="1650"/>
              <a:t>&lt;head&gt;</a:t>
            </a:r>
            <a:r>
              <a:rPr lang="es" sz="1650"/>
              <a:t> de nuestro documento (referencia interna):</a:t>
            </a:r>
            <a:endParaRPr sz="1650"/>
          </a:p>
        </p:txBody>
      </p:sp>
      <p:sp>
        <p:nvSpPr>
          <p:cNvPr id="199" name="Google Shape;199;p9"/>
          <p:cNvSpPr/>
          <p:nvPr/>
        </p:nvSpPr>
        <p:spPr>
          <a:xfrm>
            <a:off x="510075" y="2701275"/>
            <a:ext cx="3186300" cy="1762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&lt;</a:t>
            </a:r>
            <a:r>
              <a:rPr b="0" i="0" lang="es" sz="1000" u="none" cap="none" strike="noStrike">
                <a:solidFill>
                  <a:srgbClr val="F92672"/>
                </a:solidFill>
                <a:latin typeface="Consolas"/>
                <a:ea typeface="Consolas"/>
                <a:cs typeface="Consolas"/>
                <a:sym typeface="Consolas"/>
              </a:rPr>
              <a:t>html</a:t>
            </a:r>
            <a:r>
              <a:rPr b="0" i="0" lang="es" sz="1000" u="none" cap="none" strike="noStrike">
                <a:solidFill>
                  <a:srgbClr val="D5CED9"/>
                </a:solidFill>
                <a:latin typeface="Consolas"/>
                <a:ea typeface="Consolas"/>
                <a:cs typeface="Consolas"/>
                <a:sym typeface="Consolas"/>
              </a:rPr>
              <a:t>&gt;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head</a:t>
            </a:r>
            <a:r>
              <a:rPr b="0" i="0" lang="es" sz="1000" u="none" cap="none" strike="noStrike">
                <a:solidFill>
                  <a:srgbClr val="D5CED9"/>
                </a:solidFill>
                <a:latin typeface="Consolas"/>
                <a:ea typeface="Consolas"/>
                <a:cs typeface="Consolas"/>
                <a:sym typeface="Consolas"/>
              </a:rPr>
              <a:t>&gt;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title</a:t>
            </a:r>
            <a:r>
              <a:rPr b="0" i="0" lang="es" sz="1000" u="none" cap="none" strike="noStrike">
                <a:solidFill>
                  <a:srgbClr val="D5CED9"/>
                </a:solidFill>
                <a:latin typeface="Consolas"/>
                <a:ea typeface="Consolas"/>
                <a:cs typeface="Consolas"/>
                <a:sym typeface="Consolas"/>
              </a:rPr>
              <a:t>&gt;Título de la página&lt;/</a:t>
            </a:r>
            <a:r>
              <a:rPr b="0" i="0" lang="es" sz="1000" u="none" cap="none" strike="noStrike">
                <a:solidFill>
                  <a:srgbClr val="F92672"/>
                </a:solidFill>
                <a:latin typeface="Consolas"/>
                <a:ea typeface="Consolas"/>
                <a:cs typeface="Consolas"/>
                <a:sym typeface="Consolas"/>
              </a:rPr>
              <a:t>title</a:t>
            </a:r>
            <a:r>
              <a:rPr b="0" i="0" lang="es" sz="1000" u="none" cap="none" strike="noStrike">
                <a:solidFill>
                  <a:srgbClr val="D5CED9"/>
                </a:solidFill>
                <a:latin typeface="Consolas"/>
                <a:ea typeface="Consolas"/>
                <a:cs typeface="Consolas"/>
                <a:sym typeface="Consolas"/>
              </a:rPr>
              <a:t>&gt;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script</a:t>
            </a:r>
            <a:r>
              <a:rPr b="0" i="0" lang="es" sz="1000" u="none" cap="none" strike="noStrike">
                <a:solidFill>
                  <a:srgbClr val="D5CED9"/>
                </a:solidFill>
                <a:latin typeface="Consolas"/>
                <a:ea typeface="Consolas"/>
                <a:cs typeface="Consolas"/>
                <a:sym typeface="Consolas"/>
              </a:rPr>
              <a:t>&gt;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a:t>
            </a:r>
            <a:r>
              <a:rPr b="0" i="0" lang="es" sz="1000" u="none" cap="none" strike="noStrike">
                <a:solidFill>
                  <a:srgbClr val="F39C12"/>
                </a:solidFill>
                <a:latin typeface="Consolas"/>
                <a:ea typeface="Consolas"/>
                <a:cs typeface="Consolas"/>
                <a:sym typeface="Consolas"/>
              </a:rPr>
              <a:t>console</a:t>
            </a:r>
            <a:r>
              <a:rPr b="0" i="0" lang="es" sz="1000" u="none" cap="none" strike="noStrike">
                <a:solidFill>
                  <a:srgbClr val="D5CED9"/>
                </a:solidFill>
                <a:latin typeface="Consolas"/>
                <a:ea typeface="Consolas"/>
                <a:cs typeface="Consolas"/>
                <a:sym typeface="Consolas"/>
              </a:rPr>
              <a:t>.</a:t>
            </a:r>
            <a:r>
              <a:rPr b="0" i="0" lang="es" sz="1000" u="none" cap="none" strike="noStrike">
                <a:solidFill>
                  <a:srgbClr val="FFE66D"/>
                </a:solidFill>
                <a:latin typeface="Consolas"/>
                <a:ea typeface="Consolas"/>
                <a:cs typeface="Consolas"/>
                <a:sym typeface="Consolas"/>
              </a:rPr>
              <a:t>log</a:t>
            </a:r>
            <a:r>
              <a:rPr b="0" i="0" lang="es" sz="1000" u="none" cap="none" strike="noStrike">
                <a:solidFill>
                  <a:srgbClr val="D5CED9"/>
                </a:solidFill>
                <a:latin typeface="Consolas"/>
                <a:ea typeface="Consolas"/>
                <a:cs typeface="Consolas"/>
                <a:sym typeface="Consolas"/>
              </a:rPr>
              <a:t>(</a:t>
            </a:r>
            <a:r>
              <a:rPr b="0" i="0" lang="es" sz="1000" u="none" cap="none" strike="noStrike">
                <a:solidFill>
                  <a:srgbClr val="96E072"/>
                </a:solidFill>
                <a:latin typeface="Consolas"/>
                <a:ea typeface="Consolas"/>
                <a:cs typeface="Consolas"/>
                <a:sym typeface="Consolas"/>
              </a:rPr>
              <a:t>"Hola!!!"</a:t>
            </a:r>
            <a:r>
              <a:rPr b="0" i="0" lang="es" sz="1000" u="none" cap="none" strike="noStrike">
                <a:solidFill>
                  <a:srgbClr val="D5CED9"/>
                </a:solidFill>
                <a:latin typeface="Consolas"/>
                <a:ea typeface="Consolas"/>
                <a:cs typeface="Consolas"/>
                <a:sym typeface="Consolas"/>
              </a:rPr>
              <a: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script</a:t>
            </a:r>
            <a:r>
              <a:rPr b="0" i="0" lang="es" sz="1000" u="none" cap="none" strike="noStrike">
                <a:solidFill>
                  <a:srgbClr val="D5CED9"/>
                </a:solidFill>
                <a:latin typeface="Consolas"/>
                <a:ea typeface="Consolas"/>
                <a:cs typeface="Consolas"/>
                <a:sym typeface="Consolas"/>
              </a:rPr>
              <a:t>&gt;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head</a:t>
            </a:r>
            <a:r>
              <a:rPr b="0" i="0" lang="es" sz="1000" u="none" cap="none" strike="noStrike">
                <a:solidFill>
                  <a:srgbClr val="D5CED9"/>
                </a:solidFill>
                <a:latin typeface="Consolas"/>
                <a:ea typeface="Consolas"/>
                <a:cs typeface="Consolas"/>
                <a:sym typeface="Consolas"/>
              </a:rPr>
              <a:t>&gt;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body</a:t>
            </a:r>
            <a:r>
              <a:rPr b="0" i="0" lang="es" sz="1000" u="none" cap="none" strike="noStrike">
                <a:solidFill>
                  <a:srgbClr val="D5CED9"/>
                </a:solidFill>
                <a:latin typeface="Consolas"/>
                <a:ea typeface="Consolas"/>
                <a:cs typeface="Consolas"/>
                <a:sym typeface="Consolas"/>
              </a:rPr>
              <a:t>&gt;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p</a:t>
            </a:r>
            <a:r>
              <a:rPr b="0" i="0" lang="es" sz="1000" u="none" cap="none" strike="noStrike">
                <a:solidFill>
                  <a:srgbClr val="D5CED9"/>
                </a:solidFill>
                <a:latin typeface="Consolas"/>
                <a:ea typeface="Consolas"/>
                <a:cs typeface="Consolas"/>
                <a:sym typeface="Consolas"/>
              </a:rPr>
              <a:t>&gt;Ejemplo de texto.&lt;/</a:t>
            </a:r>
            <a:r>
              <a:rPr b="0" i="0" lang="es" sz="1000" u="none" cap="none" strike="noStrike">
                <a:solidFill>
                  <a:srgbClr val="F92672"/>
                </a:solidFill>
                <a:latin typeface="Consolas"/>
                <a:ea typeface="Consolas"/>
                <a:cs typeface="Consolas"/>
                <a:sym typeface="Consolas"/>
              </a:rPr>
              <a:t>p</a:t>
            </a:r>
            <a:r>
              <a:rPr b="0" i="0" lang="es" sz="1000" u="none" cap="none" strike="noStrike">
                <a:solidFill>
                  <a:srgbClr val="D5CED9"/>
                </a:solidFill>
                <a:latin typeface="Consolas"/>
                <a:ea typeface="Consolas"/>
                <a:cs typeface="Consolas"/>
                <a:sym typeface="Consolas"/>
              </a:rPr>
              <a:t>&gt;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body</a:t>
            </a:r>
            <a:r>
              <a:rPr b="0" i="0" lang="es" sz="1000" u="none" cap="none" strike="noStrike">
                <a:solidFill>
                  <a:srgbClr val="D5CED9"/>
                </a:solidFill>
                <a:latin typeface="Consolas"/>
                <a:ea typeface="Consolas"/>
                <a:cs typeface="Consolas"/>
                <a:sym typeface="Consolas"/>
              </a:rPr>
              <a:t>&gt;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&lt;/</a:t>
            </a:r>
            <a:r>
              <a:rPr b="0" i="0" lang="es" sz="1000" u="none" cap="none" strike="noStrike">
                <a:solidFill>
                  <a:srgbClr val="F92672"/>
                </a:solidFill>
                <a:latin typeface="Consolas"/>
                <a:ea typeface="Consolas"/>
                <a:cs typeface="Consolas"/>
                <a:sym typeface="Consolas"/>
              </a:rPr>
              <a:t>html</a:t>
            </a:r>
            <a:r>
              <a:rPr b="0" i="0" lang="es" sz="1000" u="none" cap="none" strike="noStrike">
                <a:solidFill>
                  <a:srgbClr val="D5CED9"/>
                </a:solidFill>
                <a:latin typeface="Consolas"/>
                <a:ea typeface="Consolas"/>
                <a:cs typeface="Consolas"/>
                <a:sym typeface="Consolas"/>
              </a:rPr>
              <a:t>&gt;</a:t>
            </a:r>
            <a:endParaRPr b="0" i="0" sz="1000" u="none" cap="none" strike="noStrike">
              <a:solidFill>
                <a:srgbClr val="000000"/>
              </a:solidFill>
              <a:latin typeface="Arial"/>
              <a:ea typeface="Arial"/>
              <a:cs typeface="Arial"/>
              <a:sym typeface="Arial"/>
            </a:endParaRPr>
          </a:p>
        </p:txBody>
      </p:sp>
      <p:pic>
        <p:nvPicPr>
          <p:cNvPr id="200" name="Google Shape;200;p9"/>
          <p:cNvPicPr preferRelativeResize="0"/>
          <p:nvPr/>
        </p:nvPicPr>
        <p:blipFill rotWithShape="1">
          <a:blip r:embed="rId3">
            <a:alphaModFix/>
          </a:blip>
          <a:srcRect b="0" l="25384" r="0" t="0"/>
          <a:stretch/>
        </p:blipFill>
        <p:spPr>
          <a:xfrm>
            <a:off x="4124575" y="2701275"/>
            <a:ext cx="4587449" cy="1047025"/>
          </a:xfrm>
          <a:prstGeom prst="rect">
            <a:avLst/>
          </a:prstGeom>
          <a:solidFill>
            <a:srgbClr val="23262E"/>
          </a:solidFill>
          <a:ln>
            <a:noFill/>
          </a:ln>
        </p:spPr>
      </p:pic>
      <p:sp>
        <p:nvSpPr>
          <p:cNvPr id="201" name="Google Shape;201;p9"/>
          <p:cNvSpPr txBox="1"/>
          <p:nvPr/>
        </p:nvSpPr>
        <p:spPr>
          <a:xfrm>
            <a:off x="4124575" y="3930175"/>
            <a:ext cx="45873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dk2"/>
                </a:solidFill>
                <a:latin typeface="Montserrat"/>
                <a:ea typeface="Montserrat"/>
                <a:cs typeface="Montserrat"/>
                <a:sym typeface="Montserrat"/>
              </a:rPr>
              <a:t>Desde el inspector del navegador podremos ver que se escribe el texto “Hola!!!” en la consola. Esto se logra a través de la instrucción </a:t>
            </a:r>
            <a:r>
              <a:rPr b="1" i="0" lang="es" sz="1100" u="none" cap="none" strike="noStrike">
                <a:solidFill>
                  <a:schemeClr val="dk2"/>
                </a:solidFill>
                <a:latin typeface="Montserrat"/>
                <a:ea typeface="Montserrat"/>
                <a:cs typeface="Montserrat"/>
                <a:sym typeface="Montserrat"/>
              </a:rPr>
              <a:t>console.log()</a:t>
            </a:r>
            <a:endParaRPr b="1" i="0" sz="1100" u="none" cap="none" strike="noStrike">
              <a:solidFill>
                <a:schemeClr val="dk2"/>
              </a:solidFill>
              <a:latin typeface="Montserrat"/>
              <a:ea typeface="Montserrat"/>
              <a:cs typeface="Montserrat"/>
              <a:sym typeface="Montserrat"/>
            </a:endParaRPr>
          </a:p>
        </p:txBody>
      </p:sp>
      <p:cxnSp>
        <p:nvCxnSpPr>
          <p:cNvPr id="202" name="Google Shape;202;p9"/>
          <p:cNvCxnSpPr/>
          <p:nvPr/>
        </p:nvCxnSpPr>
        <p:spPr>
          <a:xfrm>
            <a:off x="3033925" y="3444100"/>
            <a:ext cx="1813200" cy="8700"/>
          </a:xfrm>
          <a:prstGeom prst="straightConnector1">
            <a:avLst/>
          </a:prstGeom>
          <a:noFill/>
          <a:ln cap="flat" cmpd="sng" w="38100">
            <a:solidFill>
              <a:schemeClr val="dk2"/>
            </a:solidFill>
            <a:prstDash val="solid"/>
            <a:round/>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