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Montserrat SemiBold"/>
      <p:regular r:id="rId41"/>
      <p:bold r:id="rId42"/>
      <p:italic r:id="rId43"/>
      <p:boldItalic r:id="rId44"/>
    </p:embeddedFont>
    <p:embeddedFont>
      <p:font typeface="Montserrat"/>
      <p:regular r:id="rId45"/>
      <p:bold r:id="rId46"/>
      <p:italic r:id="rId47"/>
      <p:boldItalic r:id="rId48"/>
    </p:embeddedFont>
    <p:embeddedFont>
      <p:font typeface="Montserrat Medium"/>
      <p:regular r:id="rId49"/>
      <p:bold r:id="rId50"/>
      <p:italic r:id="rId51"/>
      <p:boldItalic r:id="rId52"/>
    </p:embeddedFont>
    <p:embeddedFont>
      <p:font typeface="Montserrat ExtraBold"/>
      <p:bold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37">
          <p15:clr>
            <a:srgbClr val="A4A3A4"/>
          </p15:clr>
        </p15:guide>
        <p15:guide id="2" pos="2880">
          <p15:clr>
            <a:srgbClr val="A4A3A4"/>
          </p15:clr>
        </p15:guide>
      </p15:sldGuideLst>
    </p:ext>
    <p:ext uri="GoogleSlidesCustomDataVersion2">
      <go:slidesCustomData xmlns:go="http://customooxmlschemas.google.com/" r:id="rId55" roundtripDataSignature="AMtx7mgdhakaYQMG7rsamQj1vjLRlavo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A34521-1FBF-4C78-859E-B996854F2917}">
  <a:tblStyle styleId="{02A34521-1FBF-4C78-859E-B996854F2917}" styleName="Table_0">
    <a:wholeTbl>
      <a:tcTxStyle b="off" i="off">
        <a:font>
          <a:latin typeface="Arial"/>
          <a:ea typeface="Arial"/>
          <a:cs typeface="Arial"/>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FEAFE"/>
          </a:solidFill>
        </a:fill>
      </a:tcStyle>
    </a:wholeTbl>
    <a:band1H>
      <a:tcTxStyle b="off" i="off"/>
      <a:tcStyle>
        <a:fill>
          <a:solidFill>
            <a:srgbClr val="DED2FD"/>
          </a:solidFill>
        </a:fill>
      </a:tcStyle>
    </a:band1H>
    <a:band2H>
      <a:tcTxStyle b="off" i="off"/>
    </a:band2H>
    <a:band1V>
      <a:tcTxStyle b="off" i="off"/>
      <a:tcStyle>
        <a:fill>
          <a:solidFill>
            <a:srgbClr val="DED2FD"/>
          </a:solidFill>
        </a:fill>
      </a:tcStyle>
    </a:band1V>
    <a:band2V>
      <a:tcTxStyle b="off" i="off"/>
    </a:band2V>
    <a:lastCol>
      <a:tcTxStyle b="on" i="off">
        <a:font>
          <a:latin typeface="Arial"/>
          <a:ea typeface="Arial"/>
          <a:cs typeface="Arial"/>
        </a:font>
        <a:srgbClr val="FFFFFF"/>
      </a:tcTxStyle>
      <a:tcStyle>
        <a:fill>
          <a:solidFill>
            <a:srgbClr val="9D66F9"/>
          </a:solidFill>
        </a:fill>
      </a:tcStyle>
    </a:lastCol>
    <a:firstCol>
      <a:tcTxStyle b="on" i="off">
        <a:font>
          <a:latin typeface="Arial"/>
          <a:ea typeface="Arial"/>
          <a:cs typeface="Arial"/>
        </a:font>
        <a:srgbClr val="FFFFFF"/>
      </a:tcTxStyle>
      <a:tcStyle>
        <a:fill>
          <a:solidFill>
            <a:srgbClr val="9D66F9"/>
          </a:solidFill>
        </a:fill>
      </a:tcStyle>
    </a:firstCol>
    <a:lastRow>
      <a:tcTxStyle b="on" i="off">
        <a:font>
          <a:latin typeface="Arial"/>
          <a:ea typeface="Arial"/>
          <a:cs typeface="Arial"/>
        </a:font>
        <a:srgbClr val="FFFFFF"/>
      </a:tcTxStyle>
      <a:tcStyle>
        <a:tcBdr>
          <a:top>
            <a:ln cap="flat" cmpd="sng" w="38100">
              <a:solidFill>
                <a:srgbClr val="FFFFFF"/>
              </a:solidFill>
              <a:prstDash val="solid"/>
              <a:round/>
              <a:headEnd len="sm" w="sm" type="none"/>
              <a:tailEnd len="sm" w="sm" type="none"/>
            </a:ln>
          </a:top>
        </a:tcBdr>
        <a:fill>
          <a:solidFill>
            <a:srgbClr val="9D66F9"/>
          </a:solidFill>
        </a:fill>
      </a:tcStyle>
    </a:lastRow>
    <a:seCell>
      <a:tcTxStyle b="off" i="off"/>
    </a:seCell>
    <a:swCell>
      <a:tcTxStyle b="off" i="off"/>
    </a:swCell>
    <a:firstRow>
      <a:tcTxStyle b="on" i="off">
        <a:font>
          <a:latin typeface="Arial"/>
          <a:ea typeface="Arial"/>
          <a:cs typeface="Arial"/>
        </a:font>
        <a:srgbClr val="FFFFFF"/>
      </a:tcTxStyle>
      <a:tcStyle>
        <a:tcBdr>
          <a:bottom>
            <a:ln cap="flat" cmpd="sng" w="38100">
              <a:solidFill>
                <a:srgbClr val="FFFFFF"/>
              </a:solidFill>
              <a:prstDash val="solid"/>
              <a:round/>
              <a:headEnd len="sm" w="sm" type="none"/>
              <a:tailEnd len="sm" w="sm" type="none"/>
            </a:ln>
          </a:bottom>
        </a:tcBdr>
        <a:fill>
          <a:solidFill>
            <a:srgbClr val="9D66F9"/>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7"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MontserratSemiBold-bold.fntdata"/><Relationship Id="rId41" Type="http://schemas.openxmlformats.org/officeDocument/2006/relationships/font" Target="fonts/MontserratSemiBold-regular.fntdata"/><Relationship Id="rId44" Type="http://schemas.openxmlformats.org/officeDocument/2006/relationships/font" Target="fonts/MontserratSemiBold-boldItalic.fntdata"/><Relationship Id="rId43" Type="http://schemas.openxmlformats.org/officeDocument/2006/relationships/font" Target="fonts/MontserratSemiBold-italic.fntdata"/><Relationship Id="rId46" Type="http://schemas.openxmlformats.org/officeDocument/2006/relationships/font" Target="fonts/Montserrat-bold.fntdata"/><Relationship Id="rId45"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Montserrat-boldItalic.fntdata"/><Relationship Id="rId47" Type="http://schemas.openxmlformats.org/officeDocument/2006/relationships/font" Target="fonts/Montserrat-italic.fntdata"/><Relationship Id="rId49" Type="http://schemas.openxmlformats.org/officeDocument/2006/relationships/font" Target="fonts/MontserratMedium-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Medium-italic.fntdata"/><Relationship Id="rId50" Type="http://schemas.openxmlformats.org/officeDocument/2006/relationships/font" Target="fonts/MontserratMedium-bold.fntdata"/><Relationship Id="rId53" Type="http://schemas.openxmlformats.org/officeDocument/2006/relationships/font" Target="fonts/MontserratExtraBold-bold.fntdata"/><Relationship Id="rId52" Type="http://schemas.openxmlformats.org/officeDocument/2006/relationships/font" Target="fonts/MontserratMedium-boldItalic.fntdata"/><Relationship Id="rId11" Type="http://schemas.openxmlformats.org/officeDocument/2006/relationships/slide" Target="slides/slide5.xml"/><Relationship Id="rId55" Type="http://customschemas.google.com/relationships/presentationmetadata" Target="metadata"/><Relationship Id="rId10" Type="http://schemas.openxmlformats.org/officeDocument/2006/relationships/slide" Target="slides/slide4.xml"/><Relationship Id="rId54" Type="http://schemas.openxmlformats.org/officeDocument/2006/relationships/font" Target="fonts/MontserratExtraBold-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0.pn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6.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6.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6.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 Id="rId4"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4.png"/><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36"/>
          <p:cNvSpPr txBox="1"/>
          <p:nvPr>
            <p:ph type="title"/>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700"/>
              <a:buFont typeface="Montserrat"/>
              <a:buNone/>
              <a:defRPr b="1" sz="3700">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11" name="Google Shape;11;p36"/>
          <p:cNvPicPr preferRelativeResize="0"/>
          <p:nvPr/>
        </p:nvPicPr>
        <p:blipFill rotWithShape="1">
          <a:blip r:embed="rId2">
            <a:alphaModFix/>
          </a:blip>
          <a:srcRect b="0" l="0" r="0" t="0"/>
          <a:stretch/>
        </p:blipFill>
        <p:spPr>
          <a:xfrm>
            <a:off x="0" y="1290050"/>
            <a:ext cx="3040999" cy="2072300"/>
          </a:xfrm>
          <a:prstGeom prst="rect">
            <a:avLst/>
          </a:prstGeom>
          <a:noFill/>
          <a:ln>
            <a:noFill/>
          </a:ln>
        </p:spPr>
      </p:pic>
      <p:pic>
        <p:nvPicPr>
          <p:cNvPr id="12" name="Google Shape;12;p36"/>
          <p:cNvPicPr preferRelativeResize="0"/>
          <p:nvPr/>
        </p:nvPicPr>
        <p:blipFill rotWithShape="1">
          <a:blip r:embed="rId3">
            <a:alphaModFix/>
          </a:blip>
          <a:srcRect b="0" l="0" r="0" t="0"/>
          <a:stretch/>
        </p:blipFill>
        <p:spPr>
          <a:xfrm>
            <a:off x="8222877" y="4573625"/>
            <a:ext cx="741498" cy="399274"/>
          </a:xfrm>
          <a:prstGeom prst="rect">
            <a:avLst/>
          </a:prstGeom>
          <a:noFill/>
          <a:ln>
            <a:noFill/>
          </a:ln>
        </p:spPr>
      </p:pic>
      <p:sp>
        <p:nvSpPr>
          <p:cNvPr id="13" name="Google Shape;13;p36"/>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Medium"/>
              <a:ea typeface="Montserrat Medium"/>
              <a:cs typeface="Montserrat Medium"/>
              <a:sym typeface="Montserrat Medium"/>
            </a:endParaRPr>
          </a:p>
        </p:txBody>
      </p:sp>
      <p:sp>
        <p:nvSpPr>
          <p:cNvPr id="14" name="Google Shape;14;p36"/>
          <p:cNvSpPr txBox="1"/>
          <p:nvPr>
            <p:ph idx="1" type="subTitle"/>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36"/>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 name="Google Shape;16;p36"/>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4" name="Shape 84"/>
        <p:cNvGrpSpPr/>
        <p:nvPr/>
      </p:nvGrpSpPr>
      <p:grpSpPr>
        <a:xfrm>
          <a:off x="0" y="0"/>
          <a:ext cx="0" cy="0"/>
          <a:chOff x="0" y="0"/>
          <a:chExt cx="0" cy="0"/>
        </a:xfrm>
      </p:grpSpPr>
      <p:sp>
        <p:nvSpPr>
          <p:cNvPr id="85" name="Google Shape;85;p45"/>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45"/>
          <p:cNvSpPr txBox="1"/>
          <p:nvPr>
            <p:ph type="title"/>
          </p:nvPr>
        </p:nvSpPr>
        <p:spPr>
          <a:xfrm>
            <a:off x="490250" y="450150"/>
            <a:ext cx="8061000" cy="376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414141"/>
              </a:buClr>
              <a:buSzPts val="4000"/>
              <a:buFont typeface="Montserrat"/>
              <a:buNone/>
              <a:defRPr b="1" sz="4000">
                <a:solidFill>
                  <a:srgbClr val="414141"/>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7" name="Google Shape;87;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88" name="Google Shape;88;p45"/>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9" name="Google Shape;89;p45"/>
          <p:cNvPicPr preferRelativeResize="0"/>
          <p:nvPr/>
        </p:nvPicPr>
        <p:blipFill rotWithShape="1">
          <a:blip r:embed="rId3">
            <a:alphaModFix/>
          </a:blip>
          <a:srcRect b="0" l="0" r="0" t="0"/>
          <a:stretch/>
        </p:blipFill>
        <p:spPr>
          <a:xfrm>
            <a:off x="7910675" y="4073939"/>
            <a:ext cx="1365875" cy="1365875"/>
          </a:xfrm>
          <a:prstGeom prst="rect">
            <a:avLst/>
          </a:prstGeom>
          <a:noFill/>
          <a:ln>
            <a:noFill/>
          </a:ln>
        </p:spPr>
      </p:pic>
      <p:pic>
        <p:nvPicPr>
          <p:cNvPr id="90" name="Google Shape;90;p45"/>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s e imagen">
  <p:cSld name="SECTION_TITLE_AND_DESCRIPTION">
    <p:spTree>
      <p:nvGrpSpPr>
        <p:cNvPr id="91" name="Shape 91"/>
        <p:cNvGrpSpPr/>
        <p:nvPr/>
      </p:nvGrpSpPr>
      <p:grpSpPr>
        <a:xfrm>
          <a:off x="0" y="0"/>
          <a:ext cx="0" cy="0"/>
          <a:chOff x="0" y="0"/>
          <a:chExt cx="0" cy="0"/>
        </a:xfrm>
      </p:grpSpPr>
      <p:sp>
        <p:nvSpPr>
          <p:cNvPr id="92" name="Google Shape;92;p4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46"/>
          <p:cNvSpPr txBox="1"/>
          <p:nvPr>
            <p:ph type="title"/>
          </p:nvPr>
        </p:nvSpPr>
        <p:spPr>
          <a:xfrm>
            <a:off x="265500" y="7759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4" name="Google Shape;94;p46"/>
          <p:cNvSpPr txBox="1"/>
          <p:nvPr>
            <p:ph idx="1" type="subTitle"/>
          </p:nvPr>
        </p:nvSpPr>
        <p:spPr>
          <a:xfrm>
            <a:off x="265500" y="24982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5" name="Google Shape;95;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96" name="Google Shape;96;p46"/>
          <p:cNvSpPr/>
          <p:nvPr/>
        </p:nvSpPr>
        <p:spPr>
          <a:xfrm>
            <a:off x="4572150" y="-18175"/>
            <a:ext cx="45720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7" name="Google Shape;97;p46"/>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98" name="Google Shape;98;p46"/>
          <p:cNvPicPr preferRelativeResize="0"/>
          <p:nvPr/>
        </p:nvPicPr>
        <p:blipFill rotWithShape="1">
          <a:blip r:embed="rId3">
            <a:alphaModFix/>
          </a:blip>
          <a:srcRect b="0" l="0" r="0" t="0"/>
          <a:stretch/>
        </p:blipFill>
        <p:spPr>
          <a:xfrm>
            <a:off x="3506975" y="4699100"/>
            <a:ext cx="558475" cy="300725"/>
          </a:xfrm>
          <a:prstGeom prst="rect">
            <a:avLst/>
          </a:prstGeom>
          <a:noFill/>
          <a:ln>
            <a:noFill/>
          </a:ln>
        </p:spPr>
      </p:pic>
      <p:pic>
        <p:nvPicPr>
          <p:cNvPr id="99" name="Google Shape;99;p46"/>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s">
  <p:cSld name="CAPTION_ONLY">
    <p:spTree>
      <p:nvGrpSpPr>
        <p:cNvPr id="100" name="Shape 100"/>
        <p:cNvGrpSpPr/>
        <p:nvPr/>
      </p:nvGrpSpPr>
      <p:grpSpPr>
        <a:xfrm>
          <a:off x="0" y="0"/>
          <a:ext cx="0" cy="0"/>
          <a:chOff x="0" y="0"/>
          <a:chExt cx="0" cy="0"/>
        </a:xfrm>
      </p:grpSpPr>
      <p:sp>
        <p:nvSpPr>
          <p:cNvPr id="101" name="Google Shape;101;p47"/>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47"/>
          <p:cNvSpPr txBox="1"/>
          <p:nvPr>
            <p:ph idx="1" type="body"/>
          </p:nvPr>
        </p:nvSpPr>
        <p:spPr>
          <a:xfrm>
            <a:off x="433800" y="1715975"/>
            <a:ext cx="8203800" cy="14820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000"/>
              <a:buFont typeface="Montserrat"/>
              <a:buNone/>
              <a:defRPr i="1" sz="2000">
                <a:latin typeface="Montserrat"/>
                <a:ea typeface="Montserrat"/>
                <a:cs typeface="Montserrat"/>
                <a:sym typeface="Montserrat"/>
              </a:defRPr>
            </a:lvl1pPr>
          </a:lstStyle>
          <a:p/>
        </p:txBody>
      </p:sp>
      <p:pic>
        <p:nvPicPr>
          <p:cNvPr id="103" name="Google Shape;103;p47"/>
          <p:cNvPicPr preferRelativeResize="0"/>
          <p:nvPr/>
        </p:nvPicPr>
        <p:blipFill rotWithShape="1">
          <a:blip r:embed="rId2">
            <a:alphaModFix/>
          </a:blip>
          <a:srcRect b="0" l="0" r="0" t="0"/>
          <a:stretch/>
        </p:blipFill>
        <p:spPr>
          <a:xfrm>
            <a:off x="127225" y="906000"/>
            <a:ext cx="1429649" cy="936662"/>
          </a:xfrm>
          <a:prstGeom prst="rect">
            <a:avLst/>
          </a:prstGeom>
          <a:noFill/>
          <a:ln>
            <a:noFill/>
          </a:ln>
        </p:spPr>
      </p:pic>
      <p:pic>
        <p:nvPicPr>
          <p:cNvPr id="104" name="Google Shape;104;p47"/>
          <p:cNvPicPr preferRelativeResize="0"/>
          <p:nvPr/>
        </p:nvPicPr>
        <p:blipFill rotWithShape="1">
          <a:blip r:embed="rId3">
            <a:alphaModFix/>
          </a:blip>
          <a:srcRect b="0" l="0" r="0" t="0"/>
          <a:stretch/>
        </p:blipFill>
        <p:spPr>
          <a:xfrm>
            <a:off x="7632800" y="2758064"/>
            <a:ext cx="1385650" cy="907836"/>
          </a:xfrm>
          <a:prstGeom prst="rect">
            <a:avLst/>
          </a:prstGeom>
          <a:noFill/>
          <a:ln>
            <a:noFill/>
          </a:ln>
        </p:spPr>
      </p:pic>
      <p:sp>
        <p:nvSpPr>
          <p:cNvPr id="105" name="Google Shape;105;p47"/>
          <p:cNvSpPr txBox="1"/>
          <p:nvPr/>
        </p:nvSpPr>
        <p:spPr>
          <a:xfrm>
            <a:off x="432025" y="3792225"/>
            <a:ext cx="84018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Montserrat"/>
                <a:ea typeface="Montserrat"/>
                <a:cs typeface="Montserrat"/>
                <a:sym typeface="Montserrat"/>
              </a:rPr>
              <a:t>Autor/as/es:</a:t>
            </a:r>
            <a:endParaRPr b="1" i="0" sz="1400" u="none" cap="none" strike="noStrike">
              <a:solidFill>
                <a:schemeClr val="dk1"/>
              </a:solidFill>
              <a:latin typeface="Montserrat"/>
              <a:ea typeface="Montserrat"/>
              <a:cs typeface="Montserrat"/>
              <a:sym typeface="Montserrat"/>
            </a:endParaRPr>
          </a:p>
        </p:txBody>
      </p:sp>
      <p:pic>
        <p:nvPicPr>
          <p:cNvPr id="106" name="Google Shape;106;p47"/>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pic>
        <p:nvPicPr>
          <p:cNvPr id="107" name="Google Shape;107;p47"/>
          <p:cNvPicPr preferRelativeResize="0"/>
          <p:nvPr/>
        </p:nvPicPr>
        <p:blipFill rotWithShape="1">
          <a:blip r:embed="rId5">
            <a:alphaModFix/>
          </a:blip>
          <a:srcRect b="0" l="0" r="0" t="0"/>
          <a:stretch/>
        </p:blipFill>
        <p:spPr>
          <a:xfrm>
            <a:off x="8078975" y="4699100"/>
            <a:ext cx="558475" cy="300725"/>
          </a:xfrm>
          <a:prstGeom prst="rect">
            <a:avLst/>
          </a:prstGeom>
          <a:noFill/>
          <a:ln>
            <a:noFill/>
          </a:ln>
        </p:spPr>
      </p:pic>
      <p:sp>
        <p:nvSpPr>
          <p:cNvPr id="108" name="Google Shape;108;p47"/>
          <p:cNvSpPr txBox="1"/>
          <p:nvPr>
            <p:ph type="title"/>
          </p:nvPr>
        </p:nvSpPr>
        <p:spPr>
          <a:xfrm>
            <a:off x="1766475" y="3773600"/>
            <a:ext cx="7145100" cy="300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9" name="Google Shape;109;p47"/>
          <p:cNvSpPr txBox="1"/>
          <p:nvPr>
            <p:ph idx="2" type="title"/>
          </p:nvPr>
        </p:nvSpPr>
        <p:spPr>
          <a:xfrm>
            <a:off x="432025" y="83275"/>
            <a:ext cx="7145100" cy="3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10" name="Google Shape;110;p47"/>
          <p:cNvPicPr preferRelativeResize="0"/>
          <p:nvPr/>
        </p:nvPicPr>
        <p:blipFill rotWithShape="1">
          <a:blip r:embed="rId6">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41">
          <p15:clr>
            <a:srgbClr val="FA7B17"/>
          </p15:clr>
        </p15:guide>
        <p15:guide id="3" orient="horz" pos="2551">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111" name="Shape 111"/>
        <p:cNvGrpSpPr/>
        <p:nvPr/>
      </p:nvGrpSpPr>
      <p:grpSpPr>
        <a:xfrm>
          <a:off x="0" y="0"/>
          <a:ext cx="0" cy="0"/>
          <a:chOff x="0" y="0"/>
          <a:chExt cx="0" cy="0"/>
        </a:xfrm>
      </p:grpSpPr>
      <p:sp>
        <p:nvSpPr>
          <p:cNvPr id="112" name="Google Shape;112;p48"/>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13" name="Google Shape;113;p48"/>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8"/>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8"/>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6" name="Google Shape;116;p48"/>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7" name="Google Shape;117;p48"/>
          <p:cNvSpPr txBox="1"/>
          <p:nvPr>
            <p:ph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8" name="Google Shape;118;p48"/>
          <p:cNvSpPr txBox="1"/>
          <p:nvPr>
            <p:ph idx="2" type="title"/>
          </p:nvPr>
        </p:nvSpPr>
        <p:spPr>
          <a:xfrm>
            <a:off x="6134350" y="2196275"/>
            <a:ext cx="2397900" cy="2075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9" name="Google Shape;119;p48"/>
          <p:cNvSpPr txBox="1"/>
          <p:nvPr>
            <p:ph idx="3" type="title"/>
          </p:nvPr>
        </p:nvSpPr>
        <p:spPr>
          <a:xfrm>
            <a:off x="40399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0" name="Google Shape;120;p48"/>
          <p:cNvSpPr txBox="1"/>
          <p:nvPr>
            <p:ph idx="4" type="title"/>
          </p:nvPr>
        </p:nvSpPr>
        <p:spPr>
          <a:xfrm>
            <a:off x="68774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1" name="Google Shape;121;p48"/>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2" name="Google Shape;122;p48"/>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23" name="Google Shape;123;p48"/>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124" name="Google Shape;124;p48"/>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125" name="Shape 125"/>
        <p:cNvGrpSpPr/>
        <p:nvPr/>
      </p:nvGrpSpPr>
      <p:grpSpPr>
        <a:xfrm>
          <a:off x="0" y="0"/>
          <a:ext cx="0" cy="0"/>
          <a:chOff x="0" y="0"/>
          <a:chExt cx="0" cy="0"/>
        </a:xfrm>
      </p:grpSpPr>
      <p:sp>
        <p:nvSpPr>
          <p:cNvPr id="126" name="Google Shape;126;p49"/>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27" name="Google Shape;127;p49"/>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49"/>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49"/>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0" name="Google Shape;130;p49"/>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1" name="Google Shape;131;p49"/>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2" name="Google Shape;132;p49"/>
          <p:cNvSpPr txBox="1"/>
          <p:nvPr>
            <p:ph idx="3"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3" name="Google Shape;133;p49"/>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4" name="Google Shape;134;p49"/>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35" name="Google Shape;135;p49"/>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136" name="Google Shape;136;p49"/>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7" name="Google Shape;137;p49"/>
          <p:cNvSpPr txBox="1"/>
          <p:nvPr>
            <p:ph idx="4"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38" name="Google Shape;138;p49"/>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17" name="Shape 17"/>
        <p:cNvGrpSpPr/>
        <p:nvPr/>
      </p:nvGrpSpPr>
      <p:grpSpPr>
        <a:xfrm>
          <a:off x="0" y="0"/>
          <a:ext cx="0" cy="0"/>
          <a:chOff x="0" y="0"/>
          <a:chExt cx="0" cy="0"/>
        </a:xfrm>
      </p:grpSpPr>
      <p:sp>
        <p:nvSpPr>
          <p:cNvPr id="18" name="Google Shape;18;p37"/>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7"/>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3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21" name="Google Shape;21;p37"/>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sp>
        <p:nvSpPr>
          <p:cNvPr id="22" name="Google Shape;22;p37"/>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 name="Google Shape;23;p37"/>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24" name="Google Shape;24;p37"/>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25" name="Shape 25"/>
        <p:cNvGrpSpPr/>
        <p:nvPr/>
      </p:nvGrpSpPr>
      <p:grpSpPr>
        <a:xfrm>
          <a:off x="0" y="0"/>
          <a:ext cx="0" cy="0"/>
          <a:chOff x="0" y="0"/>
          <a:chExt cx="0" cy="0"/>
        </a:xfrm>
      </p:grpSpPr>
      <p:sp>
        <p:nvSpPr>
          <p:cNvPr id="26" name="Google Shape;26;p38"/>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27" name="Google Shape;27;p38"/>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8"/>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8"/>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8"/>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1" name="Google Shape;31;p38"/>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2" name="Google Shape;32;p38"/>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3" name="Google Shape;33;p38"/>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4" name="Google Shape;34;p38"/>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5" name="Google Shape;35;p38"/>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 name="Google Shape;36;p38"/>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 name="Google Shape;37;p38"/>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 name="Google Shape;38;p38"/>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39" name="Google Shape;39;p38"/>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40" name="Google Shape;40;p38"/>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41" name="Google Shape;41;p38"/>
          <p:cNvSpPr txBox="1"/>
          <p:nvPr>
            <p:ph idx="6"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42" name="Google Shape;42;p38"/>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3" name="Shape 43"/>
        <p:cNvGrpSpPr/>
        <p:nvPr/>
      </p:nvGrpSpPr>
      <p:grpSpPr>
        <a:xfrm>
          <a:off x="0" y="0"/>
          <a:ext cx="0" cy="0"/>
          <a:chOff x="0" y="0"/>
          <a:chExt cx="0" cy="0"/>
        </a:xfrm>
      </p:grpSpPr>
      <p:sp>
        <p:nvSpPr>
          <p:cNvPr id="44" name="Google Shape;44;p3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5" name="Google Shape;45;p3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46" name="Google Shape;46;p39"/>
          <p:cNvPicPr preferRelativeResize="0"/>
          <p:nvPr/>
        </p:nvPicPr>
        <p:blipFill rotWithShape="1">
          <a:blip r:embed="rId2">
            <a:alphaModFix/>
          </a:blip>
          <a:srcRect b="0" l="0" r="0" t="0"/>
          <a:stretch/>
        </p:blipFill>
        <p:spPr>
          <a:xfrm>
            <a:off x="8078975" y="4699100"/>
            <a:ext cx="558475" cy="300725"/>
          </a:xfrm>
          <a:prstGeom prst="rect">
            <a:avLst/>
          </a:prstGeom>
          <a:noFill/>
          <a:ln>
            <a:noFill/>
          </a:ln>
        </p:spPr>
      </p:pic>
      <p:sp>
        <p:nvSpPr>
          <p:cNvPr id="47" name="Google Shape;47;p39"/>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8" name="Google Shape;48;p39"/>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49" name="Google Shape;49;p39"/>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0" name="Shape 50"/>
        <p:cNvGrpSpPr/>
        <p:nvPr/>
      </p:nvGrpSpPr>
      <p:grpSpPr>
        <a:xfrm>
          <a:off x="0" y="0"/>
          <a:ext cx="0" cy="0"/>
          <a:chOff x="0" y="0"/>
          <a:chExt cx="0" cy="0"/>
        </a:xfrm>
      </p:grpSpPr>
      <p:sp>
        <p:nvSpPr>
          <p:cNvPr id="51" name="Google Shape;51;p40"/>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0"/>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3" name="Google Shape;53;p4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sp>
        <p:nvSpPr>
          <p:cNvPr id="54" name="Google Shape;54;p4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pic>
        <p:nvPicPr>
          <p:cNvPr id="55" name="Google Shape;55;p40"/>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56" name="Google Shape;56;p40"/>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57" name="Google Shape;57;p40"/>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58" name="Shape 58"/>
        <p:cNvGrpSpPr/>
        <p:nvPr/>
      </p:nvGrpSpPr>
      <p:grpSpPr>
        <a:xfrm>
          <a:off x="0" y="0"/>
          <a:ext cx="0" cy="0"/>
          <a:chOff x="0" y="0"/>
          <a:chExt cx="0" cy="0"/>
        </a:xfrm>
      </p:grpSpPr>
      <p:sp>
        <p:nvSpPr>
          <p:cNvPr id="59" name="Google Shape;59;p41"/>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1"/>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1" name="Google Shape;61;p41"/>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62" name="Google Shape;62;p41"/>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pic>
        <p:nvPicPr>
          <p:cNvPr id="63" name="Google Shape;63;p41"/>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64" name="Google Shape;64;p41"/>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area y consigna">
  <p:cSld name="BIG_NUMBER">
    <p:spTree>
      <p:nvGrpSpPr>
        <p:cNvPr id="65" name="Shape 65"/>
        <p:cNvGrpSpPr/>
        <p:nvPr/>
      </p:nvGrpSpPr>
      <p:grpSpPr>
        <a:xfrm>
          <a:off x="0" y="0"/>
          <a:ext cx="0" cy="0"/>
          <a:chOff x="0" y="0"/>
          <a:chExt cx="0" cy="0"/>
        </a:xfrm>
      </p:grpSpPr>
      <p:sp>
        <p:nvSpPr>
          <p:cNvPr id="66" name="Google Shape;66;p42"/>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68" name="Google Shape;68;p42"/>
          <p:cNvPicPr preferRelativeResize="0"/>
          <p:nvPr/>
        </p:nvPicPr>
        <p:blipFill rotWithShape="1">
          <a:blip r:embed="rId2">
            <a:alphaModFix/>
          </a:blip>
          <a:srcRect b="0" l="0" r="0" t="0"/>
          <a:stretch/>
        </p:blipFill>
        <p:spPr>
          <a:xfrm>
            <a:off x="4026135" y="4508338"/>
            <a:ext cx="1091725" cy="497100"/>
          </a:xfrm>
          <a:prstGeom prst="rect">
            <a:avLst/>
          </a:prstGeom>
          <a:noFill/>
          <a:ln>
            <a:noFill/>
          </a:ln>
        </p:spPr>
      </p:pic>
      <p:pic>
        <p:nvPicPr>
          <p:cNvPr id="69" name="Google Shape;69;p42"/>
          <p:cNvPicPr preferRelativeResize="0"/>
          <p:nvPr/>
        </p:nvPicPr>
        <p:blipFill rotWithShape="1">
          <a:blip r:embed="rId3">
            <a:alphaModFix/>
          </a:blip>
          <a:srcRect b="0" l="0" r="0" t="0"/>
          <a:stretch/>
        </p:blipFill>
        <p:spPr>
          <a:xfrm>
            <a:off x="0" y="4264238"/>
            <a:ext cx="1163080" cy="792599"/>
          </a:xfrm>
          <a:prstGeom prst="rect">
            <a:avLst/>
          </a:prstGeom>
          <a:noFill/>
          <a:ln>
            <a:noFill/>
          </a:ln>
        </p:spPr>
      </p:pic>
      <p:pic>
        <p:nvPicPr>
          <p:cNvPr id="70" name="Google Shape;70;p42"/>
          <p:cNvPicPr preferRelativeResize="0"/>
          <p:nvPr/>
        </p:nvPicPr>
        <p:blipFill rotWithShape="1">
          <a:blip r:embed="rId4">
            <a:alphaModFix/>
          </a:blip>
          <a:srcRect b="0" l="0" r="0" t="0"/>
          <a:stretch/>
        </p:blipFill>
        <p:spPr>
          <a:xfrm>
            <a:off x="7910675" y="4073939"/>
            <a:ext cx="1365875" cy="1365875"/>
          </a:xfrm>
          <a:prstGeom prst="rect">
            <a:avLst/>
          </a:prstGeom>
          <a:noFill/>
          <a:ln>
            <a:noFill/>
          </a:ln>
        </p:spPr>
      </p:pic>
      <p:sp>
        <p:nvSpPr>
          <p:cNvPr id="71" name="Google Shape;71;p42"/>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2" name="Google Shape;72;p42"/>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73" name="Shape 73"/>
        <p:cNvGrpSpPr/>
        <p:nvPr/>
      </p:nvGrpSpPr>
      <p:grpSpPr>
        <a:xfrm>
          <a:off x="0" y="0"/>
          <a:ext cx="0" cy="0"/>
          <a:chOff x="0" y="0"/>
          <a:chExt cx="0" cy="0"/>
        </a:xfrm>
      </p:grpSpPr>
      <p:sp>
        <p:nvSpPr>
          <p:cNvPr id="74" name="Google Shape;74;p43"/>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5" name="Google Shape;75;p43"/>
          <p:cNvPicPr preferRelativeResize="0"/>
          <p:nvPr/>
        </p:nvPicPr>
        <p:blipFill rotWithShape="1">
          <a:blip r:embed="rId2">
            <a:alphaModFix/>
          </a:blip>
          <a:srcRect b="0" l="0" r="0" t="0"/>
          <a:stretch/>
        </p:blipFill>
        <p:spPr>
          <a:xfrm>
            <a:off x="7910675" y="-260761"/>
            <a:ext cx="1365875" cy="1365875"/>
          </a:xfrm>
          <a:prstGeom prst="rect">
            <a:avLst/>
          </a:prstGeom>
          <a:noFill/>
          <a:ln>
            <a:noFill/>
          </a:ln>
        </p:spPr>
      </p:pic>
      <p:pic>
        <p:nvPicPr>
          <p:cNvPr id="76" name="Google Shape;76;p43"/>
          <p:cNvPicPr preferRelativeResize="0"/>
          <p:nvPr/>
        </p:nvPicPr>
        <p:blipFill rotWithShape="1">
          <a:blip r:embed="rId3">
            <a:alphaModFix/>
          </a:blip>
          <a:srcRect b="0" l="0" r="0" t="0"/>
          <a:stretch/>
        </p:blipFill>
        <p:spPr>
          <a:xfrm>
            <a:off x="0" y="5738"/>
            <a:ext cx="1163080" cy="792599"/>
          </a:xfrm>
          <a:prstGeom prst="rect">
            <a:avLst/>
          </a:prstGeom>
          <a:noFill/>
          <a:ln>
            <a:noFill/>
          </a:ln>
        </p:spPr>
      </p:pic>
      <p:pic>
        <p:nvPicPr>
          <p:cNvPr id="77" name="Google Shape;77;p43"/>
          <p:cNvPicPr preferRelativeResize="0"/>
          <p:nvPr/>
        </p:nvPicPr>
        <p:blipFill rotWithShape="1">
          <a:blip r:embed="rId4">
            <a:alphaModFix/>
          </a:blip>
          <a:srcRect b="0" l="0" r="0" t="0"/>
          <a:stretch/>
        </p:blipFill>
        <p:spPr>
          <a:xfrm>
            <a:off x="4026135" y="164938"/>
            <a:ext cx="1091725" cy="497100"/>
          </a:xfrm>
          <a:prstGeom prst="rect">
            <a:avLst/>
          </a:prstGeom>
          <a:noFill/>
          <a:ln>
            <a:noFill/>
          </a:ln>
        </p:spPr>
      </p:pic>
      <p:sp>
        <p:nvSpPr>
          <p:cNvPr id="78" name="Google Shape;78;p43"/>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ágenes o gráficos" type="titleOnly">
  <p:cSld name="TITLE_ONLY">
    <p:spTree>
      <p:nvGrpSpPr>
        <p:cNvPr id="79" name="Shape 79"/>
        <p:cNvGrpSpPr/>
        <p:nvPr/>
      </p:nvGrpSpPr>
      <p:grpSpPr>
        <a:xfrm>
          <a:off x="0" y="0"/>
          <a:ext cx="0" cy="0"/>
          <a:chOff x="0" y="0"/>
          <a:chExt cx="0" cy="0"/>
        </a:xfrm>
      </p:grpSpPr>
      <p:sp>
        <p:nvSpPr>
          <p:cNvPr id="80" name="Google Shape;80;p44"/>
          <p:cNvSpPr txBox="1"/>
          <p:nvPr>
            <p:ph type="title"/>
          </p:nvPr>
        </p:nvSpPr>
        <p:spPr>
          <a:xfrm>
            <a:off x="311700" y="-12175"/>
            <a:ext cx="77490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81" name="Google Shape;81;p44"/>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2" name="Google Shape;82;p44"/>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83" name="Google Shape;83;p44"/>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hyperlink" Target="https://developer.mozilla.org/es/docs/Web/JavaScript/Guide/Expressions_and_Operators" TargetMode="External"/><Relationship Id="rId4" Type="http://schemas.openxmlformats.org/officeDocument/2006/relationships/hyperlink" Target="https://developer.mozilla.org/es/docs/Learn/JavaScript/Building_blocks/conditionals" TargetMode="External"/><Relationship Id="rId5" Type="http://schemas.openxmlformats.org/officeDocument/2006/relationships/hyperlink" Target="https://www.raulprietofernandez.net/blog/programacion/como-hacer-bucles-en-javascript" TargetMode="External"/><Relationship Id="rId6" Type="http://schemas.openxmlformats.org/officeDocument/2006/relationships/hyperlink" Target="https://www.w3schools.com/js/js_loop_for.asp" TargetMode="External"/><Relationship Id="rId7" Type="http://schemas.openxmlformats.org/officeDocument/2006/relationships/hyperlink" Target="https://www.w3schools.com/js/js_loop_while.asp"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nvSpPr>
        <p:spPr>
          <a:xfrm>
            <a:off x="3335100" y="1617575"/>
            <a:ext cx="5497200" cy="1375200"/>
          </a:xfrm>
          <a:prstGeom prst="rect">
            <a:avLst/>
          </a:prstGeom>
          <a:noFill/>
          <a:ln>
            <a:noFill/>
          </a:ln>
        </p:spPr>
        <p:txBody>
          <a:bodyPr anchorCtr="0" anchor="ctr" bIns="91425" lIns="91425" spcFirstLastPara="1" rIns="91425" wrap="square" tIns="91425">
            <a:normAutofit fontScale="85000"/>
          </a:bodyPr>
          <a:lstStyle/>
          <a:p>
            <a:pPr indent="0" lvl="0" marL="0" marR="0" rtl="0" algn="ctr">
              <a:lnSpc>
                <a:spcPct val="100000"/>
              </a:lnSpc>
              <a:spcBef>
                <a:spcPts val="0"/>
              </a:spcBef>
              <a:spcAft>
                <a:spcPts val="0"/>
              </a:spcAft>
              <a:buClr>
                <a:schemeClr val="dk1"/>
              </a:buClr>
              <a:buSzPct val="100000"/>
              <a:buFont typeface="Arial"/>
              <a:buNone/>
            </a:pPr>
            <a:r>
              <a:rPr b="1" i="0" lang="es" sz="3700" u="none" cap="none" strike="noStrike">
                <a:solidFill>
                  <a:schemeClr val="dk1"/>
                </a:solidFill>
                <a:latin typeface="Montserrat"/>
                <a:ea typeface="Montserrat"/>
                <a:cs typeface="Montserrat"/>
                <a:sym typeface="Montserrat"/>
              </a:rPr>
              <a:t>FULL STACK FRONTEND</a:t>
            </a:r>
            <a:endParaRPr b="1" i="0" sz="37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ct val="100000"/>
              <a:buFont typeface="Arial"/>
              <a:buNone/>
            </a:pPr>
            <a:r>
              <a:rPr b="1" i="0" lang="es" sz="3700" u="none" cap="none" strike="noStrike">
                <a:solidFill>
                  <a:srgbClr val="000000"/>
                </a:solidFill>
                <a:latin typeface="Montserrat"/>
                <a:ea typeface="Montserrat"/>
                <a:cs typeface="Montserrat"/>
                <a:sym typeface="Montserrat"/>
              </a:rPr>
              <a:t>Clase 14</a:t>
            </a:r>
            <a:endParaRPr b="1" i="0" sz="3700" u="none" cap="none" strike="noStrike">
              <a:solidFill>
                <a:srgbClr val="000000"/>
              </a:solidFill>
              <a:latin typeface="Montserrat"/>
              <a:ea typeface="Montserrat"/>
              <a:cs typeface="Montserrat"/>
              <a:sym typeface="Montserrat"/>
            </a:endParaRPr>
          </a:p>
        </p:txBody>
      </p:sp>
      <p:sp>
        <p:nvSpPr>
          <p:cNvPr id="144" name="Google Shape;144;p1"/>
          <p:cNvSpPr txBox="1"/>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2500"/>
              <a:buFont typeface="Arial"/>
              <a:buNone/>
            </a:pPr>
            <a:r>
              <a:rPr b="0" i="0" lang="es" sz="2500" u="none" cap="none" strike="noStrike">
                <a:solidFill>
                  <a:srgbClr val="595959"/>
                </a:solidFill>
                <a:latin typeface="Montserrat Medium"/>
                <a:ea typeface="Montserrat Medium"/>
                <a:cs typeface="Montserrat Medium"/>
                <a:sym typeface="Montserrat Medium"/>
              </a:rPr>
              <a:t>Javascript 2</a:t>
            </a:r>
            <a:endParaRPr b="0" i="0" sz="2500" u="none" cap="none" strike="noStrike">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t/>
            </a:r>
            <a:endParaRPr/>
          </a:p>
        </p:txBody>
      </p:sp>
      <p:pic>
        <p:nvPicPr>
          <p:cNvPr id="214" name="Google Shape;214;p10"/>
          <p:cNvPicPr preferRelativeResize="0"/>
          <p:nvPr/>
        </p:nvPicPr>
        <p:blipFill rotWithShape="1">
          <a:blip r:embed="rId3">
            <a:alphaModFix/>
          </a:blip>
          <a:srcRect b="0" l="0" r="0" t="0"/>
          <a:stretch/>
        </p:blipFill>
        <p:spPr>
          <a:xfrm>
            <a:off x="4832400" y="1154000"/>
            <a:ext cx="3701920" cy="3416400"/>
          </a:xfrm>
          <a:prstGeom prst="rect">
            <a:avLst/>
          </a:prstGeom>
          <a:noFill/>
          <a:ln>
            <a:noFill/>
          </a:ln>
        </p:spPr>
      </p:pic>
      <p:sp>
        <p:nvSpPr>
          <p:cNvPr id="215" name="Google Shape;215;p10"/>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Jerarquía de los operadores</a:t>
            </a:r>
            <a:endParaRPr/>
          </a:p>
        </p:txBody>
      </p:sp>
      <p:sp>
        <p:nvSpPr>
          <p:cNvPr id="216" name="Google Shape;216;p1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a:t>Al igual que ocurre en las matemáticas, los operadores en programación tienen un orden de prioridad.</a:t>
            </a:r>
            <a:endParaRPr/>
          </a:p>
          <a:p>
            <a:pPr indent="0" lvl="0" marL="0" rtl="0" algn="l">
              <a:lnSpc>
                <a:spcPct val="115000"/>
              </a:lnSpc>
              <a:spcBef>
                <a:spcPts val="1200"/>
              </a:spcBef>
              <a:spcAft>
                <a:spcPts val="0"/>
              </a:spcAft>
              <a:buClr>
                <a:schemeClr val="dk1"/>
              </a:buClr>
              <a:buSzPts val="1100"/>
              <a:buFont typeface="Arial"/>
              <a:buNone/>
            </a:pPr>
            <a:r>
              <a:rPr lang="es"/>
              <a:t>Este orden es el siguiente (de menos prioritario a más prioritario): operadores booleanos; operadores de comparación, y finalmente los aritméticos (con el mismo orden de prioridad que en las matemáticas).</a:t>
            </a:r>
            <a:endParaRPr/>
          </a:p>
          <a:p>
            <a:pPr indent="0" lvl="0" marL="0" rtl="0" algn="l">
              <a:lnSpc>
                <a:spcPct val="115000"/>
              </a:lnSpc>
              <a:spcBef>
                <a:spcPts val="1200"/>
              </a:spcBef>
              <a:spcAft>
                <a:spcPts val="1200"/>
              </a:spcAft>
              <a:buSzPts val="1400"/>
              <a:buNone/>
            </a:pPr>
            <a:r>
              <a:rPr lang="es"/>
              <a:t>Este orden de prioridad se puede alterar con el uso de los paréntesis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1"/>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000"/>
              <a:buNone/>
            </a:pPr>
            <a:r>
              <a:rPr lang="es"/>
              <a:t>Estructuras de control</a:t>
            </a:r>
            <a:endParaRPr/>
          </a:p>
        </p:txBody>
      </p:sp>
      <p:sp>
        <p:nvSpPr>
          <p:cNvPr id="222" name="Google Shape;222;p11"/>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700"/>
              <a:buNone/>
            </a:pPr>
            <a:r>
              <a:rPr lang="es" sz="1600"/>
              <a:t>Las</a:t>
            </a:r>
            <a:r>
              <a:rPr b="1" lang="es" sz="1600">
                <a:latin typeface="Montserrat"/>
                <a:ea typeface="Montserrat"/>
                <a:cs typeface="Montserrat"/>
                <a:sym typeface="Montserrat"/>
              </a:rPr>
              <a:t> estructuras de control de flujo</a:t>
            </a:r>
            <a:r>
              <a:rPr lang="es" sz="1600"/>
              <a:t>, son instrucciones que nos permiten evaluar si se puede cumplir una condición o no, o si debe ser evaluada </a:t>
            </a:r>
            <a:r>
              <a:rPr b="1" lang="es" sz="1600">
                <a:latin typeface="Montserrat"/>
                <a:ea typeface="Montserrat"/>
                <a:cs typeface="Montserrat"/>
                <a:sym typeface="Montserrat"/>
              </a:rPr>
              <a:t>n</a:t>
            </a:r>
            <a:r>
              <a:rPr lang="es" sz="1600"/>
              <a:t> veces.</a:t>
            </a:r>
            <a:endParaRPr sz="1600"/>
          </a:p>
          <a:p>
            <a:pPr indent="0" lvl="0" marL="0" rtl="0" algn="l">
              <a:lnSpc>
                <a:spcPct val="90000"/>
              </a:lnSpc>
              <a:spcBef>
                <a:spcPts val="0"/>
              </a:spcBef>
              <a:spcAft>
                <a:spcPts val="0"/>
              </a:spcAft>
              <a:buSzPts val="1700"/>
              <a:buNone/>
            </a:pPr>
            <a:r>
              <a:rPr lang="es" sz="1600"/>
              <a:t>Los </a:t>
            </a:r>
            <a:r>
              <a:rPr b="1" lang="es" sz="1600">
                <a:latin typeface="Montserrat"/>
                <a:ea typeface="Montserrat"/>
                <a:cs typeface="Montserrat"/>
                <a:sym typeface="Montserrat"/>
              </a:rPr>
              <a:t>condicionales</a:t>
            </a:r>
            <a:r>
              <a:rPr lang="es" sz="1600"/>
              <a:t> nos permiten evaluar si una condición cumple o no. Su sintaxis es muy sencilla: podemos evaluar si la condición es </a:t>
            </a:r>
            <a:r>
              <a:rPr b="1" lang="es" sz="1600">
                <a:latin typeface="Montserrat"/>
                <a:ea typeface="Montserrat"/>
                <a:cs typeface="Montserrat"/>
                <a:sym typeface="Montserrat"/>
              </a:rPr>
              <a:t>verdadera</a:t>
            </a:r>
            <a:r>
              <a:rPr lang="es" sz="1600"/>
              <a:t> o </a:t>
            </a:r>
            <a:r>
              <a:rPr b="1" lang="es" sz="1600">
                <a:latin typeface="Montserrat"/>
                <a:ea typeface="Montserrat"/>
                <a:cs typeface="Montserrat"/>
                <a:sym typeface="Montserrat"/>
              </a:rPr>
              <a:t>falsa</a:t>
            </a:r>
            <a:r>
              <a:rPr lang="es" sz="1600"/>
              <a:t>. Incluso podemos añadir opciones en el caso de que no se cumpla la primera condición y se deban evaluar más.</a:t>
            </a:r>
            <a:endParaRPr sz="1600"/>
          </a:p>
          <a:p>
            <a:pPr indent="0" lvl="0" marL="0" rtl="0" algn="l">
              <a:lnSpc>
                <a:spcPct val="90000"/>
              </a:lnSpc>
              <a:spcBef>
                <a:spcPts val="0"/>
              </a:spcBef>
              <a:spcAft>
                <a:spcPts val="0"/>
              </a:spcAft>
              <a:buSzPts val="1700"/>
              <a:buNone/>
            </a:pPr>
            <a:r>
              <a:rPr lang="es" sz="1600"/>
              <a:t>Además, existen otras estructuras de control, a las que se les suele denominar </a:t>
            </a:r>
            <a:r>
              <a:rPr b="1" lang="es" sz="1600">
                <a:latin typeface="Montserrat"/>
                <a:ea typeface="Montserrat"/>
                <a:cs typeface="Montserrat"/>
                <a:sym typeface="Montserrat"/>
              </a:rPr>
              <a:t>ciclos</a:t>
            </a:r>
            <a:r>
              <a:rPr lang="es" sz="1600"/>
              <a:t>, </a:t>
            </a:r>
            <a:r>
              <a:rPr b="1" lang="es" sz="1600">
                <a:latin typeface="Montserrat"/>
                <a:ea typeface="Montserrat"/>
                <a:cs typeface="Montserrat"/>
                <a:sym typeface="Montserrat"/>
              </a:rPr>
              <a:t>bucles</a:t>
            </a:r>
            <a:r>
              <a:rPr lang="es" sz="1600"/>
              <a:t> o </a:t>
            </a:r>
            <a:r>
              <a:rPr b="1" lang="es" sz="1600">
                <a:latin typeface="Montserrat"/>
                <a:ea typeface="Montserrat"/>
                <a:cs typeface="Montserrat"/>
                <a:sym typeface="Montserrat"/>
              </a:rPr>
              <a:t>loops</a:t>
            </a:r>
            <a:r>
              <a:rPr lang="es" sz="1600"/>
              <a:t>. En ellos se evalúa una condición </a:t>
            </a:r>
            <a:r>
              <a:rPr b="1" lang="es" sz="1600">
                <a:latin typeface="Montserrat"/>
                <a:ea typeface="Montserrat"/>
                <a:cs typeface="Montserrat"/>
                <a:sym typeface="Montserrat"/>
              </a:rPr>
              <a:t>n</a:t>
            </a:r>
            <a:r>
              <a:rPr lang="es" sz="1600"/>
              <a:t> veces hasta que ésta se cumpla. Son estructuras existentes en casi todos los lenguajes de programación, como los bucles </a:t>
            </a:r>
            <a:r>
              <a:rPr b="1" lang="es" sz="1600">
                <a:latin typeface="Montserrat"/>
                <a:ea typeface="Montserrat"/>
                <a:cs typeface="Montserrat"/>
                <a:sym typeface="Montserrat"/>
              </a:rPr>
              <a:t>for</a:t>
            </a:r>
            <a:r>
              <a:rPr lang="es" sz="1600"/>
              <a:t> y </a:t>
            </a:r>
            <a:r>
              <a:rPr b="1" lang="es" sz="1600">
                <a:latin typeface="Montserrat"/>
                <a:ea typeface="Montserrat"/>
                <a:cs typeface="Montserrat"/>
                <a:sym typeface="Montserrat"/>
              </a:rPr>
              <a:t>while</a:t>
            </a:r>
            <a:r>
              <a:rPr lang="es" sz="1600"/>
              <a:t>, entre otros.‌</a:t>
            </a:r>
            <a:endParaRPr sz="1600"/>
          </a:p>
          <a:p>
            <a:pPr indent="0" lvl="0" marL="0" rtl="0" algn="l">
              <a:lnSpc>
                <a:spcPct val="100000"/>
              </a:lnSpc>
              <a:spcBef>
                <a:spcPts val="0"/>
              </a:spcBef>
              <a:spcAft>
                <a:spcPts val="0"/>
              </a:spcAft>
              <a:buClr>
                <a:schemeClr val="dk1"/>
              </a:buClr>
              <a:buSzPts val="1100"/>
              <a:buFont typeface="Arial"/>
              <a:buNone/>
            </a:pPr>
            <a:r>
              <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Estructuras de control </a:t>
            </a:r>
            <a:endParaRPr/>
          </a:p>
        </p:txBody>
      </p:sp>
      <p:sp>
        <p:nvSpPr>
          <p:cNvPr id="228" name="Google Shape;228;p12"/>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Para controlar el flujo de la ejecución estableciendo alternativas, es decir, que una serie de enunciados se ejecuten en algunas ocasiones y en otras no, existen las estructuras condicionales. En </a:t>
            </a:r>
            <a:r>
              <a:rPr b="1" lang="es" sz="1650"/>
              <a:t>JS</a:t>
            </a:r>
            <a:r>
              <a:rPr lang="es" sz="1650"/>
              <a:t> disponemos de las siguientes:</a:t>
            </a:r>
            <a:endParaRPr sz="1650"/>
          </a:p>
          <a:p>
            <a:pPr indent="0" lvl="0" marL="0" rtl="0" algn="l">
              <a:lnSpc>
                <a:spcPct val="115000"/>
              </a:lnSpc>
              <a:spcBef>
                <a:spcPts val="1200"/>
              </a:spcBef>
              <a:spcAft>
                <a:spcPts val="1200"/>
              </a:spcAft>
              <a:buSzPts val="1800"/>
              <a:buNone/>
            </a:pPr>
            <a:r>
              <a:t/>
            </a:r>
            <a:endParaRPr sz="1650"/>
          </a:p>
        </p:txBody>
      </p:sp>
      <p:pic>
        <p:nvPicPr>
          <p:cNvPr id="229" name="Google Shape;229;p12"/>
          <p:cNvPicPr preferRelativeResize="0"/>
          <p:nvPr/>
        </p:nvPicPr>
        <p:blipFill rotWithShape="1">
          <a:blip r:embed="rId3">
            <a:alphaModFix/>
          </a:blip>
          <a:srcRect b="0" l="0" r="0" t="0"/>
          <a:stretch/>
        </p:blipFill>
        <p:spPr>
          <a:xfrm>
            <a:off x="1297624" y="2415371"/>
            <a:ext cx="6548803" cy="174680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Estructuras de control | Condicionales</a:t>
            </a:r>
            <a:endParaRPr/>
          </a:p>
        </p:txBody>
      </p:sp>
      <p:sp>
        <p:nvSpPr>
          <p:cNvPr id="235" name="Google Shape;235;p13"/>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Existe un orden para el desarrollo de un programa, y se lo conoce como “flujo del programa”.</a:t>
            </a:r>
            <a:endParaRPr sz="1650"/>
          </a:p>
          <a:p>
            <a:pPr indent="0" lvl="0" marL="0" rtl="0" algn="l">
              <a:lnSpc>
                <a:spcPct val="115000"/>
              </a:lnSpc>
              <a:spcBef>
                <a:spcPts val="1200"/>
              </a:spcBef>
              <a:spcAft>
                <a:spcPts val="0"/>
              </a:spcAft>
              <a:buSzPts val="1800"/>
              <a:buNone/>
            </a:pPr>
            <a:r>
              <a:rPr lang="es" sz="1650"/>
              <a:t>Por defecto, el navegador leerá el script de forma secuencial, una línea luego de otra, desde arriba hacia abajo. Normalmente, la ejecución de la línea 5 nunca ocurrirá antes de la línea 3. </a:t>
            </a:r>
            <a:endParaRPr sz="1650"/>
          </a:p>
          <a:p>
            <a:pPr indent="0" lvl="0" marL="0" rtl="0" algn="l">
              <a:lnSpc>
                <a:spcPct val="115000"/>
              </a:lnSpc>
              <a:spcBef>
                <a:spcPts val="1200"/>
              </a:spcBef>
              <a:spcAft>
                <a:spcPts val="1200"/>
              </a:spcAft>
              <a:buSzPts val="1800"/>
              <a:buNone/>
            </a:pPr>
            <a:r>
              <a:rPr lang="es" sz="1650"/>
              <a:t>Al escribir un programa necesitamos establecer </a:t>
            </a:r>
            <a:r>
              <a:rPr b="1" lang="es" sz="1650"/>
              <a:t>condiciones</a:t>
            </a:r>
            <a:r>
              <a:rPr lang="es" sz="1650"/>
              <a:t> o </a:t>
            </a:r>
            <a:r>
              <a:rPr b="1" lang="es" sz="1650"/>
              <a:t>decisiones</a:t>
            </a:r>
            <a:r>
              <a:rPr lang="es" sz="1650"/>
              <a:t>, a partir de las cuales el navegador realiza una acción “A” si se cumple una condición o una acción “B” si no se cumple. Este es el primer tipo de estructura de control que analizaremos. </a:t>
            </a:r>
            <a:endParaRPr sz="165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Estructuras de control | If </a:t>
            </a:r>
            <a:endParaRPr/>
          </a:p>
        </p:txBody>
      </p:sp>
      <p:sp>
        <p:nvSpPr>
          <p:cNvPr id="241" name="Google Shape;241;p1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El más conocido de estos mecanismos de estructura de control es el </a:t>
            </a:r>
            <a:r>
              <a:rPr b="1" lang="es" sz="1650"/>
              <a:t>if </a:t>
            </a:r>
            <a:r>
              <a:rPr lang="es" sz="1650"/>
              <a:t>(</a:t>
            </a:r>
            <a:r>
              <a:rPr i="1" lang="es" sz="1650"/>
              <a:t>si</a:t>
            </a:r>
            <a:r>
              <a:rPr lang="es" sz="1650"/>
              <a:t> condicional). Podemos indicar que se tome un camino sólo si se cumple la condición que establezcamos. Si no se cumple no se ejecuta nada y el programa sigue su curso:</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
        <p:nvSpPr>
          <p:cNvPr id="242" name="Google Shape;242;p14"/>
          <p:cNvSpPr/>
          <p:nvPr/>
        </p:nvSpPr>
        <p:spPr>
          <a:xfrm>
            <a:off x="847843" y="2745808"/>
            <a:ext cx="4616100" cy="1385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nota</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7</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"Nota: "</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nota</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Condición (si nota es mayor o igual a 5)</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if</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nota</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&gt;=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5</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"¡Estoy aprobado!"</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43" name="Google Shape;243;p14"/>
          <p:cNvSpPr txBox="1"/>
          <p:nvPr/>
        </p:nvSpPr>
        <p:spPr>
          <a:xfrm>
            <a:off x="5562050" y="2745800"/>
            <a:ext cx="29292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595959"/>
                </a:solidFill>
                <a:latin typeface="Montserrat"/>
                <a:ea typeface="Montserrat"/>
                <a:cs typeface="Montserrat"/>
                <a:sym typeface="Montserrat"/>
              </a:rPr>
              <a:t>Cómo el valor de nota es superior a 5, nos aparece en la consola el mensaje «</a:t>
            </a:r>
            <a:r>
              <a:rPr b="0" i="1" lang="es" sz="1200" u="none" cap="none" strike="noStrike">
                <a:solidFill>
                  <a:srgbClr val="595959"/>
                </a:solidFill>
                <a:latin typeface="Montserrat"/>
                <a:ea typeface="Montserrat"/>
                <a:cs typeface="Montserrat"/>
                <a:sym typeface="Montserrat"/>
              </a:rPr>
              <a:t>¡Estoy aprobado!</a:t>
            </a:r>
            <a:r>
              <a:rPr b="0" i="0" lang="es" sz="1200" u="none" cap="none" strike="noStrike">
                <a:solidFill>
                  <a:srgbClr val="595959"/>
                </a:solidFill>
                <a:latin typeface="Montserrat"/>
                <a:ea typeface="Montserrat"/>
                <a:cs typeface="Montserrat"/>
                <a:sym typeface="Montserrat"/>
              </a:rPr>
              <a:t>». Sin embargo, si modificamos en la primera línea el valor de nota a un valor inferior a 5, no aparecerá el mensaje.</a:t>
            </a:r>
            <a:endParaRPr b="0" i="0" sz="1200"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Estructuras de control | If / else </a:t>
            </a:r>
            <a:endParaRPr/>
          </a:p>
        </p:txBody>
      </p:sp>
      <p:sp>
        <p:nvSpPr>
          <p:cNvPr id="249" name="Google Shape;249;p15"/>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Si utilizamos </a:t>
            </a:r>
            <a:r>
              <a:rPr b="1" lang="es" sz="1650"/>
              <a:t>if</a:t>
            </a:r>
            <a:r>
              <a:rPr lang="es" sz="1650"/>
              <a:t> seguido de un</a:t>
            </a:r>
            <a:r>
              <a:rPr b="1" lang="es" sz="1650"/>
              <a:t> else</a:t>
            </a:r>
            <a:r>
              <a:rPr lang="es" sz="1650"/>
              <a:t> podemos establecer una acción “A” si se cumple la condición, y una acción “B”.</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
        <p:nvSpPr>
          <p:cNvPr id="250" name="Google Shape;250;p15"/>
          <p:cNvSpPr txBox="1"/>
          <p:nvPr/>
        </p:nvSpPr>
        <p:spPr>
          <a:xfrm>
            <a:off x="630350" y="2102450"/>
            <a:ext cx="29292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chemeClr val="dk2"/>
                </a:solidFill>
                <a:latin typeface="Montserrat"/>
                <a:ea typeface="Montserrat"/>
                <a:cs typeface="Montserrat"/>
                <a:sym typeface="Montserrat"/>
              </a:rPr>
              <a:t>Modificamos el ejemplo anterior para mostrar también un mensaje cuando estamos suspendidos, pero en este caso, en lugar de mostrar el mensaje directamente con </a:t>
            </a:r>
            <a:r>
              <a:rPr b="1" i="0" lang="es" sz="1200" u="none" cap="none" strike="noStrike">
                <a:solidFill>
                  <a:schemeClr val="dk2"/>
                </a:solidFill>
                <a:latin typeface="Montserrat"/>
                <a:ea typeface="Montserrat"/>
                <a:cs typeface="Montserrat"/>
                <a:sym typeface="Montserrat"/>
              </a:rPr>
              <a:t>console.log</a:t>
            </a:r>
            <a:r>
              <a:rPr b="0" i="0" lang="es" sz="1200" u="none" cap="none" strike="noStrike">
                <a:solidFill>
                  <a:schemeClr val="dk2"/>
                </a:solidFill>
                <a:latin typeface="Montserrat"/>
                <a:ea typeface="Montserrat"/>
                <a:cs typeface="Montserrat"/>
                <a:sym typeface="Montserrat"/>
              </a:rPr>
              <a:t> guardamos el texto en una nueva variable llamada calificación:</a:t>
            </a:r>
            <a:endParaRPr b="0" i="0" sz="1200" u="none" cap="none" strike="noStrike">
              <a:solidFill>
                <a:srgbClr val="000000"/>
              </a:solidFill>
              <a:latin typeface="Montserrat"/>
              <a:ea typeface="Montserrat"/>
              <a:cs typeface="Montserrat"/>
              <a:sym typeface="Montserrat"/>
            </a:endParaRPr>
          </a:p>
        </p:txBody>
      </p:sp>
      <p:sp>
        <p:nvSpPr>
          <p:cNvPr id="251" name="Google Shape;251;p15"/>
          <p:cNvSpPr/>
          <p:nvPr/>
        </p:nvSpPr>
        <p:spPr>
          <a:xfrm>
            <a:off x="3624025" y="2105600"/>
            <a:ext cx="4930800" cy="2471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nota</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7</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"El examen ha resultado:"</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Condición</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if</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nota</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&lt;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5</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Acción A (nota es menor que 5)</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calificacion</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"suspendido"</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C74DED"/>
                </a:solidFill>
                <a:latin typeface="Consolas"/>
                <a:ea typeface="Consolas"/>
                <a:cs typeface="Consolas"/>
                <a:sym typeface="Consolas"/>
              </a:rPr>
              <a:t>else</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Acción B: (nota es mayor o igual que 5)</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calificacion</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"aprobado"</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"Estoy"</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calificacion</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Estructuras de control | Operador ternario</a:t>
            </a:r>
            <a:endParaRPr/>
          </a:p>
        </p:txBody>
      </p:sp>
      <p:sp>
        <p:nvSpPr>
          <p:cNvPr id="257" name="Google Shape;257;p1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650"/>
              <a:t>El </a:t>
            </a:r>
            <a:r>
              <a:rPr b="1" lang="es" sz="1650"/>
              <a:t>operador ternario</a:t>
            </a:r>
            <a:r>
              <a:rPr lang="es" sz="1650"/>
              <a:t> es una alternativa de condicional</a:t>
            </a:r>
            <a:r>
              <a:rPr b="1" lang="es" sz="1650"/>
              <a:t> if/else</a:t>
            </a:r>
            <a:r>
              <a:rPr lang="es" sz="1650"/>
              <a:t> con una sintaxis más corta y, en muchos casos, más legible. Los dos scripts siguientes hacen lo mismo. El primero usa if/else, el segundo el operador ternario:</a:t>
            </a:r>
            <a:endParaRPr sz="1650"/>
          </a:p>
        </p:txBody>
      </p:sp>
      <p:sp>
        <p:nvSpPr>
          <p:cNvPr id="258" name="Google Shape;258;p16"/>
          <p:cNvSpPr/>
          <p:nvPr/>
        </p:nvSpPr>
        <p:spPr>
          <a:xfrm>
            <a:off x="1171146" y="3737159"/>
            <a:ext cx="6438600" cy="738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Operador ternario: (condición ? verdadero : falso)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calificacion</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nota</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&lt;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5</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"suspendido"</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"aprobado"</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"Estoy"</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calificacion</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59" name="Google Shape;259;p16"/>
          <p:cNvSpPr/>
          <p:nvPr/>
        </p:nvSpPr>
        <p:spPr>
          <a:xfrm>
            <a:off x="2638575" y="2282150"/>
            <a:ext cx="3586500" cy="1424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if</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nota</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&lt;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5</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calificacion</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"suspendido"</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C74DED"/>
                </a:solidFill>
                <a:latin typeface="Consolas"/>
                <a:ea typeface="Consolas"/>
                <a:cs typeface="Consolas"/>
                <a:sym typeface="Consolas"/>
              </a:rPr>
              <a:t>else</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calificacion</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"aprobado"</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"Estoy"</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calificacion</a:t>
            </a:r>
            <a:r>
              <a:rPr b="0" i="0" lang="es" sz="1400" u="none" cap="none" strike="noStrike">
                <a:solidFill>
                  <a:srgbClr val="D5CED9"/>
                </a:solidFill>
                <a:latin typeface="Consolas"/>
                <a:ea typeface="Consolas"/>
                <a:cs typeface="Consolas"/>
                <a:sym typeface="Consolas"/>
              </a:rPr>
              <a: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5CED9"/>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Estructuras de control | If múltiple</a:t>
            </a:r>
            <a:endParaRPr/>
          </a:p>
        </p:txBody>
      </p:sp>
      <p:sp>
        <p:nvSpPr>
          <p:cNvPr id="265" name="Google Shape;265;p17"/>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650"/>
              <a:t>Para analizar más de 2 condiciones podemos anidar varios </a:t>
            </a:r>
            <a:r>
              <a:rPr b="1" lang="es" sz="1650"/>
              <a:t>if/else</a:t>
            </a:r>
            <a:r>
              <a:rPr lang="es" sz="1650"/>
              <a:t> uno dentro de otro, de la siguiente forma:</a:t>
            </a:r>
            <a:endParaRPr sz="1650"/>
          </a:p>
        </p:txBody>
      </p:sp>
      <p:sp>
        <p:nvSpPr>
          <p:cNvPr id="266" name="Google Shape;266;p17"/>
          <p:cNvSpPr/>
          <p:nvPr/>
        </p:nvSpPr>
        <p:spPr>
          <a:xfrm>
            <a:off x="2501425" y="2083600"/>
            <a:ext cx="4141200" cy="2507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nota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7</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"He realizado mi examen."</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5F6167"/>
                </a:solidFill>
                <a:latin typeface="Consolas"/>
                <a:ea typeface="Consolas"/>
                <a:cs typeface="Consolas"/>
                <a:sym typeface="Consolas"/>
              </a:rPr>
              <a:t>// Condición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if</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nota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calificacion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"Insuficiente"</a:t>
            </a:r>
            <a:r>
              <a:rPr b="0" i="0" lang="es"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else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if</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nota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6</a:t>
            </a:r>
            <a:r>
              <a:rPr b="0" i="0" lang="es"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calificación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"Suficiente"</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else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if</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nota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8</a:t>
            </a:r>
            <a:r>
              <a:rPr b="0" i="0" lang="es"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calificacion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"Bien"</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else</a:t>
            </a:r>
            <a:r>
              <a:rPr b="0" i="0" lang="es"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calificacion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"Sobresaliente"</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"He obtenido un"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calificacion</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t/>
            </a:r>
            <a:endParaRPr/>
          </a:p>
        </p:txBody>
      </p:sp>
      <p:sp>
        <p:nvSpPr>
          <p:cNvPr id="272" name="Google Shape;272;p18"/>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Estructuras de control | Switch</a:t>
            </a:r>
            <a:endParaRPr/>
          </a:p>
        </p:txBody>
      </p:sp>
      <p:sp>
        <p:nvSpPr>
          <p:cNvPr id="273" name="Google Shape;273;p18"/>
          <p:cNvSpPr txBox="1"/>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marR="0" rtl="0" algn="l">
              <a:lnSpc>
                <a:spcPct val="105000"/>
              </a:lnSpc>
              <a:spcBef>
                <a:spcPts val="0"/>
              </a:spcBef>
              <a:spcAft>
                <a:spcPts val="0"/>
              </a:spcAft>
              <a:buClr>
                <a:srgbClr val="000000"/>
              </a:buClr>
              <a:buSzPts val="1018"/>
              <a:buFont typeface="Arial"/>
              <a:buNone/>
            </a:pPr>
            <a:r>
              <a:rPr b="0" i="0" lang="es" sz="1195" u="none" cap="none" strike="noStrike">
                <a:solidFill>
                  <a:srgbClr val="595959"/>
                </a:solidFill>
                <a:latin typeface="Montserrat"/>
                <a:ea typeface="Montserrat"/>
                <a:cs typeface="Montserrat"/>
                <a:sym typeface="Montserrat"/>
              </a:rPr>
              <a:t>La estructura de control </a:t>
            </a:r>
            <a:r>
              <a:rPr b="1" i="0" lang="es" sz="1195" u="none" cap="none" strike="noStrike">
                <a:solidFill>
                  <a:srgbClr val="595959"/>
                </a:solidFill>
                <a:latin typeface="Montserrat"/>
                <a:ea typeface="Montserrat"/>
                <a:cs typeface="Montserrat"/>
                <a:sym typeface="Montserrat"/>
              </a:rPr>
              <a:t>switch</a:t>
            </a:r>
            <a:r>
              <a:rPr b="0" i="0" lang="es" sz="1195" u="none" cap="none" strike="noStrike">
                <a:solidFill>
                  <a:srgbClr val="595959"/>
                </a:solidFill>
                <a:latin typeface="Montserrat"/>
                <a:ea typeface="Montserrat"/>
                <a:cs typeface="Montserrat"/>
                <a:sym typeface="Montserrat"/>
              </a:rPr>
              <a:t> permite definir casos específicos a realizar en el caso de que la variable expuesta como condición</a:t>
            </a:r>
            <a:r>
              <a:rPr b="1" i="0" lang="es" sz="1195" u="none" cap="none" strike="noStrike">
                <a:solidFill>
                  <a:srgbClr val="595959"/>
                </a:solidFill>
                <a:latin typeface="Montserrat"/>
                <a:ea typeface="Montserrat"/>
                <a:cs typeface="Montserrat"/>
                <a:sym typeface="Montserrat"/>
              </a:rPr>
              <a:t> sea igual</a:t>
            </a:r>
            <a:r>
              <a:rPr b="0" i="0" lang="es" sz="1195" u="none" cap="none" strike="noStrike">
                <a:solidFill>
                  <a:srgbClr val="595959"/>
                </a:solidFill>
                <a:latin typeface="Montserrat"/>
                <a:ea typeface="Montserrat"/>
                <a:cs typeface="Montserrat"/>
                <a:sym typeface="Montserrat"/>
              </a:rPr>
              <a:t> a los valores que se especifican a continuación mediante los </a:t>
            </a:r>
            <a:r>
              <a:rPr b="1" i="0" lang="es" sz="1195" u="none" cap="none" strike="noStrike">
                <a:solidFill>
                  <a:srgbClr val="595959"/>
                </a:solidFill>
                <a:latin typeface="Montserrat"/>
                <a:ea typeface="Montserrat"/>
                <a:cs typeface="Montserrat"/>
                <a:sym typeface="Montserrat"/>
              </a:rPr>
              <a:t>case</a:t>
            </a:r>
            <a:r>
              <a:rPr b="0" i="0" lang="es" sz="1195" u="none" cap="none" strike="noStrike">
                <a:solidFill>
                  <a:srgbClr val="595959"/>
                </a:solidFill>
                <a:latin typeface="Montserrat"/>
                <a:ea typeface="Montserrat"/>
                <a:cs typeface="Montserrat"/>
                <a:sym typeface="Montserrat"/>
              </a:rPr>
              <a:t>.</a:t>
            </a:r>
            <a:endParaRPr b="0" i="0" sz="1195" u="none" cap="none" strike="noStrike">
              <a:solidFill>
                <a:srgbClr val="595959"/>
              </a:solidFill>
              <a:latin typeface="Montserrat"/>
              <a:ea typeface="Montserrat"/>
              <a:cs typeface="Montserrat"/>
              <a:sym typeface="Montserrat"/>
            </a:endParaRPr>
          </a:p>
          <a:p>
            <a:pPr indent="0" lvl="0" marL="0" marR="0" rtl="0" algn="l">
              <a:lnSpc>
                <a:spcPct val="105000"/>
              </a:lnSpc>
              <a:spcBef>
                <a:spcPts val="1200"/>
              </a:spcBef>
              <a:spcAft>
                <a:spcPts val="0"/>
              </a:spcAft>
              <a:buClr>
                <a:schemeClr val="dk1"/>
              </a:buClr>
              <a:buSzPts val="1018"/>
              <a:buFont typeface="Arial"/>
              <a:buNone/>
            </a:pPr>
            <a:r>
              <a:rPr b="0" i="0" lang="es" sz="1195" u="none" cap="none" strike="noStrike">
                <a:solidFill>
                  <a:srgbClr val="595959"/>
                </a:solidFill>
                <a:latin typeface="Montserrat"/>
                <a:ea typeface="Montserrat"/>
                <a:cs typeface="Montserrat"/>
                <a:sym typeface="Montserrat"/>
              </a:rPr>
              <a:t>Con los </a:t>
            </a:r>
            <a:r>
              <a:rPr b="1" i="0" lang="es" sz="1195" u="none" cap="none" strike="noStrike">
                <a:solidFill>
                  <a:srgbClr val="595959"/>
                </a:solidFill>
                <a:latin typeface="Montserrat"/>
                <a:ea typeface="Montserrat"/>
                <a:cs typeface="Montserrat"/>
                <a:sym typeface="Montserrat"/>
              </a:rPr>
              <a:t>if </a:t>
            </a:r>
            <a:r>
              <a:rPr b="0" i="0" lang="es" sz="1195" u="none" cap="none" strike="noStrike">
                <a:solidFill>
                  <a:srgbClr val="595959"/>
                </a:solidFill>
                <a:latin typeface="Montserrat"/>
                <a:ea typeface="Montserrat"/>
                <a:cs typeface="Montserrat"/>
                <a:sym typeface="Montserrat"/>
              </a:rPr>
              <a:t>múltiples podemos controlar valores comprendidos en un rango. Con switch esto no es posible, ya que solo permite valores concretos y específicos.</a:t>
            </a:r>
            <a:endParaRPr b="0" i="0" sz="1195" u="none" cap="none" strike="noStrike">
              <a:solidFill>
                <a:srgbClr val="595959"/>
              </a:solidFill>
              <a:latin typeface="Montserrat"/>
              <a:ea typeface="Montserrat"/>
              <a:cs typeface="Montserrat"/>
              <a:sym typeface="Montserrat"/>
            </a:endParaRPr>
          </a:p>
          <a:p>
            <a:pPr indent="0" lvl="0" marL="0" marR="0" rtl="0" algn="l">
              <a:lnSpc>
                <a:spcPct val="105000"/>
              </a:lnSpc>
              <a:spcBef>
                <a:spcPts val="1200"/>
              </a:spcBef>
              <a:spcAft>
                <a:spcPts val="1200"/>
              </a:spcAft>
              <a:buClr>
                <a:srgbClr val="000000"/>
              </a:buClr>
              <a:buSzPts val="1018"/>
              <a:buFont typeface="Arial"/>
              <a:buNone/>
            </a:pPr>
            <a:r>
              <a:rPr b="0" i="0" lang="es" sz="1195" u="none" cap="none" strike="noStrike">
                <a:solidFill>
                  <a:srgbClr val="595959"/>
                </a:solidFill>
                <a:latin typeface="Montserrat"/>
                <a:ea typeface="Montserrat"/>
                <a:cs typeface="Montserrat"/>
                <a:sym typeface="Montserrat"/>
              </a:rPr>
              <a:t>Al final de cada caso es necesario indicar un </a:t>
            </a:r>
            <a:r>
              <a:rPr b="1" i="0" lang="es" sz="1195" u="none" cap="none" strike="noStrike">
                <a:solidFill>
                  <a:srgbClr val="595959"/>
                </a:solidFill>
                <a:latin typeface="Montserrat"/>
                <a:ea typeface="Montserrat"/>
                <a:cs typeface="Montserrat"/>
                <a:sym typeface="Montserrat"/>
              </a:rPr>
              <a:t>break</a:t>
            </a:r>
            <a:r>
              <a:rPr b="0" i="0" lang="es" sz="1195" u="none" cap="none" strike="noStrike">
                <a:solidFill>
                  <a:srgbClr val="595959"/>
                </a:solidFill>
                <a:latin typeface="Montserrat"/>
                <a:ea typeface="Montserrat"/>
                <a:cs typeface="Montserrat"/>
                <a:sym typeface="Montserrat"/>
              </a:rPr>
              <a:t> para salir del switch. Si no se hace esto, el programa pasa automáticamente al siguiente </a:t>
            </a:r>
            <a:r>
              <a:rPr b="1" i="0" lang="es" sz="1195" u="none" cap="none" strike="noStrike">
                <a:solidFill>
                  <a:srgbClr val="595959"/>
                </a:solidFill>
                <a:latin typeface="Montserrat"/>
                <a:ea typeface="Montserrat"/>
                <a:cs typeface="Montserrat"/>
                <a:sym typeface="Montserrat"/>
              </a:rPr>
              <a:t>case</a:t>
            </a:r>
            <a:r>
              <a:rPr b="0" i="0" lang="es" sz="1195" u="none" cap="none" strike="noStrike">
                <a:solidFill>
                  <a:srgbClr val="595959"/>
                </a:solidFill>
                <a:latin typeface="Montserrat"/>
                <a:ea typeface="Montserrat"/>
                <a:cs typeface="Montserrat"/>
                <a:sym typeface="Montserrat"/>
              </a:rPr>
              <a:t>, aunque no se cumpla la condición específica.</a:t>
            </a:r>
            <a:endParaRPr b="0" i="0" sz="1195" u="none" cap="none" strike="noStrike">
              <a:solidFill>
                <a:srgbClr val="595959"/>
              </a:solidFill>
              <a:latin typeface="Montserrat"/>
              <a:ea typeface="Montserrat"/>
              <a:cs typeface="Montserrat"/>
              <a:sym typeface="Montserrat"/>
            </a:endParaRPr>
          </a:p>
        </p:txBody>
      </p:sp>
      <p:pic>
        <p:nvPicPr>
          <p:cNvPr id="274" name="Google Shape;274;p18"/>
          <p:cNvPicPr preferRelativeResize="0"/>
          <p:nvPr/>
        </p:nvPicPr>
        <p:blipFill rotWithShape="1">
          <a:blip r:embed="rId3">
            <a:alphaModFix/>
          </a:blip>
          <a:srcRect b="0" l="0" r="0" t="0"/>
          <a:stretch/>
        </p:blipFill>
        <p:spPr>
          <a:xfrm>
            <a:off x="4832400" y="1152475"/>
            <a:ext cx="3618723" cy="3434051"/>
          </a:xfrm>
          <a:prstGeom prst="rect">
            <a:avLst/>
          </a:prstGeom>
          <a:noFill/>
          <a:ln>
            <a:noFill/>
          </a:ln>
        </p:spPr>
      </p:pic>
      <p:sp>
        <p:nvSpPr>
          <p:cNvPr id="275" name="Google Shape;275;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Estructuras de control | If con &amp;&amp; (AND)</a:t>
            </a:r>
            <a:endParaRPr/>
          </a:p>
        </p:txBody>
      </p:sp>
      <p:sp>
        <p:nvSpPr>
          <p:cNvPr id="281" name="Google Shape;281;p1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Podemos combinar el</a:t>
            </a:r>
            <a:r>
              <a:rPr b="1" lang="es" sz="1650"/>
              <a:t> If </a:t>
            </a:r>
            <a:r>
              <a:rPr lang="es" sz="1650"/>
              <a:t>con los operadores lógicos </a:t>
            </a:r>
            <a:r>
              <a:rPr b="1" lang="es" sz="1650"/>
              <a:t>&amp;&amp;</a:t>
            </a:r>
            <a:r>
              <a:rPr lang="es" sz="1650"/>
              <a:t> (AND) y </a:t>
            </a:r>
            <a:r>
              <a:rPr b="1" lang="es" sz="1650"/>
              <a:t>||</a:t>
            </a:r>
            <a:r>
              <a:rPr lang="es" sz="1650"/>
              <a:t> (OR) para describir condiciones más complejas.</a:t>
            </a:r>
            <a:endParaRPr sz="1650"/>
          </a:p>
          <a:p>
            <a:pPr indent="0" lvl="0" marL="0" rtl="0" algn="l">
              <a:lnSpc>
                <a:spcPct val="115000"/>
              </a:lnSpc>
              <a:spcBef>
                <a:spcPts val="1200"/>
              </a:spcBef>
              <a:spcAft>
                <a:spcPts val="1200"/>
              </a:spcAft>
              <a:buSzPts val="1800"/>
              <a:buNone/>
            </a:pPr>
            <a:r>
              <a:rPr lang="es" sz="1650"/>
              <a:t>Utilizando </a:t>
            </a:r>
            <a:r>
              <a:rPr b="1" lang="es" sz="1650"/>
              <a:t>&amp;&amp;</a:t>
            </a:r>
            <a:r>
              <a:rPr lang="es" sz="1650"/>
              <a:t> (AND) deben cumplirse todas las condiciones para que la proposición sea verdadera. Caso contrario, será falsa.</a:t>
            </a:r>
            <a:endParaRPr sz="1650"/>
          </a:p>
        </p:txBody>
      </p:sp>
      <p:sp>
        <p:nvSpPr>
          <p:cNvPr id="282" name="Google Shape;282;p19"/>
          <p:cNvSpPr/>
          <p:nvPr/>
        </p:nvSpPr>
        <p:spPr>
          <a:xfrm>
            <a:off x="2256328" y="2776443"/>
            <a:ext cx="4631400" cy="1569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altura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0</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edad</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0</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E8C6"/>
                </a:solidFill>
                <a:latin typeface="Consolas"/>
                <a:ea typeface="Consolas"/>
                <a:cs typeface="Consolas"/>
                <a:sym typeface="Consolas"/>
              </a:rPr>
              <a:t>altura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parseFloat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prompt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"Ingrese la altura"</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E8C6"/>
                </a:solidFill>
                <a:latin typeface="Consolas"/>
                <a:ea typeface="Consolas"/>
                <a:cs typeface="Consolas"/>
                <a:sym typeface="Consolas"/>
              </a:rPr>
              <a:t>edad</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parseInt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prompt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"Ingrese la edad"</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if</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altura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&gt;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1.30</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&amp;&amp;</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edad</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&gt;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14</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"Cumple con los requisitos"</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else</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"No cumple con los requisitos"</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ctrTitle"/>
          </p:nvPr>
        </p:nvSpPr>
        <p:spPr>
          <a:xfrm>
            <a:off x="311700" y="1226800"/>
            <a:ext cx="8520600" cy="15705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900"/>
              <a:buNone/>
            </a:pPr>
            <a:r>
              <a:rPr b="0" lang="es"/>
              <a:t>Condicionales y Ciclos</a:t>
            </a:r>
            <a:endParaRPr b="0"/>
          </a:p>
        </p:txBody>
      </p:sp>
      <p:sp>
        <p:nvSpPr>
          <p:cNvPr id="150" name="Google Shape;150;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pic>
        <p:nvPicPr>
          <p:cNvPr id="151" name="Google Shape;151;p2"/>
          <p:cNvPicPr preferRelativeResize="0"/>
          <p:nvPr/>
        </p:nvPicPr>
        <p:blipFill rotWithShape="1">
          <a:blip r:embed="rId3">
            <a:alphaModFix/>
          </a:blip>
          <a:srcRect b="0" l="0" r="0" t="0"/>
          <a:stretch/>
        </p:blipFill>
        <p:spPr>
          <a:xfrm>
            <a:off x="4210050" y="2868475"/>
            <a:ext cx="723900" cy="723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Estructuras de control | If con || (OR)</a:t>
            </a:r>
            <a:endParaRPr/>
          </a:p>
        </p:txBody>
      </p:sp>
      <p:sp>
        <p:nvSpPr>
          <p:cNvPr id="288" name="Google Shape;288;p20"/>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650"/>
              <a:t>Utilizando </a:t>
            </a:r>
            <a:r>
              <a:rPr b="1" lang="es" sz="1650"/>
              <a:t>||</a:t>
            </a:r>
            <a:r>
              <a:rPr lang="es" sz="1650"/>
              <a:t> (OR) basta con que se cumpla una de las condiciones para que la proposición sea verdadera. En caso de que todas las condiciones sean falsas, la proposición será falsa.</a:t>
            </a:r>
            <a:endParaRPr sz="1650"/>
          </a:p>
        </p:txBody>
      </p:sp>
      <p:sp>
        <p:nvSpPr>
          <p:cNvPr id="289" name="Google Shape;289;p20"/>
          <p:cNvSpPr/>
          <p:nvPr/>
        </p:nvSpPr>
        <p:spPr>
          <a:xfrm>
            <a:off x="1750678" y="2579829"/>
            <a:ext cx="5642700" cy="16005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color</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E8C6"/>
                </a:solidFill>
                <a:latin typeface="Consolas"/>
                <a:ea typeface="Consolas"/>
                <a:cs typeface="Consolas"/>
                <a:sym typeface="Consolas"/>
              </a:rPr>
              <a:t>color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FE66D"/>
                </a:solidFill>
                <a:latin typeface="Consolas"/>
                <a:ea typeface="Consolas"/>
                <a:cs typeface="Consolas"/>
                <a:sym typeface="Consolas"/>
              </a:rPr>
              <a:t>prompt</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"Ingrese el color del auto"</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if</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color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"Rojo"</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color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"Verde"</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"El auto pertenece a la categoría A"</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C74DED"/>
                </a:solidFill>
                <a:latin typeface="Consolas"/>
                <a:ea typeface="Consolas"/>
                <a:cs typeface="Consolas"/>
                <a:sym typeface="Consolas"/>
              </a:rPr>
              <a:t>else</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"El auto pertenece a la categoría B"</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Estructuras de control | Bucles e Iteraciones</a:t>
            </a:r>
            <a:endParaRPr/>
          </a:p>
        </p:txBody>
      </p:sp>
      <p:sp>
        <p:nvSpPr>
          <p:cNvPr id="295" name="Google Shape;295;p21"/>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Una de las principales ventajas de la programación es la posibilidad de crear bucles y repeticiones para tareas específicas, evitando realizarlas varias veces de forma manual. Existen muchas formas de realizar bucles, y analizaremos los más básicos, similares en otros lenguajes de programación:</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pic>
        <p:nvPicPr>
          <p:cNvPr id="296" name="Google Shape;296;p21"/>
          <p:cNvPicPr preferRelativeResize="0"/>
          <p:nvPr/>
        </p:nvPicPr>
        <p:blipFill rotWithShape="1">
          <a:blip r:embed="rId3">
            <a:alphaModFix/>
          </a:blip>
          <a:srcRect b="0" l="0" r="0" t="0"/>
          <a:stretch/>
        </p:blipFill>
        <p:spPr>
          <a:xfrm>
            <a:off x="1247801" y="2795950"/>
            <a:ext cx="6648450" cy="139893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Estructuras de control | Bucles e Iteraciones</a:t>
            </a:r>
            <a:endParaRPr/>
          </a:p>
        </p:txBody>
      </p:sp>
      <p:sp>
        <p:nvSpPr>
          <p:cNvPr id="302" name="Google Shape;302;p22"/>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s" sz="1650"/>
              <a:t>Conceptos básicos sobre bucles:</a:t>
            </a:r>
            <a:endParaRPr sz="1650"/>
          </a:p>
          <a:p>
            <a:pPr indent="-333375" lvl="0" marL="457200" rtl="0" algn="l">
              <a:lnSpc>
                <a:spcPct val="115000"/>
              </a:lnSpc>
              <a:spcBef>
                <a:spcPts val="1200"/>
              </a:spcBef>
              <a:spcAft>
                <a:spcPts val="0"/>
              </a:spcAft>
              <a:buSzPts val="1650"/>
              <a:buChar char="●"/>
            </a:pPr>
            <a:r>
              <a:rPr b="1" lang="es" sz="1650"/>
              <a:t>Condición</a:t>
            </a:r>
            <a:r>
              <a:rPr lang="es" sz="1650"/>
              <a:t>: Al igual que en los </a:t>
            </a:r>
            <a:r>
              <a:rPr b="1" lang="es" sz="1650"/>
              <a:t>if</a:t>
            </a:r>
            <a:r>
              <a:rPr lang="es" sz="1650"/>
              <a:t>, en los bucles se va a </a:t>
            </a:r>
            <a:r>
              <a:rPr b="1" lang="es" sz="1650"/>
              <a:t>evaluar una condición</a:t>
            </a:r>
            <a:r>
              <a:rPr lang="es" sz="1650"/>
              <a:t> para saber si se debe repetir el bucle o finalizarlo. Generalmente, si la condición es </a:t>
            </a:r>
            <a:r>
              <a:rPr b="1" lang="es" sz="1650"/>
              <a:t>verdadera</a:t>
            </a:r>
            <a:r>
              <a:rPr lang="es" sz="1650"/>
              <a:t>, se repite. Si es </a:t>
            </a:r>
            <a:r>
              <a:rPr b="1" lang="es" sz="1650"/>
              <a:t>falsa</a:t>
            </a:r>
            <a:r>
              <a:rPr lang="es" sz="1650"/>
              <a:t>, se finaliza.</a:t>
            </a:r>
            <a:endParaRPr sz="1650"/>
          </a:p>
          <a:p>
            <a:pPr indent="-333375" lvl="0" marL="457200" rtl="0" algn="l">
              <a:lnSpc>
                <a:spcPct val="115000"/>
              </a:lnSpc>
              <a:spcBef>
                <a:spcPts val="0"/>
              </a:spcBef>
              <a:spcAft>
                <a:spcPts val="0"/>
              </a:spcAft>
              <a:buSzPts val="1650"/>
              <a:buChar char="●"/>
            </a:pPr>
            <a:r>
              <a:rPr b="1" lang="es" sz="1650"/>
              <a:t>Iteración</a:t>
            </a:r>
            <a:r>
              <a:rPr lang="es" sz="1650"/>
              <a:t>: Se llama así a cada </a:t>
            </a:r>
            <a:r>
              <a:rPr b="1" lang="es" sz="1650"/>
              <a:t>repetición</a:t>
            </a:r>
            <a:r>
              <a:rPr lang="es" sz="1650"/>
              <a:t> de un bucle. Por ejemplo, si un bucle repite una acción 10 veces, se dice que realiza 10 iteraciones.</a:t>
            </a:r>
            <a:endParaRPr sz="1650"/>
          </a:p>
          <a:p>
            <a:pPr indent="-333375" lvl="0" marL="457200" rtl="0" algn="l">
              <a:lnSpc>
                <a:spcPct val="115000"/>
              </a:lnSpc>
              <a:spcBef>
                <a:spcPts val="0"/>
              </a:spcBef>
              <a:spcAft>
                <a:spcPts val="0"/>
              </a:spcAft>
              <a:buSzPts val="1650"/>
              <a:buChar char="●"/>
            </a:pPr>
            <a:r>
              <a:rPr b="1" lang="es" sz="1650"/>
              <a:t>Contador</a:t>
            </a:r>
            <a:r>
              <a:rPr lang="es" sz="1650"/>
              <a:t>: Muchas veces, los bucles tienen una variable que se denomina </a:t>
            </a:r>
            <a:r>
              <a:rPr b="1" lang="es" sz="1650"/>
              <a:t>contador</a:t>
            </a:r>
            <a:r>
              <a:rPr lang="es" sz="1650"/>
              <a:t>, porque cuenta el número de repeticiones que ha hecho, hasta llegar a un número concreto y finalizar. Dicha variable debe ser inicializada (crearla y darle un valor) antes de comenzar el bucle.</a:t>
            </a:r>
            <a:endParaRPr sz="165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Estructuras de control | Bucles e Iteraciones</a:t>
            </a:r>
            <a:endParaRPr/>
          </a:p>
        </p:txBody>
      </p:sp>
      <p:sp>
        <p:nvSpPr>
          <p:cNvPr id="308" name="Google Shape;308;p23"/>
          <p:cNvSpPr txBox="1"/>
          <p:nvPr>
            <p:ph idx="1" type="body"/>
          </p:nvPr>
        </p:nvSpPr>
        <p:spPr>
          <a:xfrm>
            <a:off x="432000" y="1304875"/>
            <a:ext cx="8280000" cy="3318000"/>
          </a:xfrm>
          <a:prstGeom prst="rect">
            <a:avLst/>
          </a:prstGeom>
          <a:noFill/>
          <a:ln>
            <a:noFill/>
          </a:ln>
        </p:spPr>
        <p:txBody>
          <a:bodyPr anchorCtr="0" anchor="t" bIns="91425" lIns="91425" spcFirstLastPara="1" rIns="91425" wrap="square" tIns="91425">
            <a:normAutofit/>
          </a:bodyPr>
          <a:lstStyle/>
          <a:p>
            <a:pPr indent="-333375" lvl="0" marL="457200" rtl="0" algn="l">
              <a:lnSpc>
                <a:spcPct val="115000"/>
              </a:lnSpc>
              <a:spcBef>
                <a:spcPts val="0"/>
              </a:spcBef>
              <a:spcAft>
                <a:spcPts val="0"/>
              </a:spcAft>
              <a:buSzPts val="1650"/>
              <a:buChar char="●"/>
            </a:pPr>
            <a:r>
              <a:rPr b="1" lang="es" sz="1650"/>
              <a:t>Incremento</a:t>
            </a:r>
            <a:r>
              <a:rPr lang="es" sz="1650"/>
              <a:t>: Cada vez que un bucle finaliza, se suele realizar el incremento (o decremento) de una variable, generalmente de la denominada variable </a:t>
            </a:r>
            <a:r>
              <a:rPr b="1" lang="es" sz="1650"/>
              <a:t>contador</a:t>
            </a:r>
            <a:r>
              <a:rPr lang="es" sz="1650"/>
              <a:t>.</a:t>
            </a:r>
            <a:endParaRPr sz="1650"/>
          </a:p>
          <a:p>
            <a:pPr indent="-333375" lvl="0" marL="457200" rtl="0" algn="l">
              <a:lnSpc>
                <a:spcPct val="115000"/>
              </a:lnSpc>
              <a:spcBef>
                <a:spcPts val="0"/>
              </a:spcBef>
              <a:spcAft>
                <a:spcPts val="0"/>
              </a:spcAft>
              <a:buSzPts val="1650"/>
              <a:buChar char="●"/>
            </a:pPr>
            <a:r>
              <a:rPr b="1" lang="es" sz="1650"/>
              <a:t>Bucle infinito</a:t>
            </a:r>
            <a:r>
              <a:rPr lang="es" sz="1650"/>
              <a:t>: Se trata de la situación que tiene lugar cuando en un bucle no se modifica (incrementando o decrementando) la variable contador, o cuando escribimos una condición que nunca tiene lugar. En esos casos, el bucle se repite eternamente, sin que el flujo del programa pueda continuar. Cuando esto ocurre, se suele decir que “</a:t>
            </a:r>
            <a:r>
              <a:rPr i="1" lang="es" sz="1650"/>
              <a:t>el programa se queda colgado</a:t>
            </a:r>
            <a:r>
              <a:rPr lang="es" sz="1650"/>
              <a:t>”.</a:t>
            </a:r>
            <a:endParaRPr sz="1650"/>
          </a:p>
          <a:p>
            <a:pPr indent="0" lvl="0" marL="0" rtl="0" algn="l">
              <a:lnSpc>
                <a:spcPct val="115000"/>
              </a:lnSpc>
              <a:spcBef>
                <a:spcPts val="1200"/>
              </a:spcBef>
              <a:spcAft>
                <a:spcPts val="1200"/>
              </a:spcAft>
              <a:buSzPts val="1800"/>
              <a:buNone/>
            </a:pPr>
            <a:r>
              <a:t/>
            </a:r>
            <a:endParaRPr sz="165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Estructuras de control | While (mientras)</a:t>
            </a:r>
            <a:endParaRPr/>
          </a:p>
        </p:txBody>
      </p:sp>
      <p:sp>
        <p:nvSpPr>
          <p:cNvPr id="314" name="Google Shape;314;p24"/>
          <p:cNvSpPr txBox="1"/>
          <p:nvPr>
            <p:ph idx="1" type="body"/>
          </p:nvPr>
        </p:nvSpPr>
        <p:spPr>
          <a:xfrm>
            <a:off x="432000" y="1304875"/>
            <a:ext cx="8280000" cy="3318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s" sz="1650"/>
              <a:t>El bucle </a:t>
            </a:r>
            <a:r>
              <a:rPr b="1" lang="es" sz="1650"/>
              <a:t>while</a:t>
            </a:r>
            <a:r>
              <a:rPr lang="es" sz="1650"/>
              <a:t> se usa cuando el fin de la repetición de ciclos depende de una condición (*). Analicemos el siguiente ejemplo y todas sus partes, para comprender qué ocurre en cada iteración del bucle:</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rPr lang="es" sz="1650"/>
              <a:t>(*) Es muy importante que esa condición en un momento deje de ser verdadera, para evitar que ocurra un loop infinito.</a:t>
            </a:r>
            <a:endParaRPr sz="1650"/>
          </a:p>
        </p:txBody>
      </p:sp>
      <p:sp>
        <p:nvSpPr>
          <p:cNvPr id="315" name="Google Shape;315;p24"/>
          <p:cNvSpPr/>
          <p:nvPr/>
        </p:nvSpPr>
        <p:spPr>
          <a:xfrm>
            <a:off x="464101" y="2392350"/>
            <a:ext cx="8198400" cy="1385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0</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Inicialización de la variable contador</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Condición: Mientras la variable contador sea menor de 5</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while</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&lt;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5</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"Valor de i:"</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1</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Incrementamos el valor de i</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316" name="Google Shape;316;p24"/>
          <p:cNvPicPr preferRelativeResize="0"/>
          <p:nvPr/>
        </p:nvPicPr>
        <p:blipFill rotWithShape="1">
          <a:blip r:embed="rId3">
            <a:alphaModFix/>
          </a:blip>
          <a:srcRect b="0" l="0" r="0" t="0"/>
          <a:stretch/>
        </p:blipFill>
        <p:spPr>
          <a:xfrm>
            <a:off x="7217182" y="2392351"/>
            <a:ext cx="1445318" cy="1385100"/>
          </a:xfrm>
          <a:prstGeom prst="rect">
            <a:avLst/>
          </a:prstGeom>
          <a:solidFill>
            <a:srgbClr val="23262E"/>
          </a:solid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Estructuras de control | While (mientras)</a:t>
            </a:r>
            <a:endParaRPr/>
          </a:p>
        </p:txBody>
      </p:sp>
      <p:sp>
        <p:nvSpPr>
          <p:cNvPr id="322" name="Google Shape;322;p25"/>
          <p:cNvSpPr txBox="1"/>
          <p:nvPr>
            <p:ph idx="1" type="body"/>
          </p:nvPr>
        </p:nvSpPr>
        <p:spPr>
          <a:xfrm>
            <a:off x="432000" y="1304875"/>
            <a:ext cx="8280000" cy="33180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15000"/>
              </a:lnSpc>
              <a:spcBef>
                <a:spcPts val="0"/>
              </a:spcBef>
              <a:spcAft>
                <a:spcPts val="0"/>
              </a:spcAft>
              <a:buSzPct val="117936"/>
              <a:buNone/>
            </a:pPr>
            <a:r>
              <a:rPr lang="es" sz="1650"/>
              <a:t>En el ejemplo anterior:</a:t>
            </a:r>
            <a:endParaRPr sz="1650"/>
          </a:p>
          <a:p>
            <a:pPr indent="-325546" lvl="0" marL="457200" rtl="0" algn="l">
              <a:lnSpc>
                <a:spcPct val="115000"/>
              </a:lnSpc>
              <a:spcBef>
                <a:spcPts val="1200"/>
              </a:spcBef>
              <a:spcAft>
                <a:spcPts val="0"/>
              </a:spcAft>
              <a:buSzPct val="100000"/>
              <a:buChar char="●"/>
            </a:pPr>
            <a:r>
              <a:rPr lang="es" sz="1650"/>
              <a:t>Antes de entrar en el bucle </a:t>
            </a:r>
            <a:r>
              <a:rPr b="1" lang="es" sz="1650"/>
              <a:t>while</a:t>
            </a:r>
            <a:r>
              <a:rPr lang="es" sz="1650"/>
              <a:t>, se inicializa la variable </a:t>
            </a:r>
            <a:r>
              <a:rPr b="1" lang="es" sz="1650"/>
              <a:t>i </a:t>
            </a:r>
            <a:r>
              <a:rPr lang="es" sz="1650"/>
              <a:t>a </a:t>
            </a:r>
            <a:r>
              <a:rPr b="1" lang="es" sz="1650"/>
              <a:t>0</a:t>
            </a:r>
            <a:r>
              <a:rPr lang="es" sz="1650"/>
              <a:t>.</a:t>
            </a:r>
            <a:endParaRPr sz="1650"/>
          </a:p>
          <a:p>
            <a:pPr indent="-325546" lvl="0" marL="457200" rtl="0" algn="l">
              <a:lnSpc>
                <a:spcPct val="115000"/>
              </a:lnSpc>
              <a:spcBef>
                <a:spcPts val="0"/>
              </a:spcBef>
              <a:spcAft>
                <a:spcPts val="0"/>
              </a:spcAft>
              <a:buSzPct val="100000"/>
              <a:buChar char="●"/>
            </a:pPr>
            <a:r>
              <a:rPr lang="es" sz="1650"/>
              <a:t>Antes de realizar la primera </a:t>
            </a:r>
            <a:r>
              <a:rPr b="1" lang="es" sz="1650"/>
              <a:t>iteración</a:t>
            </a:r>
            <a:r>
              <a:rPr lang="es" sz="1650"/>
              <a:t> del bucle, comprobamos la </a:t>
            </a:r>
            <a:r>
              <a:rPr b="1" lang="es" sz="1650"/>
              <a:t>condición</a:t>
            </a:r>
            <a:r>
              <a:rPr lang="es" sz="1650"/>
              <a:t>.</a:t>
            </a:r>
            <a:endParaRPr sz="1650"/>
          </a:p>
          <a:p>
            <a:pPr indent="-325546" lvl="0" marL="457200" rtl="0" algn="l">
              <a:lnSpc>
                <a:spcPct val="115000"/>
              </a:lnSpc>
              <a:spcBef>
                <a:spcPts val="0"/>
              </a:spcBef>
              <a:spcAft>
                <a:spcPts val="0"/>
              </a:spcAft>
              <a:buSzPct val="100000"/>
              <a:buChar char="●"/>
            </a:pPr>
            <a:r>
              <a:rPr lang="es" sz="1650"/>
              <a:t>Si la condición es </a:t>
            </a:r>
            <a:r>
              <a:rPr b="1" lang="es" sz="1650"/>
              <a:t>verdadera</a:t>
            </a:r>
            <a:r>
              <a:rPr lang="es" sz="1650"/>
              <a:t>, hacemos lo que está dentro del bucle.</a:t>
            </a:r>
            <a:endParaRPr sz="1650"/>
          </a:p>
          <a:p>
            <a:pPr indent="-325546" lvl="0" marL="457200" rtl="0" algn="l">
              <a:lnSpc>
                <a:spcPct val="115000"/>
              </a:lnSpc>
              <a:spcBef>
                <a:spcPts val="0"/>
              </a:spcBef>
              <a:spcAft>
                <a:spcPts val="0"/>
              </a:spcAft>
              <a:buSzPct val="100000"/>
              <a:buChar char="●"/>
            </a:pPr>
            <a:r>
              <a:rPr lang="es" sz="1650"/>
              <a:t>Mostramos por pantalla el valor de </a:t>
            </a:r>
            <a:r>
              <a:rPr b="1" lang="es" sz="1650"/>
              <a:t>i</a:t>
            </a:r>
            <a:r>
              <a:rPr lang="es" sz="1650"/>
              <a:t> y luego incrementamos el valor actual de </a:t>
            </a:r>
            <a:r>
              <a:rPr b="1" lang="es" sz="1650"/>
              <a:t>i en 1</a:t>
            </a:r>
            <a:r>
              <a:rPr lang="es" sz="1650"/>
              <a:t>.</a:t>
            </a:r>
            <a:endParaRPr sz="1650"/>
          </a:p>
          <a:p>
            <a:pPr indent="-325546" lvl="0" marL="457200" rtl="0" algn="l">
              <a:lnSpc>
                <a:spcPct val="115000"/>
              </a:lnSpc>
              <a:spcBef>
                <a:spcPts val="0"/>
              </a:spcBef>
              <a:spcAft>
                <a:spcPts val="0"/>
              </a:spcAft>
              <a:buSzPct val="100000"/>
              <a:buChar char="●"/>
            </a:pPr>
            <a:r>
              <a:rPr lang="es" sz="1650"/>
              <a:t>Volvemos al inicio del bucle para hacer una </a:t>
            </a:r>
            <a:r>
              <a:rPr b="1" lang="es" sz="1650"/>
              <a:t>nueva iteración</a:t>
            </a:r>
            <a:r>
              <a:rPr lang="es" sz="1650"/>
              <a:t>. Comprobamos de nuevo la </a:t>
            </a:r>
            <a:r>
              <a:rPr b="1" lang="es" sz="1650"/>
              <a:t>condición</a:t>
            </a:r>
            <a:r>
              <a:rPr lang="es" sz="1650"/>
              <a:t> del bucle.</a:t>
            </a:r>
            <a:endParaRPr sz="1650"/>
          </a:p>
          <a:p>
            <a:pPr indent="-325546" lvl="0" marL="457200" rtl="0" algn="l">
              <a:lnSpc>
                <a:spcPct val="115000"/>
              </a:lnSpc>
              <a:spcBef>
                <a:spcPts val="0"/>
              </a:spcBef>
              <a:spcAft>
                <a:spcPts val="0"/>
              </a:spcAft>
              <a:buSzPct val="100000"/>
              <a:buChar char="●"/>
            </a:pPr>
            <a:r>
              <a:rPr lang="es" sz="1650"/>
              <a:t>Cuando la condición sea </a:t>
            </a:r>
            <a:r>
              <a:rPr b="1" lang="es" sz="1650"/>
              <a:t>falsa</a:t>
            </a:r>
            <a:r>
              <a:rPr lang="es" sz="1650"/>
              <a:t>, salimos del bucle y continuamos el programa.</a:t>
            </a:r>
            <a:endParaRPr sz="1650"/>
          </a:p>
          <a:p>
            <a:pPr indent="0" lvl="0" marL="0" rtl="0" algn="l">
              <a:lnSpc>
                <a:spcPct val="115000"/>
              </a:lnSpc>
              <a:spcBef>
                <a:spcPts val="1200"/>
              </a:spcBef>
              <a:spcAft>
                <a:spcPts val="1200"/>
              </a:spcAft>
              <a:buSzPct val="117936"/>
              <a:buNone/>
            </a:pPr>
            <a:r>
              <a:t/>
            </a:r>
            <a:endParaRPr sz="165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Estructuras de control | While (mientras)</a:t>
            </a:r>
            <a:endParaRPr/>
          </a:p>
        </p:txBody>
      </p:sp>
      <p:sp>
        <p:nvSpPr>
          <p:cNvPr id="328" name="Google Shape;328;p26"/>
          <p:cNvSpPr txBox="1"/>
          <p:nvPr>
            <p:ph idx="1" type="body"/>
          </p:nvPr>
        </p:nvSpPr>
        <p:spPr>
          <a:xfrm>
            <a:off x="432000"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Detalle paso a paso de las iteraciones del ejemplo:</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pic>
        <p:nvPicPr>
          <p:cNvPr id="329" name="Google Shape;329;p26"/>
          <p:cNvPicPr preferRelativeResize="0"/>
          <p:nvPr/>
        </p:nvPicPr>
        <p:blipFill rotWithShape="1">
          <a:blip r:embed="rId3">
            <a:alphaModFix/>
          </a:blip>
          <a:srcRect b="0" l="0" r="0" t="0"/>
          <a:stretch/>
        </p:blipFill>
        <p:spPr>
          <a:xfrm>
            <a:off x="916782" y="1680405"/>
            <a:ext cx="7310438" cy="294247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Estructuras de control | For (para)</a:t>
            </a:r>
            <a:endParaRPr/>
          </a:p>
        </p:txBody>
      </p:sp>
      <p:sp>
        <p:nvSpPr>
          <p:cNvPr id="335" name="Google Shape;335;p27"/>
          <p:cNvSpPr txBox="1"/>
          <p:nvPr>
            <p:ph idx="1" type="body"/>
          </p:nvPr>
        </p:nvSpPr>
        <p:spPr>
          <a:xfrm>
            <a:off x="432000" y="1304875"/>
            <a:ext cx="8280000" cy="3318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s" sz="1650"/>
              <a:t>La sintaxis de un bucle </a:t>
            </a:r>
            <a:r>
              <a:rPr b="1" lang="es" sz="1650"/>
              <a:t>for</a:t>
            </a:r>
            <a:r>
              <a:rPr lang="es" sz="1650"/>
              <a:t> , uno de los más usados, es más compacta y rápida de escribir que la de un bucle </a:t>
            </a:r>
            <a:r>
              <a:rPr b="1" lang="es" sz="1650"/>
              <a:t>while</a:t>
            </a:r>
            <a:r>
              <a:rPr lang="es" sz="1650"/>
              <a:t>. Requiere inicializar la variable, determinar la condición y definir el incremento al comienzo del bucle. Se suele usar cuando se conoce de antemano cuantas repeticiones se tienen que hacer.</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
        <p:nvSpPr>
          <p:cNvPr id="336" name="Google Shape;336;p27"/>
          <p:cNvSpPr/>
          <p:nvPr/>
        </p:nvSpPr>
        <p:spPr>
          <a:xfrm>
            <a:off x="838278" y="3649777"/>
            <a:ext cx="3528600" cy="738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for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1</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EE5D43"/>
                </a:solidFill>
                <a:latin typeface="Consolas"/>
                <a:ea typeface="Consolas"/>
                <a:cs typeface="Consolas"/>
                <a:sym typeface="Consolas"/>
              </a:rPr>
              <a:t>&lt;=</a:t>
            </a:r>
            <a:r>
              <a:rPr b="0" i="0" lang="es" sz="1400" u="none" cap="none" strike="noStrike">
                <a:solidFill>
                  <a:srgbClr val="F39C12"/>
                </a:solidFill>
                <a:latin typeface="Consolas"/>
                <a:ea typeface="Consolas"/>
                <a:cs typeface="Consolas"/>
                <a:sym typeface="Consolas"/>
              </a:rPr>
              <a:t>10</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337" name="Google Shape;337;p27"/>
          <p:cNvSpPr/>
          <p:nvPr/>
        </p:nvSpPr>
        <p:spPr>
          <a:xfrm>
            <a:off x="4802472" y="3649768"/>
            <a:ext cx="3528600" cy="738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for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2</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EE5D43"/>
                </a:solidFill>
                <a:latin typeface="Consolas"/>
                <a:ea typeface="Consolas"/>
                <a:cs typeface="Consolas"/>
                <a:sym typeface="Consolas"/>
              </a:rPr>
              <a:t>&lt;=</a:t>
            </a:r>
            <a:r>
              <a:rPr b="0" i="0" lang="es" sz="1400" u="none" cap="none" strike="noStrike">
                <a:solidFill>
                  <a:srgbClr val="F39C12"/>
                </a:solidFill>
                <a:latin typeface="Consolas"/>
                <a:ea typeface="Consolas"/>
                <a:cs typeface="Consolas"/>
                <a:sym typeface="Consolas"/>
              </a:rPr>
              <a:t>100</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2</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338" name="Google Shape;338;p27"/>
          <p:cNvSpPr txBox="1"/>
          <p:nvPr/>
        </p:nvSpPr>
        <p:spPr>
          <a:xfrm>
            <a:off x="795538" y="2966825"/>
            <a:ext cx="3528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rgbClr val="595959"/>
                </a:solidFill>
                <a:latin typeface="Montserrat"/>
                <a:ea typeface="Montserrat"/>
                <a:cs typeface="Montserrat"/>
                <a:sym typeface="Montserrat"/>
              </a:rPr>
              <a:t>Ejemplo</a:t>
            </a:r>
            <a:r>
              <a:rPr b="0" i="0" lang="es" sz="1400" u="none" cap="none" strike="noStrike">
                <a:solidFill>
                  <a:srgbClr val="595959"/>
                </a:solidFill>
                <a:latin typeface="Montserrat"/>
                <a:ea typeface="Montserrat"/>
                <a:cs typeface="Montserrat"/>
                <a:sym typeface="Montserrat"/>
              </a:rPr>
              <a:t>: Mostrar por pantalla los números enteros del 1 a 10.</a:t>
            </a:r>
            <a:endParaRPr b="0" i="0" sz="1400" u="none" cap="none" strike="noStrike">
              <a:solidFill>
                <a:srgbClr val="595959"/>
              </a:solidFill>
              <a:latin typeface="Montserrat"/>
              <a:ea typeface="Montserrat"/>
              <a:cs typeface="Montserrat"/>
              <a:sym typeface="Montserrat"/>
            </a:endParaRPr>
          </a:p>
        </p:txBody>
      </p:sp>
      <p:sp>
        <p:nvSpPr>
          <p:cNvPr id="339" name="Google Shape;339;p27"/>
          <p:cNvSpPr txBox="1"/>
          <p:nvPr/>
        </p:nvSpPr>
        <p:spPr>
          <a:xfrm>
            <a:off x="4802463" y="2966825"/>
            <a:ext cx="3528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rgbClr val="595959"/>
                </a:solidFill>
                <a:latin typeface="Montserrat"/>
                <a:ea typeface="Montserrat"/>
                <a:cs typeface="Montserrat"/>
                <a:sym typeface="Montserrat"/>
              </a:rPr>
              <a:t>Ejemplo</a:t>
            </a:r>
            <a:r>
              <a:rPr b="0" i="0" lang="es" sz="1400" u="none" cap="none" strike="noStrike">
                <a:solidFill>
                  <a:srgbClr val="595959"/>
                </a:solidFill>
                <a:latin typeface="Montserrat"/>
                <a:ea typeface="Montserrat"/>
                <a:cs typeface="Montserrat"/>
                <a:sym typeface="Montserrat"/>
              </a:rPr>
              <a:t>: Mostrar por pantalla los múltiplos de 2 hasta 100.</a:t>
            </a:r>
            <a:endParaRPr b="0" i="0" sz="1400"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Estructuras de control | For (para)</a:t>
            </a:r>
            <a:endParaRPr/>
          </a:p>
        </p:txBody>
      </p:sp>
      <p:sp>
        <p:nvSpPr>
          <p:cNvPr id="345" name="Google Shape;345;p28"/>
          <p:cNvSpPr txBox="1"/>
          <p:nvPr>
            <p:ph idx="1" type="body"/>
          </p:nvPr>
        </p:nvSpPr>
        <p:spPr>
          <a:xfrm>
            <a:off x="432000"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El </a:t>
            </a:r>
            <a:r>
              <a:rPr b="1" lang="es" sz="1650"/>
              <a:t>bucle for </a:t>
            </a:r>
            <a:r>
              <a:rPr lang="es" sz="1650"/>
              <a:t>es uno de los más utilizados en la programación. Veamos el ejemplo anterior utilizando este bucle:</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rPr lang="es" sz="1650"/>
              <a:t>En programación es muy habitual empezar a contar desde cero. Mientras que habitualmente contamos de 1 a 10, en programación de 10 elementos se cuentan de 0 a 9.</a:t>
            </a:r>
            <a:endParaRPr sz="1650"/>
          </a:p>
        </p:txBody>
      </p:sp>
      <p:sp>
        <p:nvSpPr>
          <p:cNvPr id="346" name="Google Shape;346;p28"/>
          <p:cNvSpPr/>
          <p:nvPr/>
        </p:nvSpPr>
        <p:spPr>
          <a:xfrm>
            <a:off x="1318799" y="2094750"/>
            <a:ext cx="4914000" cy="954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for (inicialización; condición; incremento)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for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0</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&lt;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5</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"Valor de i:"</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347" name="Google Shape;347;p28"/>
          <p:cNvPicPr preferRelativeResize="0"/>
          <p:nvPr/>
        </p:nvPicPr>
        <p:blipFill rotWithShape="1">
          <a:blip r:embed="rId3">
            <a:alphaModFix/>
          </a:blip>
          <a:srcRect b="0" l="0" r="0" t="0"/>
          <a:stretch/>
        </p:blipFill>
        <p:spPr>
          <a:xfrm>
            <a:off x="6720865" y="1943099"/>
            <a:ext cx="1381125" cy="1257300"/>
          </a:xfrm>
          <a:prstGeom prst="rect">
            <a:avLst/>
          </a:prstGeom>
          <a:solidFill>
            <a:srgbClr val="23262E"/>
          </a:solid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9"/>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Material extra</a:t>
            </a:r>
            <a:endParaRPr/>
          </a:p>
        </p:txBody>
      </p:sp>
      <p:sp>
        <p:nvSpPr>
          <p:cNvPr id="353" name="Google Shape;353;p2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Les damos la bienvenida</a:t>
            </a:r>
            <a:endParaRPr/>
          </a:p>
        </p:txBody>
      </p:sp>
      <p:sp>
        <p:nvSpPr>
          <p:cNvPr id="157" name="Google Shape;157;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0"/>
          <p:cNvSpPr txBox="1"/>
          <p:nvPr/>
        </p:nvSpPr>
        <p:spPr>
          <a:xfrm>
            <a:off x="311700" y="597425"/>
            <a:ext cx="8503200" cy="5727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700"/>
              <a:buFont typeface="Arial"/>
              <a:buNone/>
            </a:pPr>
            <a:r>
              <a:rPr b="0" i="0" lang="es" sz="2700" u="none" cap="none" strike="noStrike">
                <a:solidFill>
                  <a:srgbClr val="000000"/>
                </a:solidFill>
                <a:latin typeface="Montserrat Medium"/>
                <a:ea typeface="Montserrat Medium"/>
                <a:cs typeface="Montserrat Medium"/>
                <a:sym typeface="Montserrat Medium"/>
              </a:rPr>
              <a:t>Artículos de interés</a:t>
            </a:r>
            <a:endParaRPr b="0" i="0" sz="2700" u="none" cap="none" strike="noStrike">
              <a:solidFill>
                <a:srgbClr val="000000"/>
              </a:solidFill>
              <a:latin typeface="Montserrat Medium"/>
              <a:ea typeface="Montserrat Medium"/>
              <a:cs typeface="Montserrat Medium"/>
              <a:sym typeface="Montserrat Medium"/>
            </a:endParaRPr>
          </a:p>
        </p:txBody>
      </p:sp>
      <p:sp>
        <p:nvSpPr>
          <p:cNvPr id="359" name="Google Shape;359;p30"/>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313295" lvl="0" marL="457200" marR="0" rtl="0" algn="l">
              <a:lnSpc>
                <a:spcPct val="115000"/>
              </a:lnSpc>
              <a:spcBef>
                <a:spcPts val="0"/>
              </a:spcBef>
              <a:spcAft>
                <a:spcPts val="0"/>
              </a:spcAft>
              <a:buClr>
                <a:srgbClr val="000000"/>
              </a:buClr>
              <a:buSzPts val="1334"/>
              <a:buFont typeface="Montserrat"/>
              <a:buChar char="●"/>
            </a:pPr>
            <a:r>
              <a:rPr b="0" i="0" lang="es" sz="1333" u="sng" cap="none" strike="noStrike">
                <a:solidFill>
                  <a:schemeClr val="hlink"/>
                </a:solidFill>
                <a:latin typeface="Montserrat"/>
                <a:ea typeface="Montserrat"/>
                <a:cs typeface="Montserrat"/>
                <a:sym typeface="Montserrat"/>
                <a:hlinkClick r:id="rId3"/>
              </a:rPr>
              <a:t>Expresiones y operadores en JavaScript</a:t>
            </a:r>
            <a:r>
              <a:rPr b="0" i="0" lang="es" sz="1333" u="none" cap="none" strike="noStrike">
                <a:solidFill>
                  <a:srgbClr val="595959"/>
                </a:solidFill>
                <a:latin typeface="Montserrat"/>
                <a:ea typeface="Montserrat"/>
                <a:cs typeface="Montserrat"/>
                <a:sym typeface="Montserrat"/>
              </a:rPr>
              <a:t>, incluyendo los de asignación, comparación, aritméticos, bit a bit, lógicos, ternarios, de cadena y otros.</a:t>
            </a:r>
            <a:endParaRPr b="0" i="0" sz="1333" u="none" cap="none" strike="noStrike">
              <a:solidFill>
                <a:srgbClr val="595959"/>
              </a:solidFill>
              <a:latin typeface="Montserrat"/>
              <a:ea typeface="Montserrat"/>
              <a:cs typeface="Montserrat"/>
              <a:sym typeface="Montserrat"/>
            </a:endParaRPr>
          </a:p>
          <a:p>
            <a:pPr indent="-313295" lvl="0" marL="457200" marR="0" rtl="0" algn="l">
              <a:lnSpc>
                <a:spcPct val="115000"/>
              </a:lnSpc>
              <a:spcBef>
                <a:spcPts val="0"/>
              </a:spcBef>
              <a:spcAft>
                <a:spcPts val="0"/>
              </a:spcAft>
              <a:buClr>
                <a:srgbClr val="000000"/>
              </a:buClr>
              <a:buSzPts val="1334"/>
              <a:buFont typeface="Montserrat"/>
              <a:buChar char="●"/>
            </a:pPr>
            <a:r>
              <a:rPr b="0" i="0" lang="es" sz="1333" u="sng" cap="none" strike="noStrike">
                <a:solidFill>
                  <a:schemeClr val="hlink"/>
                </a:solidFill>
                <a:latin typeface="Montserrat"/>
                <a:ea typeface="Montserrat"/>
                <a:cs typeface="Montserrat"/>
                <a:sym typeface="Montserrat"/>
                <a:hlinkClick r:id="rId4"/>
              </a:rPr>
              <a:t>Tomando decisiones en tu código - condicionales</a:t>
            </a:r>
            <a:r>
              <a:rPr b="0" i="0" lang="es" sz="1333" u="none" cap="none" strike="noStrike">
                <a:solidFill>
                  <a:srgbClr val="595959"/>
                </a:solidFill>
                <a:latin typeface="Montserrat"/>
                <a:ea typeface="Montserrat"/>
                <a:cs typeface="Montserrat"/>
                <a:sym typeface="Montserrat"/>
              </a:rPr>
              <a:t>, en developer.mozilla.org</a:t>
            </a:r>
            <a:endParaRPr b="0" i="0" sz="1333" u="none" cap="none" strike="noStrike">
              <a:solidFill>
                <a:srgbClr val="595959"/>
              </a:solidFill>
              <a:latin typeface="Montserrat"/>
              <a:ea typeface="Montserrat"/>
              <a:cs typeface="Montserrat"/>
              <a:sym typeface="Montserrat"/>
            </a:endParaRPr>
          </a:p>
          <a:p>
            <a:pPr indent="-313295" lvl="0" marL="457200" marR="0" rtl="0" algn="l">
              <a:lnSpc>
                <a:spcPct val="115000"/>
              </a:lnSpc>
              <a:spcBef>
                <a:spcPts val="0"/>
              </a:spcBef>
              <a:spcAft>
                <a:spcPts val="0"/>
              </a:spcAft>
              <a:buClr>
                <a:srgbClr val="000000"/>
              </a:buClr>
              <a:buSzPts val="1334"/>
              <a:buFont typeface="Montserrat"/>
              <a:buChar char="●"/>
            </a:pPr>
            <a:r>
              <a:rPr b="0" i="0" lang="es" sz="1333" u="sng" cap="none" strike="noStrike">
                <a:solidFill>
                  <a:schemeClr val="hlink"/>
                </a:solidFill>
                <a:latin typeface="Montserrat"/>
                <a:ea typeface="Montserrat"/>
                <a:cs typeface="Montserrat"/>
                <a:sym typeface="Montserrat"/>
                <a:hlinkClick r:id="rId5"/>
              </a:rPr>
              <a:t>¿Cómo utilizar bucles en JavaScript?</a:t>
            </a:r>
            <a:endParaRPr b="0" i="0" sz="1333" u="none" cap="none" strike="noStrike">
              <a:solidFill>
                <a:srgbClr val="595959"/>
              </a:solidFill>
              <a:latin typeface="Montserrat"/>
              <a:ea typeface="Montserrat"/>
              <a:cs typeface="Montserrat"/>
              <a:sym typeface="Montserrat"/>
            </a:endParaRPr>
          </a:p>
          <a:p>
            <a:pPr indent="-313295" lvl="0" marL="457200" marR="0" rtl="0" algn="l">
              <a:lnSpc>
                <a:spcPct val="115000"/>
              </a:lnSpc>
              <a:spcBef>
                <a:spcPts val="0"/>
              </a:spcBef>
              <a:spcAft>
                <a:spcPts val="0"/>
              </a:spcAft>
              <a:buClr>
                <a:srgbClr val="595959"/>
              </a:buClr>
              <a:buSzPts val="1334"/>
              <a:buFont typeface="Montserrat"/>
              <a:buChar char="●"/>
            </a:pPr>
            <a:r>
              <a:rPr b="0" i="0" lang="es" sz="1333" u="sng" cap="none" strike="noStrike">
                <a:solidFill>
                  <a:schemeClr val="hlink"/>
                </a:solidFill>
                <a:latin typeface="Montserrat"/>
                <a:ea typeface="Montserrat"/>
                <a:cs typeface="Montserrat"/>
                <a:sym typeface="Montserrat"/>
                <a:hlinkClick r:id="rId6"/>
              </a:rPr>
              <a:t>Bucle For</a:t>
            </a:r>
            <a:r>
              <a:rPr b="0" i="0" lang="es" sz="1333" u="none" cap="none" strike="noStrike">
                <a:solidFill>
                  <a:srgbClr val="595959"/>
                </a:solidFill>
                <a:latin typeface="Montserrat"/>
                <a:ea typeface="Montserrat"/>
                <a:cs typeface="Montserrat"/>
                <a:sym typeface="Montserrat"/>
              </a:rPr>
              <a:t> en W3Schools.com</a:t>
            </a:r>
            <a:endParaRPr b="0" i="0" sz="1333" u="none" cap="none" strike="noStrike">
              <a:solidFill>
                <a:srgbClr val="595959"/>
              </a:solidFill>
              <a:latin typeface="Montserrat"/>
              <a:ea typeface="Montserrat"/>
              <a:cs typeface="Montserrat"/>
              <a:sym typeface="Montserrat"/>
            </a:endParaRPr>
          </a:p>
          <a:p>
            <a:pPr indent="-313295" lvl="0" marL="457200" marR="0" rtl="0" algn="l">
              <a:lnSpc>
                <a:spcPct val="115000"/>
              </a:lnSpc>
              <a:spcBef>
                <a:spcPts val="0"/>
              </a:spcBef>
              <a:spcAft>
                <a:spcPts val="0"/>
              </a:spcAft>
              <a:buClr>
                <a:srgbClr val="595959"/>
              </a:buClr>
              <a:buSzPts val="1334"/>
              <a:buFont typeface="Montserrat"/>
              <a:buChar char="●"/>
            </a:pPr>
            <a:r>
              <a:rPr b="0" i="0" lang="es" sz="1333" u="sng" cap="none" strike="noStrike">
                <a:solidFill>
                  <a:schemeClr val="hlink"/>
                </a:solidFill>
                <a:latin typeface="Montserrat"/>
                <a:ea typeface="Montserrat"/>
                <a:cs typeface="Montserrat"/>
                <a:sym typeface="Montserrat"/>
                <a:hlinkClick r:id="rId7"/>
              </a:rPr>
              <a:t>Bucle While</a:t>
            </a:r>
            <a:r>
              <a:rPr b="0" i="0" lang="es" sz="1333" u="none" cap="none" strike="noStrike">
                <a:solidFill>
                  <a:srgbClr val="595959"/>
                </a:solidFill>
                <a:latin typeface="Montserrat"/>
                <a:ea typeface="Montserrat"/>
                <a:cs typeface="Montserrat"/>
                <a:sym typeface="Montserrat"/>
              </a:rPr>
              <a:t> en W3Schools.com</a:t>
            </a:r>
            <a:endParaRPr b="0" i="0" sz="1333"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1"/>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Actividades prácticas</a:t>
            </a:r>
            <a:endParaRPr/>
          </a:p>
        </p:txBody>
      </p:sp>
      <p:sp>
        <p:nvSpPr>
          <p:cNvPr id="365" name="Google Shape;365;p31"/>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Del archivo “</a:t>
            </a:r>
            <a:r>
              <a:rPr b="1" lang="es"/>
              <a:t>Actividad Práctica - JavaScript Unidad 1</a:t>
            </a:r>
            <a:r>
              <a:rPr lang="es"/>
              <a:t>” están en condiciones de hacer los ejercicios: 6 a 25</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2"/>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No te olvides de dar el presente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3"/>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Recordá: </a:t>
            </a:r>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Revisar la Cartelera de Novedades.</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Hacer tus consultas en el Foro.</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Realizar los Ejercicios obligatorios.</a:t>
            </a:r>
            <a:endParaRPr b="0" sz="3200">
              <a:latin typeface="Montserrat SemiBold"/>
              <a:ea typeface="Montserrat SemiBold"/>
              <a:cs typeface="Montserrat SemiBold"/>
              <a:sym typeface="Montserrat SemiBold"/>
            </a:endParaRPr>
          </a:p>
          <a:p>
            <a:pPr indent="0" lvl="0" marL="0" rtl="0" algn="l">
              <a:lnSpc>
                <a:spcPct val="100000"/>
              </a:lnSpc>
              <a:spcBef>
                <a:spcPts val="0"/>
              </a:spcBef>
              <a:spcAft>
                <a:spcPts val="0"/>
              </a:spcAft>
              <a:buSzPts val="3700"/>
              <a:buNone/>
            </a:pPr>
            <a:r>
              <a:t/>
            </a:r>
            <a:endParaRPr sz="3200"/>
          </a:p>
          <a:p>
            <a:pPr indent="0" lvl="0" marL="0" rtl="0" algn="l">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4"/>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1200"/>
              </a:spcBef>
              <a:spcAft>
                <a:spcPts val="0"/>
              </a:spcAft>
              <a:buSzPts val="3700"/>
              <a:buNone/>
            </a:pPr>
            <a:r>
              <a:rPr lang="es"/>
              <a:t>Muchas gracias por tu atención.</a:t>
            </a:r>
            <a:endParaRPr/>
          </a:p>
          <a:p>
            <a:pPr indent="0" lvl="0" marL="0" rtl="0" algn="l">
              <a:lnSpc>
                <a:spcPct val="115000"/>
              </a:lnSpc>
              <a:spcBef>
                <a:spcPts val="1200"/>
              </a:spcBef>
              <a:spcAft>
                <a:spcPts val="1200"/>
              </a:spcAft>
              <a:buSzPts val="3700"/>
              <a:buNone/>
            </a:pPr>
            <a:r>
              <a:rPr lang="es"/>
              <a:t>Nos vemos pronto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14</a:t>
            </a:r>
            <a:endParaRPr/>
          </a:p>
        </p:txBody>
      </p:sp>
      <p:sp>
        <p:nvSpPr>
          <p:cNvPr id="163" name="Google Shape;163;p4"/>
          <p:cNvSpPr txBox="1"/>
          <p:nvPr>
            <p:ph type="title"/>
          </p:nvPr>
        </p:nvSpPr>
        <p:spPr>
          <a:xfrm>
            <a:off x="1275675" y="1159375"/>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13</a:t>
            </a:r>
            <a:endParaRPr/>
          </a:p>
        </p:txBody>
      </p:sp>
      <p:sp>
        <p:nvSpPr>
          <p:cNvPr id="164" name="Google Shape;164;p4"/>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78571"/>
              <a:buFont typeface="Arial"/>
              <a:buNone/>
            </a:pPr>
            <a:r>
              <a:rPr lang="es"/>
              <a:t>Clase 15</a:t>
            </a:r>
            <a:endParaRPr/>
          </a:p>
        </p:txBody>
      </p:sp>
      <p:sp>
        <p:nvSpPr>
          <p:cNvPr id="165" name="Google Shape;165;p4"/>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s"/>
              <a:t>I</a:t>
            </a:r>
            <a:r>
              <a:rPr b="1" lang="es" sz="1000"/>
              <a:t>ntroducción a Javascript</a:t>
            </a:r>
            <a:endParaRPr b="1" sz="1000"/>
          </a:p>
          <a:p>
            <a:pPr indent="0" lvl="0" marL="0" rtl="0" algn="l">
              <a:lnSpc>
                <a:spcPct val="100000"/>
              </a:lnSpc>
              <a:spcBef>
                <a:spcPts val="0"/>
              </a:spcBef>
              <a:spcAft>
                <a:spcPts val="0"/>
              </a:spcAft>
              <a:buSzPts val="990"/>
              <a:buNone/>
            </a:pPr>
            <a:r>
              <a:t/>
            </a:r>
            <a:endParaRPr b="1" sz="1000"/>
          </a:p>
          <a:p>
            <a:pPr indent="-292100" lvl="0" marL="457200" rtl="0" algn="l">
              <a:lnSpc>
                <a:spcPct val="100000"/>
              </a:lnSpc>
              <a:spcBef>
                <a:spcPts val="0"/>
              </a:spcBef>
              <a:spcAft>
                <a:spcPts val="0"/>
              </a:spcAft>
              <a:buSzPts val="1000"/>
              <a:buChar char="●"/>
            </a:pPr>
            <a:r>
              <a:rPr lang="es"/>
              <a:t>¿Qué es y para qué se usa?</a:t>
            </a:r>
            <a:endParaRPr/>
          </a:p>
          <a:p>
            <a:pPr indent="-292100" lvl="0" marL="457200" rtl="0" algn="l">
              <a:lnSpc>
                <a:spcPct val="100000"/>
              </a:lnSpc>
              <a:spcBef>
                <a:spcPts val="0"/>
              </a:spcBef>
              <a:spcAft>
                <a:spcPts val="0"/>
              </a:spcAft>
              <a:buSzPts val="1000"/>
              <a:buChar char="●"/>
            </a:pPr>
            <a:r>
              <a:rPr lang="es"/>
              <a:t>Conceptos generales. Sintaxis básica.</a:t>
            </a:r>
            <a:endParaRPr/>
          </a:p>
          <a:p>
            <a:pPr indent="-292100" lvl="0" marL="457200" rtl="0" algn="l">
              <a:lnSpc>
                <a:spcPct val="100000"/>
              </a:lnSpc>
              <a:spcBef>
                <a:spcPts val="0"/>
              </a:spcBef>
              <a:spcAft>
                <a:spcPts val="0"/>
              </a:spcAft>
              <a:buSzPts val="1000"/>
              <a:buChar char="●"/>
            </a:pPr>
            <a:r>
              <a:rPr lang="es"/>
              <a:t>Variable, ¿qué es y cómo declararla? Tipos.</a:t>
            </a:r>
            <a:endParaRPr/>
          </a:p>
          <a:p>
            <a:pPr indent="-292100" lvl="0" marL="457200" rtl="0" algn="l">
              <a:lnSpc>
                <a:spcPct val="100000"/>
              </a:lnSpc>
              <a:spcBef>
                <a:spcPts val="0"/>
              </a:spcBef>
              <a:spcAft>
                <a:spcPts val="0"/>
              </a:spcAft>
              <a:buSzPts val="1000"/>
              <a:buChar char="●"/>
            </a:pPr>
            <a:r>
              <a:rPr lang="es"/>
              <a:t>Asignación y cambio del valor.</a:t>
            </a:r>
            <a:endParaRPr/>
          </a:p>
          <a:p>
            <a:pPr indent="-292100" lvl="0" marL="457200" rtl="0" algn="l">
              <a:lnSpc>
                <a:spcPct val="100000"/>
              </a:lnSpc>
              <a:spcBef>
                <a:spcPts val="0"/>
              </a:spcBef>
              <a:spcAft>
                <a:spcPts val="0"/>
              </a:spcAft>
              <a:buSzPts val="1000"/>
              <a:buChar char="●"/>
            </a:pPr>
            <a:r>
              <a:rPr lang="es"/>
              <a:t>Operadores aritméticos.</a:t>
            </a:r>
            <a:endParaRPr/>
          </a:p>
          <a:p>
            <a:pPr indent="-292100" lvl="0" marL="457200" rtl="0" algn="l">
              <a:lnSpc>
                <a:spcPct val="100000"/>
              </a:lnSpc>
              <a:spcBef>
                <a:spcPts val="0"/>
              </a:spcBef>
              <a:spcAft>
                <a:spcPts val="0"/>
              </a:spcAft>
              <a:buSzPts val="1000"/>
              <a:buChar char="●"/>
            </a:pPr>
            <a:r>
              <a:rPr lang="es"/>
              <a:t>Conversión a entero y flotante.</a:t>
            </a:r>
            <a:endParaRPr/>
          </a:p>
        </p:txBody>
      </p:sp>
      <p:sp>
        <p:nvSpPr>
          <p:cNvPr id="166" name="Google Shape;166;p4"/>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t>Programación modular con funciones</a:t>
            </a:r>
            <a:endParaRPr b="1"/>
          </a:p>
          <a:p>
            <a:pPr indent="0" lvl="0" marL="0" rtl="0" algn="l">
              <a:lnSpc>
                <a:spcPct val="100000"/>
              </a:lnSpc>
              <a:spcBef>
                <a:spcPts val="0"/>
              </a:spcBef>
              <a:spcAft>
                <a:spcPts val="0"/>
              </a:spcAft>
              <a:buClr>
                <a:schemeClr val="dk1"/>
              </a:buClr>
              <a:buSzPts val="1100"/>
              <a:buFont typeface="Arial"/>
              <a:buNone/>
            </a:pPr>
            <a:r>
              <a:t/>
            </a:r>
            <a:endParaRPr b="1"/>
          </a:p>
          <a:p>
            <a:pPr indent="-292100" lvl="0" marL="457200" rtl="0" algn="l">
              <a:lnSpc>
                <a:spcPct val="115000"/>
              </a:lnSpc>
              <a:spcBef>
                <a:spcPts val="0"/>
              </a:spcBef>
              <a:spcAft>
                <a:spcPts val="0"/>
              </a:spcAft>
              <a:buSzPts val="1000"/>
              <a:buChar char="●"/>
            </a:pPr>
            <a:r>
              <a:rPr lang="es"/>
              <a:t>Funciones. ¿Qué son? Scope global y local.</a:t>
            </a:r>
            <a:endParaRPr/>
          </a:p>
          <a:p>
            <a:pPr indent="-292100" lvl="0" marL="457200" rtl="0" algn="l">
              <a:lnSpc>
                <a:spcPct val="115000"/>
              </a:lnSpc>
              <a:spcBef>
                <a:spcPts val="0"/>
              </a:spcBef>
              <a:spcAft>
                <a:spcPts val="0"/>
              </a:spcAft>
              <a:buSzPts val="1000"/>
              <a:buChar char="●"/>
            </a:pPr>
            <a:r>
              <a:rPr lang="es"/>
              <a:t>Programación modular vs. Funciones.</a:t>
            </a:r>
            <a:endParaRPr/>
          </a:p>
          <a:p>
            <a:pPr indent="-292100" lvl="0" marL="457200" rtl="0" algn="l">
              <a:lnSpc>
                <a:spcPct val="115000"/>
              </a:lnSpc>
              <a:spcBef>
                <a:spcPts val="0"/>
              </a:spcBef>
              <a:spcAft>
                <a:spcPts val="0"/>
              </a:spcAft>
              <a:buSzPts val="1000"/>
              <a:buChar char="●"/>
            </a:pPr>
            <a:r>
              <a:rPr lang="es"/>
              <a:t>Función anónima y función flecha.</a:t>
            </a:r>
            <a:endParaRPr/>
          </a:p>
          <a:p>
            <a:pPr indent="-292100" lvl="0" marL="457200" rtl="0" algn="l">
              <a:lnSpc>
                <a:spcPct val="115000"/>
              </a:lnSpc>
              <a:spcBef>
                <a:spcPts val="0"/>
              </a:spcBef>
              <a:spcAft>
                <a:spcPts val="0"/>
              </a:spcAft>
              <a:buSzPts val="1000"/>
              <a:buChar char="●"/>
            </a:pPr>
            <a:r>
              <a:rPr lang="es"/>
              <a:t>Callbacks y clausuras.</a:t>
            </a:r>
            <a:endParaRPr/>
          </a:p>
        </p:txBody>
      </p:sp>
      <p:sp>
        <p:nvSpPr>
          <p:cNvPr id="167" name="Google Shape;167;p4"/>
          <p:cNvSpPr txBox="1"/>
          <p:nvPr>
            <p:ph idx="6" type="title"/>
          </p:nvPr>
        </p:nvSpPr>
        <p:spPr>
          <a:xfrm>
            <a:off x="3331525" y="2155125"/>
            <a:ext cx="2397900" cy="212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t>Condicionales y Ciclos</a:t>
            </a:r>
            <a:endParaRPr b="1"/>
          </a:p>
          <a:p>
            <a:pPr indent="0" lvl="0" marL="0" rtl="0" algn="l">
              <a:lnSpc>
                <a:spcPct val="100000"/>
              </a:lnSpc>
              <a:spcBef>
                <a:spcPts val="0"/>
              </a:spcBef>
              <a:spcAft>
                <a:spcPts val="0"/>
              </a:spcAft>
              <a:buClr>
                <a:schemeClr val="dk1"/>
              </a:buClr>
              <a:buSzPts val="1100"/>
              <a:buFont typeface="Arial"/>
              <a:buNone/>
            </a:pPr>
            <a:r>
              <a:t/>
            </a:r>
            <a:endParaRPr b="1"/>
          </a:p>
          <a:p>
            <a:pPr indent="-292100" lvl="0" marL="457200" rtl="0" algn="l">
              <a:lnSpc>
                <a:spcPct val="115000"/>
              </a:lnSpc>
              <a:spcBef>
                <a:spcPts val="0"/>
              </a:spcBef>
              <a:spcAft>
                <a:spcPts val="0"/>
              </a:spcAft>
              <a:buSzPts val="1000"/>
              <a:buChar char="●"/>
            </a:pPr>
            <a:r>
              <a:rPr lang="es"/>
              <a:t>Control de flujos.</a:t>
            </a:r>
            <a:endParaRPr/>
          </a:p>
          <a:p>
            <a:pPr indent="-292100" lvl="0" marL="457200" rtl="0" algn="l">
              <a:lnSpc>
                <a:spcPct val="115000"/>
              </a:lnSpc>
              <a:spcBef>
                <a:spcPts val="0"/>
              </a:spcBef>
              <a:spcAft>
                <a:spcPts val="0"/>
              </a:spcAft>
              <a:buSzPts val="1000"/>
              <a:buChar char="●"/>
            </a:pPr>
            <a:r>
              <a:rPr lang="es"/>
              <a:t>Condicional. ¿Qué es?</a:t>
            </a:r>
            <a:endParaRPr/>
          </a:p>
          <a:p>
            <a:pPr indent="-292100" lvl="0" marL="457200" rtl="0" algn="l">
              <a:lnSpc>
                <a:spcPct val="115000"/>
              </a:lnSpc>
              <a:spcBef>
                <a:spcPts val="0"/>
              </a:spcBef>
              <a:spcAft>
                <a:spcPts val="0"/>
              </a:spcAft>
              <a:buSzPts val="1000"/>
              <a:buChar char="●"/>
            </a:pPr>
            <a:r>
              <a:rPr lang="es"/>
              <a:t>Operadores lógicos y de comparación.</a:t>
            </a:r>
            <a:endParaRPr/>
          </a:p>
          <a:p>
            <a:pPr indent="-292100" lvl="0" marL="457200" rtl="0" algn="l">
              <a:lnSpc>
                <a:spcPct val="115000"/>
              </a:lnSpc>
              <a:spcBef>
                <a:spcPts val="0"/>
              </a:spcBef>
              <a:spcAft>
                <a:spcPts val="0"/>
              </a:spcAft>
              <a:buSzPts val="1000"/>
              <a:buChar char="●"/>
            </a:pPr>
            <a:r>
              <a:rPr lang="es"/>
              <a:t>Ciclos. ¿Qué son? Tipos y diferencias entre sí.</a:t>
            </a:r>
            <a:endParaRPr/>
          </a:p>
          <a:p>
            <a:pPr indent="-292100" lvl="0" marL="457200" rtl="0" algn="l">
              <a:lnSpc>
                <a:spcPct val="115000"/>
              </a:lnSpc>
              <a:spcBef>
                <a:spcPts val="0"/>
              </a:spcBef>
              <a:spcAft>
                <a:spcPts val="0"/>
              </a:spcAft>
              <a:buSzPts val="1000"/>
              <a:buChar char="●"/>
            </a:pPr>
            <a:r>
              <a:rPr lang="es"/>
              <a:t>Cómo combinar operadores lógicos y ciclos.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Operadores lógicos y relacionales</a:t>
            </a:r>
            <a:endParaRPr/>
          </a:p>
        </p:txBody>
      </p:sp>
      <p:sp>
        <p:nvSpPr>
          <p:cNvPr id="173" name="Google Shape;173;p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Operadores de comparación</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179" name="Google Shape;179;p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graphicFrame>
        <p:nvGraphicFramePr>
          <p:cNvPr id="180" name="Google Shape;180;p6"/>
          <p:cNvGraphicFramePr/>
          <p:nvPr/>
        </p:nvGraphicFramePr>
        <p:xfrm>
          <a:off x="5235073" y="1199510"/>
          <a:ext cx="3000000" cy="3000000"/>
        </p:xfrm>
        <a:graphic>
          <a:graphicData uri="http://schemas.openxmlformats.org/drawingml/2006/table">
            <a:tbl>
              <a:tblPr bandRow="1" firstRow="1">
                <a:noFill/>
                <a:tableStyleId>{02A34521-1FBF-4C78-859E-B996854F2917}</a:tableStyleId>
              </a:tblPr>
              <a:tblGrid>
                <a:gridCol w="1161375"/>
                <a:gridCol w="1625800"/>
              </a:tblGrid>
              <a:tr h="272000">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latin typeface="Montserrat"/>
                          <a:ea typeface="Montserrat"/>
                          <a:cs typeface="Montserrat"/>
                          <a:sym typeface="Montserrat"/>
                        </a:rPr>
                        <a:t>Operador</a:t>
                      </a:r>
                      <a:endParaRPr sz="1400" u="none" cap="none" strike="noStrike">
                        <a:latin typeface="Montserrat"/>
                        <a:ea typeface="Montserrat"/>
                        <a:cs typeface="Montserrat"/>
                        <a:sym typeface="Montserrat"/>
                      </a:endParaRPr>
                    </a:p>
                  </a:txBody>
                  <a:tcPr marT="45725" marB="45725" marR="91450" marL="91450">
                    <a:solidFill>
                      <a:srgbClr val="F8C82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latin typeface="Montserrat"/>
                          <a:ea typeface="Montserrat"/>
                          <a:cs typeface="Montserrat"/>
                          <a:sym typeface="Montserrat"/>
                        </a:rPr>
                        <a:t>Descripción</a:t>
                      </a:r>
                      <a:endParaRPr sz="1400" u="none" cap="none" strike="noStrike">
                        <a:latin typeface="Montserrat"/>
                        <a:ea typeface="Montserrat"/>
                        <a:cs typeface="Montserrat"/>
                        <a:sym typeface="Montserrat"/>
                      </a:endParaRPr>
                    </a:p>
                  </a:txBody>
                  <a:tcPr marT="45725" marB="45725" marR="91450" marL="91450">
                    <a:solidFill>
                      <a:srgbClr val="F8C823"/>
                    </a:solidFill>
                  </a:tcPr>
                </a:tc>
              </a:tr>
              <a:tr h="272000">
                <a:tc>
                  <a:txBody>
                    <a:bodyPr/>
                    <a:lstStyle/>
                    <a:p>
                      <a:pPr indent="0" lvl="0" marL="0" marR="0" rtl="0" algn="l">
                        <a:lnSpc>
                          <a:spcPct val="100000"/>
                        </a:lnSpc>
                        <a:spcBef>
                          <a:spcPts val="0"/>
                        </a:spcBef>
                        <a:spcAft>
                          <a:spcPts val="0"/>
                        </a:spcAft>
                        <a:buClr>
                          <a:srgbClr val="000000"/>
                        </a:buClr>
                        <a:buSzPts val="1100"/>
                        <a:buFont typeface="Arial"/>
                        <a:buNone/>
                      </a:pPr>
                      <a:r>
                        <a:rPr b="1" lang="es" sz="1200" u="none" cap="none" strike="noStrike">
                          <a:latin typeface="Montserrat"/>
                          <a:ea typeface="Montserrat"/>
                          <a:cs typeface="Montserrat"/>
                          <a:sym typeface="Montserrat"/>
                        </a:rPr>
                        <a:t>==</a:t>
                      </a:r>
                      <a:endParaRPr b="1" sz="1200" u="none" cap="none" strike="noStrike">
                        <a:latin typeface="Montserrat"/>
                        <a:ea typeface="Montserrat"/>
                        <a:cs typeface="Montserrat"/>
                        <a:sym typeface="Montserrat"/>
                      </a:endParaRPr>
                    </a:p>
                  </a:txBody>
                  <a:tcPr marT="76200" marB="76200" marR="76200" marL="152400">
                    <a:solidFill>
                      <a:srgbClr val="FFE66D"/>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 sz="1200" u="none" cap="none" strike="noStrike">
                          <a:latin typeface="Montserrat"/>
                          <a:ea typeface="Montserrat"/>
                          <a:cs typeface="Montserrat"/>
                          <a:sym typeface="Montserrat"/>
                        </a:rPr>
                        <a:t>igual a</a:t>
                      </a:r>
                      <a:endParaRPr sz="1200" u="none" cap="none" strike="noStrike">
                        <a:latin typeface="Montserrat"/>
                        <a:ea typeface="Montserrat"/>
                        <a:cs typeface="Montserrat"/>
                        <a:sym typeface="Montserrat"/>
                      </a:endParaRPr>
                    </a:p>
                  </a:txBody>
                  <a:tcPr marT="76200" marB="76200" marR="76200" marL="76200">
                    <a:solidFill>
                      <a:srgbClr val="FFE66D"/>
                    </a:solidFill>
                  </a:tcPr>
                </a:tc>
              </a:tr>
              <a:tr h="272000">
                <a:tc>
                  <a:txBody>
                    <a:bodyPr/>
                    <a:lstStyle/>
                    <a:p>
                      <a:pPr indent="0" lvl="0" marL="0" marR="0" rtl="0" algn="l">
                        <a:lnSpc>
                          <a:spcPct val="100000"/>
                        </a:lnSpc>
                        <a:spcBef>
                          <a:spcPts val="0"/>
                        </a:spcBef>
                        <a:spcAft>
                          <a:spcPts val="0"/>
                        </a:spcAft>
                        <a:buClr>
                          <a:srgbClr val="000000"/>
                        </a:buClr>
                        <a:buSzPts val="1100"/>
                        <a:buFont typeface="Arial"/>
                        <a:buNone/>
                      </a:pPr>
                      <a:r>
                        <a:rPr b="1" lang="es" sz="1200" u="none" cap="none" strike="noStrike">
                          <a:latin typeface="Montserrat"/>
                          <a:ea typeface="Montserrat"/>
                          <a:cs typeface="Montserrat"/>
                          <a:sym typeface="Montserrat"/>
                        </a:rPr>
                        <a:t>===</a:t>
                      </a:r>
                      <a:endParaRPr b="1" sz="1200" u="none" cap="none" strike="noStrike">
                        <a:latin typeface="Montserrat"/>
                        <a:ea typeface="Montserrat"/>
                        <a:cs typeface="Montserrat"/>
                        <a:sym typeface="Montserrat"/>
                      </a:endParaRPr>
                    </a:p>
                  </a:txBody>
                  <a:tcPr marT="76200" marB="76200" marR="76200" marL="152400">
                    <a:solidFill>
                      <a:srgbClr val="F3F3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 sz="1200" u="none" cap="none" strike="noStrike">
                          <a:latin typeface="Montserrat"/>
                          <a:ea typeface="Montserrat"/>
                          <a:cs typeface="Montserrat"/>
                          <a:sym typeface="Montserrat"/>
                        </a:rPr>
                        <a:t>igual valor y tipo</a:t>
                      </a:r>
                      <a:endParaRPr sz="1200" u="none" cap="none" strike="noStrike">
                        <a:latin typeface="Montserrat"/>
                        <a:ea typeface="Montserrat"/>
                        <a:cs typeface="Montserrat"/>
                        <a:sym typeface="Montserrat"/>
                      </a:endParaRPr>
                    </a:p>
                  </a:txBody>
                  <a:tcPr marT="76200" marB="76200" marR="76200" marL="76200">
                    <a:solidFill>
                      <a:srgbClr val="F3F3F3"/>
                    </a:solidFill>
                  </a:tcPr>
                </a:tc>
              </a:tr>
              <a:tr h="272000">
                <a:tc>
                  <a:txBody>
                    <a:bodyPr/>
                    <a:lstStyle/>
                    <a:p>
                      <a:pPr indent="0" lvl="0" marL="0" marR="0" rtl="0" algn="l">
                        <a:lnSpc>
                          <a:spcPct val="100000"/>
                        </a:lnSpc>
                        <a:spcBef>
                          <a:spcPts val="0"/>
                        </a:spcBef>
                        <a:spcAft>
                          <a:spcPts val="0"/>
                        </a:spcAft>
                        <a:buClr>
                          <a:srgbClr val="000000"/>
                        </a:buClr>
                        <a:buSzPts val="1100"/>
                        <a:buFont typeface="Arial"/>
                        <a:buNone/>
                      </a:pPr>
                      <a:r>
                        <a:rPr b="1" lang="es" sz="1200" u="none" cap="none" strike="noStrike">
                          <a:latin typeface="Montserrat"/>
                          <a:ea typeface="Montserrat"/>
                          <a:cs typeface="Montserrat"/>
                          <a:sym typeface="Montserrat"/>
                        </a:rPr>
                        <a:t>!=</a:t>
                      </a:r>
                      <a:endParaRPr b="1" sz="1200" u="none" cap="none" strike="noStrike">
                        <a:latin typeface="Montserrat"/>
                        <a:ea typeface="Montserrat"/>
                        <a:cs typeface="Montserrat"/>
                        <a:sym typeface="Montserrat"/>
                      </a:endParaRPr>
                    </a:p>
                  </a:txBody>
                  <a:tcPr marT="76200" marB="76200" marR="76200" marL="152400">
                    <a:solidFill>
                      <a:srgbClr val="FFE66D"/>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 sz="1200" u="none" cap="none" strike="noStrike">
                          <a:latin typeface="Montserrat"/>
                          <a:ea typeface="Montserrat"/>
                          <a:cs typeface="Montserrat"/>
                          <a:sym typeface="Montserrat"/>
                        </a:rPr>
                        <a:t>no igual a</a:t>
                      </a:r>
                      <a:endParaRPr sz="1200" u="none" cap="none" strike="noStrike">
                        <a:latin typeface="Montserrat"/>
                        <a:ea typeface="Montserrat"/>
                        <a:cs typeface="Montserrat"/>
                        <a:sym typeface="Montserrat"/>
                      </a:endParaRPr>
                    </a:p>
                  </a:txBody>
                  <a:tcPr marT="76200" marB="76200" marR="76200" marL="76200">
                    <a:solidFill>
                      <a:srgbClr val="FFE66D"/>
                    </a:solidFill>
                  </a:tcPr>
                </a:tc>
              </a:tr>
              <a:tr h="272000">
                <a:tc>
                  <a:txBody>
                    <a:bodyPr/>
                    <a:lstStyle/>
                    <a:p>
                      <a:pPr indent="0" lvl="0" marL="0" marR="0" rtl="0" algn="l">
                        <a:lnSpc>
                          <a:spcPct val="100000"/>
                        </a:lnSpc>
                        <a:spcBef>
                          <a:spcPts val="0"/>
                        </a:spcBef>
                        <a:spcAft>
                          <a:spcPts val="0"/>
                        </a:spcAft>
                        <a:buClr>
                          <a:srgbClr val="000000"/>
                        </a:buClr>
                        <a:buSzPts val="1100"/>
                        <a:buFont typeface="Arial"/>
                        <a:buNone/>
                      </a:pPr>
                      <a:r>
                        <a:rPr b="1" lang="es" sz="1200" u="none" cap="none" strike="noStrike">
                          <a:latin typeface="Montserrat"/>
                          <a:ea typeface="Montserrat"/>
                          <a:cs typeface="Montserrat"/>
                          <a:sym typeface="Montserrat"/>
                        </a:rPr>
                        <a:t>!==</a:t>
                      </a:r>
                      <a:endParaRPr b="1" sz="1200" u="none" cap="none" strike="noStrike">
                        <a:latin typeface="Montserrat"/>
                        <a:ea typeface="Montserrat"/>
                        <a:cs typeface="Montserrat"/>
                        <a:sym typeface="Montserrat"/>
                      </a:endParaRPr>
                    </a:p>
                  </a:txBody>
                  <a:tcPr marT="76200" marB="76200" marR="76200" marL="152400">
                    <a:solidFill>
                      <a:srgbClr val="F3F3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 sz="1200" u="none" cap="none" strike="noStrike">
                          <a:latin typeface="Montserrat"/>
                          <a:ea typeface="Montserrat"/>
                          <a:cs typeface="Montserrat"/>
                          <a:sym typeface="Montserrat"/>
                        </a:rPr>
                        <a:t>igual valor no tipo</a:t>
                      </a:r>
                      <a:endParaRPr sz="1400" u="none" cap="none" strike="noStrike"/>
                    </a:p>
                  </a:txBody>
                  <a:tcPr marT="76200" marB="76200" marR="76200" marL="76200">
                    <a:solidFill>
                      <a:srgbClr val="F3F3F3"/>
                    </a:solidFill>
                  </a:tcPr>
                </a:tc>
              </a:tr>
              <a:tr h="272000">
                <a:tc>
                  <a:txBody>
                    <a:bodyPr/>
                    <a:lstStyle/>
                    <a:p>
                      <a:pPr indent="0" lvl="0" marL="0" marR="0" rtl="0" algn="l">
                        <a:lnSpc>
                          <a:spcPct val="100000"/>
                        </a:lnSpc>
                        <a:spcBef>
                          <a:spcPts val="0"/>
                        </a:spcBef>
                        <a:spcAft>
                          <a:spcPts val="0"/>
                        </a:spcAft>
                        <a:buClr>
                          <a:srgbClr val="000000"/>
                        </a:buClr>
                        <a:buSzPts val="1100"/>
                        <a:buFont typeface="Arial"/>
                        <a:buNone/>
                      </a:pPr>
                      <a:r>
                        <a:rPr b="1" lang="es" sz="1200" u="none" cap="none" strike="noStrike">
                          <a:latin typeface="Montserrat"/>
                          <a:ea typeface="Montserrat"/>
                          <a:cs typeface="Montserrat"/>
                          <a:sym typeface="Montserrat"/>
                        </a:rPr>
                        <a:t>&gt;</a:t>
                      </a:r>
                      <a:endParaRPr b="1" sz="1200" u="none" cap="none" strike="noStrike">
                        <a:latin typeface="Montserrat"/>
                        <a:ea typeface="Montserrat"/>
                        <a:cs typeface="Montserrat"/>
                        <a:sym typeface="Montserrat"/>
                      </a:endParaRPr>
                    </a:p>
                  </a:txBody>
                  <a:tcPr marT="76200" marB="76200" marR="76200" marL="152400">
                    <a:solidFill>
                      <a:srgbClr val="FFE66D"/>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 sz="1200" u="none" cap="none" strike="noStrike">
                          <a:latin typeface="Montserrat"/>
                          <a:ea typeface="Montserrat"/>
                          <a:cs typeface="Montserrat"/>
                          <a:sym typeface="Montserrat"/>
                        </a:rPr>
                        <a:t>mayor que</a:t>
                      </a:r>
                      <a:endParaRPr sz="1200" u="none" cap="none" strike="noStrike">
                        <a:latin typeface="Montserrat"/>
                        <a:ea typeface="Montserrat"/>
                        <a:cs typeface="Montserrat"/>
                        <a:sym typeface="Montserrat"/>
                      </a:endParaRPr>
                    </a:p>
                  </a:txBody>
                  <a:tcPr marT="76200" marB="76200" marR="76200" marL="76200">
                    <a:solidFill>
                      <a:srgbClr val="FFE66D"/>
                    </a:solidFill>
                  </a:tcPr>
                </a:tc>
              </a:tr>
              <a:tr h="272000">
                <a:tc>
                  <a:txBody>
                    <a:bodyPr/>
                    <a:lstStyle/>
                    <a:p>
                      <a:pPr indent="0" lvl="0" marL="0" marR="0" rtl="0" algn="l">
                        <a:lnSpc>
                          <a:spcPct val="100000"/>
                        </a:lnSpc>
                        <a:spcBef>
                          <a:spcPts val="0"/>
                        </a:spcBef>
                        <a:spcAft>
                          <a:spcPts val="0"/>
                        </a:spcAft>
                        <a:buClr>
                          <a:srgbClr val="000000"/>
                        </a:buClr>
                        <a:buSzPts val="1100"/>
                        <a:buFont typeface="Arial"/>
                        <a:buNone/>
                      </a:pPr>
                      <a:r>
                        <a:rPr b="1" lang="es" sz="1200" u="none" cap="none" strike="noStrike">
                          <a:latin typeface="Montserrat"/>
                          <a:ea typeface="Montserrat"/>
                          <a:cs typeface="Montserrat"/>
                          <a:sym typeface="Montserrat"/>
                        </a:rPr>
                        <a:t>&lt;</a:t>
                      </a:r>
                      <a:endParaRPr b="1" sz="1200" u="none" cap="none" strike="noStrike">
                        <a:latin typeface="Montserrat"/>
                        <a:ea typeface="Montserrat"/>
                        <a:cs typeface="Montserrat"/>
                        <a:sym typeface="Montserrat"/>
                      </a:endParaRPr>
                    </a:p>
                  </a:txBody>
                  <a:tcPr marT="76200" marB="76200" marR="76200" marL="152400">
                    <a:solidFill>
                      <a:srgbClr val="F3F3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 sz="1200" u="none" cap="none" strike="noStrike">
                          <a:latin typeface="Montserrat"/>
                          <a:ea typeface="Montserrat"/>
                          <a:cs typeface="Montserrat"/>
                          <a:sym typeface="Montserrat"/>
                        </a:rPr>
                        <a:t>menor que</a:t>
                      </a:r>
                      <a:endParaRPr sz="1200" u="none" cap="none" strike="noStrike">
                        <a:latin typeface="Montserrat"/>
                        <a:ea typeface="Montserrat"/>
                        <a:cs typeface="Montserrat"/>
                        <a:sym typeface="Montserrat"/>
                      </a:endParaRPr>
                    </a:p>
                  </a:txBody>
                  <a:tcPr marT="76200" marB="76200" marR="76200" marL="76200">
                    <a:solidFill>
                      <a:srgbClr val="F3F3F3"/>
                    </a:solidFill>
                  </a:tcPr>
                </a:tc>
              </a:tr>
              <a:tr h="272000">
                <a:tc>
                  <a:txBody>
                    <a:bodyPr/>
                    <a:lstStyle/>
                    <a:p>
                      <a:pPr indent="0" lvl="0" marL="0" marR="0" rtl="0" algn="l">
                        <a:lnSpc>
                          <a:spcPct val="100000"/>
                        </a:lnSpc>
                        <a:spcBef>
                          <a:spcPts val="0"/>
                        </a:spcBef>
                        <a:spcAft>
                          <a:spcPts val="0"/>
                        </a:spcAft>
                        <a:buClr>
                          <a:srgbClr val="000000"/>
                        </a:buClr>
                        <a:buSzPts val="1100"/>
                        <a:buFont typeface="Arial"/>
                        <a:buNone/>
                      </a:pPr>
                      <a:r>
                        <a:rPr b="1" lang="es" sz="1200" u="none" cap="none" strike="noStrike">
                          <a:latin typeface="Montserrat"/>
                          <a:ea typeface="Montserrat"/>
                          <a:cs typeface="Montserrat"/>
                          <a:sym typeface="Montserrat"/>
                        </a:rPr>
                        <a:t>&gt;=</a:t>
                      </a:r>
                      <a:endParaRPr b="1" sz="1200" u="none" cap="none" strike="noStrike">
                        <a:latin typeface="Montserrat"/>
                        <a:ea typeface="Montserrat"/>
                        <a:cs typeface="Montserrat"/>
                        <a:sym typeface="Montserrat"/>
                      </a:endParaRPr>
                    </a:p>
                  </a:txBody>
                  <a:tcPr marT="76200" marB="76200" marR="76200" marL="152400">
                    <a:solidFill>
                      <a:srgbClr val="FFE66D"/>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 sz="1200" u="none" cap="none" strike="noStrike">
                          <a:latin typeface="Montserrat"/>
                          <a:ea typeface="Montserrat"/>
                          <a:cs typeface="Montserrat"/>
                          <a:sym typeface="Montserrat"/>
                        </a:rPr>
                        <a:t>mayor o igual que</a:t>
                      </a:r>
                      <a:endParaRPr sz="1200" u="none" cap="none" strike="noStrike">
                        <a:latin typeface="Montserrat"/>
                        <a:ea typeface="Montserrat"/>
                        <a:cs typeface="Montserrat"/>
                        <a:sym typeface="Montserrat"/>
                      </a:endParaRPr>
                    </a:p>
                  </a:txBody>
                  <a:tcPr marT="76200" marB="76200" marR="76200" marL="76200">
                    <a:solidFill>
                      <a:srgbClr val="FFE66D"/>
                    </a:solidFill>
                  </a:tcPr>
                </a:tc>
              </a:tr>
              <a:tr h="272000">
                <a:tc>
                  <a:txBody>
                    <a:bodyPr/>
                    <a:lstStyle/>
                    <a:p>
                      <a:pPr indent="0" lvl="0" marL="0" marR="0" rtl="0" algn="l">
                        <a:lnSpc>
                          <a:spcPct val="100000"/>
                        </a:lnSpc>
                        <a:spcBef>
                          <a:spcPts val="0"/>
                        </a:spcBef>
                        <a:spcAft>
                          <a:spcPts val="0"/>
                        </a:spcAft>
                        <a:buClr>
                          <a:srgbClr val="000000"/>
                        </a:buClr>
                        <a:buSzPts val="1100"/>
                        <a:buFont typeface="Arial"/>
                        <a:buNone/>
                      </a:pPr>
                      <a:r>
                        <a:rPr b="1" lang="es" sz="1200" u="none" cap="none" strike="noStrike">
                          <a:latin typeface="Montserrat"/>
                          <a:ea typeface="Montserrat"/>
                          <a:cs typeface="Montserrat"/>
                          <a:sym typeface="Montserrat"/>
                        </a:rPr>
                        <a:t>&lt;=</a:t>
                      </a:r>
                      <a:endParaRPr b="1" sz="1200" u="none" cap="none" strike="noStrike">
                        <a:latin typeface="Montserrat"/>
                        <a:ea typeface="Montserrat"/>
                        <a:cs typeface="Montserrat"/>
                        <a:sym typeface="Montserrat"/>
                      </a:endParaRPr>
                    </a:p>
                  </a:txBody>
                  <a:tcPr marT="76200" marB="76200" marR="76200" marL="152400">
                    <a:solidFill>
                      <a:srgbClr val="F3F3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 sz="1200" u="none" cap="none" strike="noStrike">
                          <a:latin typeface="Montserrat"/>
                          <a:ea typeface="Montserrat"/>
                          <a:cs typeface="Montserrat"/>
                          <a:sym typeface="Montserrat"/>
                        </a:rPr>
                        <a:t>menor o igual que</a:t>
                      </a:r>
                      <a:endParaRPr sz="1200" u="none" cap="none" strike="noStrike">
                        <a:latin typeface="Montserrat"/>
                        <a:ea typeface="Montserrat"/>
                        <a:cs typeface="Montserrat"/>
                        <a:sym typeface="Montserrat"/>
                      </a:endParaRPr>
                    </a:p>
                  </a:txBody>
                  <a:tcPr marT="76200" marB="76200" marR="76200" marL="76200">
                    <a:solidFill>
                      <a:srgbClr val="F3F3F3"/>
                    </a:solidFill>
                  </a:tcPr>
                </a:tc>
              </a:tr>
              <a:tr h="272000">
                <a:tc>
                  <a:txBody>
                    <a:bodyPr/>
                    <a:lstStyle/>
                    <a:p>
                      <a:pPr indent="0" lvl="0" marL="0" marR="0" rtl="0" algn="l">
                        <a:lnSpc>
                          <a:spcPct val="100000"/>
                        </a:lnSpc>
                        <a:spcBef>
                          <a:spcPts val="0"/>
                        </a:spcBef>
                        <a:spcAft>
                          <a:spcPts val="0"/>
                        </a:spcAft>
                        <a:buClr>
                          <a:srgbClr val="000000"/>
                        </a:buClr>
                        <a:buSzPts val="1100"/>
                        <a:buFont typeface="Arial"/>
                        <a:buNone/>
                      </a:pPr>
                      <a:r>
                        <a:rPr b="1" lang="es" sz="1200" u="none" cap="none" strike="noStrike">
                          <a:latin typeface="Montserrat"/>
                          <a:ea typeface="Montserrat"/>
                          <a:cs typeface="Montserrat"/>
                          <a:sym typeface="Montserrat"/>
                        </a:rPr>
                        <a:t>?</a:t>
                      </a:r>
                      <a:endParaRPr b="1" sz="1200" u="none" cap="none" strike="noStrike">
                        <a:latin typeface="Montserrat"/>
                        <a:ea typeface="Montserrat"/>
                        <a:cs typeface="Montserrat"/>
                        <a:sym typeface="Montserrat"/>
                      </a:endParaRPr>
                    </a:p>
                  </a:txBody>
                  <a:tcPr marT="76200" marB="76200" marR="76200" marL="152400">
                    <a:solidFill>
                      <a:srgbClr val="FFE66D"/>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 sz="1200" u="none" cap="none" strike="noStrike">
                          <a:latin typeface="Montserrat"/>
                          <a:ea typeface="Montserrat"/>
                          <a:cs typeface="Montserrat"/>
                          <a:sym typeface="Montserrat"/>
                        </a:rPr>
                        <a:t>operador ternario</a:t>
                      </a:r>
                      <a:endParaRPr sz="1200" u="none" cap="none" strike="noStrike">
                        <a:latin typeface="Montserrat"/>
                        <a:ea typeface="Montserrat"/>
                        <a:cs typeface="Montserrat"/>
                        <a:sym typeface="Montserrat"/>
                      </a:endParaRPr>
                    </a:p>
                  </a:txBody>
                  <a:tcPr marT="76200" marB="76200" marR="76200" marL="76200">
                    <a:solidFill>
                      <a:srgbClr val="FFE66D"/>
                    </a:solidFill>
                  </a:tcPr>
                </a:tc>
              </a:tr>
            </a:tbl>
          </a:graphicData>
        </a:graphic>
      </p:graphicFrame>
      <p:sp>
        <p:nvSpPr>
          <p:cNvPr id="181" name="Google Shape;181;p6"/>
          <p:cNvSpPr txBox="1"/>
          <p:nvPr/>
        </p:nvSpPr>
        <p:spPr>
          <a:xfrm>
            <a:off x="311700" y="1152475"/>
            <a:ext cx="3999900" cy="34164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15000"/>
              </a:lnSpc>
              <a:spcBef>
                <a:spcPts val="0"/>
              </a:spcBef>
              <a:spcAft>
                <a:spcPts val="1200"/>
              </a:spcAft>
              <a:buClr>
                <a:srgbClr val="000000"/>
              </a:buClr>
              <a:buSzPts val="1400"/>
              <a:buFont typeface="Arial"/>
              <a:buNone/>
            </a:pPr>
            <a:r>
              <a:rPr b="0" i="0" lang="es" sz="1400" u="none" cap="none" strike="noStrike">
                <a:solidFill>
                  <a:srgbClr val="595959"/>
                </a:solidFill>
                <a:latin typeface="Montserrat"/>
                <a:ea typeface="Montserrat"/>
                <a:cs typeface="Montserrat"/>
                <a:sym typeface="Montserrat"/>
              </a:rPr>
              <a:t>Un operador de comparación (o relacional) compara sus operandos y devuelve un </a:t>
            </a:r>
            <a:r>
              <a:rPr b="1" i="0" lang="es" sz="1400" u="none" cap="none" strike="noStrike">
                <a:solidFill>
                  <a:srgbClr val="595959"/>
                </a:solidFill>
                <a:latin typeface="Montserrat"/>
                <a:ea typeface="Montserrat"/>
                <a:cs typeface="Montserrat"/>
                <a:sym typeface="Montserrat"/>
              </a:rPr>
              <a:t>valor lógico</a:t>
            </a:r>
            <a:r>
              <a:rPr b="0" i="0" lang="es" sz="1400" u="none" cap="none" strike="noStrike">
                <a:solidFill>
                  <a:srgbClr val="595959"/>
                </a:solidFill>
                <a:latin typeface="Montserrat"/>
                <a:ea typeface="Montserrat"/>
                <a:cs typeface="Montserrat"/>
                <a:sym typeface="Montserrat"/>
              </a:rPr>
              <a:t> en función de si la comparación es verdadera (</a:t>
            </a:r>
            <a:r>
              <a:rPr b="1" i="0" lang="es" sz="1400" u="none" cap="none" strike="noStrike">
                <a:solidFill>
                  <a:srgbClr val="595959"/>
                </a:solidFill>
                <a:latin typeface="Montserrat"/>
                <a:ea typeface="Montserrat"/>
                <a:cs typeface="Montserrat"/>
                <a:sym typeface="Montserrat"/>
              </a:rPr>
              <a:t>true</a:t>
            </a:r>
            <a:r>
              <a:rPr b="0" i="0" lang="es" sz="1400" u="none" cap="none" strike="noStrike">
                <a:solidFill>
                  <a:srgbClr val="595959"/>
                </a:solidFill>
                <a:latin typeface="Montserrat"/>
                <a:ea typeface="Montserrat"/>
                <a:cs typeface="Montserrat"/>
                <a:sym typeface="Montserrat"/>
              </a:rPr>
              <a:t>) o falsa (</a:t>
            </a:r>
            <a:r>
              <a:rPr b="1" i="0" lang="es" sz="1400" u="none" cap="none" strike="noStrike">
                <a:solidFill>
                  <a:srgbClr val="595959"/>
                </a:solidFill>
                <a:latin typeface="Montserrat"/>
                <a:ea typeface="Montserrat"/>
                <a:cs typeface="Montserrat"/>
                <a:sym typeface="Montserrat"/>
              </a:rPr>
              <a:t>false</a:t>
            </a:r>
            <a:r>
              <a:rPr b="0" i="0" lang="es" sz="1400" u="none" cap="none" strike="noStrike">
                <a:solidFill>
                  <a:srgbClr val="595959"/>
                </a:solidFill>
                <a:latin typeface="Montserrat"/>
                <a:ea typeface="Montserrat"/>
                <a:cs typeface="Montserrat"/>
                <a:sym typeface="Montserrat"/>
              </a:rPr>
              <a:t>). Los operandos pueden ser valores numéricos, de cadena, lógicos u objetos. Las cadenas se comparan según el orden lexicográfico estándar. En la mayoría de los casos, si los dos operadores no son del mismo tipo, </a:t>
            </a:r>
            <a:r>
              <a:rPr b="1" i="0" lang="es" sz="1400" u="none" cap="none" strike="noStrike">
                <a:solidFill>
                  <a:srgbClr val="595959"/>
                </a:solidFill>
                <a:latin typeface="Montserrat"/>
                <a:ea typeface="Montserrat"/>
                <a:cs typeface="Montserrat"/>
                <a:sym typeface="Montserrat"/>
              </a:rPr>
              <a:t>JavaScrip</a:t>
            </a:r>
            <a:r>
              <a:rPr b="0" i="0" lang="es" sz="1400" u="none" cap="none" strike="noStrike">
                <a:solidFill>
                  <a:srgbClr val="595959"/>
                </a:solidFill>
                <a:latin typeface="Montserrat"/>
                <a:ea typeface="Montserrat"/>
                <a:cs typeface="Montserrat"/>
                <a:sym typeface="Montserrat"/>
              </a:rPr>
              <a:t>t intenta convertirlos a un tipo apropiado para la comparación. Este comportamiento generalmente resulta en comparar los operadores numéricamente. </a:t>
            </a:r>
            <a:endParaRPr b="0" i="0" sz="1400"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Operadores lógicos</a:t>
            </a:r>
            <a:endParaRPr/>
          </a:p>
        </p:txBody>
      </p:sp>
      <p:sp>
        <p:nvSpPr>
          <p:cNvPr id="187" name="Google Shape;187;p7"/>
          <p:cNvSpPr txBox="1"/>
          <p:nvPr>
            <p:ph idx="1" type="body"/>
          </p:nvPr>
        </p:nvSpPr>
        <p:spPr>
          <a:xfrm>
            <a:off x="432000"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Los operadores lógicos se utilizan normalmente con valores booleanos (lógicos).</a:t>
            </a:r>
            <a:endParaRPr sz="1650"/>
          </a:p>
          <a:p>
            <a:pPr indent="0" lvl="0" marL="0" rtl="0" algn="l">
              <a:lnSpc>
                <a:spcPct val="115000"/>
              </a:lnSpc>
              <a:spcBef>
                <a:spcPts val="1200"/>
              </a:spcBef>
              <a:spcAft>
                <a:spcPts val="1200"/>
              </a:spcAft>
              <a:buSzPts val="1800"/>
              <a:buNone/>
            </a:pPr>
            <a:r>
              <a:t/>
            </a:r>
            <a:endParaRPr sz="1650"/>
          </a:p>
        </p:txBody>
      </p:sp>
      <p:graphicFrame>
        <p:nvGraphicFramePr>
          <p:cNvPr id="188" name="Google Shape;188;p7"/>
          <p:cNvGraphicFramePr/>
          <p:nvPr/>
        </p:nvGraphicFramePr>
        <p:xfrm>
          <a:off x="687790" y="1995448"/>
          <a:ext cx="3000000" cy="3000000"/>
        </p:xfrm>
        <a:graphic>
          <a:graphicData uri="http://schemas.openxmlformats.org/drawingml/2006/table">
            <a:tbl>
              <a:tblPr bandRow="1" firstRow="1">
                <a:noFill/>
                <a:tableStyleId>{02A34521-1FBF-4C78-859E-B996854F2917}</a:tableStyleId>
              </a:tblPr>
              <a:tblGrid>
                <a:gridCol w="1290475"/>
                <a:gridCol w="1806525"/>
              </a:tblGrid>
              <a:tr h="278175">
                <a:tc>
                  <a:txBody>
                    <a:bodyPr/>
                    <a:lstStyle/>
                    <a:p>
                      <a:pPr indent="0" lvl="0" marL="0" marR="0" rtl="0" algn="ctr">
                        <a:lnSpc>
                          <a:spcPct val="100000"/>
                        </a:lnSpc>
                        <a:spcBef>
                          <a:spcPts val="0"/>
                        </a:spcBef>
                        <a:spcAft>
                          <a:spcPts val="0"/>
                        </a:spcAft>
                        <a:buClr>
                          <a:srgbClr val="000000"/>
                        </a:buClr>
                        <a:buSzPts val="1200"/>
                        <a:buFont typeface="Arial"/>
                        <a:buNone/>
                      </a:pPr>
                      <a:r>
                        <a:rPr lang="es" sz="1200" u="none" cap="none" strike="noStrike">
                          <a:solidFill>
                            <a:schemeClr val="dk2"/>
                          </a:solidFill>
                          <a:latin typeface="Montserrat"/>
                          <a:ea typeface="Montserrat"/>
                          <a:cs typeface="Montserrat"/>
                          <a:sym typeface="Montserrat"/>
                        </a:rPr>
                        <a:t>Operador</a:t>
                      </a:r>
                      <a:endParaRPr sz="1200" u="none" cap="none" strike="noStrike">
                        <a:solidFill>
                          <a:schemeClr val="dk2"/>
                        </a:solidFill>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8C823"/>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s" sz="1200" u="none" cap="none" strike="noStrike">
                          <a:solidFill>
                            <a:schemeClr val="dk2"/>
                          </a:solidFill>
                          <a:latin typeface="Montserrat"/>
                          <a:ea typeface="Montserrat"/>
                          <a:cs typeface="Montserrat"/>
                          <a:sym typeface="Montserrat"/>
                        </a:rPr>
                        <a:t>Descripción</a:t>
                      </a:r>
                      <a:endParaRPr sz="1200" u="none" cap="none" strike="noStrike">
                        <a:solidFill>
                          <a:schemeClr val="dk2"/>
                        </a:solidFill>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8C823"/>
                    </a:solidFill>
                  </a:tcPr>
                </a:tc>
              </a:tr>
              <a:tr h="316225">
                <a:tc>
                  <a:txBody>
                    <a:bodyPr/>
                    <a:lstStyle/>
                    <a:p>
                      <a:pPr indent="0" lvl="0" marL="0" marR="0" rtl="0" algn="ctr">
                        <a:lnSpc>
                          <a:spcPct val="100000"/>
                        </a:lnSpc>
                        <a:spcBef>
                          <a:spcPts val="0"/>
                        </a:spcBef>
                        <a:spcAft>
                          <a:spcPts val="0"/>
                        </a:spcAft>
                        <a:buClr>
                          <a:srgbClr val="000000"/>
                        </a:buClr>
                        <a:buSzPts val="1100"/>
                        <a:buFont typeface="Arial"/>
                        <a:buNone/>
                      </a:pPr>
                      <a:r>
                        <a:rPr b="1" lang="es" sz="1200" u="none" cap="none" strike="noStrike">
                          <a:latin typeface="Montserrat"/>
                          <a:ea typeface="Montserrat"/>
                          <a:cs typeface="Montserrat"/>
                          <a:sym typeface="Montserrat"/>
                        </a:rPr>
                        <a:t>&amp;&amp;</a:t>
                      </a:r>
                      <a:endParaRPr b="1" sz="1200" u="none" cap="none" strike="noStrike">
                        <a:latin typeface="Montserrat"/>
                        <a:ea typeface="Montserrat"/>
                        <a:cs typeface="Montserrat"/>
                        <a:sym typeface="Montserrat"/>
                      </a:endParaRPr>
                    </a:p>
                  </a:txBody>
                  <a:tcPr marT="76200" marB="76200" marR="76200" marL="15240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E66D"/>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 sz="1200" u="none" cap="none" strike="noStrike">
                          <a:latin typeface="Montserrat"/>
                          <a:ea typeface="Montserrat"/>
                          <a:cs typeface="Montserrat"/>
                          <a:sym typeface="Montserrat"/>
                        </a:rPr>
                        <a:t>Y lógico (Conjunción)</a:t>
                      </a:r>
                      <a:endParaRPr sz="1200" u="none" cap="none" strike="noStrike">
                        <a:latin typeface="Montserrat"/>
                        <a:ea typeface="Montserrat"/>
                        <a:cs typeface="Montserrat"/>
                        <a:sym typeface="Montserrat"/>
                      </a:endParaRPr>
                    </a:p>
                  </a:txBody>
                  <a:tcPr marT="76200" marB="76200" marR="76200" marL="7620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E66D"/>
                    </a:solidFill>
                  </a:tcPr>
                </a:tc>
              </a:tr>
              <a:tr h="316225">
                <a:tc>
                  <a:txBody>
                    <a:bodyPr/>
                    <a:lstStyle/>
                    <a:p>
                      <a:pPr indent="0" lvl="0" marL="0" marR="0" rtl="0" algn="ctr">
                        <a:lnSpc>
                          <a:spcPct val="100000"/>
                        </a:lnSpc>
                        <a:spcBef>
                          <a:spcPts val="0"/>
                        </a:spcBef>
                        <a:spcAft>
                          <a:spcPts val="0"/>
                        </a:spcAft>
                        <a:buClr>
                          <a:srgbClr val="000000"/>
                        </a:buClr>
                        <a:buSzPts val="1100"/>
                        <a:buFont typeface="Arial"/>
                        <a:buNone/>
                      </a:pPr>
                      <a:r>
                        <a:rPr b="1" lang="es" sz="1200" u="none" cap="none" strike="noStrike">
                          <a:latin typeface="Montserrat"/>
                          <a:ea typeface="Montserrat"/>
                          <a:cs typeface="Montserrat"/>
                          <a:sym typeface="Montserrat"/>
                        </a:rPr>
                        <a:t>||</a:t>
                      </a:r>
                      <a:endParaRPr b="1" sz="1200" u="none" cap="none" strike="noStrike">
                        <a:latin typeface="Montserrat"/>
                        <a:ea typeface="Montserrat"/>
                        <a:cs typeface="Montserrat"/>
                        <a:sym typeface="Montserrat"/>
                      </a:endParaRPr>
                    </a:p>
                  </a:txBody>
                  <a:tcPr marT="76200" marB="76200" marR="76200" marL="15240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 sz="1200" u="none" cap="none" strike="noStrike">
                          <a:latin typeface="Montserrat"/>
                          <a:ea typeface="Montserrat"/>
                          <a:cs typeface="Montserrat"/>
                          <a:sym typeface="Montserrat"/>
                        </a:rPr>
                        <a:t>O lógico (Disyunción)</a:t>
                      </a:r>
                      <a:endParaRPr sz="1200" u="none" cap="none" strike="noStrike">
                        <a:latin typeface="Montserrat"/>
                        <a:ea typeface="Montserrat"/>
                        <a:cs typeface="Montserrat"/>
                        <a:sym typeface="Montserrat"/>
                      </a:endParaRPr>
                    </a:p>
                  </a:txBody>
                  <a:tcPr marT="76200" marB="76200" marR="76200" marL="7620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3F3F3"/>
                    </a:solidFill>
                  </a:tcPr>
                </a:tc>
              </a:tr>
              <a:tr h="316225">
                <a:tc>
                  <a:txBody>
                    <a:bodyPr/>
                    <a:lstStyle/>
                    <a:p>
                      <a:pPr indent="0" lvl="0" marL="0" marR="0" rtl="0" algn="ctr">
                        <a:lnSpc>
                          <a:spcPct val="100000"/>
                        </a:lnSpc>
                        <a:spcBef>
                          <a:spcPts val="0"/>
                        </a:spcBef>
                        <a:spcAft>
                          <a:spcPts val="0"/>
                        </a:spcAft>
                        <a:buClr>
                          <a:srgbClr val="000000"/>
                        </a:buClr>
                        <a:buSzPts val="1100"/>
                        <a:buFont typeface="Arial"/>
                        <a:buNone/>
                      </a:pPr>
                      <a:r>
                        <a:rPr b="1" lang="es" sz="1200" u="none" cap="none" strike="noStrike">
                          <a:latin typeface="Montserrat"/>
                          <a:ea typeface="Montserrat"/>
                          <a:cs typeface="Montserrat"/>
                          <a:sym typeface="Montserrat"/>
                        </a:rPr>
                        <a:t>!</a:t>
                      </a:r>
                      <a:endParaRPr b="1" sz="1200" u="none" cap="none" strike="noStrike">
                        <a:latin typeface="Montserrat"/>
                        <a:ea typeface="Montserrat"/>
                        <a:cs typeface="Montserrat"/>
                        <a:sym typeface="Montserrat"/>
                      </a:endParaRPr>
                    </a:p>
                  </a:txBody>
                  <a:tcPr marT="76200" marB="76200" marR="76200" marL="15240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E66D"/>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 sz="1200" u="none" cap="none" strike="noStrike">
                          <a:latin typeface="Montserrat"/>
                          <a:ea typeface="Montserrat"/>
                          <a:cs typeface="Montserrat"/>
                          <a:sym typeface="Montserrat"/>
                        </a:rPr>
                        <a:t>NO lógico (Negación)</a:t>
                      </a:r>
                      <a:endParaRPr sz="1200" u="none" cap="none" strike="noStrike">
                        <a:latin typeface="Montserrat"/>
                        <a:ea typeface="Montserrat"/>
                        <a:cs typeface="Montserrat"/>
                        <a:sym typeface="Montserrat"/>
                      </a:endParaRPr>
                    </a:p>
                  </a:txBody>
                  <a:tcPr marT="76200" marB="76200" marR="76200" marL="7620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E66D"/>
                    </a:solidFill>
                  </a:tcPr>
                </a:tc>
              </a:tr>
            </a:tbl>
          </a:graphicData>
        </a:graphic>
      </p:graphicFrame>
      <p:graphicFrame>
        <p:nvGraphicFramePr>
          <p:cNvPr id="189" name="Google Shape;189;p7"/>
          <p:cNvGraphicFramePr/>
          <p:nvPr/>
        </p:nvGraphicFramePr>
        <p:xfrm>
          <a:off x="5473306" y="1958313"/>
          <a:ext cx="3000000" cy="3000000"/>
        </p:xfrm>
        <a:graphic>
          <a:graphicData uri="http://schemas.openxmlformats.org/drawingml/2006/table">
            <a:tbl>
              <a:tblPr bandRow="1" firstRow="1">
                <a:noFill/>
                <a:tableStyleId>{02A34521-1FBF-4C78-859E-B996854F2917}</a:tableStyleId>
              </a:tblPr>
              <a:tblGrid>
                <a:gridCol w="955325"/>
                <a:gridCol w="955325"/>
                <a:gridCol w="955325"/>
              </a:tblGrid>
              <a:tr h="244825">
                <a:tc>
                  <a:txBody>
                    <a:bodyPr/>
                    <a:lstStyle/>
                    <a:p>
                      <a:pPr indent="0" lvl="0" marL="0" marR="0" rtl="0" algn="ctr">
                        <a:lnSpc>
                          <a:spcPct val="100000"/>
                        </a:lnSpc>
                        <a:spcBef>
                          <a:spcPts val="0"/>
                        </a:spcBef>
                        <a:spcAft>
                          <a:spcPts val="0"/>
                        </a:spcAft>
                        <a:buClr>
                          <a:srgbClr val="000000"/>
                        </a:buClr>
                        <a:buSzPts val="1050"/>
                        <a:buFont typeface="Arial"/>
                        <a:buNone/>
                      </a:pPr>
                      <a:r>
                        <a:rPr lang="es" sz="1050" u="none" cap="none" strike="noStrike">
                          <a:solidFill>
                            <a:schemeClr val="dk2"/>
                          </a:solidFill>
                          <a:latin typeface="Montserrat"/>
                          <a:ea typeface="Montserrat"/>
                          <a:cs typeface="Montserrat"/>
                          <a:sym typeface="Montserrat"/>
                        </a:rPr>
                        <a:t>Prop A</a:t>
                      </a:r>
                      <a:endParaRPr sz="1050" u="none" cap="none" strike="noStrike">
                        <a:solidFill>
                          <a:schemeClr val="dk2"/>
                        </a:solidFill>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8C823"/>
                    </a:solidFill>
                  </a:tcPr>
                </a:tc>
                <a:tc>
                  <a:txBody>
                    <a:bodyPr/>
                    <a:lstStyle/>
                    <a:p>
                      <a:pPr indent="0" lvl="0" marL="0" marR="0" rtl="0" algn="ctr">
                        <a:lnSpc>
                          <a:spcPct val="100000"/>
                        </a:lnSpc>
                        <a:spcBef>
                          <a:spcPts val="0"/>
                        </a:spcBef>
                        <a:spcAft>
                          <a:spcPts val="0"/>
                        </a:spcAft>
                        <a:buClr>
                          <a:srgbClr val="000000"/>
                        </a:buClr>
                        <a:buSzPts val="1050"/>
                        <a:buFont typeface="Arial"/>
                        <a:buNone/>
                      </a:pPr>
                      <a:r>
                        <a:rPr lang="es" sz="1050" u="none" cap="none" strike="noStrike">
                          <a:solidFill>
                            <a:schemeClr val="dk2"/>
                          </a:solidFill>
                          <a:latin typeface="Montserrat"/>
                          <a:ea typeface="Montserrat"/>
                          <a:cs typeface="Montserrat"/>
                          <a:sym typeface="Montserrat"/>
                        </a:rPr>
                        <a:t>Prop B</a:t>
                      </a:r>
                      <a:endParaRPr sz="1050" u="none" cap="none" strike="noStrike">
                        <a:solidFill>
                          <a:schemeClr val="dk2"/>
                        </a:solidFill>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8C823"/>
                    </a:solidFill>
                  </a:tcPr>
                </a:tc>
                <a:tc>
                  <a:txBody>
                    <a:bodyPr/>
                    <a:lstStyle/>
                    <a:p>
                      <a:pPr indent="0" lvl="0" marL="0" marR="0" rtl="0" algn="ctr">
                        <a:lnSpc>
                          <a:spcPct val="100000"/>
                        </a:lnSpc>
                        <a:spcBef>
                          <a:spcPts val="0"/>
                        </a:spcBef>
                        <a:spcAft>
                          <a:spcPts val="0"/>
                        </a:spcAft>
                        <a:buClr>
                          <a:srgbClr val="000000"/>
                        </a:buClr>
                        <a:buSzPts val="1050"/>
                        <a:buFont typeface="Arial"/>
                        <a:buNone/>
                      </a:pPr>
                      <a:r>
                        <a:rPr lang="es" sz="1050" u="none" cap="none" strike="noStrike">
                          <a:solidFill>
                            <a:schemeClr val="dk2"/>
                          </a:solidFill>
                          <a:latin typeface="Montserrat"/>
                          <a:ea typeface="Montserrat"/>
                          <a:cs typeface="Montserrat"/>
                          <a:sym typeface="Montserrat"/>
                        </a:rPr>
                        <a:t>Resultado</a:t>
                      </a:r>
                      <a:endParaRPr sz="1050" u="none" cap="none" strike="noStrike">
                        <a:solidFill>
                          <a:schemeClr val="dk2"/>
                        </a:solidFill>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8C823"/>
                    </a:solidFill>
                  </a:tcPr>
                </a:tc>
              </a:tr>
              <a:tr h="219275">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True</a:t>
                      </a:r>
                      <a:endParaRPr sz="1000" u="none" cap="none" strike="noStrike">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E66D"/>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True</a:t>
                      </a:r>
                      <a:endParaRPr sz="1000" u="none" cap="none" strike="noStrike">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E66D"/>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Montserrat"/>
                          <a:ea typeface="Montserrat"/>
                          <a:cs typeface="Montserrat"/>
                          <a:sym typeface="Montserrat"/>
                        </a:rPr>
                        <a:t>True</a:t>
                      </a:r>
                      <a:endParaRPr b="1" sz="1000" u="none" cap="none" strike="noStrike">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E66D"/>
                    </a:solidFill>
                  </a:tcPr>
                </a:tc>
              </a:tr>
              <a:tr h="219275">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True</a:t>
                      </a:r>
                      <a:endParaRPr sz="1000" u="none" cap="none" strike="noStrike">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False</a:t>
                      </a:r>
                      <a:endParaRPr sz="1000" u="none" cap="none" strike="noStrike">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Montserrat"/>
                          <a:ea typeface="Montserrat"/>
                          <a:cs typeface="Montserrat"/>
                          <a:sym typeface="Montserrat"/>
                        </a:rPr>
                        <a:t>False</a:t>
                      </a:r>
                      <a:endParaRPr b="1" sz="1000" u="none" cap="none" strike="noStrike">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3F3F3"/>
                    </a:solidFill>
                  </a:tcPr>
                </a:tc>
              </a:tr>
              <a:tr h="219275">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False</a:t>
                      </a:r>
                      <a:endParaRPr sz="1000" u="none" cap="none" strike="noStrike">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E66D"/>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True</a:t>
                      </a:r>
                      <a:endParaRPr sz="1000" u="none" cap="none" strike="noStrike">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E66D"/>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Montserrat"/>
                          <a:ea typeface="Montserrat"/>
                          <a:cs typeface="Montserrat"/>
                          <a:sym typeface="Montserrat"/>
                        </a:rPr>
                        <a:t>False</a:t>
                      </a:r>
                      <a:endParaRPr b="1" sz="1000" u="none" cap="none" strike="noStrike">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E66D"/>
                    </a:solidFill>
                  </a:tcPr>
                </a:tc>
              </a:tr>
              <a:tr h="219275">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False</a:t>
                      </a:r>
                      <a:endParaRPr sz="1000" u="none" cap="none" strike="noStrike">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False</a:t>
                      </a:r>
                      <a:endParaRPr sz="1000" u="none" cap="none" strike="noStrike">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Montserrat"/>
                          <a:ea typeface="Montserrat"/>
                          <a:cs typeface="Montserrat"/>
                          <a:sym typeface="Montserrat"/>
                        </a:rPr>
                        <a:t>False</a:t>
                      </a:r>
                      <a:endParaRPr b="1" sz="1000" u="none" cap="none" strike="noStrike">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3F3F3"/>
                    </a:solidFill>
                  </a:tcPr>
                </a:tc>
              </a:tr>
            </a:tbl>
          </a:graphicData>
        </a:graphic>
      </p:graphicFrame>
      <p:graphicFrame>
        <p:nvGraphicFramePr>
          <p:cNvPr id="190" name="Google Shape;190;p7"/>
          <p:cNvGraphicFramePr/>
          <p:nvPr/>
        </p:nvGraphicFramePr>
        <p:xfrm>
          <a:off x="5473306" y="3396005"/>
          <a:ext cx="3000000" cy="3000000"/>
        </p:xfrm>
        <a:graphic>
          <a:graphicData uri="http://schemas.openxmlformats.org/drawingml/2006/table">
            <a:tbl>
              <a:tblPr bandRow="1" firstRow="1">
                <a:noFill/>
                <a:tableStyleId>{02A34521-1FBF-4C78-859E-B996854F2917}</a:tableStyleId>
              </a:tblPr>
              <a:tblGrid>
                <a:gridCol w="955325"/>
                <a:gridCol w="955325"/>
                <a:gridCol w="955325"/>
              </a:tblGrid>
              <a:tr h="243500">
                <a:tc>
                  <a:txBody>
                    <a:bodyPr/>
                    <a:lstStyle/>
                    <a:p>
                      <a:pPr indent="0" lvl="0" marL="0" marR="0" rtl="0" algn="ctr">
                        <a:lnSpc>
                          <a:spcPct val="100000"/>
                        </a:lnSpc>
                        <a:spcBef>
                          <a:spcPts val="0"/>
                        </a:spcBef>
                        <a:spcAft>
                          <a:spcPts val="0"/>
                        </a:spcAft>
                        <a:buClr>
                          <a:srgbClr val="000000"/>
                        </a:buClr>
                        <a:buSzPts val="1050"/>
                        <a:buFont typeface="Arial"/>
                        <a:buNone/>
                      </a:pPr>
                      <a:r>
                        <a:rPr lang="es" sz="1050" u="none" cap="none" strike="noStrike">
                          <a:solidFill>
                            <a:schemeClr val="dk2"/>
                          </a:solidFill>
                          <a:latin typeface="Montserrat"/>
                          <a:ea typeface="Montserrat"/>
                          <a:cs typeface="Montserrat"/>
                          <a:sym typeface="Montserrat"/>
                        </a:rPr>
                        <a:t>Prop A</a:t>
                      </a:r>
                      <a:endParaRPr sz="1050" u="none" cap="none" strike="noStrike">
                        <a:solidFill>
                          <a:schemeClr val="dk2"/>
                        </a:solidFill>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8C823"/>
                    </a:solidFill>
                  </a:tcPr>
                </a:tc>
                <a:tc>
                  <a:txBody>
                    <a:bodyPr/>
                    <a:lstStyle/>
                    <a:p>
                      <a:pPr indent="0" lvl="0" marL="0" marR="0" rtl="0" algn="ctr">
                        <a:lnSpc>
                          <a:spcPct val="100000"/>
                        </a:lnSpc>
                        <a:spcBef>
                          <a:spcPts val="0"/>
                        </a:spcBef>
                        <a:spcAft>
                          <a:spcPts val="0"/>
                        </a:spcAft>
                        <a:buClr>
                          <a:srgbClr val="000000"/>
                        </a:buClr>
                        <a:buSzPts val="1050"/>
                        <a:buFont typeface="Arial"/>
                        <a:buNone/>
                      </a:pPr>
                      <a:r>
                        <a:rPr lang="es" sz="1050" u="none" cap="none" strike="noStrike">
                          <a:solidFill>
                            <a:schemeClr val="dk2"/>
                          </a:solidFill>
                          <a:latin typeface="Montserrat"/>
                          <a:ea typeface="Montserrat"/>
                          <a:cs typeface="Montserrat"/>
                          <a:sym typeface="Montserrat"/>
                        </a:rPr>
                        <a:t>Prop B</a:t>
                      </a:r>
                      <a:endParaRPr sz="1050" u="none" cap="none" strike="noStrike">
                        <a:solidFill>
                          <a:schemeClr val="dk2"/>
                        </a:solidFill>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8C823"/>
                    </a:solidFill>
                  </a:tcPr>
                </a:tc>
                <a:tc>
                  <a:txBody>
                    <a:bodyPr/>
                    <a:lstStyle/>
                    <a:p>
                      <a:pPr indent="0" lvl="0" marL="0" marR="0" rtl="0" algn="ctr">
                        <a:lnSpc>
                          <a:spcPct val="100000"/>
                        </a:lnSpc>
                        <a:spcBef>
                          <a:spcPts val="0"/>
                        </a:spcBef>
                        <a:spcAft>
                          <a:spcPts val="0"/>
                        </a:spcAft>
                        <a:buClr>
                          <a:srgbClr val="000000"/>
                        </a:buClr>
                        <a:buSzPts val="1050"/>
                        <a:buFont typeface="Arial"/>
                        <a:buNone/>
                      </a:pPr>
                      <a:r>
                        <a:rPr lang="es" sz="1050" u="none" cap="none" strike="noStrike">
                          <a:solidFill>
                            <a:schemeClr val="dk2"/>
                          </a:solidFill>
                          <a:latin typeface="Montserrat"/>
                          <a:ea typeface="Montserrat"/>
                          <a:cs typeface="Montserrat"/>
                          <a:sym typeface="Montserrat"/>
                        </a:rPr>
                        <a:t>Resultado</a:t>
                      </a:r>
                      <a:endParaRPr sz="1050" u="none" cap="none" strike="noStrike">
                        <a:solidFill>
                          <a:schemeClr val="dk2"/>
                        </a:solidFill>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8C823"/>
                    </a:solidFill>
                  </a:tcPr>
                </a:tc>
              </a:tr>
              <a:tr h="236125">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True</a:t>
                      </a:r>
                      <a:endParaRPr sz="1000" u="none" cap="none" strike="noStrike">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E66D"/>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True</a:t>
                      </a:r>
                      <a:endParaRPr sz="1000" u="none" cap="none" strike="noStrike">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E66D"/>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Montserrat"/>
                          <a:ea typeface="Montserrat"/>
                          <a:cs typeface="Montserrat"/>
                          <a:sym typeface="Montserrat"/>
                        </a:rPr>
                        <a:t>True</a:t>
                      </a:r>
                      <a:endParaRPr b="1" sz="1000" u="none" cap="none" strike="noStrike">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E66D"/>
                    </a:solidFill>
                  </a:tcPr>
                </a:tc>
              </a:tr>
              <a:tr h="236125">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True</a:t>
                      </a:r>
                      <a:endParaRPr sz="1000" u="none" cap="none" strike="noStrike">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False</a:t>
                      </a:r>
                      <a:endParaRPr sz="1000" u="none" cap="none" strike="noStrike">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Montserrat"/>
                          <a:ea typeface="Montserrat"/>
                          <a:cs typeface="Montserrat"/>
                          <a:sym typeface="Montserrat"/>
                        </a:rPr>
                        <a:t>True</a:t>
                      </a:r>
                      <a:endParaRPr b="1" sz="1000" u="none" cap="none" strike="noStrike">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3F3F3"/>
                    </a:solidFill>
                  </a:tcPr>
                </a:tc>
              </a:tr>
              <a:tr h="236125">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False</a:t>
                      </a:r>
                      <a:endParaRPr sz="1000" u="none" cap="none" strike="noStrike">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E66D"/>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True</a:t>
                      </a:r>
                      <a:endParaRPr sz="1000" u="none" cap="none" strike="noStrike">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E66D"/>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Montserrat"/>
                          <a:ea typeface="Montserrat"/>
                          <a:cs typeface="Montserrat"/>
                          <a:sym typeface="Montserrat"/>
                        </a:rPr>
                        <a:t>True</a:t>
                      </a:r>
                      <a:endParaRPr b="1" sz="1000" u="none" cap="none" strike="noStrike">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E66D"/>
                    </a:solidFill>
                  </a:tcPr>
                </a:tc>
              </a:tr>
              <a:tr h="236125">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False</a:t>
                      </a:r>
                      <a:endParaRPr sz="1000" u="none" cap="none" strike="noStrike">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1E7FD"/>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False</a:t>
                      </a:r>
                      <a:endParaRPr sz="1000" u="none" cap="none" strike="noStrike">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1E7FD"/>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Montserrat"/>
                          <a:ea typeface="Montserrat"/>
                          <a:cs typeface="Montserrat"/>
                          <a:sym typeface="Montserrat"/>
                        </a:rPr>
                        <a:t>False</a:t>
                      </a:r>
                      <a:endParaRPr b="1" sz="1000" u="none" cap="none" strike="noStrike">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1E7FD"/>
                    </a:solidFill>
                  </a:tcPr>
                </a:tc>
              </a:tr>
            </a:tbl>
          </a:graphicData>
        </a:graphic>
      </p:graphicFrame>
      <p:graphicFrame>
        <p:nvGraphicFramePr>
          <p:cNvPr id="191" name="Google Shape;191;p7"/>
          <p:cNvGraphicFramePr/>
          <p:nvPr/>
        </p:nvGraphicFramePr>
        <p:xfrm>
          <a:off x="1960790" y="3639854"/>
          <a:ext cx="3000000" cy="3000000"/>
        </p:xfrm>
        <a:graphic>
          <a:graphicData uri="http://schemas.openxmlformats.org/drawingml/2006/table">
            <a:tbl>
              <a:tblPr bandRow="1" firstRow="1">
                <a:noFill/>
                <a:tableStyleId>{02A34521-1FBF-4C78-859E-B996854F2917}</a:tableStyleId>
              </a:tblPr>
              <a:tblGrid>
                <a:gridCol w="912000"/>
                <a:gridCol w="912000"/>
              </a:tblGrid>
              <a:tr h="243500">
                <a:tc>
                  <a:txBody>
                    <a:bodyPr/>
                    <a:lstStyle/>
                    <a:p>
                      <a:pPr indent="0" lvl="0" marL="0" marR="0" rtl="0" algn="ctr">
                        <a:lnSpc>
                          <a:spcPct val="100000"/>
                        </a:lnSpc>
                        <a:spcBef>
                          <a:spcPts val="0"/>
                        </a:spcBef>
                        <a:spcAft>
                          <a:spcPts val="0"/>
                        </a:spcAft>
                        <a:buClr>
                          <a:srgbClr val="000000"/>
                        </a:buClr>
                        <a:buSzPts val="1050"/>
                        <a:buFont typeface="Arial"/>
                        <a:buNone/>
                      </a:pPr>
                      <a:r>
                        <a:rPr lang="es" sz="1050" u="none" cap="none" strike="noStrike">
                          <a:solidFill>
                            <a:schemeClr val="dk2"/>
                          </a:solidFill>
                          <a:latin typeface="Montserrat"/>
                          <a:ea typeface="Montserrat"/>
                          <a:cs typeface="Montserrat"/>
                          <a:sym typeface="Montserrat"/>
                        </a:rPr>
                        <a:t>Prop A</a:t>
                      </a:r>
                      <a:endParaRPr sz="1050" u="none" cap="none" strike="noStrike">
                        <a:solidFill>
                          <a:schemeClr val="dk2"/>
                        </a:solidFill>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8C823"/>
                    </a:solidFill>
                  </a:tcPr>
                </a:tc>
                <a:tc>
                  <a:txBody>
                    <a:bodyPr/>
                    <a:lstStyle/>
                    <a:p>
                      <a:pPr indent="0" lvl="0" marL="0" marR="0" rtl="0" algn="ctr">
                        <a:lnSpc>
                          <a:spcPct val="100000"/>
                        </a:lnSpc>
                        <a:spcBef>
                          <a:spcPts val="0"/>
                        </a:spcBef>
                        <a:spcAft>
                          <a:spcPts val="0"/>
                        </a:spcAft>
                        <a:buClr>
                          <a:srgbClr val="000000"/>
                        </a:buClr>
                        <a:buSzPts val="1050"/>
                        <a:buFont typeface="Arial"/>
                        <a:buNone/>
                      </a:pPr>
                      <a:r>
                        <a:rPr lang="es" sz="1050" u="none" cap="none" strike="noStrike">
                          <a:solidFill>
                            <a:schemeClr val="dk2"/>
                          </a:solidFill>
                          <a:latin typeface="Montserrat"/>
                          <a:ea typeface="Montserrat"/>
                          <a:cs typeface="Montserrat"/>
                          <a:sym typeface="Montserrat"/>
                        </a:rPr>
                        <a:t>Resultado</a:t>
                      </a:r>
                      <a:endParaRPr sz="1050" u="none" cap="none" strike="noStrike">
                        <a:solidFill>
                          <a:schemeClr val="dk2"/>
                        </a:solidFill>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8C823"/>
                    </a:solidFill>
                  </a:tcPr>
                </a:tc>
              </a:tr>
              <a:tr h="236125">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!True</a:t>
                      </a:r>
                      <a:endParaRPr sz="1000" u="none" cap="none" strike="noStrike">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E66D"/>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Montserrat"/>
                          <a:ea typeface="Montserrat"/>
                          <a:cs typeface="Montserrat"/>
                          <a:sym typeface="Montserrat"/>
                        </a:rPr>
                        <a:t>False</a:t>
                      </a:r>
                      <a:endParaRPr b="1" sz="1000" u="none" cap="none" strike="noStrike">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E66D"/>
                    </a:solidFill>
                  </a:tcPr>
                </a:tc>
              </a:tr>
              <a:tr h="236125">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!False</a:t>
                      </a:r>
                      <a:endParaRPr sz="1000" u="none" cap="none" strike="noStrike">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Montserrat"/>
                          <a:ea typeface="Montserrat"/>
                          <a:cs typeface="Montserrat"/>
                          <a:sym typeface="Montserrat"/>
                        </a:rPr>
                        <a:t>True</a:t>
                      </a:r>
                      <a:endParaRPr b="1" sz="1000" u="none" cap="none" strike="noStrike">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3F3F3"/>
                    </a:solidFill>
                  </a:tcPr>
                </a:tc>
              </a:tr>
            </a:tbl>
          </a:graphicData>
        </a:graphic>
      </p:graphicFrame>
      <p:sp>
        <p:nvSpPr>
          <p:cNvPr id="192" name="Google Shape;192;p7"/>
          <p:cNvSpPr txBox="1"/>
          <p:nvPr/>
        </p:nvSpPr>
        <p:spPr>
          <a:xfrm>
            <a:off x="687800" y="3647463"/>
            <a:ext cx="1258500" cy="3339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9D66F9"/>
              </a:buClr>
              <a:buSzPts val="2500"/>
              <a:buFont typeface="Montserrat ExtraBold"/>
              <a:buNone/>
            </a:pPr>
            <a:r>
              <a:rPr b="0" i="0" lang="es" sz="1200" u="none" cap="none" strike="noStrike">
                <a:solidFill>
                  <a:schemeClr val="dk2"/>
                </a:solidFill>
                <a:latin typeface="Montserrat ExtraBold"/>
                <a:ea typeface="Montserrat ExtraBold"/>
                <a:cs typeface="Montserrat ExtraBold"/>
                <a:sym typeface="Montserrat ExtraBold"/>
              </a:rPr>
              <a:t>! (Negación)</a:t>
            </a:r>
            <a:endParaRPr b="0" i="0" sz="1200" u="none" cap="none" strike="noStrike">
              <a:solidFill>
                <a:schemeClr val="dk2"/>
              </a:solidFill>
              <a:latin typeface="Montserrat ExtraBold"/>
              <a:ea typeface="Montserrat ExtraBold"/>
              <a:cs typeface="Montserrat ExtraBold"/>
              <a:sym typeface="Montserrat ExtraBold"/>
            </a:endParaRPr>
          </a:p>
        </p:txBody>
      </p:sp>
      <p:sp>
        <p:nvSpPr>
          <p:cNvPr id="193" name="Google Shape;193;p7"/>
          <p:cNvSpPr txBox="1"/>
          <p:nvPr/>
        </p:nvSpPr>
        <p:spPr>
          <a:xfrm>
            <a:off x="3822356" y="2010691"/>
            <a:ext cx="1613400" cy="3339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9D66F9"/>
              </a:buClr>
              <a:buSzPts val="2500"/>
              <a:buFont typeface="Montserrat ExtraBold"/>
              <a:buNone/>
            </a:pPr>
            <a:r>
              <a:rPr b="0" i="0" lang="es" sz="1200" u="none" cap="none" strike="noStrike">
                <a:solidFill>
                  <a:schemeClr val="dk2"/>
                </a:solidFill>
                <a:latin typeface="Montserrat ExtraBold"/>
                <a:ea typeface="Montserrat ExtraBold"/>
                <a:cs typeface="Montserrat ExtraBold"/>
                <a:sym typeface="Montserrat ExtraBold"/>
              </a:rPr>
              <a:t>&amp;&amp; (Conjunción)</a:t>
            </a:r>
            <a:endParaRPr b="0" i="0" sz="1200" u="none" cap="none" strike="noStrike">
              <a:solidFill>
                <a:schemeClr val="dk2"/>
              </a:solidFill>
              <a:latin typeface="Montserrat ExtraBold"/>
              <a:ea typeface="Montserrat ExtraBold"/>
              <a:cs typeface="Montserrat ExtraBold"/>
              <a:sym typeface="Montserrat ExtraBold"/>
            </a:endParaRPr>
          </a:p>
        </p:txBody>
      </p:sp>
      <p:sp>
        <p:nvSpPr>
          <p:cNvPr id="194" name="Google Shape;194;p7"/>
          <p:cNvSpPr txBox="1"/>
          <p:nvPr/>
        </p:nvSpPr>
        <p:spPr>
          <a:xfrm>
            <a:off x="3859906" y="3396008"/>
            <a:ext cx="1613400" cy="3339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9D66F9"/>
              </a:buClr>
              <a:buSzPts val="2500"/>
              <a:buFont typeface="Montserrat ExtraBold"/>
              <a:buNone/>
            </a:pPr>
            <a:r>
              <a:rPr b="0" i="0" lang="es" sz="1200" u="none" cap="none" strike="noStrike">
                <a:solidFill>
                  <a:srgbClr val="595959"/>
                </a:solidFill>
                <a:latin typeface="Montserrat ExtraBold"/>
                <a:ea typeface="Montserrat ExtraBold"/>
                <a:cs typeface="Montserrat ExtraBold"/>
                <a:sym typeface="Montserrat ExtraBold"/>
              </a:rPr>
              <a:t>|| (Disyunción)</a:t>
            </a:r>
            <a:endParaRPr b="0" i="0" sz="1200" u="none" cap="none" strike="noStrike">
              <a:solidFill>
                <a:srgbClr val="595959"/>
              </a:solidFill>
              <a:latin typeface="Montserrat ExtraBold"/>
              <a:ea typeface="Montserrat ExtraBold"/>
              <a:cs typeface="Montserrat ExtraBold"/>
              <a:sym typeface="Montserrat Extra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Operadores prefijo y posfijo</a:t>
            </a:r>
            <a:endParaRPr/>
          </a:p>
        </p:txBody>
      </p:sp>
      <p:sp>
        <p:nvSpPr>
          <p:cNvPr id="200" name="Google Shape;200;p8"/>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Los </a:t>
            </a:r>
            <a:r>
              <a:rPr b="1" lang="es" sz="1650"/>
              <a:t>afijos</a:t>
            </a:r>
            <a:r>
              <a:rPr lang="es" sz="1650"/>
              <a:t> se anteponen o se posponen en un nombre de una variable. Cuando hablamos de </a:t>
            </a:r>
            <a:r>
              <a:rPr b="1" lang="es" sz="1650"/>
              <a:t>prefijo</a:t>
            </a:r>
            <a:r>
              <a:rPr lang="es" sz="1650"/>
              <a:t> nos referimos a que se antepone a la variable y el </a:t>
            </a:r>
            <a:r>
              <a:rPr b="1" lang="es" sz="1650"/>
              <a:t>posfijo</a:t>
            </a:r>
            <a:r>
              <a:rPr lang="es" sz="1650"/>
              <a:t> se pospone. Se utilizan para realizar operaciones aritméticas, tanto para incrementar como para decrementar el valor de una variable.</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SzPts val="1800"/>
              <a:buNone/>
            </a:pPr>
            <a:r>
              <a:t/>
            </a:r>
            <a:endParaRPr b="1"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graphicFrame>
        <p:nvGraphicFramePr>
          <p:cNvPr id="201" name="Google Shape;201;p8"/>
          <p:cNvGraphicFramePr/>
          <p:nvPr/>
        </p:nvGraphicFramePr>
        <p:xfrm>
          <a:off x="1033192" y="2796955"/>
          <a:ext cx="3000000" cy="3000000"/>
        </p:xfrm>
        <a:graphic>
          <a:graphicData uri="http://schemas.openxmlformats.org/drawingml/2006/table">
            <a:tbl>
              <a:tblPr bandRow="1" firstRow="1">
                <a:noFill/>
                <a:tableStyleId>{02A34521-1FBF-4C78-859E-B996854F2917}</a:tableStyleId>
              </a:tblPr>
              <a:tblGrid>
                <a:gridCol w="1428150"/>
                <a:gridCol w="1999250"/>
                <a:gridCol w="3632825"/>
              </a:tblGrid>
              <a:tr h="272000">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solidFill>
                            <a:schemeClr val="dk2"/>
                          </a:solidFill>
                          <a:latin typeface="Montserrat"/>
                          <a:ea typeface="Montserrat"/>
                          <a:cs typeface="Montserrat"/>
                          <a:sym typeface="Montserrat"/>
                        </a:rPr>
                        <a:t>Operador</a:t>
                      </a:r>
                      <a:endParaRPr sz="1400" u="none" cap="none" strike="noStrike">
                        <a:solidFill>
                          <a:schemeClr val="dk2"/>
                        </a:solidFill>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8C82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solidFill>
                            <a:schemeClr val="dk2"/>
                          </a:solidFill>
                          <a:latin typeface="Montserrat"/>
                          <a:ea typeface="Montserrat"/>
                          <a:cs typeface="Montserrat"/>
                          <a:sym typeface="Montserrat"/>
                        </a:rPr>
                        <a:t>Descripción</a:t>
                      </a:r>
                      <a:endParaRPr sz="1400" u="none" cap="none" strike="noStrike">
                        <a:solidFill>
                          <a:schemeClr val="dk2"/>
                        </a:solidFill>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8C82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solidFill>
                            <a:schemeClr val="dk2"/>
                          </a:solidFill>
                          <a:latin typeface="Montserrat"/>
                          <a:ea typeface="Montserrat"/>
                          <a:cs typeface="Montserrat"/>
                          <a:sym typeface="Montserrat"/>
                        </a:rPr>
                        <a:t>Ejemplo</a:t>
                      </a:r>
                      <a:endParaRPr sz="1400" u="none" cap="none" strike="noStrike">
                        <a:solidFill>
                          <a:schemeClr val="dk2"/>
                        </a:solidFill>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8C823"/>
                    </a:solidFill>
                  </a:tcPr>
                </a:tc>
              </a:tr>
              <a:tr h="272000">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i++</a:t>
                      </a:r>
                      <a:endParaRPr b="1" sz="1200" u="none" cap="none" strike="noStrike">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E66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incremento posfijo </a:t>
                      </a:r>
                      <a:endParaRPr sz="1200" u="none" cap="none" strike="noStrike">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E66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a=i++ primero a=i y después i=i +1</a:t>
                      </a:r>
                      <a:endParaRPr sz="1200" u="none" cap="none" strike="noStrike">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E66D"/>
                    </a:solidFill>
                  </a:tcPr>
                </a:tc>
              </a:tr>
              <a:tr h="272000">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 i</a:t>
                      </a:r>
                      <a:endParaRPr b="1" sz="1200" u="none" cap="none" strike="noStrike">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incremento prefijo</a:t>
                      </a:r>
                      <a:endParaRPr sz="1200" u="none" cap="none" strike="noStrike">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a=++i primero i=i +1 y después a=i</a:t>
                      </a:r>
                      <a:endParaRPr sz="1200" u="none" cap="none" strike="noStrike">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3F3F3"/>
                    </a:solidFill>
                  </a:tcPr>
                </a:tc>
              </a:tr>
              <a:tr h="272000">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i - -</a:t>
                      </a:r>
                      <a:endParaRPr b="1" sz="1200" u="none" cap="none" strike="noStrike">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E66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decremento posfijo</a:t>
                      </a:r>
                      <a:endParaRPr sz="1200" u="none" cap="none" strike="noStrike">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E66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a=i - - primero a=i y después i=i – 1</a:t>
                      </a:r>
                      <a:endParaRPr sz="1200" u="none" cap="none" strike="noStrike">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E66D"/>
                    </a:solidFill>
                  </a:tcPr>
                </a:tc>
              </a:tr>
              <a:tr h="272000">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 - i</a:t>
                      </a:r>
                      <a:endParaRPr b="1" sz="1200" u="none" cap="none" strike="noStrike">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decremento prefijo</a:t>
                      </a:r>
                      <a:endParaRPr sz="1200" u="none" cap="none" strike="noStrike">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a=- - i primero i=i - 1 y después a=i</a:t>
                      </a:r>
                      <a:endParaRPr sz="1200" u="none" cap="none" strike="noStrike">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3F3F3"/>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Operadores de asignación</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207" name="Google Shape;207;p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No solamente el </a:t>
            </a:r>
            <a:r>
              <a:rPr b="1" lang="es" sz="1650"/>
              <a:t>=</a:t>
            </a:r>
            <a:r>
              <a:rPr lang="es" sz="1650"/>
              <a:t> (igual) es un operador de asignación. Existen otras variantes:</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1200"/>
              </a:spcAft>
              <a:buSzPts val="1800"/>
              <a:buNone/>
            </a:pPr>
            <a:r>
              <a:t/>
            </a:r>
            <a:endParaRPr sz="1650"/>
          </a:p>
        </p:txBody>
      </p:sp>
      <p:graphicFrame>
        <p:nvGraphicFramePr>
          <p:cNvPr id="208" name="Google Shape;208;p9"/>
          <p:cNvGraphicFramePr/>
          <p:nvPr/>
        </p:nvGraphicFramePr>
        <p:xfrm>
          <a:off x="1701313" y="1926941"/>
          <a:ext cx="3000000" cy="3000000"/>
        </p:xfrm>
        <a:graphic>
          <a:graphicData uri="http://schemas.openxmlformats.org/drawingml/2006/table">
            <a:tbl>
              <a:tblPr bandRow="1" firstRow="1">
                <a:noFill/>
                <a:tableStyleId>{02A34521-1FBF-4C78-859E-B996854F2917}</a:tableStyleId>
              </a:tblPr>
              <a:tblGrid>
                <a:gridCol w="1161375"/>
                <a:gridCol w="1625800"/>
                <a:gridCol w="2954225"/>
              </a:tblGrid>
              <a:tr h="272000">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solidFill>
                            <a:schemeClr val="dk2"/>
                          </a:solidFill>
                          <a:latin typeface="Montserrat"/>
                          <a:ea typeface="Montserrat"/>
                          <a:cs typeface="Montserrat"/>
                          <a:sym typeface="Montserrat"/>
                        </a:rPr>
                        <a:t>Operador</a:t>
                      </a:r>
                      <a:endParaRPr sz="1400" u="none" cap="none" strike="noStrike">
                        <a:solidFill>
                          <a:schemeClr val="dk2"/>
                        </a:solidFill>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8C82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solidFill>
                            <a:schemeClr val="dk2"/>
                          </a:solidFill>
                          <a:latin typeface="Montserrat"/>
                          <a:ea typeface="Montserrat"/>
                          <a:cs typeface="Montserrat"/>
                          <a:sym typeface="Montserrat"/>
                        </a:rPr>
                        <a:t>Descripción</a:t>
                      </a:r>
                      <a:endParaRPr sz="1400" u="none" cap="none" strike="noStrike">
                        <a:solidFill>
                          <a:schemeClr val="dk2"/>
                        </a:solidFill>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8C82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solidFill>
                            <a:schemeClr val="dk2"/>
                          </a:solidFill>
                          <a:latin typeface="Montserrat"/>
                          <a:ea typeface="Montserrat"/>
                          <a:cs typeface="Montserrat"/>
                          <a:sym typeface="Montserrat"/>
                        </a:rPr>
                        <a:t>Equivale a</a:t>
                      </a:r>
                      <a:endParaRPr sz="1400" u="none" cap="none" strike="noStrike">
                        <a:solidFill>
                          <a:schemeClr val="dk2"/>
                        </a:solidFill>
                        <a:latin typeface="Montserrat"/>
                        <a:ea typeface="Montserrat"/>
                        <a:cs typeface="Montserrat"/>
                        <a:sym typeface="Montserrat"/>
                      </a:endParaRPr>
                    </a:p>
                  </a:txBody>
                  <a:tcPr marT="45725" marB="45725" marR="91450" marL="91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8C823"/>
                    </a:solidFill>
                  </a:tcPr>
                </a:tc>
              </a:tr>
              <a:tr h="272000">
                <a:tc>
                  <a:txBody>
                    <a:bodyPr/>
                    <a:lstStyle/>
                    <a:p>
                      <a:pPr indent="0" lvl="0" marL="0" marR="0" rtl="0" algn="ctr">
                        <a:lnSpc>
                          <a:spcPct val="100000"/>
                        </a:lnSpc>
                        <a:spcBef>
                          <a:spcPts val="0"/>
                        </a:spcBef>
                        <a:spcAft>
                          <a:spcPts val="0"/>
                        </a:spcAft>
                        <a:buClr>
                          <a:srgbClr val="000000"/>
                        </a:buClr>
                        <a:buSzPts val="2300"/>
                        <a:buFont typeface="Arial"/>
                        <a:buNone/>
                      </a:pPr>
                      <a:r>
                        <a:rPr b="1" lang="es" sz="1200" u="none" cap="none" strike="noStrike">
                          <a:latin typeface="Montserrat"/>
                          <a:ea typeface="Montserrat"/>
                          <a:cs typeface="Montserrat"/>
                          <a:sym typeface="Montserrat"/>
                        </a:rPr>
                        <a:t>=</a:t>
                      </a:r>
                      <a:endParaRPr b="1" sz="1200" u="none" cap="none" strike="noStrike">
                        <a:latin typeface="Montserrat"/>
                        <a:ea typeface="Montserrat"/>
                        <a:cs typeface="Montserrat"/>
                        <a:sym typeface="Montserrat"/>
                      </a:endParaRPr>
                    </a:p>
                  </a:txBody>
                  <a:tcPr marT="76200" marB="76200" marR="76200" marL="15240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E66D"/>
                    </a:solidFill>
                  </a:tcPr>
                </a:tc>
                <a:tc>
                  <a:txBody>
                    <a:bodyPr/>
                    <a:lstStyle/>
                    <a:p>
                      <a:pPr indent="0" lvl="0" marL="0" marR="0" rtl="0" algn="ctr">
                        <a:lnSpc>
                          <a:spcPct val="100000"/>
                        </a:lnSpc>
                        <a:spcBef>
                          <a:spcPts val="0"/>
                        </a:spcBef>
                        <a:spcAft>
                          <a:spcPts val="0"/>
                        </a:spcAft>
                        <a:buClr>
                          <a:srgbClr val="000000"/>
                        </a:buClr>
                        <a:buSzPts val="2300"/>
                        <a:buFont typeface="Arial"/>
                        <a:buNone/>
                      </a:pPr>
                      <a:r>
                        <a:rPr lang="es" sz="1200" u="none" cap="none" strike="noStrike">
                          <a:latin typeface="Montserrat"/>
                          <a:ea typeface="Montserrat"/>
                          <a:cs typeface="Montserrat"/>
                          <a:sym typeface="Montserrat"/>
                        </a:rPr>
                        <a:t>x = 3</a:t>
                      </a:r>
                      <a:endParaRPr sz="1200" u="none" cap="none" strike="noStrike">
                        <a:latin typeface="Montserrat"/>
                        <a:ea typeface="Montserrat"/>
                        <a:cs typeface="Montserrat"/>
                        <a:sym typeface="Montserrat"/>
                      </a:endParaRPr>
                    </a:p>
                  </a:txBody>
                  <a:tcPr marT="76200" marB="76200" marR="76200" marL="7620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E66D"/>
                    </a:solidFill>
                  </a:tcPr>
                </a:tc>
                <a:tc>
                  <a:txBody>
                    <a:bodyPr/>
                    <a:lstStyle/>
                    <a:p>
                      <a:pPr indent="0" lvl="0" marL="0" marR="0" rtl="0" algn="ctr">
                        <a:lnSpc>
                          <a:spcPct val="100000"/>
                        </a:lnSpc>
                        <a:spcBef>
                          <a:spcPts val="0"/>
                        </a:spcBef>
                        <a:spcAft>
                          <a:spcPts val="0"/>
                        </a:spcAft>
                        <a:buClr>
                          <a:srgbClr val="000000"/>
                        </a:buClr>
                        <a:buSzPts val="2300"/>
                        <a:buFont typeface="Arial"/>
                        <a:buNone/>
                      </a:pPr>
                      <a:r>
                        <a:rPr lang="es" sz="1200" u="none" cap="none" strike="noStrike">
                          <a:latin typeface="Montserrat"/>
                          <a:ea typeface="Montserrat"/>
                          <a:cs typeface="Montserrat"/>
                          <a:sym typeface="Montserrat"/>
                        </a:rPr>
                        <a:t>x = 3</a:t>
                      </a:r>
                      <a:endParaRPr sz="1200" u="none" cap="none" strike="noStrike">
                        <a:latin typeface="Montserrat"/>
                        <a:ea typeface="Montserrat"/>
                        <a:cs typeface="Montserrat"/>
                        <a:sym typeface="Montserrat"/>
                      </a:endParaRPr>
                    </a:p>
                  </a:txBody>
                  <a:tcPr marT="76200" marB="76200" marR="76200" marL="7620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E66D"/>
                    </a:solidFill>
                  </a:tcPr>
                </a:tc>
              </a:tr>
              <a:tr h="272000">
                <a:tc>
                  <a:txBody>
                    <a:bodyPr/>
                    <a:lstStyle/>
                    <a:p>
                      <a:pPr indent="0" lvl="0" marL="0" marR="0" rtl="0" algn="ctr">
                        <a:lnSpc>
                          <a:spcPct val="100000"/>
                        </a:lnSpc>
                        <a:spcBef>
                          <a:spcPts val="0"/>
                        </a:spcBef>
                        <a:spcAft>
                          <a:spcPts val="0"/>
                        </a:spcAft>
                        <a:buClr>
                          <a:srgbClr val="000000"/>
                        </a:buClr>
                        <a:buSzPts val="2300"/>
                        <a:buFont typeface="Arial"/>
                        <a:buNone/>
                      </a:pPr>
                      <a:r>
                        <a:rPr b="1" lang="es" sz="1200" u="none" cap="none" strike="noStrike">
                          <a:latin typeface="Montserrat"/>
                          <a:ea typeface="Montserrat"/>
                          <a:cs typeface="Montserrat"/>
                          <a:sym typeface="Montserrat"/>
                        </a:rPr>
                        <a:t>+=</a:t>
                      </a:r>
                      <a:endParaRPr b="1" sz="1200" u="none" cap="none" strike="noStrike">
                        <a:latin typeface="Montserrat"/>
                        <a:ea typeface="Montserrat"/>
                        <a:cs typeface="Montserrat"/>
                        <a:sym typeface="Montserrat"/>
                      </a:endParaRPr>
                    </a:p>
                  </a:txBody>
                  <a:tcPr marT="76200" marB="76200" marR="76200" marL="15240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2300"/>
                        <a:buFont typeface="Arial"/>
                        <a:buNone/>
                      </a:pPr>
                      <a:r>
                        <a:rPr lang="es" sz="1200" u="none" cap="none" strike="noStrike">
                          <a:latin typeface="Montserrat"/>
                          <a:ea typeface="Montserrat"/>
                          <a:cs typeface="Montserrat"/>
                          <a:sym typeface="Montserrat"/>
                        </a:rPr>
                        <a:t>x += y</a:t>
                      </a:r>
                      <a:endParaRPr sz="1200" u="none" cap="none" strike="noStrike">
                        <a:latin typeface="Montserrat"/>
                        <a:ea typeface="Montserrat"/>
                        <a:cs typeface="Montserrat"/>
                        <a:sym typeface="Montserrat"/>
                      </a:endParaRPr>
                    </a:p>
                  </a:txBody>
                  <a:tcPr marT="76200" marB="76200" marR="76200" marL="7620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2300"/>
                        <a:buFont typeface="Arial"/>
                        <a:buNone/>
                      </a:pPr>
                      <a:r>
                        <a:rPr lang="es" sz="1200" u="none" cap="none" strike="noStrike">
                          <a:latin typeface="Montserrat"/>
                          <a:ea typeface="Montserrat"/>
                          <a:cs typeface="Montserrat"/>
                          <a:sym typeface="Montserrat"/>
                        </a:rPr>
                        <a:t>x = x + y</a:t>
                      </a:r>
                      <a:endParaRPr sz="1200" u="none" cap="none" strike="noStrike">
                        <a:latin typeface="Montserrat"/>
                        <a:ea typeface="Montserrat"/>
                        <a:cs typeface="Montserrat"/>
                        <a:sym typeface="Montserrat"/>
                      </a:endParaRPr>
                    </a:p>
                  </a:txBody>
                  <a:tcPr marT="76200" marB="76200" marR="76200" marL="7620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3F3F3"/>
                    </a:solidFill>
                  </a:tcPr>
                </a:tc>
              </a:tr>
              <a:tr h="272000">
                <a:tc>
                  <a:txBody>
                    <a:bodyPr/>
                    <a:lstStyle/>
                    <a:p>
                      <a:pPr indent="0" lvl="0" marL="0" marR="0" rtl="0" algn="ctr">
                        <a:lnSpc>
                          <a:spcPct val="100000"/>
                        </a:lnSpc>
                        <a:spcBef>
                          <a:spcPts val="0"/>
                        </a:spcBef>
                        <a:spcAft>
                          <a:spcPts val="0"/>
                        </a:spcAft>
                        <a:buClr>
                          <a:srgbClr val="000000"/>
                        </a:buClr>
                        <a:buSzPts val="2300"/>
                        <a:buFont typeface="Arial"/>
                        <a:buNone/>
                      </a:pPr>
                      <a:r>
                        <a:rPr b="1" lang="es" sz="1200" u="none" cap="none" strike="noStrike">
                          <a:latin typeface="Montserrat"/>
                          <a:ea typeface="Montserrat"/>
                          <a:cs typeface="Montserrat"/>
                          <a:sym typeface="Montserrat"/>
                        </a:rPr>
                        <a:t>-=</a:t>
                      </a:r>
                      <a:endParaRPr b="1" sz="1200" u="none" cap="none" strike="noStrike">
                        <a:latin typeface="Montserrat"/>
                        <a:ea typeface="Montserrat"/>
                        <a:cs typeface="Montserrat"/>
                        <a:sym typeface="Montserrat"/>
                      </a:endParaRPr>
                    </a:p>
                  </a:txBody>
                  <a:tcPr marT="76200" marB="76200" marR="76200" marL="15240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E66D"/>
                    </a:solidFill>
                  </a:tcPr>
                </a:tc>
                <a:tc>
                  <a:txBody>
                    <a:bodyPr/>
                    <a:lstStyle/>
                    <a:p>
                      <a:pPr indent="0" lvl="0" marL="0" marR="0" rtl="0" algn="ctr">
                        <a:lnSpc>
                          <a:spcPct val="100000"/>
                        </a:lnSpc>
                        <a:spcBef>
                          <a:spcPts val="0"/>
                        </a:spcBef>
                        <a:spcAft>
                          <a:spcPts val="0"/>
                        </a:spcAft>
                        <a:buClr>
                          <a:srgbClr val="000000"/>
                        </a:buClr>
                        <a:buSzPts val="2300"/>
                        <a:buFont typeface="Arial"/>
                        <a:buNone/>
                      </a:pPr>
                      <a:r>
                        <a:rPr lang="es" sz="1200" u="none" cap="none" strike="noStrike">
                          <a:latin typeface="Montserrat"/>
                          <a:ea typeface="Montserrat"/>
                          <a:cs typeface="Montserrat"/>
                          <a:sym typeface="Montserrat"/>
                        </a:rPr>
                        <a:t>x -= y</a:t>
                      </a:r>
                      <a:endParaRPr sz="1200" u="none" cap="none" strike="noStrike">
                        <a:latin typeface="Montserrat"/>
                        <a:ea typeface="Montserrat"/>
                        <a:cs typeface="Montserrat"/>
                        <a:sym typeface="Montserrat"/>
                      </a:endParaRPr>
                    </a:p>
                  </a:txBody>
                  <a:tcPr marT="76200" marB="76200" marR="76200" marL="7620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E66D"/>
                    </a:solidFill>
                  </a:tcPr>
                </a:tc>
                <a:tc>
                  <a:txBody>
                    <a:bodyPr/>
                    <a:lstStyle/>
                    <a:p>
                      <a:pPr indent="0" lvl="0" marL="0" marR="0" rtl="0" algn="ctr">
                        <a:lnSpc>
                          <a:spcPct val="100000"/>
                        </a:lnSpc>
                        <a:spcBef>
                          <a:spcPts val="0"/>
                        </a:spcBef>
                        <a:spcAft>
                          <a:spcPts val="0"/>
                        </a:spcAft>
                        <a:buClr>
                          <a:srgbClr val="000000"/>
                        </a:buClr>
                        <a:buSzPts val="2300"/>
                        <a:buFont typeface="Arial"/>
                        <a:buNone/>
                      </a:pPr>
                      <a:r>
                        <a:rPr lang="es" sz="1200" u="none" cap="none" strike="noStrike">
                          <a:latin typeface="Montserrat"/>
                          <a:ea typeface="Montserrat"/>
                          <a:cs typeface="Montserrat"/>
                          <a:sym typeface="Montserrat"/>
                        </a:rPr>
                        <a:t>x = x - y</a:t>
                      </a:r>
                      <a:endParaRPr sz="1200" u="none" cap="none" strike="noStrike">
                        <a:latin typeface="Montserrat"/>
                        <a:ea typeface="Montserrat"/>
                        <a:cs typeface="Montserrat"/>
                        <a:sym typeface="Montserrat"/>
                      </a:endParaRPr>
                    </a:p>
                  </a:txBody>
                  <a:tcPr marT="76200" marB="76200" marR="76200" marL="7620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E66D"/>
                    </a:solidFill>
                  </a:tcPr>
                </a:tc>
              </a:tr>
              <a:tr h="272000">
                <a:tc>
                  <a:txBody>
                    <a:bodyPr/>
                    <a:lstStyle/>
                    <a:p>
                      <a:pPr indent="0" lvl="0" marL="0" marR="0" rtl="0" algn="ctr">
                        <a:lnSpc>
                          <a:spcPct val="100000"/>
                        </a:lnSpc>
                        <a:spcBef>
                          <a:spcPts val="0"/>
                        </a:spcBef>
                        <a:spcAft>
                          <a:spcPts val="0"/>
                        </a:spcAft>
                        <a:buClr>
                          <a:srgbClr val="000000"/>
                        </a:buClr>
                        <a:buSzPts val="2300"/>
                        <a:buFont typeface="Arial"/>
                        <a:buNone/>
                      </a:pPr>
                      <a:r>
                        <a:rPr b="1" lang="es" sz="1200" u="none" cap="none" strike="noStrike">
                          <a:latin typeface="Montserrat"/>
                          <a:ea typeface="Montserrat"/>
                          <a:cs typeface="Montserrat"/>
                          <a:sym typeface="Montserrat"/>
                        </a:rPr>
                        <a:t>*=</a:t>
                      </a:r>
                      <a:endParaRPr b="1" sz="1200" u="none" cap="none" strike="noStrike">
                        <a:latin typeface="Montserrat"/>
                        <a:ea typeface="Montserrat"/>
                        <a:cs typeface="Montserrat"/>
                        <a:sym typeface="Montserrat"/>
                      </a:endParaRPr>
                    </a:p>
                  </a:txBody>
                  <a:tcPr marT="76200" marB="76200" marR="76200" marL="15240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2300"/>
                        <a:buFont typeface="Arial"/>
                        <a:buNone/>
                      </a:pPr>
                      <a:r>
                        <a:rPr lang="es" sz="1200" u="none" cap="none" strike="noStrike">
                          <a:latin typeface="Montserrat"/>
                          <a:ea typeface="Montserrat"/>
                          <a:cs typeface="Montserrat"/>
                          <a:sym typeface="Montserrat"/>
                        </a:rPr>
                        <a:t>x *= y</a:t>
                      </a:r>
                      <a:endParaRPr sz="1200" u="none" cap="none" strike="noStrike">
                        <a:latin typeface="Montserrat"/>
                        <a:ea typeface="Montserrat"/>
                        <a:cs typeface="Montserrat"/>
                        <a:sym typeface="Montserrat"/>
                      </a:endParaRPr>
                    </a:p>
                  </a:txBody>
                  <a:tcPr marT="76200" marB="76200" marR="76200" marL="7620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2300"/>
                        <a:buFont typeface="Arial"/>
                        <a:buNone/>
                      </a:pPr>
                      <a:r>
                        <a:rPr lang="es" sz="1200" u="none" cap="none" strike="noStrike">
                          <a:latin typeface="Montserrat"/>
                          <a:ea typeface="Montserrat"/>
                          <a:cs typeface="Montserrat"/>
                          <a:sym typeface="Montserrat"/>
                        </a:rPr>
                        <a:t>x = x * y</a:t>
                      </a:r>
                      <a:endParaRPr sz="1200" u="none" cap="none" strike="noStrike">
                        <a:latin typeface="Montserrat"/>
                        <a:ea typeface="Montserrat"/>
                        <a:cs typeface="Montserrat"/>
                        <a:sym typeface="Montserrat"/>
                      </a:endParaRPr>
                    </a:p>
                  </a:txBody>
                  <a:tcPr marT="76200" marB="76200" marR="76200" marL="7620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3F3F3"/>
                    </a:solidFill>
                  </a:tcPr>
                </a:tc>
              </a:tr>
              <a:tr h="272000">
                <a:tc>
                  <a:txBody>
                    <a:bodyPr/>
                    <a:lstStyle/>
                    <a:p>
                      <a:pPr indent="0" lvl="0" marL="0" marR="0" rtl="0" algn="ctr">
                        <a:lnSpc>
                          <a:spcPct val="100000"/>
                        </a:lnSpc>
                        <a:spcBef>
                          <a:spcPts val="0"/>
                        </a:spcBef>
                        <a:spcAft>
                          <a:spcPts val="0"/>
                        </a:spcAft>
                        <a:buClr>
                          <a:srgbClr val="000000"/>
                        </a:buClr>
                        <a:buSzPts val="2300"/>
                        <a:buFont typeface="Arial"/>
                        <a:buNone/>
                      </a:pPr>
                      <a:r>
                        <a:rPr b="1" lang="es" sz="1200" u="none" cap="none" strike="noStrike">
                          <a:latin typeface="Montserrat"/>
                          <a:ea typeface="Montserrat"/>
                          <a:cs typeface="Montserrat"/>
                          <a:sym typeface="Montserrat"/>
                        </a:rPr>
                        <a:t>/=</a:t>
                      </a:r>
                      <a:endParaRPr b="1" sz="1200" u="none" cap="none" strike="noStrike">
                        <a:latin typeface="Montserrat"/>
                        <a:ea typeface="Montserrat"/>
                        <a:cs typeface="Montserrat"/>
                        <a:sym typeface="Montserrat"/>
                      </a:endParaRPr>
                    </a:p>
                  </a:txBody>
                  <a:tcPr marT="76200" marB="76200" marR="76200" marL="15240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E66D"/>
                    </a:solidFill>
                  </a:tcPr>
                </a:tc>
                <a:tc>
                  <a:txBody>
                    <a:bodyPr/>
                    <a:lstStyle/>
                    <a:p>
                      <a:pPr indent="0" lvl="0" marL="0" marR="0" rtl="0" algn="ctr">
                        <a:lnSpc>
                          <a:spcPct val="100000"/>
                        </a:lnSpc>
                        <a:spcBef>
                          <a:spcPts val="0"/>
                        </a:spcBef>
                        <a:spcAft>
                          <a:spcPts val="0"/>
                        </a:spcAft>
                        <a:buClr>
                          <a:srgbClr val="000000"/>
                        </a:buClr>
                        <a:buSzPts val="2300"/>
                        <a:buFont typeface="Arial"/>
                        <a:buNone/>
                      </a:pPr>
                      <a:r>
                        <a:rPr lang="es" sz="1200" u="none" cap="none" strike="noStrike">
                          <a:latin typeface="Montserrat"/>
                          <a:ea typeface="Montserrat"/>
                          <a:cs typeface="Montserrat"/>
                          <a:sym typeface="Montserrat"/>
                        </a:rPr>
                        <a:t>x /= y</a:t>
                      </a:r>
                      <a:endParaRPr sz="1200" u="none" cap="none" strike="noStrike">
                        <a:latin typeface="Montserrat"/>
                        <a:ea typeface="Montserrat"/>
                        <a:cs typeface="Montserrat"/>
                        <a:sym typeface="Montserrat"/>
                      </a:endParaRPr>
                    </a:p>
                  </a:txBody>
                  <a:tcPr marT="76200" marB="76200" marR="76200" marL="7620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E66D"/>
                    </a:solidFill>
                  </a:tcPr>
                </a:tc>
                <a:tc>
                  <a:txBody>
                    <a:bodyPr/>
                    <a:lstStyle/>
                    <a:p>
                      <a:pPr indent="0" lvl="0" marL="0" marR="0" rtl="0" algn="ctr">
                        <a:lnSpc>
                          <a:spcPct val="100000"/>
                        </a:lnSpc>
                        <a:spcBef>
                          <a:spcPts val="0"/>
                        </a:spcBef>
                        <a:spcAft>
                          <a:spcPts val="0"/>
                        </a:spcAft>
                        <a:buClr>
                          <a:srgbClr val="000000"/>
                        </a:buClr>
                        <a:buSzPts val="2300"/>
                        <a:buFont typeface="Arial"/>
                        <a:buNone/>
                      </a:pPr>
                      <a:r>
                        <a:rPr lang="es" sz="1200" u="none" cap="none" strike="noStrike">
                          <a:latin typeface="Montserrat"/>
                          <a:ea typeface="Montserrat"/>
                          <a:cs typeface="Montserrat"/>
                          <a:sym typeface="Montserrat"/>
                        </a:rPr>
                        <a:t>x = x / y</a:t>
                      </a:r>
                      <a:endParaRPr sz="1200" u="none" cap="none" strike="noStrike">
                        <a:latin typeface="Montserrat"/>
                        <a:ea typeface="Montserrat"/>
                        <a:cs typeface="Montserrat"/>
                        <a:sym typeface="Montserrat"/>
                      </a:endParaRPr>
                    </a:p>
                  </a:txBody>
                  <a:tcPr marT="76200" marB="76200" marR="76200" marL="7620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E66D"/>
                    </a:solidFill>
                  </a:tcPr>
                </a:tc>
              </a:tr>
              <a:tr h="272000">
                <a:tc>
                  <a:txBody>
                    <a:bodyPr/>
                    <a:lstStyle/>
                    <a:p>
                      <a:pPr indent="0" lvl="0" marL="0" marR="0" rtl="0" algn="ctr">
                        <a:lnSpc>
                          <a:spcPct val="100000"/>
                        </a:lnSpc>
                        <a:spcBef>
                          <a:spcPts val="0"/>
                        </a:spcBef>
                        <a:spcAft>
                          <a:spcPts val="0"/>
                        </a:spcAft>
                        <a:buClr>
                          <a:srgbClr val="000000"/>
                        </a:buClr>
                        <a:buSzPts val="2300"/>
                        <a:buFont typeface="Arial"/>
                        <a:buNone/>
                      </a:pPr>
                      <a:r>
                        <a:rPr b="1" lang="es" sz="1200" u="none" cap="none" strike="noStrike">
                          <a:latin typeface="Montserrat"/>
                          <a:ea typeface="Montserrat"/>
                          <a:cs typeface="Montserrat"/>
                          <a:sym typeface="Montserrat"/>
                        </a:rPr>
                        <a:t>%=</a:t>
                      </a:r>
                      <a:endParaRPr b="1" sz="1200" u="none" cap="none" strike="noStrike">
                        <a:latin typeface="Montserrat"/>
                        <a:ea typeface="Montserrat"/>
                        <a:cs typeface="Montserrat"/>
                        <a:sym typeface="Montserrat"/>
                      </a:endParaRPr>
                    </a:p>
                  </a:txBody>
                  <a:tcPr marT="76200" marB="76200" marR="76200" marL="15240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2300"/>
                        <a:buFont typeface="Arial"/>
                        <a:buNone/>
                      </a:pPr>
                      <a:r>
                        <a:rPr lang="es" sz="1200" u="none" cap="none" strike="noStrike">
                          <a:latin typeface="Montserrat"/>
                          <a:ea typeface="Montserrat"/>
                          <a:cs typeface="Montserrat"/>
                          <a:sym typeface="Montserrat"/>
                        </a:rPr>
                        <a:t>x %= y</a:t>
                      </a:r>
                      <a:endParaRPr sz="1200" u="none" cap="none" strike="noStrike">
                        <a:latin typeface="Montserrat"/>
                        <a:ea typeface="Montserrat"/>
                        <a:cs typeface="Montserrat"/>
                        <a:sym typeface="Montserrat"/>
                      </a:endParaRPr>
                    </a:p>
                  </a:txBody>
                  <a:tcPr marT="76200" marB="76200" marR="76200" marL="7620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2300"/>
                        <a:buFont typeface="Arial"/>
                        <a:buNone/>
                      </a:pPr>
                      <a:r>
                        <a:rPr lang="es" sz="1200" u="none" cap="none" strike="noStrike">
                          <a:latin typeface="Montserrat"/>
                          <a:ea typeface="Montserrat"/>
                          <a:cs typeface="Montserrat"/>
                          <a:sym typeface="Montserrat"/>
                        </a:rPr>
                        <a:t>x = x % y</a:t>
                      </a:r>
                      <a:endParaRPr sz="1200" u="none" cap="none" strike="noStrike">
                        <a:latin typeface="Montserrat"/>
                        <a:ea typeface="Montserrat"/>
                        <a:cs typeface="Montserrat"/>
                        <a:sym typeface="Montserrat"/>
                      </a:endParaRPr>
                    </a:p>
                  </a:txBody>
                  <a:tcPr marT="76200" marB="76200" marR="76200" marL="7620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3F3F3"/>
                    </a:solidFill>
                  </a:tcPr>
                </a:tc>
              </a:tr>
              <a:tr h="272000">
                <a:tc>
                  <a:txBody>
                    <a:bodyPr/>
                    <a:lstStyle/>
                    <a:p>
                      <a:pPr indent="0" lvl="0" marL="0" marR="0" rtl="0" algn="ctr">
                        <a:lnSpc>
                          <a:spcPct val="100000"/>
                        </a:lnSpc>
                        <a:spcBef>
                          <a:spcPts val="0"/>
                        </a:spcBef>
                        <a:spcAft>
                          <a:spcPts val="0"/>
                        </a:spcAft>
                        <a:buClr>
                          <a:srgbClr val="000000"/>
                        </a:buClr>
                        <a:buSzPts val="2300"/>
                        <a:buFont typeface="Arial"/>
                        <a:buNone/>
                      </a:pPr>
                      <a:r>
                        <a:rPr b="1" lang="es" sz="1200" u="none" cap="none" strike="noStrike">
                          <a:latin typeface="Montserrat"/>
                          <a:ea typeface="Montserrat"/>
                          <a:cs typeface="Montserrat"/>
                          <a:sym typeface="Montserrat"/>
                        </a:rPr>
                        <a:t>**=</a:t>
                      </a:r>
                      <a:endParaRPr b="1" sz="1200" u="none" cap="none" strike="noStrike">
                        <a:latin typeface="Montserrat"/>
                        <a:ea typeface="Montserrat"/>
                        <a:cs typeface="Montserrat"/>
                        <a:sym typeface="Montserrat"/>
                      </a:endParaRPr>
                    </a:p>
                  </a:txBody>
                  <a:tcPr marT="76200" marB="76200" marR="76200" marL="15240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E66D"/>
                    </a:solidFill>
                  </a:tcPr>
                </a:tc>
                <a:tc>
                  <a:txBody>
                    <a:bodyPr/>
                    <a:lstStyle/>
                    <a:p>
                      <a:pPr indent="0" lvl="0" marL="0" marR="0" rtl="0" algn="ctr">
                        <a:lnSpc>
                          <a:spcPct val="100000"/>
                        </a:lnSpc>
                        <a:spcBef>
                          <a:spcPts val="0"/>
                        </a:spcBef>
                        <a:spcAft>
                          <a:spcPts val="0"/>
                        </a:spcAft>
                        <a:buClr>
                          <a:srgbClr val="000000"/>
                        </a:buClr>
                        <a:buSzPts val="2300"/>
                        <a:buFont typeface="Arial"/>
                        <a:buNone/>
                      </a:pPr>
                      <a:r>
                        <a:rPr lang="es" sz="1200" u="none" cap="none" strike="noStrike">
                          <a:latin typeface="Montserrat"/>
                          <a:ea typeface="Montserrat"/>
                          <a:cs typeface="Montserrat"/>
                          <a:sym typeface="Montserrat"/>
                        </a:rPr>
                        <a:t>x **= y</a:t>
                      </a:r>
                      <a:endParaRPr sz="1200" u="none" cap="none" strike="noStrike">
                        <a:latin typeface="Montserrat"/>
                        <a:ea typeface="Montserrat"/>
                        <a:cs typeface="Montserrat"/>
                        <a:sym typeface="Montserrat"/>
                      </a:endParaRPr>
                    </a:p>
                  </a:txBody>
                  <a:tcPr marT="76200" marB="76200" marR="76200" marL="7620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E66D"/>
                    </a:solidFill>
                  </a:tcPr>
                </a:tc>
                <a:tc>
                  <a:txBody>
                    <a:bodyPr/>
                    <a:lstStyle/>
                    <a:p>
                      <a:pPr indent="0" lvl="0" marL="0" marR="0" rtl="0" algn="ctr">
                        <a:lnSpc>
                          <a:spcPct val="100000"/>
                        </a:lnSpc>
                        <a:spcBef>
                          <a:spcPts val="0"/>
                        </a:spcBef>
                        <a:spcAft>
                          <a:spcPts val="0"/>
                        </a:spcAft>
                        <a:buClr>
                          <a:srgbClr val="000000"/>
                        </a:buClr>
                        <a:buSzPts val="2300"/>
                        <a:buFont typeface="Arial"/>
                        <a:buNone/>
                      </a:pPr>
                      <a:r>
                        <a:rPr lang="es" sz="1200" u="none" cap="none" strike="noStrike">
                          <a:latin typeface="Montserrat"/>
                          <a:ea typeface="Montserrat"/>
                          <a:cs typeface="Montserrat"/>
                          <a:sym typeface="Montserrat"/>
                        </a:rPr>
                        <a:t>x = x ** y</a:t>
                      </a:r>
                      <a:endParaRPr sz="1200" u="none" cap="none" strike="noStrike">
                        <a:latin typeface="Montserrat"/>
                        <a:ea typeface="Montserrat"/>
                        <a:cs typeface="Montserrat"/>
                        <a:sym typeface="Montserrat"/>
                      </a:endParaRPr>
                    </a:p>
                  </a:txBody>
                  <a:tcPr marT="76200" marB="76200" marR="76200" marL="7620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E66D"/>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