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5" r:id="rId2"/>
    <p:sldMasterId id="2147483662" r:id="rId3"/>
  </p:sldMasterIdLst>
  <p:notesMasterIdLst>
    <p:notesMasterId r:id="rId47"/>
  </p:notesMasterIdLst>
  <p:sldIdLst>
    <p:sldId id="285" r:id="rId4"/>
    <p:sldId id="286" r:id="rId5"/>
    <p:sldId id="287" r:id="rId6"/>
    <p:sldId id="259" r:id="rId7"/>
    <p:sldId id="260" r:id="rId8"/>
    <p:sldId id="261" r:id="rId9"/>
    <p:sldId id="290" r:id="rId10"/>
    <p:sldId id="262" r:id="rId11"/>
    <p:sldId id="263" r:id="rId12"/>
    <p:sldId id="292" r:id="rId13"/>
    <p:sldId id="291" r:id="rId14"/>
    <p:sldId id="265" r:id="rId15"/>
    <p:sldId id="267" r:id="rId16"/>
    <p:sldId id="288" r:id="rId17"/>
    <p:sldId id="289" r:id="rId18"/>
    <p:sldId id="268" r:id="rId19"/>
    <p:sldId id="269" r:id="rId20"/>
    <p:sldId id="270" r:id="rId21"/>
    <p:sldId id="296" r:id="rId22"/>
    <p:sldId id="297" r:id="rId23"/>
    <p:sldId id="293" r:id="rId24"/>
    <p:sldId id="294" r:id="rId25"/>
    <p:sldId id="295" r:id="rId26"/>
    <p:sldId id="298" r:id="rId27"/>
    <p:sldId id="299" r:id="rId28"/>
    <p:sldId id="300" r:id="rId29"/>
    <p:sldId id="301" r:id="rId30"/>
    <p:sldId id="271" r:id="rId31"/>
    <p:sldId id="272" r:id="rId32"/>
    <p:sldId id="302" r:id="rId33"/>
    <p:sldId id="303" r:id="rId34"/>
    <p:sldId id="304" r:id="rId35"/>
    <p:sldId id="305" r:id="rId36"/>
    <p:sldId id="306" r:id="rId37"/>
    <p:sldId id="308" r:id="rId38"/>
    <p:sldId id="309" r:id="rId39"/>
    <p:sldId id="307" r:id="rId40"/>
    <p:sldId id="273" r:id="rId41"/>
    <p:sldId id="274" r:id="rId42"/>
    <p:sldId id="310" r:id="rId43"/>
    <p:sldId id="279" r:id="rId44"/>
    <p:sldId id="283" r:id="rId45"/>
    <p:sldId id="284" r:id="rId46"/>
  </p:sldIdLst>
  <p:sldSz cx="9144000" cy="5143500" type="screen16x9"/>
  <p:notesSz cx="9144000" cy="5143500"/>
  <p:embeddedFontLst>
    <p:embeddedFont>
      <p:font typeface="Montserrat" panose="00000500000000000000" pitchFamily="2" charset="0"/>
      <p:regular r:id="rId48"/>
      <p:bold r:id="rId49"/>
      <p:italic r:id="rId50"/>
      <p:boldItalic r:id="rId51"/>
    </p:embeddedFont>
    <p:embeddedFont>
      <p:font typeface="Montserrat Medium" panose="00000600000000000000" pitchFamily="2" charset="0"/>
      <p:regular r:id="rId52"/>
      <p:bold r:id="rId53"/>
      <p:italic r:id="rId54"/>
      <p:boldItalic r:id="rId55"/>
    </p:embeddedFont>
    <p:embeddedFont>
      <p:font typeface="Montserrat SemiBold" panose="00000700000000000000"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iZkjZmpGp1K3h/yrZi5DswXswz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8B35D-B274-420F-AF2A-6CBA62689D0D}" v="104" dt="2024-06-06T13:24:18.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2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6.fntdata"/><Relationship Id="rId58" Type="http://schemas.openxmlformats.org/officeDocument/2006/relationships/font" Target="fonts/font11.fntdata"/><Relationship Id="rId66" Type="http://schemas.microsoft.com/office/2015/10/relationships/revisionInfo" Target="revisionInfo.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4.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12.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5.fntdata"/><Relationship Id="rId60" Type="http://customschemas.google.com/relationships/presentationmetadata" Target="metadata"/><Relationship Id="rId65"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Hugo Seminara" userId="8f9eed4d986e149f" providerId="LiveId" clId="{01D38FF5-3A64-4483-8CF3-0FDBCAAEA64D}"/>
    <pc:docChg chg="undo custSel modSld">
      <pc:chgData name="Matias Hugo Seminara" userId="8f9eed4d986e149f" providerId="LiveId" clId="{01D38FF5-3A64-4483-8CF3-0FDBCAAEA64D}" dt="2024-06-06T20:31:30.852" v="101" actId="20577"/>
      <pc:docMkLst>
        <pc:docMk/>
      </pc:docMkLst>
      <pc:sldChg chg="modSp mod">
        <pc:chgData name="Matias Hugo Seminara" userId="8f9eed4d986e149f" providerId="LiveId" clId="{01D38FF5-3A64-4483-8CF3-0FDBCAAEA64D}" dt="2024-06-06T20:31:30.852" v="101" actId="20577"/>
        <pc:sldMkLst>
          <pc:docMk/>
          <pc:sldMk cId="0" sldId="287"/>
        </pc:sldMkLst>
        <pc:spChg chg="mod">
          <ac:chgData name="Matias Hugo Seminara" userId="8f9eed4d986e149f" providerId="LiveId" clId="{01D38FF5-3A64-4483-8CF3-0FDBCAAEA64D}" dt="2024-06-06T20:30:45.540" v="66" actId="113"/>
          <ac:spMkLst>
            <pc:docMk/>
            <pc:sldMk cId="0" sldId="287"/>
            <ac:spMk id="4" creationId="{15B441CF-6D34-0CF2-11F7-AA0BF7A6C4A5}"/>
          </ac:spMkLst>
        </pc:spChg>
        <pc:spChg chg="mod">
          <ac:chgData name="Matias Hugo Seminara" userId="8f9eed4d986e149f" providerId="LiveId" clId="{01D38FF5-3A64-4483-8CF3-0FDBCAAEA64D}" dt="2024-06-06T20:30:16.791" v="0" actId="20577"/>
          <ac:spMkLst>
            <pc:docMk/>
            <pc:sldMk cId="0" sldId="287"/>
            <ac:spMk id="162" creationId="{00000000-0000-0000-0000-000000000000}"/>
          </ac:spMkLst>
        </pc:spChg>
        <pc:spChg chg="mod">
          <ac:chgData name="Matias Hugo Seminara" userId="8f9eed4d986e149f" providerId="LiveId" clId="{01D38FF5-3A64-4483-8CF3-0FDBCAAEA64D}" dt="2024-06-06T20:30:19.535" v="1" actId="20577"/>
          <ac:spMkLst>
            <pc:docMk/>
            <pc:sldMk cId="0" sldId="287"/>
            <ac:spMk id="163" creationId="{00000000-0000-0000-0000-000000000000}"/>
          </ac:spMkLst>
        </pc:spChg>
        <pc:spChg chg="mod">
          <ac:chgData name="Matias Hugo Seminara" userId="8f9eed4d986e149f" providerId="LiveId" clId="{01D38FF5-3A64-4483-8CF3-0FDBCAAEA64D}" dt="2024-06-06T20:30:22.029" v="2" actId="20577"/>
          <ac:spMkLst>
            <pc:docMk/>
            <pc:sldMk cId="0" sldId="287"/>
            <ac:spMk id="164" creationId="{00000000-0000-0000-0000-000000000000}"/>
          </ac:spMkLst>
        </pc:spChg>
        <pc:spChg chg="mod">
          <ac:chgData name="Matias Hugo Seminara" userId="8f9eed4d986e149f" providerId="LiveId" clId="{01D38FF5-3A64-4483-8CF3-0FDBCAAEA64D}" dt="2024-06-06T20:31:30.852" v="101" actId="20577"/>
          <ac:spMkLst>
            <pc:docMk/>
            <pc:sldMk cId="0" sldId="287"/>
            <ac:spMk id="1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b7c5592f34_0_6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b7c5592f34_0_6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201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b7c5592f34_0_6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b7c5592f34_0_6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55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b7c5592f34_0_9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b7c5592f34_0_9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167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051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1a80dc6225577e2_7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31a80dc6225577e2_7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68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246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976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7133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6963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0351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5930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2362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2883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4049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5199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3935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344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1805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1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053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f0dce80866_0_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g1f0dce80866_0_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630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f0dce80866_0_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g1f0dce80866_0_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0220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1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f0dce80866_0_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g1f0dce80866_0_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f0b022641e_0_16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f0b022641e_0_16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f0dce80866_0_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g1f0dce80866_0_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760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2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f0dce80866_0_18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1f0dce80866_0_184:notes"/>
          <p:cNvSpPr txBox="1">
            <a:spLocks noGrp="1"/>
          </p:cNvSpPr>
          <p:nvPr>
            <p:ph type="body" idx="1"/>
          </p:nvPr>
        </p:nvSpPr>
        <p:spPr>
          <a:xfrm>
            <a:off x="914400" y="2443163"/>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f0dce80866_0_18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g1f0dce80866_0_188:notes"/>
          <p:cNvSpPr txBox="1">
            <a:spLocks noGrp="1"/>
          </p:cNvSpPr>
          <p:nvPr>
            <p:ph type="body" idx="1"/>
          </p:nvPr>
        </p:nvSpPr>
        <p:spPr>
          <a:xfrm>
            <a:off x="914400" y="2443163"/>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b7c5592f34_0_6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b7c5592f34_0_6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29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b7c5592f34_0_6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b7c5592f34_0_6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b7c5592f34_0_6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b7c5592f34_0_6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Only" type="obj">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g2b7c5592f34_0_8"/>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7C82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 name="Google Shape;13;g2b7c5592f34_0_8"/>
          <p:cNvPicPr preferRelativeResize="0"/>
          <p:nvPr/>
        </p:nvPicPr>
        <p:blipFill rotWithShape="1">
          <a:blip r:embed="rId2">
            <a:alphaModFix/>
          </a:blip>
          <a:srcRect/>
          <a:stretch/>
        </p:blipFill>
        <p:spPr>
          <a:xfrm>
            <a:off x="8155184" y="33946"/>
            <a:ext cx="876878" cy="399275"/>
          </a:xfrm>
          <a:prstGeom prst="rect">
            <a:avLst/>
          </a:prstGeom>
          <a:noFill/>
          <a:ln>
            <a:noFill/>
          </a:ln>
        </p:spPr>
      </p:pic>
      <p:pic>
        <p:nvPicPr>
          <p:cNvPr id="14" name="Google Shape;14;g2b7c5592f34_0_8"/>
          <p:cNvPicPr preferRelativeResize="0"/>
          <p:nvPr/>
        </p:nvPicPr>
        <p:blipFill rotWithShape="1">
          <a:blip r:embed="rId3">
            <a:alphaModFix/>
          </a:blip>
          <a:srcRect/>
          <a:stretch/>
        </p:blipFill>
        <p:spPr>
          <a:xfrm>
            <a:off x="7910675" y="4073938"/>
            <a:ext cx="1233324" cy="1069561"/>
          </a:xfrm>
          <a:prstGeom prst="rect">
            <a:avLst/>
          </a:prstGeom>
          <a:noFill/>
          <a:ln>
            <a:noFill/>
          </a:ln>
        </p:spPr>
      </p:pic>
      <p:pic>
        <p:nvPicPr>
          <p:cNvPr id="15" name="Google Shape;15;g2b7c5592f34_0_8"/>
          <p:cNvPicPr preferRelativeResize="0"/>
          <p:nvPr/>
        </p:nvPicPr>
        <p:blipFill rotWithShape="1">
          <a:blip r:embed="rId4">
            <a:alphaModFix/>
          </a:blip>
          <a:srcRect/>
          <a:stretch/>
        </p:blipFill>
        <p:spPr>
          <a:xfrm>
            <a:off x="0" y="4264237"/>
            <a:ext cx="1163080" cy="792599"/>
          </a:xfrm>
          <a:prstGeom prst="rect">
            <a:avLst/>
          </a:prstGeom>
          <a:noFill/>
          <a:ln>
            <a:noFill/>
          </a:ln>
        </p:spPr>
      </p:pic>
      <p:sp>
        <p:nvSpPr>
          <p:cNvPr id="16" name="Google Shape;16;g2b7c5592f34_0_8"/>
          <p:cNvSpPr txBox="1">
            <a:spLocks noGrp="1"/>
          </p:cNvSpPr>
          <p:nvPr>
            <p:ph type="title"/>
          </p:nvPr>
        </p:nvSpPr>
        <p:spPr>
          <a:xfrm>
            <a:off x="384725" y="657648"/>
            <a:ext cx="5734200" cy="409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g2b7c5592f34_0_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g2b7c5592f34_0_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g2b7c5592f34_0_8"/>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g31a80dc6225577e2_109"/>
          <p:cNvSpPr txBox="1">
            <a:spLocks noGrp="1"/>
          </p:cNvSpPr>
          <p:nvPr>
            <p:ph type="title"/>
          </p:nvPr>
        </p:nvSpPr>
        <p:spPr>
          <a:xfrm>
            <a:off x="563275" y="1079380"/>
            <a:ext cx="8017500" cy="2463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700" b="1" i="0">
                <a:solidFill>
                  <a:srgbClr val="333333"/>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 name="Google Shape;91;g31a80dc6225577e2_109"/>
          <p:cNvSpPr txBox="1">
            <a:spLocks noGrp="1"/>
          </p:cNvSpPr>
          <p:nvPr>
            <p:ph type="body" idx="1"/>
          </p:nvPr>
        </p:nvSpPr>
        <p:spPr>
          <a:xfrm>
            <a:off x="425150" y="1322749"/>
            <a:ext cx="8293800" cy="2878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b="0" i="0">
                <a:solidFill>
                  <a:schemeClr val="dk1"/>
                </a:solidFill>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92" name="Google Shape;92;g31a80dc6225577e2_10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g31a80dc6225577e2_10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 name="Google Shape;94;g31a80dc6225577e2_109"/>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lvl="0" indent="0" algn="r" rtl="0">
              <a:spcBef>
                <a:spcPts val="0"/>
              </a:spcBef>
              <a:buNone/>
              <a:defRPr>
                <a:solidFill>
                  <a:srgbClr val="888888"/>
                </a:solidFill>
              </a:defRPr>
            </a:lvl1pPr>
            <a:lvl2pPr lvl="1" indent="0" algn="r" rtl="0">
              <a:spcBef>
                <a:spcPts val="0"/>
              </a:spcBef>
              <a:buNone/>
              <a:defRPr>
                <a:solidFill>
                  <a:srgbClr val="888888"/>
                </a:solidFill>
              </a:defRPr>
            </a:lvl2pPr>
            <a:lvl3pPr lvl="2" indent="0" algn="r" rtl="0">
              <a:spcBef>
                <a:spcPts val="0"/>
              </a:spcBef>
              <a:buNone/>
              <a:defRPr>
                <a:solidFill>
                  <a:srgbClr val="888888"/>
                </a:solidFill>
              </a:defRPr>
            </a:lvl3pPr>
            <a:lvl4pPr lvl="3" indent="0" algn="r" rtl="0">
              <a:spcBef>
                <a:spcPts val="0"/>
              </a:spcBef>
              <a:buNone/>
              <a:defRPr>
                <a:solidFill>
                  <a:srgbClr val="888888"/>
                </a:solidFill>
              </a:defRPr>
            </a:lvl4pPr>
            <a:lvl5pPr lvl="4" indent="0" algn="r" rtl="0">
              <a:spcBef>
                <a:spcPts val="0"/>
              </a:spcBef>
              <a:buNone/>
              <a:defRPr>
                <a:solidFill>
                  <a:srgbClr val="888888"/>
                </a:solidFill>
              </a:defRPr>
            </a:lvl5pPr>
            <a:lvl6pPr lvl="5" indent="0" algn="r" rtl="0">
              <a:spcBef>
                <a:spcPts val="0"/>
              </a:spcBef>
              <a:buNone/>
              <a:defRPr>
                <a:solidFill>
                  <a:srgbClr val="888888"/>
                </a:solidFill>
              </a:defRPr>
            </a:lvl6pPr>
            <a:lvl7pPr lvl="6" indent="0" algn="r" rtl="0">
              <a:spcBef>
                <a:spcPts val="0"/>
              </a:spcBef>
              <a:buNone/>
              <a:defRPr>
                <a:solidFill>
                  <a:srgbClr val="888888"/>
                </a:solidFill>
              </a:defRPr>
            </a:lvl7pPr>
            <a:lvl8pPr lvl="7" indent="0" algn="r" rtl="0">
              <a:spcBef>
                <a:spcPts val="0"/>
              </a:spcBef>
              <a:buNone/>
              <a:defRPr>
                <a:solidFill>
                  <a:srgbClr val="888888"/>
                </a:solidFill>
              </a:defRPr>
            </a:lvl8pPr>
            <a:lvl9pPr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5"/>
        <p:cNvGrpSpPr/>
        <p:nvPr/>
      </p:nvGrpSpPr>
      <p:grpSpPr>
        <a:xfrm>
          <a:off x="0" y="0"/>
          <a:ext cx="0" cy="0"/>
          <a:chOff x="0" y="0"/>
          <a:chExt cx="0" cy="0"/>
        </a:xfrm>
      </p:grpSpPr>
      <p:sp>
        <p:nvSpPr>
          <p:cNvPr id="96" name="Google Shape;96;g31a80dc6225577e2_115"/>
          <p:cNvSpPr txBox="1">
            <a:spLocks noGrp="1"/>
          </p:cNvSpPr>
          <p:nvPr>
            <p:ph type="title"/>
          </p:nvPr>
        </p:nvSpPr>
        <p:spPr>
          <a:xfrm>
            <a:off x="563275" y="1079380"/>
            <a:ext cx="8017500" cy="2463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700" b="1" i="0">
                <a:solidFill>
                  <a:srgbClr val="333333"/>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7" name="Google Shape;97;g31a80dc6225577e2_115"/>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98" name="Google Shape;98;g31a80dc6225577e2_115"/>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99" name="Google Shape;99;g31a80dc6225577e2_11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g31a80dc6225577e2_11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g31a80dc6225577e2_115"/>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lvl="0" indent="0" algn="r" rtl="0">
              <a:spcBef>
                <a:spcPts val="0"/>
              </a:spcBef>
              <a:buNone/>
              <a:defRPr>
                <a:solidFill>
                  <a:srgbClr val="888888"/>
                </a:solidFill>
              </a:defRPr>
            </a:lvl1pPr>
            <a:lvl2pPr lvl="1" indent="0" algn="r" rtl="0">
              <a:spcBef>
                <a:spcPts val="0"/>
              </a:spcBef>
              <a:buNone/>
              <a:defRPr>
                <a:solidFill>
                  <a:srgbClr val="888888"/>
                </a:solidFill>
              </a:defRPr>
            </a:lvl2pPr>
            <a:lvl3pPr lvl="2" indent="0" algn="r" rtl="0">
              <a:spcBef>
                <a:spcPts val="0"/>
              </a:spcBef>
              <a:buNone/>
              <a:defRPr>
                <a:solidFill>
                  <a:srgbClr val="888888"/>
                </a:solidFill>
              </a:defRPr>
            </a:lvl3pPr>
            <a:lvl4pPr lvl="3" indent="0" algn="r" rtl="0">
              <a:spcBef>
                <a:spcPts val="0"/>
              </a:spcBef>
              <a:buNone/>
              <a:defRPr>
                <a:solidFill>
                  <a:srgbClr val="888888"/>
                </a:solidFill>
              </a:defRPr>
            </a:lvl4pPr>
            <a:lvl5pPr lvl="4" indent="0" algn="r" rtl="0">
              <a:spcBef>
                <a:spcPts val="0"/>
              </a:spcBef>
              <a:buNone/>
              <a:defRPr>
                <a:solidFill>
                  <a:srgbClr val="888888"/>
                </a:solidFill>
              </a:defRPr>
            </a:lvl5pPr>
            <a:lvl6pPr lvl="5" indent="0" algn="r" rtl="0">
              <a:spcBef>
                <a:spcPts val="0"/>
              </a:spcBef>
              <a:buNone/>
              <a:defRPr>
                <a:solidFill>
                  <a:srgbClr val="888888"/>
                </a:solidFill>
              </a:defRPr>
            </a:lvl6pPr>
            <a:lvl7pPr lvl="6" indent="0" algn="r" rtl="0">
              <a:spcBef>
                <a:spcPts val="0"/>
              </a:spcBef>
              <a:buNone/>
              <a:defRPr>
                <a:solidFill>
                  <a:srgbClr val="888888"/>
                </a:solidFill>
              </a:defRPr>
            </a:lvl7pPr>
            <a:lvl8pPr lvl="7" indent="0" algn="r" rtl="0">
              <a:spcBef>
                <a:spcPts val="0"/>
              </a:spcBef>
              <a:buNone/>
              <a:defRPr>
                <a:solidFill>
                  <a:srgbClr val="888888"/>
                </a:solidFill>
              </a:defRPr>
            </a:lvl8pPr>
            <a:lvl9pPr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02"/>
        <p:cNvGrpSpPr/>
        <p:nvPr/>
      </p:nvGrpSpPr>
      <p:grpSpPr>
        <a:xfrm>
          <a:off x="0" y="0"/>
          <a:ext cx="0" cy="0"/>
          <a:chOff x="0" y="0"/>
          <a:chExt cx="0" cy="0"/>
        </a:xfrm>
      </p:grpSpPr>
      <p:sp>
        <p:nvSpPr>
          <p:cNvPr id="103" name="Google Shape;103;g31a80dc6225577e2_12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4" name="Google Shape;104;g31a80dc6225577e2_12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g31a80dc6225577e2_122"/>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lvl="0" indent="0" algn="r" rtl="0">
              <a:spcBef>
                <a:spcPts val="0"/>
              </a:spcBef>
              <a:buNone/>
              <a:defRPr>
                <a:solidFill>
                  <a:srgbClr val="888888"/>
                </a:solidFill>
              </a:defRPr>
            </a:lvl1pPr>
            <a:lvl2pPr lvl="1" indent="0" algn="r" rtl="0">
              <a:spcBef>
                <a:spcPts val="0"/>
              </a:spcBef>
              <a:buNone/>
              <a:defRPr>
                <a:solidFill>
                  <a:srgbClr val="888888"/>
                </a:solidFill>
              </a:defRPr>
            </a:lvl2pPr>
            <a:lvl3pPr lvl="2" indent="0" algn="r" rtl="0">
              <a:spcBef>
                <a:spcPts val="0"/>
              </a:spcBef>
              <a:buNone/>
              <a:defRPr>
                <a:solidFill>
                  <a:srgbClr val="888888"/>
                </a:solidFill>
              </a:defRPr>
            </a:lvl3pPr>
            <a:lvl4pPr lvl="3" indent="0" algn="r" rtl="0">
              <a:spcBef>
                <a:spcPts val="0"/>
              </a:spcBef>
              <a:buNone/>
              <a:defRPr>
                <a:solidFill>
                  <a:srgbClr val="888888"/>
                </a:solidFill>
              </a:defRPr>
            </a:lvl4pPr>
            <a:lvl5pPr lvl="4" indent="0" algn="r" rtl="0">
              <a:spcBef>
                <a:spcPts val="0"/>
              </a:spcBef>
              <a:buNone/>
              <a:defRPr>
                <a:solidFill>
                  <a:srgbClr val="888888"/>
                </a:solidFill>
              </a:defRPr>
            </a:lvl5pPr>
            <a:lvl6pPr lvl="5" indent="0" algn="r" rtl="0">
              <a:spcBef>
                <a:spcPts val="0"/>
              </a:spcBef>
              <a:buNone/>
              <a:defRPr>
                <a:solidFill>
                  <a:srgbClr val="888888"/>
                </a:solidFill>
              </a:defRPr>
            </a:lvl6pPr>
            <a:lvl7pPr lvl="6" indent="0" algn="r" rtl="0">
              <a:spcBef>
                <a:spcPts val="0"/>
              </a:spcBef>
              <a:buNone/>
              <a:defRPr>
                <a:solidFill>
                  <a:srgbClr val="888888"/>
                </a:solidFill>
              </a:defRPr>
            </a:lvl7pPr>
            <a:lvl8pPr lvl="7" indent="0" algn="r" rtl="0">
              <a:spcBef>
                <a:spcPts val="0"/>
              </a:spcBef>
              <a:buNone/>
              <a:defRPr>
                <a:solidFill>
                  <a:srgbClr val="888888"/>
                </a:solidFill>
              </a:defRPr>
            </a:lvl8pPr>
            <a:lvl9pPr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6"/>
        <p:cNvGrpSpPr/>
        <p:nvPr/>
      </p:nvGrpSpPr>
      <p:grpSpPr>
        <a:xfrm>
          <a:off x="0" y="0"/>
          <a:ext cx="0" cy="0"/>
          <a:chOff x="0" y="0"/>
          <a:chExt cx="0" cy="0"/>
        </a:xfrm>
      </p:grpSpPr>
      <p:sp>
        <p:nvSpPr>
          <p:cNvPr id="107" name="Google Shape;107;g31a80dc6225577e2_1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08" name="Google Shape;108;g31a80dc6225577e2_12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109" name="Google Shape;109;g31a80dc6225577e2_126"/>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110" name="Google Shape;110;g31a80dc6225577e2_12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1" name="Google Shape;111;g31a80dc6225577e2_126"/>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112" name="Google Shape;112;g31a80dc6225577e2_126"/>
          <p:cNvPicPr preferRelativeResize="0"/>
          <p:nvPr/>
        </p:nvPicPr>
        <p:blipFill rotWithShape="1">
          <a:blip r:embed="rId4">
            <a:alphaModFix/>
          </a:blip>
          <a:srcRect t="30757" b="28573"/>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g1f0dce80866_0_196"/>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pic>
        <p:nvPicPr>
          <p:cNvPr id="119" name="Google Shape;119;g1f0dce80866_0_196"/>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0" name="Google Shape;120;g1f0dce80866_0_196"/>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21" name="Google Shape;121;g1f0dce80866_0_196"/>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22" name="Google Shape;122;g1f0dce80866_0_196"/>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g1f0dce80866_0_19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4" name="Google Shape;124;g1f0dce80866_0_196"/>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25"/>
        <p:cNvGrpSpPr/>
        <p:nvPr/>
      </p:nvGrpSpPr>
      <p:grpSpPr>
        <a:xfrm>
          <a:off x="0" y="0"/>
          <a:ext cx="0" cy="0"/>
          <a:chOff x="0" y="0"/>
          <a:chExt cx="0" cy="0"/>
        </a:xfrm>
      </p:grpSpPr>
      <p:sp>
        <p:nvSpPr>
          <p:cNvPr id="126" name="Google Shape;126;g1f0dce80866_0_204"/>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1f0dce80866_0_204"/>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28" name="Google Shape;128;g1f0dce80866_0_20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129" name="Google Shape;129;g1f0dce80866_0_204"/>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130" name="Google Shape;130;g1f0dce80866_0_20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1" name="Google Shape;131;g1f0dce80866_0_20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132" name="Google Shape;132;g1f0dce80866_0_204"/>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33"/>
        <p:cNvGrpSpPr/>
        <p:nvPr/>
      </p:nvGrpSpPr>
      <p:grpSpPr>
        <a:xfrm>
          <a:off x="0" y="0"/>
          <a:ext cx="0" cy="0"/>
          <a:chOff x="0" y="0"/>
          <a:chExt cx="0" cy="0"/>
        </a:xfrm>
      </p:grpSpPr>
      <p:sp>
        <p:nvSpPr>
          <p:cNvPr id="134" name="Google Shape;134;g1f0dce80866_0_212"/>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35" name="Google Shape;135;g1f0dce80866_0_21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1f0dce80866_0_212"/>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1f0dce80866_0_21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8" name="Google Shape;138;g1f0dce80866_0_212"/>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9" name="Google Shape;139;g1f0dce80866_0_212"/>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40" name="Google Shape;140;g1f0dce80866_0_212"/>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41" name="Google Shape;141;g1f0dce80866_0_212"/>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42" name="Google Shape;142;g1f0dce80866_0_212"/>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43" name="Google Shape;143;g1f0dce80866_0_21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4" name="Google Shape;144;g1f0dce80866_0_21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45" name="Google Shape;145;g1f0dce80866_0_212"/>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46" name="Google Shape;146;g1f0dce80866_0_212"/>
          <p:cNvPicPr preferRelativeResize="0"/>
          <p:nvPr/>
        </p:nvPicPr>
        <p:blipFill rotWithShape="1">
          <a:blip r:embed="rId4">
            <a:alphaModFix/>
          </a:blip>
          <a:srcRect t="30757" b="28573"/>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147"/>
        <p:cNvGrpSpPr/>
        <p:nvPr/>
      </p:nvGrpSpPr>
      <p:grpSpPr>
        <a:xfrm>
          <a:off x="0" y="0"/>
          <a:ext cx="0" cy="0"/>
          <a:chOff x="0" y="0"/>
          <a:chExt cx="0" cy="0"/>
        </a:xfrm>
      </p:grpSpPr>
      <p:sp>
        <p:nvSpPr>
          <p:cNvPr id="148" name="Google Shape;148;g1f0dce80866_0_226"/>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1f0dce80866_0_226"/>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50" name="Google Shape;150;g1f0dce80866_0_226"/>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151" name="Google Shape;151;g1f0dce80866_0_226"/>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152" name="Google Shape;152;g1f0dce80866_0_226"/>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153" name="Google Shape;153;g1f0dce80866_0_226"/>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161"/>
        <p:cNvGrpSpPr/>
        <p:nvPr/>
      </p:nvGrpSpPr>
      <p:grpSpPr>
        <a:xfrm>
          <a:off x="0" y="0"/>
          <a:ext cx="0" cy="0"/>
          <a:chOff x="0" y="0"/>
          <a:chExt cx="0" cy="0"/>
        </a:xfrm>
      </p:grpSpPr>
      <p:sp>
        <p:nvSpPr>
          <p:cNvPr id="162" name="Google Shape;162;g1f0dce80866_0_24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g1f0dce80866_0_2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pic>
        <p:nvPicPr>
          <p:cNvPr id="164" name="Google Shape;164;g1f0dce80866_0_240"/>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165" name="Google Shape;165;g1f0dce80866_0_240"/>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166" name="Google Shape;166;g1f0dce80866_0_240"/>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167" name="Google Shape;167;g1f0dce80866_0_240"/>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68" name="Google Shape;168;g1f0dce80866_0_240"/>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rtl="0">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169"/>
        <p:cNvGrpSpPr/>
        <p:nvPr/>
      </p:nvGrpSpPr>
      <p:grpSpPr>
        <a:xfrm>
          <a:off x="0" y="0"/>
          <a:ext cx="0" cy="0"/>
          <a:chOff x="0" y="0"/>
          <a:chExt cx="0" cy="0"/>
        </a:xfrm>
      </p:grpSpPr>
      <p:sp>
        <p:nvSpPr>
          <p:cNvPr id="170" name="Google Shape;170;g1f0dce80866_0_248"/>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1" name="Google Shape;171;g1f0dce80866_0_248"/>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172" name="Google Shape;172;g1f0dce80866_0_248"/>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173" name="Google Shape;173;g1f0dce80866_0_248"/>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174" name="Google Shape;174;g1f0dce80866_0_24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g2b7c5592f34_0_17"/>
          <p:cNvSpPr txBox="1">
            <a:spLocks noGrp="1"/>
          </p:cNvSpPr>
          <p:nvPr>
            <p:ph type="ctrTitle"/>
          </p:nvPr>
        </p:nvSpPr>
        <p:spPr>
          <a:xfrm>
            <a:off x="544858" y="1927223"/>
            <a:ext cx="8054400" cy="772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g2b7c5592f34_0_17"/>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b="0" i="0">
                <a:solidFill>
                  <a:srgbClr val="59595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g2b7c5592f34_0_17"/>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g2b7c5592f34_0_1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g2b7c5592f34_0_17"/>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75"/>
        <p:cNvGrpSpPr/>
        <p:nvPr/>
      </p:nvGrpSpPr>
      <p:grpSpPr>
        <a:xfrm>
          <a:off x="0" y="0"/>
          <a:ext cx="0" cy="0"/>
          <a:chOff x="0" y="0"/>
          <a:chExt cx="0" cy="0"/>
        </a:xfrm>
      </p:grpSpPr>
      <p:sp>
        <p:nvSpPr>
          <p:cNvPr id="176" name="Google Shape;176;g1f0dce80866_0_25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77" name="Google Shape;177;g1f0dce80866_0_254"/>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f0dce80866_0_254"/>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1f0dce80866_0_254"/>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f0dce80866_0_254"/>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81" name="Google Shape;181;g1f0dce80866_0_254"/>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82" name="Google Shape;182;g1f0dce80866_0_254"/>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83" name="Google Shape;183;g1f0dce80866_0_25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84" name="Google Shape;184;g1f0dce80866_0_25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85" name="Google Shape;185;g1f0dce80866_0_25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86" name="Google Shape;186;g1f0dce80866_0_25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87" name="Google Shape;187;g1f0dce80866_0_25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8" name="Google Shape;188;g1f0dce80866_0_25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89" name="Google Shape;189;g1f0dce80866_0_254"/>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90" name="Google Shape;190;g1f0dce80866_0_254"/>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91" name="Google Shape;191;g1f0dce80866_0_254"/>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pic>
        <p:nvPicPr>
          <p:cNvPr id="192" name="Google Shape;192;g1f0dce80866_0_254"/>
          <p:cNvPicPr preferRelativeResize="0"/>
          <p:nvPr/>
        </p:nvPicPr>
        <p:blipFill rotWithShape="1">
          <a:blip r:embed="rId4">
            <a:alphaModFix/>
          </a:blip>
          <a:srcRect t="30757" b="28573"/>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93"/>
        <p:cNvGrpSpPr/>
        <p:nvPr/>
      </p:nvGrpSpPr>
      <p:grpSpPr>
        <a:xfrm>
          <a:off x="0" y="0"/>
          <a:ext cx="0" cy="0"/>
          <a:chOff x="0" y="0"/>
          <a:chExt cx="0" cy="0"/>
        </a:xfrm>
      </p:grpSpPr>
      <p:sp>
        <p:nvSpPr>
          <p:cNvPr id="194" name="Google Shape;194;g1f0dce80866_0_272"/>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95" name="Google Shape;195;g1f0dce80866_0_27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1f0dce80866_0_272"/>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g1f0dce80866_0_272"/>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98" name="Google Shape;198;g1f0dce80866_0_272"/>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99" name="Google Shape;199;g1f0dce80866_0_272"/>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00" name="Google Shape;200;g1f0dce80866_0_272"/>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01" name="Google Shape;201;g1f0dce80866_0_27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 name="Google Shape;202;g1f0dce80866_0_27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203" name="Google Shape;203;g1f0dce80866_0_272"/>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204" name="Google Shape;204;g1f0dce80866_0_27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205" name="Google Shape;205;g1f0dce80866_0_272"/>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pic>
        <p:nvPicPr>
          <p:cNvPr id="206" name="Google Shape;206;g1f0dce80866_0_272"/>
          <p:cNvPicPr preferRelativeResize="0"/>
          <p:nvPr/>
        </p:nvPicPr>
        <p:blipFill rotWithShape="1">
          <a:blip r:embed="rId4">
            <a:alphaModFix/>
          </a:blip>
          <a:srcRect t="30757" b="28573"/>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7"/>
        <p:cNvGrpSpPr/>
        <p:nvPr/>
      </p:nvGrpSpPr>
      <p:grpSpPr>
        <a:xfrm>
          <a:off x="0" y="0"/>
          <a:ext cx="0" cy="0"/>
          <a:chOff x="0" y="0"/>
          <a:chExt cx="0" cy="0"/>
        </a:xfrm>
      </p:grpSpPr>
      <p:sp>
        <p:nvSpPr>
          <p:cNvPr id="208" name="Google Shape;208;g1f0dce80866_0_286"/>
          <p:cNvSpPr txBox="1">
            <a:spLocks noGrp="1"/>
          </p:cNvSpPr>
          <p:nvPr>
            <p:ph type="title"/>
          </p:nvPr>
        </p:nvSpPr>
        <p:spPr>
          <a:xfrm>
            <a:off x="643254" y="683598"/>
            <a:ext cx="5946600" cy="5235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2800"/>
              <a:buNone/>
              <a:defRPr sz="3300" b="1" i="0" u="sng">
                <a:solidFill>
                  <a:srgbClr val="00003A"/>
                </a:solidFill>
                <a:latin typeface="Arial"/>
                <a:ea typeface="Arial"/>
                <a:cs typeface="Arial"/>
                <a:sym typeface="Arial"/>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09" name="Google Shape;209;g1f0dce80866_0_286"/>
          <p:cNvSpPr txBox="1">
            <a:spLocks noGrp="1"/>
          </p:cNvSpPr>
          <p:nvPr>
            <p:ph type="body" idx="1"/>
          </p:nvPr>
        </p:nvSpPr>
        <p:spPr>
          <a:xfrm>
            <a:off x="629324" y="1644192"/>
            <a:ext cx="7108500" cy="1208100"/>
          </a:xfrm>
          <a:prstGeom prst="rect">
            <a:avLst/>
          </a:prstGeom>
          <a:noFill/>
          <a:ln>
            <a:noFill/>
          </a:ln>
        </p:spPr>
        <p:txBody>
          <a:bodyPr spcFirstLastPara="1" wrap="square" lIns="0" tIns="0" rIns="0" bIns="0" anchor="t" anchorCtr="0">
            <a:spAutoFit/>
          </a:bodyPr>
          <a:lstStyle>
            <a:lvl1pPr marL="457200" lvl="0" indent="-228600" algn="l" rtl="0">
              <a:lnSpc>
                <a:spcPct val="115000"/>
              </a:lnSpc>
              <a:spcBef>
                <a:spcPts val="0"/>
              </a:spcBef>
              <a:spcAft>
                <a:spcPts val="0"/>
              </a:spcAft>
              <a:buSzPts val="1800"/>
              <a:buNone/>
              <a:defRPr sz="2200" b="1" i="0">
                <a:solidFill>
                  <a:srgbClr val="BD8B0E"/>
                </a:solidFill>
                <a:latin typeface="Arial"/>
                <a:ea typeface="Arial"/>
                <a:cs typeface="Arial"/>
                <a:sym typeface="Arial"/>
              </a:defRPr>
            </a:lvl1pPr>
            <a:lvl2pPr marL="914400" lvl="1" indent="-228600" algn="l" rtl="0">
              <a:lnSpc>
                <a:spcPct val="115000"/>
              </a:lnSpc>
              <a:spcBef>
                <a:spcPts val="0"/>
              </a:spcBef>
              <a:spcAft>
                <a:spcPts val="0"/>
              </a:spcAft>
              <a:buSzPts val="1400"/>
              <a:buNone/>
              <a:defRPr/>
            </a:lvl2pPr>
            <a:lvl3pPr marL="1371600" lvl="2" indent="-228600" algn="l" rtl="0">
              <a:lnSpc>
                <a:spcPct val="115000"/>
              </a:lnSpc>
              <a:spcBef>
                <a:spcPts val="0"/>
              </a:spcBef>
              <a:spcAft>
                <a:spcPts val="0"/>
              </a:spcAft>
              <a:buSzPts val="1400"/>
              <a:buNone/>
              <a:defRPr/>
            </a:lvl3pPr>
            <a:lvl4pPr marL="1828800" lvl="3" indent="-228600" algn="l" rtl="0">
              <a:lnSpc>
                <a:spcPct val="115000"/>
              </a:lnSpc>
              <a:spcBef>
                <a:spcPts val="0"/>
              </a:spcBef>
              <a:spcAft>
                <a:spcPts val="0"/>
              </a:spcAft>
              <a:buSzPts val="1400"/>
              <a:buNone/>
              <a:defRPr/>
            </a:lvl4pPr>
            <a:lvl5pPr marL="2286000" lvl="4" indent="-228600" algn="l" rtl="0">
              <a:lnSpc>
                <a:spcPct val="115000"/>
              </a:lnSpc>
              <a:spcBef>
                <a:spcPts val="0"/>
              </a:spcBef>
              <a:spcAft>
                <a:spcPts val="0"/>
              </a:spcAft>
              <a:buSzPts val="1400"/>
              <a:buNone/>
              <a:defRPr/>
            </a:lvl5pPr>
            <a:lvl6pPr marL="2743200" lvl="5" indent="-228600" algn="l" rtl="0">
              <a:lnSpc>
                <a:spcPct val="115000"/>
              </a:lnSpc>
              <a:spcBef>
                <a:spcPts val="0"/>
              </a:spcBef>
              <a:spcAft>
                <a:spcPts val="0"/>
              </a:spcAft>
              <a:buSzPts val="1400"/>
              <a:buNone/>
              <a:defRPr/>
            </a:lvl6pPr>
            <a:lvl7pPr marL="3200400" lvl="6" indent="-228600" algn="l" rtl="0">
              <a:lnSpc>
                <a:spcPct val="115000"/>
              </a:lnSpc>
              <a:spcBef>
                <a:spcPts val="0"/>
              </a:spcBef>
              <a:spcAft>
                <a:spcPts val="0"/>
              </a:spcAft>
              <a:buSzPts val="1400"/>
              <a:buNone/>
              <a:defRPr/>
            </a:lvl7pPr>
            <a:lvl8pPr marL="3657600" lvl="7" indent="-228600" algn="l" rtl="0">
              <a:lnSpc>
                <a:spcPct val="115000"/>
              </a:lnSpc>
              <a:spcBef>
                <a:spcPts val="0"/>
              </a:spcBef>
              <a:spcAft>
                <a:spcPts val="0"/>
              </a:spcAft>
              <a:buSzPts val="1400"/>
              <a:buNone/>
              <a:defRPr/>
            </a:lvl8pPr>
            <a:lvl9pPr marL="4114800" lvl="8" indent="-228600" algn="l" rtl="0">
              <a:lnSpc>
                <a:spcPct val="115000"/>
              </a:lnSpc>
              <a:spcBef>
                <a:spcPts val="0"/>
              </a:spcBef>
              <a:spcAft>
                <a:spcPts val="0"/>
              </a:spcAft>
              <a:buSzPts val="1400"/>
              <a:buNone/>
              <a:defRPr/>
            </a:lvl9pPr>
          </a:lstStyle>
          <a:p>
            <a:endParaRPr/>
          </a:p>
        </p:txBody>
      </p:sp>
      <p:sp>
        <p:nvSpPr>
          <p:cNvPr id="210" name="Google Shape;210;g1f0dce80866_0_28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11" name="Google Shape;211;g1f0dce80866_0_28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12" name="Google Shape;212;g1f0dce80866_0_286"/>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26"/>
        <p:cNvGrpSpPr/>
        <p:nvPr/>
      </p:nvGrpSpPr>
      <p:grpSpPr>
        <a:xfrm>
          <a:off x="0" y="0"/>
          <a:ext cx="0" cy="0"/>
          <a:chOff x="0" y="0"/>
          <a:chExt cx="0" cy="0"/>
        </a:xfrm>
      </p:grpSpPr>
      <p:sp>
        <p:nvSpPr>
          <p:cNvPr id="27" name="Google Shape;27;g2b7c5592f34_0_23"/>
          <p:cNvSpPr/>
          <p:nvPr/>
        </p:nvSpPr>
        <p:spPr>
          <a:xfrm>
            <a:off x="0" y="0"/>
            <a:ext cx="9144000" cy="513080"/>
          </a:xfrm>
          <a:custGeom>
            <a:avLst/>
            <a:gdLst/>
            <a:ahLst/>
            <a:cxnLst/>
            <a:rect l="l" t="t" r="r" b="b"/>
            <a:pathLst>
              <a:path w="9144000" h="513080" extrusionOk="0">
                <a:moveTo>
                  <a:pt x="0" y="0"/>
                </a:moveTo>
                <a:lnTo>
                  <a:pt x="9143999" y="0"/>
                </a:lnTo>
                <a:lnTo>
                  <a:pt x="9143999" y="512574"/>
                </a:lnTo>
                <a:lnTo>
                  <a:pt x="0" y="512574"/>
                </a:lnTo>
                <a:lnTo>
                  <a:pt x="0" y="0"/>
                </a:lnTo>
                <a:close/>
              </a:path>
            </a:pathLst>
          </a:custGeom>
          <a:solidFill>
            <a:srgbClr val="F7C82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8" name="Google Shape;28;g2b7c5592f34_0_23"/>
          <p:cNvPicPr preferRelativeResize="0"/>
          <p:nvPr/>
        </p:nvPicPr>
        <p:blipFill rotWithShape="1">
          <a:blip r:embed="rId2">
            <a:alphaModFix/>
          </a:blip>
          <a:srcRect/>
          <a:stretch/>
        </p:blipFill>
        <p:spPr>
          <a:xfrm>
            <a:off x="8155184" y="33946"/>
            <a:ext cx="876878" cy="399275"/>
          </a:xfrm>
          <a:prstGeom prst="rect">
            <a:avLst/>
          </a:prstGeom>
          <a:noFill/>
          <a:ln>
            <a:noFill/>
          </a:ln>
        </p:spPr>
      </p:pic>
      <p:pic>
        <p:nvPicPr>
          <p:cNvPr id="29" name="Google Shape;29;g2b7c5592f34_0_23"/>
          <p:cNvPicPr preferRelativeResize="0"/>
          <p:nvPr/>
        </p:nvPicPr>
        <p:blipFill rotWithShape="1">
          <a:blip r:embed="rId3">
            <a:alphaModFix/>
          </a:blip>
          <a:srcRect/>
          <a:stretch/>
        </p:blipFill>
        <p:spPr>
          <a:xfrm>
            <a:off x="8078975" y="4699099"/>
            <a:ext cx="558475" cy="300724"/>
          </a:xfrm>
          <a:prstGeom prst="rect">
            <a:avLst/>
          </a:prstGeom>
          <a:noFill/>
          <a:ln>
            <a:noFill/>
          </a:ln>
        </p:spPr>
      </p:pic>
      <p:pic>
        <p:nvPicPr>
          <p:cNvPr id="30" name="Google Shape;30;g2b7c5592f34_0_23"/>
          <p:cNvPicPr preferRelativeResize="0"/>
          <p:nvPr/>
        </p:nvPicPr>
        <p:blipFill rotWithShape="1">
          <a:blip r:embed="rId4">
            <a:alphaModFix/>
          </a:blip>
          <a:srcRect/>
          <a:stretch/>
        </p:blipFill>
        <p:spPr>
          <a:xfrm>
            <a:off x="432025" y="4610037"/>
            <a:ext cx="1665398" cy="478848"/>
          </a:xfrm>
          <a:prstGeom prst="rect">
            <a:avLst/>
          </a:prstGeom>
          <a:noFill/>
          <a:ln>
            <a:noFill/>
          </a:ln>
        </p:spPr>
      </p:pic>
      <p:sp>
        <p:nvSpPr>
          <p:cNvPr id="31" name="Google Shape;31;g2b7c5592f34_0_23"/>
          <p:cNvSpPr txBox="1">
            <a:spLocks noGrp="1"/>
          </p:cNvSpPr>
          <p:nvPr>
            <p:ph type="title"/>
          </p:nvPr>
        </p:nvSpPr>
        <p:spPr>
          <a:xfrm>
            <a:off x="384725" y="657648"/>
            <a:ext cx="5734200" cy="409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g2b7c5592f34_0_23"/>
          <p:cNvSpPr txBox="1">
            <a:spLocks noGrp="1"/>
          </p:cNvSpPr>
          <p:nvPr>
            <p:ph type="body" idx="1"/>
          </p:nvPr>
        </p:nvSpPr>
        <p:spPr>
          <a:xfrm>
            <a:off x="384725" y="1186383"/>
            <a:ext cx="3892500" cy="18954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400" b="0" i="0">
                <a:solidFill>
                  <a:srgbClr val="595959"/>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g2b7c5592f34_0_2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g2b7c5592f34_0_2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g2b7c5592f34_0_23"/>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36"/>
        <p:cNvGrpSpPr/>
        <p:nvPr/>
      </p:nvGrpSpPr>
      <p:grpSpPr>
        <a:xfrm>
          <a:off x="0" y="0"/>
          <a:ext cx="0" cy="0"/>
          <a:chOff x="0" y="0"/>
          <a:chExt cx="0" cy="0"/>
        </a:xfrm>
      </p:grpSpPr>
      <p:sp>
        <p:nvSpPr>
          <p:cNvPr id="37" name="Google Shape;37;g2b7c5592f34_0_33"/>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7C82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38" name="Google Shape;38;g2b7c5592f34_0_33"/>
          <p:cNvPicPr preferRelativeResize="0"/>
          <p:nvPr/>
        </p:nvPicPr>
        <p:blipFill rotWithShape="1">
          <a:blip r:embed="rId2">
            <a:alphaModFix/>
          </a:blip>
          <a:srcRect/>
          <a:stretch/>
        </p:blipFill>
        <p:spPr>
          <a:xfrm>
            <a:off x="8155184" y="33946"/>
            <a:ext cx="876878" cy="399275"/>
          </a:xfrm>
          <a:prstGeom prst="rect">
            <a:avLst/>
          </a:prstGeom>
          <a:noFill/>
          <a:ln>
            <a:noFill/>
          </a:ln>
        </p:spPr>
      </p:pic>
      <p:pic>
        <p:nvPicPr>
          <p:cNvPr id="39" name="Google Shape;39;g2b7c5592f34_0_33"/>
          <p:cNvPicPr preferRelativeResize="0"/>
          <p:nvPr/>
        </p:nvPicPr>
        <p:blipFill rotWithShape="1">
          <a:blip r:embed="rId3">
            <a:alphaModFix/>
          </a:blip>
          <a:srcRect/>
          <a:stretch/>
        </p:blipFill>
        <p:spPr>
          <a:xfrm>
            <a:off x="7910675" y="4073938"/>
            <a:ext cx="1233324" cy="1069561"/>
          </a:xfrm>
          <a:prstGeom prst="rect">
            <a:avLst/>
          </a:prstGeom>
          <a:noFill/>
          <a:ln>
            <a:noFill/>
          </a:ln>
        </p:spPr>
      </p:pic>
      <p:pic>
        <p:nvPicPr>
          <p:cNvPr id="40" name="Google Shape;40;g2b7c5592f34_0_33"/>
          <p:cNvPicPr preferRelativeResize="0"/>
          <p:nvPr/>
        </p:nvPicPr>
        <p:blipFill rotWithShape="1">
          <a:blip r:embed="rId4">
            <a:alphaModFix/>
          </a:blip>
          <a:srcRect/>
          <a:stretch/>
        </p:blipFill>
        <p:spPr>
          <a:xfrm>
            <a:off x="0" y="4264237"/>
            <a:ext cx="1163080" cy="792599"/>
          </a:xfrm>
          <a:prstGeom prst="rect">
            <a:avLst/>
          </a:prstGeom>
          <a:noFill/>
          <a:ln>
            <a:noFill/>
          </a:ln>
        </p:spPr>
      </p:pic>
      <p:sp>
        <p:nvSpPr>
          <p:cNvPr id="41" name="Google Shape;41;g2b7c5592f34_0_3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g2b7c5592f34_0_3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g2b7c5592f34_0_33"/>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55"/>
        <p:cNvGrpSpPr/>
        <p:nvPr/>
      </p:nvGrpSpPr>
      <p:grpSpPr>
        <a:xfrm>
          <a:off x="0" y="0"/>
          <a:ext cx="0" cy="0"/>
          <a:chOff x="0" y="0"/>
          <a:chExt cx="0" cy="0"/>
        </a:xfrm>
      </p:grpSpPr>
      <p:sp>
        <p:nvSpPr>
          <p:cNvPr id="56" name="Google Shape;56;g2b7c5592f34_0_5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2b7c5592f34_0_5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8" name="Google Shape;58;g2b7c5592f34_0_5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59" name="Google Shape;59;g2b7c5592f34_0_52"/>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60" name="Google Shape;60;g2b7c5592f34_0_5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 name="Google Shape;61;g2b7c5592f34_0_5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62" name="Google Shape;62;g2b7c5592f34_0_52"/>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6"/>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6"/>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6"/>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6"/>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6"/>
          <p:cNvPicPr preferRelativeResize="0"/>
          <p:nvPr/>
        </p:nvPicPr>
        <p:blipFill rotWithShape="1">
          <a:blip r:embed="rId4">
            <a:alphaModFix/>
          </a:blip>
          <a:srcRect/>
          <a:stretch/>
        </p:blipFill>
        <p:spPr>
          <a:xfrm>
            <a:off x="8155184" y="33947"/>
            <a:ext cx="876879" cy="399275"/>
          </a:xfrm>
          <a:prstGeom prst="rect">
            <a:avLst/>
          </a:prstGeom>
          <a:noFill/>
          <a:ln>
            <a:noFill/>
          </a:ln>
        </p:spPr>
      </p:pic>
    </p:spTree>
    <p:extLst>
      <p:ext uri="{BB962C8B-B14F-4D97-AF65-F5344CB8AC3E}">
        <p14:creationId xmlns:p14="http://schemas.microsoft.com/office/powerpoint/2010/main" val="367891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lase 2 - 37">
  <p:cSld name="Clase 2 - 37">
    <p:spTree>
      <p:nvGrpSpPr>
        <p:cNvPr id="1" name="Shape 25"/>
        <p:cNvGrpSpPr/>
        <p:nvPr/>
      </p:nvGrpSpPr>
      <p:grpSpPr>
        <a:xfrm>
          <a:off x="0" y="0"/>
          <a:ext cx="0" cy="0"/>
          <a:chOff x="0" y="0"/>
          <a:chExt cx="0" cy="0"/>
        </a:xfrm>
      </p:grpSpPr>
      <p:sp>
        <p:nvSpPr>
          <p:cNvPr id="26" name="Google Shape;26;p3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8"/>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8"/>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8"/>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8"/>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38"/>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38"/>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38"/>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38"/>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8"/>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3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38"/>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3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38"/>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3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extLst>
      <p:ext uri="{BB962C8B-B14F-4D97-AF65-F5344CB8AC3E}">
        <p14:creationId xmlns:p14="http://schemas.microsoft.com/office/powerpoint/2010/main" val="2856057390"/>
      </p:ext>
    </p:extLst>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obj">
  <p:cSld name="OBJECT">
    <p:bg>
      <p:bgPr>
        <a:solidFill>
          <a:schemeClr val="lt1"/>
        </a:solidFill>
        <a:effectLst/>
      </p:bgPr>
    </p:bg>
    <p:spTree>
      <p:nvGrpSpPr>
        <p:cNvPr id="1" name="Shape 69"/>
        <p:cNvGrpSpPr/>
        <p:nvPr/>
      </p:nvGrpSpPr>
      <p:grpSpPr>
        <a:xfrm>
          <a:off x="0" y="0"/>
          <a:ext cx="0" cy="0"/>
          <a:chOff x="0" y="0"/>
          <a:chExt cx="0" cy="0"/>
        </a:xfrm>
      </p:grpSpPr>
      <p:sp>
        <p:nvSpPr>
          <p:cNvPr id="70" name="Google Shape;70;g31a80dc6225577e2_89"/>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7C82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71" name="Google Shape;71;g31a80dc6225577e2_89"/>
          <p:cNvPicPr preferRelativeResize="0"/>
          <p:nvPr/>
        </p:nvPicPr>
        <p:blipFill rotWithShape="1">
          <a:blip r:embed="rId2">
            <a:alphaModFix/>
          </a:blip>
          <a:srcRect/>
          <a:stretch/>
        </p:blipFill>
        <p:spPr>
          <a:xfrm>
            <a:off x="8155184" y="33946"/>
            <a:ext cx="876878" cy="399275"/>
          </a:xfrm>
          <a:prstGeom prst="rect">
            <a:avLst/>
          </a:prstGeom>
          <a:noFill/>
          <a:ln>
            <a:noFill/>
          </a:ln>
        </p:spPr>
      </p:pic>
      <p:pic>
        <p:nvPicPr>
          <p:cNvPr id="72" name="Google Shape;72;g31a80dc6225577e2_89"/>
          <p:cNvPicPr preferRelativeResize="0"/>
          <p:nvPr/>
        </p:nvPicPr>
        <p:blipFill rotWithShape="1">
          <a:blip r:embed="rId3">
            <a:alphaModFix/>
          </a:blip>
          <a:srcRect/>
          <a:stretch/>
        </p:blipFill>
        <p:spPr>
          <a:xfrm>
            <a:off x="7910675" y="4073938"/>
            <a:ext cx="1233324" cy="1069561"/>
          </a:xfrm>
          <a:prstGeom prst="rect">
            <a:avLst/>
          </a:prstGeom>
          <a:noFill/>
          <a:ln>
            <a:noFill/>
          </a:ln>
        </p:spPr>
      </p:pic>
      <p:pic>
        <p:nvPicPr>
          <p:cNvPr id="73" name="Google Shape;73;g31a80dc6225577e2_89"/>
          <p:cNvPicPr preferRelativeResize="0"/>
          <p:nvPr/>
        </p:nvPicPr>
        <p:blipFill rotWithShape="1">
          <a:blip r:embed="rId4">
            <a:alphaModFix/>
          </a:blip>
          <a:srcRect/>
          <a:stretch/>
        </p:blipFill>
        <p:spPr>
          <a:xfrm>
            <a:off x="0" y="4264237"/>
            <a:ext cx="1163080" cy="792599"/>
          </a:xfrm>
          <a:prstGeom prst="rect">
            <a:avLst/>
          </a:prstGeom>
          <a:noFill/>
          <a:ln>
            <a:noFill/>
          </a:ln>
        </p:spPr>
      </p:pic>
      <p:sp>
        <p:nvSpPr>
          <p:cNvPr id="74" name="Google Shape;74;g31a80dc6225577e2_89"/>
          <p:cNvSpPr txBox="1">
            <a:spLocks noGrp="1"/>
          </p:cNvSpPr>
          <p:nvPr>
            <p:ph type="title"/>
          </p:nvPr>
        </p:nvSpPr>
        <p:spPr>
          <a:xfrm>
            <a:off x="563275" y="1079380"/>
            <a:ext cx="8017500" cy="2463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700" b="1" i="0">
                <a:solidFill>
                  <a:srgbClr val="333333"/>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g31a80dc6225577e2_8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g31a80dc6225577e2_8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g31a80dc6225577e2_89"/>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lvl="0" indent="0" algn="r" rtl="0">
              <a:spcBef>
                <a:spcPts val="0"/>
              </a:spcBef>
              <a:buNone/>
              <a:defRPr>
                <a:solidFill>
                  <a:srgbClr val="888888"/>
                </a:solidFill>
              </a:defRPr>
            </a:lvl1pPr>
            <a:lvl2pPr lvl="1" indent="0" algn="r" rtl="0">
              <a:spcBef>
                <a:spcPts val="0"/>
              </a:spcBef>
              <a:buNone/>
              <a:defRPr>
                <a:solidFill>
                  <a:srgbClr val="888888"/>
                </a:solidFill>
              </a:defRPr>
            </a:lvl2pPr>
            <a:lvl3pPr lvl="2" indent="0" algn="r" rtl="0">
              <a:spcBef>
                <a:spcPts val="0"/>
              </a:spcBef>
              <a:buNone/>
              <a:defRPr>
                <a:solidFill>
                  <a:srgbClr val="888888"/>
                </a:solidFill>
              </a:defRPr>
            </a:lvl3pPr>
            <a:lvl4pPr lvl="3" indent="0" algn="r" rtl="0">
              <a:spcBef>
                <a:spcPts val="0"/>
              </a:spcBef>
              <a:buNone/>
              <a:defRPr>
                <a:solidFill>
                  <a:srgbClr val="888888"/>
                </a:solidFill>
              </a:defRPr>
            </a:lvl4pPr>
            <a:lvl5pPr lvl="4" indent="0" algn="r" rtl="0">
              <a:spcBef>
                <a:spcPts val="0"/>
              </a:spcBef>
              <a:buNone/>
              <a:defRPr>
                <a:solidFill>
                  <a:srgbClr val="888888"/>
                </a:solidFill>
              </a:defRPr>
            </a:lvl5pPr>
            <a:lvl6pPr lvl="5" indent="0" algn="r" rtl="0">
              <a:spcBef>
                <a:spcPts val="0"/>
              </a:spcBef>
              <a:buNone/>
              <a:defRPr>
                <a:solidFill>
                  <a:srgbClr val="888888"/>
                </a:solidFill>
              </a:defRPr>
            </a:lvl6pPr>
            <a:lvl7pPr lvl="6" indent="0" algn="r" rtl="0">
              <a:spcBef>
                <a:spcPts val="0"/>
              </a:spcBef>
              <a:buNone/>
              <a:defRPr>
                <a:solidFill>
                  <a:srgbClr val="888888"/>
                </a:solidFill>
              </a:defRPr>
            </a:lvl7pPr>
            <a:lvl8pPr lvl="7" indent="0" algn="r" rtl="0">
              <a:spcBef>
                <a:spcPts val="0"/>
              </a:spcBef>
              <a:buNone/>
              <a:defRPr>
                <a:solidFill>
                  <a:srgbClr val="888888"/>
                </a:solidFill>
              </a:defRPr>
            </a:lvl8pPr>
            <a:lvl9pPr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78"/>
        <p:cNvGrpSpPr/>
        <p:nvPr/>
      </p:nvGrpSpPr>
      <p:grpSpPr>
        <a:xfrm>
          <a:off x="0" y="0"/>
          <a:ext cx="0" cy="0"/>
          <a:chOff x="0" y="0"/>
          <a:chExt cx="0" cy="0"/>
        </a:xfrm>
      </p:grpSpPr>
      <p:sp>
        <p:nvSpPr>
          <p:cNvPr id="79" name="Google Shape;79;g31a80dc6225577e2_98"/>
          <p:cNvSpPr/>
          <p:nvPr/>
        </p:nvSpPr>
        <p:spPr>
          <a:xfrm>
            <a:off x="0" y="4287600"/>
            <a:ext cx="9144000" cy="855979"/>
          </a:xfrm>
          <a:custGeom>
            <a:avLst/>
            <a:gdLst/>
            <a:ahLst/>
            <a:cxnLst/>
            <a:rect l="l" t="t" r="r" b="b"/>
            <a:pathLst>
              <a:path w="9144000" h="855979" extrusionOk="0">
                <a:moveTo>
                  <a:pt x="0" y="855899"/>
                </a:moveTo>
                <a:lnTo>
                  <a:pt x="0" y="0"/>
                </a:lnTo>
                <a:lnTo>
                  <a:pt x="9143999" y="0"/>
                </a:lnTo>
                <a:lnTo>
                  <a:pt x="9143999" y="855899"/>
                </a:lnTo>
                <a:lnTo>
                  <a:pt x="0" y="855899"/>
                </a:lnTo>
                <a:close/>
              </a:path>
            </a:pathLst>
          </a:custGeom>
          <a:solidFill>
            <a:srgbClr val="F7C82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80" name="Google Shape;80;g31a80dc6225577e2_98"/>
          <p:cNvPicPr preferRelativeResize="0"/>
          <p:nvPr/>
        </p:nvPicPr>
        <p:blipFill rotWithShape="1">
          <a:blip r:embed="rId2">
            <a:alphaModFix/>
          </a:blip>
          <a:srcRect/>
          <a:stretch/>
        </p:blipFill>
        <p:spPr>
          <a:xfrm>
            <a:off x="7910675" y="4073938"/>
            <a:ext cx="1233324" cy="1069561"/>
          </a:xfrm>
          <a:prstGeom prst="rect">
            <a:avLst/>
          </a:prstGeom>
          <a:noFill/>
          <a:ln>
            <a:noFill/>
          </a:ln>
        </p:spPr>
      </p:pic>
      <p:sp>
        <p:nvSpPr>
          <p:cNvPr id="81" name="Google Shape;81;g31a80dc6225577e2_98"/>
          <p:cNvSpPr/>
          <p:nvPr/>
        </p:nvSpPr>
        <p:spPr>
          <a:xfrm>
            <a:off x="0" y="0"/>
            <a:ext cx="9144000" cy="513080"/>
          </a:xfrm>
          <a:custGeom>
            <a:avLst/>
            <a:gdLst/>
            <a:ahLst/>
            <a:cxnLst/>
            <a:rect l="l" t="t" r="r" b="b"/>
            <a:pathLst>
              <a:path w="9144000" h="513080" extrusionOk="0">
                <a:moveTo>
                  <a:pt x="0" y="0"/>
                </a:moveTo>
                <a:lnTo>
                  <a:pt x="9143999" y="0"/>
                </a:lnTo>
                <a:lnTo>
                  <a:pt x="9143999" y="512574"/>
                </a:lnTo>
                <a:lnTo>
                  <a:pt x="0" y="512574"/>
                </a:lnTo>
                <a:lnTo>
                  <a:pt x="0" y="0"/>
                </a:lnTo>
                <a:close/>
              </a:path>
            </a:pathLst>
          </a:custGeom>
          <a:solidFill>
            <a:srgbClr val="F7C82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82" name="Google Shape;82;g31a80dc6225577e2_98"/>
          <p:cNvPicPr preferRelativeResize="0"/>
          <p:nvPr/>
        </p:nvPicPr>
        <p:blipFill rotWithShape="1">
          <a:blip r:embed="rId3">
            <a:alphaModFix/>
          </a:blip>
          <a:srcRect/>
          <a:stretch/>
        </p:blipFill>
        <p:spPr>
          <a:xfrm>
            <a:off x="8155184" y="33946"/>
            <a:ext cx="876878" cy="399275"/>
          </a:xfrm>
          <a:prstGeom prst="rect">
            <a:avLst/>
          </a:prstGeom>
          <a:noFill/>
          <a:ln>
            <a:noFill/>
          </a:ln>
        </p:spPr>
      </p:pic>
      <p:pic>
        <p:nvPicPr>
          <p:cNvPr id="83" name="Google Shape;83;g31a80dc6225577e2_98"/>
          <p:cNvPicPr preferRelativeResize="0"/>
          <p:nvPr/>
        </p:nvPicPr>
        <p:blipFill rotWithShape="1">
          <a:blip r:embed="rId4">
            <a:alphaModFix/>
          </a:blip>
          <a:srcRect/>
          <a:stretch/>
        </p:blipFill>
        <p:spPr>
          <a:xfrm>
            <a:off x="0" y="4264237"/>
            <a:ext cx="1163080" cy="792599"/>
          </a:xfrm>
          <a:prstGeom prst="rect">
            <a:avLst/>
          </a:prstGeom>
          <a:noFill/>
          <a:ln>
            <a:noFill/>
          </a:ln>
        </p:spPr>
      </p:pic>
      <p:sp>
        <p:nvSpPr>
          <p:cNvPr id="84" name="Google Shape;84;g31a80dc6225577e2_98"/>
          <p:cNvSpPr txBox="1">
            <a:spLocks noGrp="1"/>
          </p:cNvSpPr>
          <p:nvPr>
            <p:ph type="ctrTitle"/>
          </p:nvPr>
        </p:nvSpPr>
        <p:spPr>
          <a:xfrm>
            <a:off x="544858" y="1927223"/>
            <a:ext cx="8054400" cy="7722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700" b="1" i="0">
                <a:solidFill>
                  <a:srgbClr val="333333"/>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 name="Google Shape;85;g31a80dc6225577e2_98"/>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b="0" i="0">
                <a:solidFill>
                  <a:schemeClr val="dk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g31a80dc6225577e2_9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g31a80dc6225577e2_9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8" name="Google Shape;88;g31a80dc6225577e2_98"/>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lvl="0" indent="0" algn="r" rtl="0">
              <a:spcBef>
                <a:spcPts val="0"/>
              </a:spcBef>
              <a:buNone/>
              <a:defRPr>
                <a:solidFill>
                  <a:srgbClr val="888888"/>
                </a:solidFill>
              </a:defRPr>
            </a:lvl1pPr>
            <a:lvl2pPr lvl="1" indent="0" algn="r" rtl="0">
              <a:spcBef>
                <a:spcPts val="0"/>
              </a:spcBef>
              <a:buNone/>
              <a:defRPr>
                <a:solidFill>
                  <a:srgbClr val="888888"/>
                </a:solidFill>
              </a:defRPr>
            </a:lvl2pPr>
            <a:lvl3pPr lvl="2" indent="0" algn="r" rtl="0">
              <a:spcBef>
                <a:spcPts val="0"/>
              </a:spcBef>
              <a:buNone/>
              <a:defRPr>
                <a:solidFill>
                  <a:srgbClr val="888888"/>
                </a:solidFill>
              </a:defRPr>
            </a:lvl3pPr>
            <a:lvl4pPr lvl="3" indent="0" algn="r" rtl="0">
              <a:spcBef>
                <a:spcPts val="0"/>
              </a:spcBef>
              <a:buNone/>
              <a:defRPr>
                <a:solidFill>
                  <a:srgbClr val="888888"/>
                </a:solidFill>
              </a:defRPr>
            </a:lvl4pPr>
            <a:lvl5pPr lvl="4" indent="0" algn="r" rtl="0">
              <a:spcBef>
                <a:spcPts val="0"/>
              </a:spcBef>
              <a:buNone/>
              <a:defRPr>
                <a:solidFill>
                  <a:srgbClr val="888888"/>
                </a:solidFill>
              </a:defRPr>
            </a:lvl5pPr>
            <a:lvl6pPr lvl="5" indent="0" algn="r" rtl="0">
              <a:spcBef>
                <a:spcPts val="0"/>
              </a:spcBef>
              <a:buNone/>
              <a:defRPr>
                <a:solidFill>
                  <a:srgbClr val="888888"/>
                </a:solidFill>
              </a:defRPr>
            </a:lvl6pPr>
            <a:lvl7pPr lvl="6" indent="0" algn="r" rtl="0">
              <a:spcBef>
                <a:spcPts val="0"/>
              </a:spcBef>
              <a:buNone/>
              <a:defRPr>
                <a:solidFill>
                  <a:srgbClr val="888888"/>
                </a:solidFill>
              </a:defRPr>
            </a:lvl7pPr>
            <a:lvl8pPr lvl="7" indent="0" algn="r" rtl="0">
              <a:spcBef>
                <a:spcPts val="0"/>
              </a:spcBef>
              <a:buNone/>
              <a:defRPr>
                <a:solidFill>
                  <a:srgbClr val="888888"/>
                </a:solidFill>
              </a:defRPr>
            </a:lvl8pPr>
            <a:lvl9pPr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g2b7c5592f34_0_2"/>
          <p:cNvSpPr txBox="1">
            <a:spLocks noGrp="1"/>
          </p:cNvSpPr>
          <p:nvPr>
            <p:ph type="title"/>
          </p:nvPr>
        </p:nvSpPr>
        <p:spPr>
          <a:xfrm>
            <a:off x="384725" y="657648"/>
            <a:ext cx="5734200" cy="4095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g2b7c5592f34_0_2"/>
          <p:cNvSpPr txBox="1">
            <a:spLocks noGrp="1"/>
          </p:cNvSpPr>
          <p:nvPr>
            <p:ph type="body" idx="1"/>
          </p:nvPr>
        </p:nvSpPr>
        <p:spPr>
          <a:xfrm>
            <a:off x="384725" y="1186383"/>
            <a:ext cx="3892500" cy="18954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400" b="0" i="0" u="none" strike="noStrike" cap="none">
                <a:solidFill>
                  <a:srgbClr val="595959"/>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g2b7c5592f34_0_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g2b7c5592f34_0_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g2b7c5592f34_0_2"/>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‹Nº›</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g31a80dc6225577e2_83"/>
          <p:cNvSpPr txBox="1">
            <a:spLocks noGrp="1"/>
          </p:cNvSpPr>
          <p:nvPr>
            <p:ph type="title"/>
          </p:nvPr>
        </p:nvSpPr>
        <p:spPr>
          <a:xfrm>
            <a:off x="563275" y="1079380"/>
            <a:ext cx="8017500" cy="2463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700" b="1" i="0" u="none" strike="noStrike" cap="none">
                <a:solidFill>
                  <a:srgbClr val="33333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5" name="Google Shape;65;g31a80dc6225577e2_83"/>
          <p:cNvSpPr txBox="1">
            <a:spLocks noGrp="1"/>
          </p:cNvSpPr>
          <p:nvPr>
            <p:ph type="body" idx="1"/>
          </p:nvPr>
        </p:nvSpPr>
        <p:spPr>
          <a:xfrm>
            <a:off x="425150" y="1322749"/>
            <a:ext cx="8293800" cy="28788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66" name="Google Shape;66;g31a80dc6225577e2_8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1800">
                <a:solidFill>
                  <a:srgbClr val="888888"/>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7" name="Google Shape;67;g31a80dc6225577e2_8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800">
                <a:solidFill>
                  <a:srgbClr val="888888"/>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8" name="Google Shape;68;g31a80dc6225577e2_83"/>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lvl="0" indent="0" algn="r" rtl="0">
              <a:spcBef>
                <a:spcPts val="0"/>
              </a:spcBef>
              <a:buNone/>
              <a:defRPr sz="1800">
                <a:solidFill>
                  <a:srgbClr val="888888"/>
                </a:solidFill>
              </a:defRPr>
            </a:lvl1pPr>
            <a:lvl2pPr lvl="1" indent="0" algn="r" rtl="0">
              <a:spcBef>
                <a:spcPts val="0"/>
              </a:spcBef>
              <a:buNone/>
              <a:defRPr sz="1800">
                <a:solidFill>
                  <a:srgbClr val="888888"/>
                </a:solidFill>
              </a:defRPr>
            </a:lvl2pPr>
            <a:lvl3pPr lvl="2" indent="0" algn="r" rtl="0">
              <a:spcBef>
                <a:spcPts val="0"/>
              </a:spcBef>
              <a:buNone/>
              <a:defRPr sz="1800">
                <a:solidFill>
                  <a:srgbClr val="888888"/>
                </a:solidFill>
              </a:defRPr>
            </a:lvl3pPr>
            <a:lvl4pPr lvl="3" indent="0" algn="r" rtl="0">
              <a:spcBef>
                <a:spcPts val="0"/>
              </a:spcBef>
              <a:buNone/>
              <a:defRPr sz="1800">
                <a:solidFill>
                  <a:srgbClr val="888888"/>
                </a:solidFill>
              </a:defRPr>
            </a:lvl4pPr>
            <a:lvl5pPr lvl="4" indent="0" algn="r" rtl="0">
              <a:spcBef>
                <a:spcPts val="0"/>
              </a:spcBef>
              <a:buNone/>
              <a:defRPr sz="1800">
                <a:solidFill>
                  <a:srgbClr val="888888"/>
                </a:solidFill>
              </a:defRPr>
            </a:lvl5pPr>
            <a:lvl6pPr lvl="5" indent="0" algn="r" rtl="0">
              <a:spcBef>
                <a:spcPts val="0"/>
              </a:spcBef>
              <a:buNone/>
              <a:defRPr sz="1800">
                <a:solidFill>
                  <a:srgbClr val="888888"/>
                </a:solidFill>
              </a:defRPr>
            </a:lvl6pPr>
            <a:lvl7pPr lvl="6" indent="0" algn="r" rtl="0">
              <a:spcBef>
                <a:spcPts val="0"/>
              </a:spcBef>
              <a:buNone/>
              <a:defRPr sz="1800">
                <a:solidFill>
                  <a:srgbClr val="888888"/>
                </a:solidFill>
              </a:defRPr>
            </a:lvl7pPr>
            <a:lvl8pPr lvl="7" indent="0" algn="r" rtl="0">
              <a:spcBef>
                <a:spcPts val="0"/>
              </a:spcBef>
              <a:buNone/>
              <a:defRPr sz="1800">
                <a:solidFill>
                  <a:srgbClr val="888888"/>
                </a:solidFill>
              </a:defRPr>
            </a:lvl8pPr>
            <a:lvl9pPr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‹Nº›</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13"/>
        <p:cNvGrpSpPr/>
        <p:nvPr/>
      </p:nvGrpSpPr>
      <p:grpSpPr>
        <a:xfrm>
          <a:off x="0" y="0"/>
          <a:ext cx="0" cy="0"/>
          <a:chOff x="0" y="0"/>
          <a:chExt cx="0" cy="0"/>
        </a:xfrm>
      </p:grpSpPr>
      <p:sp>
        <p:nvSpPr>
          <p:cNvPr id="114" name="Google Shape;114;g1f0dce80866_0_19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15" name="Google Shape;115;g1f0dce80866_0_19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16" name="Google Shape;116;g1f0dce80866_0_1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8" r:id="rId5"/>
    <p:sldLayoutId id="2147483669"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postman.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hemeOverride" Target="../theme/themeOverride1.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85000" lnSpcReduction="10000"/>
          </a:bodyPr>
          <a:lstStyle/>
          <a:p>
            <a:pPr marL="0" lvl="0" indent="0" algn="ctr" rtl="0">
              <a:spcBef>
                <a:spcPts val="0"/>
              </a:spcBef>
              <a:spcAft>
                <a:spcPts val="0"/>
              </a:spcAft>
              <a:buClr>
                <a:schemeClr val="dk1"/>
              </a:buClr>
              <a:buSzPct val="100000"/>
              <a:buFont typeface="Arial"/>
              <a:buNone/>
            </a:pPr>
            <a:r>
              <a:rPr lang="es" sz="3700" b="1" dirty="0">
                <a:solidFill>
                  <a:schemeClr val="dk1"/>
                </a:solidFill>
                <a:latin typeface="Montserrat"/>
                <a:ea typeface="Montserrat"/>
                <a:cs typeface="Montserrat"/>
                <a:sym typeface="Montserrat"/>
              </a:rPr>
              <a:t>FULL STACK FRONTEND</a:t>
            </a:r>
            <a:endParaRPr sz="3700" b="1" i="0" u="none" strike="noStrike" cap="none" dirty="0">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dirty="0">
                <a:solidFill>
                  <a:srgbClr val="000000"/>
                </a:solidFill>
                <a:latin typeface="Montserrat"/>
                <a:ea typeface="Montserrat"/>
                <a:cs typeface="Montserrat"/>
                <a:sym typeface="Montserrat"/>
              </a:rPr>
              <a:t>Clase  28</a:t>
            </a:r>
            <a:endParaRPr sz="3700" b="1" i="0" u="none" strike="noStrike" cap="none" dirty="0">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dirty="0">
                <a:solidFill>
                  <a:srgbClr val="595959"/>
                </a:solidFill>
                <a:latin typeface="Montserrat Medium"/>
                <a:ea typeface="Montserrat Medium"/>
                <a:cs typeface="Montserrat Medium"/>
                <a:sym typeface="Montserrat Medium"/>
              </a:rPr>
              <a:t>Node 4</a:t>
            </a:r>
            <a:endParaRPr sz="2500" b="0" i="0" u="none" strike="noStrike" cap="none" dirty="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b7c5592f34_0_69"/>
          <p:cNvSpPr txBox="1">
            <a:spLocks noGrp="1"/>
          </p:cNvSpPr>
          <p:nvPr>
            <p:ph type="title"/>
          </p:nvPr>
        </p:nvSpPr>
        <p:spPr>
          <a:xfrm>
            <a:off x="384713" y="562855"/>
            <a:ext cx="6960300" cy="628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b="1" dirty="0">
                <a:solidFill>
                  <a:srgbClr val="414141"/>
                </a:solidFill>
                <a:latin typeface="Montserrat"/>
                <a:ea typeface="Montserrat"/>
                <a:cs typeface="Montserrat"/>
                <a:sym typeface="Montserrat"/>
              </a:rPr>
              <a:t>Express Router</a:t>
            </a:r>
            <a:endParaRPr lang="en-US" sz="4000" dirty="0">
              <a:solidFill>
                <a:srgbClr val="414141"/>
              </a:solidFill>
              <a:latin typeface="Montserrat"/>
              <a:ea typeface="Montserrat"/>
              <a:cs typeface="Montserrat"/>
              <a:sym typeface="Montserrat"/>
            </a:endParaRPr>
          </a:p>
        </p:txBody>
      </p:sp>
      <p:sp>
        <p:nvSpPr>
          <p:cNvPr id="289" name="Google Shape;289;g2b7c5592f34_0_69"/>
          <p:cNvSpPr txBox="1"/>
          <p:nvPr/>
        </p:nvSpPr>
        <p:spPr>
          <a:xfrm>
            <a:off x="384713" y="1309175"/>
            <a:ext cx="7668538" cy="1101300"/>
          </a:xfrm>
          <a:prstGeom prst="rect">
            <a:avLst/>
          </a:prstGeom>
          <a:noFill/>
          <a:ln>
            <a:noFill/>
          </a:ln>
        </p:spPr>
        <p:txBody>
          <a:bodyPr spcFirstLastPara="1" wrap="square" lIns="0" tIns="12700" rIns="0" bIns="0" anchor="t" anchorCtr="0">
            <a:normAutofit/>
          </a:bodyPr>
          <a:lstStyle/>
          <a:p>
            <a:pPr marL="12700" lvl="0" indent="0" algn="l" rtl="0">
              <a:spcBef>
                <a:spcPts val="0"/>
              </a:spcBef>
              <a:spcAft>
                <a:spcPts val="1000"/>
              </a:spcAft>
              <a:buSzPts val="1100"/>
              <a:buNone/>
            </a:pPr>
            <a:r>
              <a:rPr lang="en-US" sz="2100" dirty="0" err="1">
                <a:solidFill>
                  <a:srgbClr val="595959"/>
                </a:solidFill>
                <a:latin typeface="Montserrat"/>
                <a:ea typeface="Montserrat"/>
                <a:cs typeface="Montserrat"/>
                <a:sym typeface="Montserrat"/>
              </a:rPr>
              <a:t>Aquí</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el</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mismo</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código</a:t>
            </a:r>
            <a:r>
              <a:rPr lang="en-US" sz="2100" dirty="0">
                <a:solidFill>
                  <a:srgbClr val="595959"/>
                </a:solidFill>
                <a:latin typeface="Montserrat"/>
                <a:ea typeface="Montserrat"/>
                <a:cs typeface="Montserrat"/>
                <a:sym typeface="Montserrat"/>
              </a:rPr>
              <a:t> con la </a:t>
            </a:r>
            <a:r>
              <a:rPr lang="en-US" sz="2100" dirty="0" err="1">
                <a:solidFill>
                  <a:srgbClr val="595959"/>
                </a:solidFill>
                <a:latin typeface="Montserrat"/>
                <a:ea typeface="Montserrat"/>
                <a:cs typeface="Montserrat"/>
                <a:sym typeface="Montserrat"/>
              </a:rPr>
              <a:t>explicación</a:t>
            </a:r>
            <a:r>
              <a:rPr lang="en-US" sz="2100" dirty="0">
                <a:solidFill>
                  <a:srgbClr val="595959"/>
                </a:solidFill>
                <a:latin typeface="Montserrat"/>
                <a:ea typeface="Montserrat"/>
                <a:cs typeface="Montserrat"/>
                <a:sym typeface="Montserrat"/>
              </a:rPr>
              <a:t>:</a:t>
            </a:r>
          </a:p>
        </p:txBody>
      </p:sp>
      <p:pic>
        <p:nvPicPr>
          <p:cNvPr id="4" name="Imagen 3">
            <a:extLst>
              <a:ext uri="{FF2B5EF4-FFF2-40B4-BE49-F238E27FC236}">
                <a16:creationId xmlns:a16="http://schemas.microsoft.com/office/drawing/2014/main" id="{CFADF4C6-783B-F794-CFA3-7477DACB3EC1}"/>
              </a:ext>
            </a:extLst>
          </p:cNvPr>
          <p:cNvPicPr>
            <a:picLocks noChangeAspect="1"/>
          </p:cNvPicPr>
          <p:nvPr/>
        </p:nvPicPr>
        <p:blipFill>
          <a:blip r:embed="rId3"/>
          <a:stretch>
            <a:fillRect/>
          </a:stretch>
        </p:blipFill>
        <p:spPr>
          <a:xfrm>
            <a:off x="384713" y="1659543"/>
            <a:ext cx="5014348" cy="3020225"/>
          </a:xfrm>
          <a:prstGeom prst="rect">
            <a:avLst/>
          </a:prstGeom>
        </p:spPr>
      </p:pic>
    </p:spTree>
    <p:extLst>
      <p:ext uri="{BB962C8B-B14F-4D97-AF65-F5344CB8AC3E}">
        <p14:creationId xmlns:p14="http://schemas.microsoft.com/office/powerpoint/2010/main" val="64279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b7c5592f34_0_69"/>
          <p:cNvSpPr txBox="1">
            <a:spLocks noGrp="1"/>
          </p:cNvSpPr>
          <p:nvPr>
            <p:ph type="title"/>
          </p:nvPr>
        </p:nvSpPr>
        <p:spPr>
          <a:xfrm>
            <a:off x="384713" y="562855"/>
            <a:ext cx="6960300" cy="628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b="1" dirty="0">
                <a:solidFill>
                  <a:srgbClr val="414141"/>
                </a:solidFill>
                <a:latin typeface="Montserrat"/>
                <a:ea typeface="Montserrat"/>
                <a:cs typeface="Montserrat"/>
                <a:sym typeface="Montserrat"/>
              </a:rPr>
              <a:t>El primer </a:t>
            </a:r>
            <a:r>
              <a:rPr lang="en-US" sz="4000" b="1" dirty="0" err="1">
                <a:solidFill>
                  <a:srgbClr val="414141"/>
                </a:solidFill>
                <a:latin typeface="Montserrat"/>
                <a:ea typeface="Montserrat"/>
                <a:cs typeface="Montserrat"/>
                <a:sym typeface="Montserrat"/>
              </a:rPr>
              <a:t>archivo</a:t>
            </a:r>
            <a:r>
              <a:rPr lang="en-US" sz="4000" b="1" dirty="0">
                <a:solidFill>
                  <a:srgbClr val="414141"/>
                </a:solidFill>
                <a:latin typeface="Montserrat"/>
                <a:ea typeface="Montserrat"/>
                <a:cs typeface="Montserrat"/>
                <a:sym typeface="Montserrat"/>
              </a:rPr>
              <a:t> de </a:t>
            </a:r>
            <a:r>
              <a:rPr lang="en-US" sz="4000" b="1" dirty="0" err="1">
                <a:solidFill>
                  <a:srgbClr val="414141"/>
                </a:solidFill>
                <a:latin typeface="Montserrat"/>
                <a:ea typeface="Montserrat"/>
                <a:cs typeface="Montserrat"/>
                <a:sym typeface="Montserrat"/>
              </a:rPr>
              <a:t>rutas</a:t>
            </a:r>
            <a:endParaRPr sz="4000" dirty="0">
              <a:solidFill>
                <a:srgbClr val="414141"/>
              </a:solidFill>
              <a:latin typeface="Montserrat"/>
              <a:ea typeface="Montserrat"/>
              <a:cs typeface="Montserrat"/>
              <a:sym typeface="Montserrat"/>
            </a:endParaRPr>
          </a:p>
        </p:txBody>
      </p:sp>
      <p:sp>
        <p:nvSpPr>
          <p:cNvPr id="2" name="Google Shape;289;g2b7c5592f34_0_69">
            <a:extLst>
              <a:ext uri="{FF2B5EF4-FFF2-40B4-BE49-F238E27FC236}">
                <a16:creationId xmlns:a16="http://schemas.microsoft.com/office/drawing/2014/main" id="{7FC6C018-4A8A-89B2-4580-567A74C5B386}"/>
              </a:ext>
            </a:extLst>
          </p:cNvPr>
          <p:cNvSpPr txBox="1"/>
          <p:nvPr/>
        </p:nvSpPr>
        <p:spPr>
          <a:xfrm>
            <a:off x="384713" y="1271989"/>
            <a:ext cx="8243304" cy="1101300"/>
          </a:xfrm>
          <a:prstGeom prst="rect">
            <a:avLst/>
          </a:prstGeom>
          <a:noFill/>
          <a:ln>
            <a:noFill/>
          </a:ln>
        </p:spPr>
        <p:txBody>
          <a:bodyPr spcFirstLastPara="1" wrap="square" lIns="0" tIns="12700" rIns="0" bIns="0" anchor="t" anchorCtr="0">
            <a:normAutofit/>
          </a:bodyPr>
          <a:lstStyle/>
          <a:p>
            <a:pPr marL="12700" lvl="0" indent="0" algn="l" rtl="0">
              <a:spcBef>
                <a:spcPts val="0"/>
              </a:spcBef>
              <a:spcAft>
                <a:spcPts val="1000"/>
              </a:spcAft>
              <a:buSzPts val="1100"/>
              <a:buNone/>
            </a:pPr>
            <a:r>
              <a:rPr lang="en-US" sz="2100" dirty="0">
                <a:solidFill>
                  <a:srgbClr val="595959"/>
                </a:solidFill>
                <a:latin typeface="Montserrat"/>
                <a:ea typeface="Montserrat"/>
                <a:cs typeface="Montserrat"/>
                <a:sym typeface="Montserrat"/>
              </a:rPr>
              <a:t>Para </a:t>
            </a:r>
            <a:r>
              <a:rPr lang="en-US" sz="2100" dirty="0" err="1">
                <a:solidFill>
                  <a:srgbClr val="595959"/>
                </a:solidFill>
                <a:latin typeface="Montserrat"/>
                <a:ea typeface="Montserrat"/>
                <a:cs typeface="Montserrat"/>
                <a:sym typeface="Montserrat"/>
              </a:rPr>
              <a:t>mantener</a:t>
            </a:r>
            <a:r>
              <a:rPr lang="en-US" sz="2100" dirty="0">
                <a:solidFill>
                  <a:srgbClr val="595959"/>
                </a:solidFill>
                <a:latin typeface="Montserrat"/>
                <a:ea typeface="Montserrat"/>
                <a:cs typeface="Montserrat"/>
                <a:sym typeface="Montserrat"/>
              </a:rPr>
              <a:t> nuestro Proyecto </a:t>
            </a:r>
            <a:r>
              <a:rPr lang="en-US" sz="2100" dirty="0" err="1">
                <a:solidFill>
                  <a:srgbClr val="595959"/>
                </a:solidFill>
                <a:latin typeface="Montserrat"/>
                <a:ea typeface="Montserrat"/>
                <a:cs typeface="Montserrat"/>
                <a:sym typeface="Montserrat"/>
              </a:rPr>
              <a:t>organizado</a:t>
            </a:r>
            <a:r>
              <a:rPr lang="en-US" sz="2100" dirty="0">
                <a:solidFill>
                  <a:srgbClr val="595959"/>
                </a:solidFill>
                <a:latin typeface="Montserrat"/>
                <a:ea typeface="Montserrat"/>
                <a:cs typeface="Montserrat"/>
                <a:sym typeface="Montserrat"/>
              </a:rPr>
              <a:t> y que </a:t>
            </a:r>
            <a:r>
              <a:rPr lang="en-US" sz="2100" dirty="0" err="1">
                <a:solidFill>
                  <a:srgbClr val="595959"/>
                </a:solidFill>
                <a:latin typeface="Montserrat"/>
                <a:ea typeface="Montserrat"/>
                <a:cs typeface="Montserrat"/>
                <a:sym typeface="Montserrat"/>
              </a:rPr>
              <a:t>pueda</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crecer</a:t>
            </a:r>
            <a:r>
              <a:rPr lang="en-US" sz="2100" dirty="0">
                <a:solidFill>
                  <a:srgbClr val="595959"/>
                </a:solidFill>
                <a:latin typeface="Montserrat"/>
                <a:ea typeface="Montserrat"/>
                <a:cs typeface="Montserrat"/>
                <a:sym typeface="Montserrat"/>
              </a:rPr>
              <a:t> de </a:t>
            </a:r>
            <a:r>
              <a:rPr lang="en-US" sz="2100" dirty="0" err="1">
                <a:solidFill>
                  <a:srgbClr val="595959"/>
                </a:solidFill>
                <a:latin typeface="Montserrat"/>
                <a:ea typeface="Montserrat"/>
                <a:cs typeface="Montserrat"/>
                <a:sym typeface="Montserrat"/>
              </a:rPr>
              <a:t>manera</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prolija</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vamos</a:t>
            </a:r>
            <a:r>
              <a:rPr lang="en-US" sz="2100" dirty="0">
                <a:solidFill>
                  <a:srgbClr val="595959"/>
                </a:solidFill>
                <a:latin typeface="Montserrat"/>
                <a:ea typeface="Montserrat"/>
                <a:cs typeface="Montserrat"/>
                <a:sym typeface="Montserrat"/>
              </a:rPr>
              <a:t> a </a:t>
            </a:r>
            <a:r>
              <a:rPr lang="en-US" sz="2100" dirty="0" err="1">
                <a:solidFill>
                  <a:srgbClr val="595959"/>
                </a:solidFill>
                <a:latin typeface="Montserrat"/>
                <a:ea typeface="Montserrat"/>
                <a:cs typeface="Montserrat"/>
                <a:sym typeface="Montserrat"/>
              </a:rPr>
              <a:t>generar</a:t>
            </a:r>
            <a:r>
              <a:rPr lang="en-US" sz="2100" dirty="0">
                <a:solidFill>
                  <a:srgbClr val="595959"/>
                </a:solidFill>
                <a:latin typeface="Montserrat"/>
                <a:ea typeface="Montserrat"/>
                <a:cs typeface="Montserrat"/>
                <a:sym typeface="Montserrat"/>
              </a:rPr>
              <a:t> un </a:t>
            </a:r>
            <a:r>
              <a:rPr lang="en-US" sz="2100" dirty="0" err="1">
                <a:solidFill>
                  <a:srgbClr val="595959"/>
                </a:solidFill>
                <a:latin typeface="Montserrat"/>
                <a:ea typeface="Montserrat"/>
                <a:cs typeface="Montserrat"/>
                <a:sym typeface="Montserrat"/>
              </a:rPr>
              <a:t>archivo</a:t>
            </a:r>
            <a:r>
              <a:rPr lang="en-US" sz="2100" dirty="0">
                <a:solidFill>
                  <a:srgbClr val="595959"/>
                </a:solidFill>
                <a:latin typeface="Montserrat"/>
                <a:ea typeface="Montserrat"/>
                <a:cs typeface="Montserrat"/>
                <a:sym typeface="Montserrat"/>
              </a:rPr>
              <a:t> que </a:t>
            </a:r>
            <a:r>
              <a:rPr lang="en-US" sz="2100" dirty="0" err="1">
                <a:solidFill>
                  <a:srgbClr val="595959"/>
                </a:solidFill>
                <a:latin typeface="Montserrat"/>
                <a:ea typeface="Montserrat"/>
                <a:cs typeface="Montserrat"/>
                <a:sym typeface="Montserrat"/>
              </a:rPr>
              <a:t>maneje</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todas</a:t>
            </a:r>
            <a:r>
              <a:rPr lang="en-US" sz="2100" dirty="0">
                <a:solidFill>
                  <a:srgbClr val="595959"/>
                </a:solidFill>
                <a:latin typeface="Montserrat"/>
                <a:ea typeface="Montserrat"/>
                <a:cs typeface="Montserrat"/>
                <a:sym typeface="Montserrat"/>
              </a:rPr>
              <a:t> las </a:t>
            </a:r>
            <a:r>
              <a:rPr lang="en-US" sz="2100" dirty="0" err="1">
                <a:solidFill>
                  <a:srgbClr val="595959"/>
                </a:solidFill>
                <a:latin typeface="Montserrat"/>
                <a:ea typeface="Montserrat"/>
                <a:cs typeface="Montserrat"/>
                <a:sym typeface="Montserrat"/>
              </a:rPr>
              <a:t>rutas</a:t>
            </a:r>
            <a:r>
              <a:rPr lang="en-US" sz="2100" dirty="0">
                <a:solidFill>
                  <a:srgbClr val="595959"/>
                </a:solidFill>
                <a:latin typeface="Montserrat"/>
                <a:ea typeface="Montserrat"/>
                <a:cs typeface="Montserrat"/>
                <a:sym typeface="Montserrat"/>
              </a:rPr>
              <a:t> de </a:t>
            </a:r>
            <a:r>
              <a:rPr lang="en-US" sz="2100" dirty="0" err="1">
                <a:solidFill>
                  <a:srgbClr val="595959"/>
                </a:solidFill>
                <a:latin typeface="Montserrat"/>
                <a:ea typeface="Montserrat"/>
                <a:cs typeface="Montserrat"/>
                <a:sym typeface="Montserrat"/>
              </a:rPr>
              <a:t>una</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pelicula</a:t>
            </a:r>
            <a:r>
              <a:rPr lang="en-US" sz="2100" dirty="0">
                <a:solidFill>
                  <a:srgbClr val="595959"/>
                </a:solidFill>
                <a:latin typeface="Montserrat"/>
                <a:ea typeface="Montserrat"/>
                <a:cs typeface="Montserrat"/>
                <a:sym typeface="Montserrat"/>
              </a:rPr>
              <a:t>:</a:t>
            </a:r>
          </a:p>
        </p:txBody>
      </p:sp>
      <p:pic>
        <p:nvPicPr>
          <p:cNvPr id="4" name="Imagen 3">
            <a:extLst>
              <a:ext uri="{FF2B5EF4-FFF2-40B4-BE49-F238E27FC236}">
                <a16:creationId xmlns:a16="http://schemas.microsoft.com/office/drawing/2014/main" id="{FC78A9BA-E8D2-AFCD-ECA1-B44F7FEFFDFE}"/>
              </a:ext>
            </a:extLst>
          </p:cNvPr>
          <p:cNvPicPr>
            <a:picLocks noChangeAspect="1"/>
          </p:cNvPicPr>
          <p:nvPr/>
        </p:nvPicPr>
        <p:blipFill rotWithShape="1">
          <a:blip r:embed="rId3"/>
          <a:srcRect b="36858"/>
          <a:stretch/>
        </p:blipFill>
        <p:spPr>
          <a:xfrm>
            <a:off x="3506077" y="2467636"/>
            <a:ext cx="3678495" cy="1945147"/>
          </a:xfrm>
          <a:prstGeom prst="rect">
            <a:avLst/>
          </a:prstGeom>
        </p:spPr>
      </p:pic>
      <p:sp>
        <p:nvSpPr>
          <p:cNvPr id="5" name="Elipse 4">
            <a:extLst>
              <a:ext uri="{FF2B5EF4-FFF2-40B4-BE49-F238E27FC236}">
                <a16:creationId xmlns:a16="http://schemas.microsoft.com/office/drawing/2014/main" id="{01F310A0-4B65-D3E6-0EFB-32F9457738AC}"/>
              </a:ext>
            </a:extLst>
          </p:cNvPr>
          <p:cNvSpPr/>
          <p:nvPr/>
        </p:nvSpPr>
        <p:spPr>
          <a:xfrm>
            <a:off x="3664131" y="3141617"/>
            <a:ext cx="1920240" cy="45066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22116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b7c5592f34_0_93"/>
          <p:cNvSpPr txBox="1">
            <a:spLocks noGrp="1"/>
          </p:cNvSpPr>
          <p:nvPr>
            <p:ph type="title"/>
          </p:nvPr>
        </p:nvSpPr>
        <p:spPr>
          <a:xfrm>
            <a:off x="384712" y="562855"/>
            <a:ext cx="8759287" cy="6283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b="1" dirty="0" err="1">
                <a:solidFill>
                  <a:srgbClr val="414141"/>
                </a:solidFill>
                <a:latin typeface="Montserrat"/>
                <a:ea typeface="Montserrat"/>
                <a:cs typeface="Montserrat"/>
                <a:sym typeface="Montserrat"/>
              </a:rPr>
              <a:t>Creando</a:t>
            </a:r>
            <a:r>
              <a:rPr lang="en-US" sz="4000" b="1" dirty="0">
                <a:solidFill>
                  <a:srgbClr val="414141"/>
                </a:solidFill>
                <a:latin typeface="Montserrat"/>
                <a:ea typeface="Montserrat"/>
                <a:cs typeface="Montserrat"/>
                <a:sym typeface="Montserrat"/>
              </a:rPr>
              <a:t> nuestro primer </a:t>
            </a:r>
            <a:r>
              <a:rPr lang="en-US" sz="4000" b="1" dirty="0" err="1">
                <a:solidFill>
                  <a:srgbClr val="414141"/>
                </a:solidFill>
                <a:latin typeface="Montserrat"/>
                <a:ea typeface="Montserrat"/>
                <a:cs typeface="Montserrat"/>
                <a:sym typeface="Montserrat"/>
              </a:rPr>
              <a:t>enpoint</a:t>
            </a:r>
            <a:endParaRPr sz="4000" dirty="0">
              <a:solidFill>
                <a:srgbClr val="414141"/>
              </a:solidFill>
              <a:latin typeface="Montserrat"/>
              <a:ea typeface="Montserrat"/>
              <a:cs typeface="Montserrat"/>
              <a:sym typeface="Montserrat"/>
            </a:endParaRPr>
          </a:p>
        </p:txBody>
      </p:sp>
      <p:pic>
        <p:nvPicPr>
          <p:cNvPr id="5" name="Imagen 4">
            <a:extLst>
              <a:ext uri="{FF2B5EF4-FFF2-40B4-BE49-F238E27FC236}">
                <a16:creationId xmlns:a16="http://schemas.microsoft.com/office/drawing/2014/main" id="{8CB5BFF7-D80B-4451-E59E-A8D39F8FC69F}"/>
              </a:ext>
            </a:extLst>
          </p:cNvPr>
          <p:cNvPicPr>
            <a:picLocks noChangeAspect="1"/>
          </p:cNvPicPr>
          <p:nvPr/>
        </p:nvPicPr>
        <p:blipFill>
          <a:blip r:embed="rId3"/>
          <a:stretch>
            <a:fillRect/>
          </a:stretch>
        </p:blipFill>
        <p:spPr>
          <a:xfrm>
            <a:off x="384712" y="1410788"/>
            <a:ext cx="7684210" cy="26245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2"/>
          <p:cNvSpPr txBox="1">
            <a:spLocks noGrp="1"/>
          </p:cNvSpPr>
          <p:nvPr>
            <p:ph type="title"/>
          </p:nvPr>
        </p:nvSpPr>
        <p:spPr>
          <a:xfrm>
            <a:off x="563275" y="1688980"/>
            <a:ext cx="5220300" cy="12441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4000" b="1" dirty="0" err="1">
                <a:solidFill>
                  <a:srgbClr val="414141"/>
                </a:solidFill>
                <a:latin typeface="Montserrat"/>
                <a:ea typeface="Montserrat"/>
                <a:cs typeface="Montserrat"/>
                <a:sym typeface="Montserrat"/>
              </a:rPr>
              <a:t>Probemos</a:t>
            </a:r>
            <a:r>
              <a:rPr lang="en-US" sz="4000" b="1" dirty="0">
                <a:solidFill>
                  <a:srgbClr val="414141"/>
                </a:solidFill>
                <a:latin typeface="Montserrat"/>
                <a:ea typeface="Montserrat"/>
                <a:cs typeface="Montserrat"/>
                <a:sym typeface="Montserrat"/>
              </a:rPr>
              <a:t> </a:t>
            </a:r>
            <a:r>
              <a:rPr lang="en-US" sz="4000" b="1" dirty="0" err="1">
                <a:solidFill>
                  <a:srgbClr val="414141"/>
                </a:solidFill>
                <a:latin typeface="Montserrat"/>
                <a:ea typeface="Montserrat"/>
                <a:cs typeface="Montserrat"/>
                <a:sym typeface="Montserrat"/>
              </a:rPr>
              <a:t>nuestros</a:t>
            </a:r>
            <a:r>
              <a:rPr lang="en-US" sz="4000" b="1" dirty="0">
                <a:solidFill>
                  <a:srgbClr val="414141"/>
                </a:solidFill>
                <a:latin typeface="Montserrat"/>
                <a:ea typeface="Montserrat"/>
                <a:cs typeface="Montserrat"/>
                <a:sym typeface="Montserrat"/>
              </a:rPr>
              <a:t> endpoint.</a:t>
            </a:r>
            <a:endParaRPr sz="4000" dirty="0">
              <a:solidFill>
                <a:srgbClr val="41414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384725" y="658105"/>
            <a:ext cx="6960300" cy="4002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b="1">
                <a:solidFill>
                  <a:srgbClr val="3E3E3E"/>
                </a:solidFill>
                <a:latin typeface="Montserrat"/>
                <a:ea typeface="Montserrat"/>
                <a:cs typeface="Montserrat"/>
                <a:sym typeface="Montserrat"/>
              </a:rPr>
              <a:t>POSTMAN</a:t>
            </a:r>
            <a:endParaRPr sz="2500" b="1">
              <a:solidFill>
                <a:srgbClr val="3E3E3E"/>
              </a:solidFill>
              <a:latin typeface="Montserrat"/>
              <a:ea typeface="Montserrat"/>
              <a:cs typeface="Montserrat"/>
              <a:sym typeface="Montserrat"/>
            </a:endParaRPr>
          </a:p>
        </p:txBody>
      </p:sp>
      <p:pic>
        <p:nvPicPr>
          <p:cNvPr id="3" name="Imagen 2">
            <a:extLst>
              <a:ext uri="{FF2B5EF4-FFF2-40B4-BE49-F238E27FC236}">
                <a16:creationId xmlns:a16="http://schemas.microsoft.com/office/drawing/2014/main" id="{5195DFD2-B1B5-895A-F607-AEFAD8260A8E}"/>
              </a:ext>
            </a:extLst>
          </p:cNvPr>
          <p:cNvPicPr>
            <a:picLocks noChangeAspect="1"/>
          </p:cNvPicPr>
          <p:nvPr/>
        </p:nvPicPr>
        <p:blipFill>
          <a:blip r:embed="rId3"/>
          <a:stretch>
            <a:fillRect/>
          </a:stretch>
        </p:blipFill>
        <p:spPr>
          <a:xfrm>
            <a:off x="384725" y="1182188"/>
            <a:ext cx="4819667" cy="3157946"/>
          </a:xfrm>
          <a:prstGeom prst="rect">
            <a:avLst/>
          </a:prstGeom>
        </p:spPr>
      </p:pic>
      <p:sp>
        <p:nvSpPr>
          <p:cNvPr id="5" name="CuadroTexto 4">
            <a:extLst>
              <a:ext uri="{FF2B5EF4-FFF2-40B4-BE49-F238E27FC236}">
                <a16:creationId xmlns:a16="http://schemas.microsoft.com/office/drawing/2014/main" id="{4D9C9E39-C7B9-5E11-3120-BB8F929356AC}"/>
              </a:ext>
            </a:extLst>
          </p:cNvPr>
          <p:cNvSpPr txBox="1"/>
          <p:nvPr/>
        </p:nvSpPr>
        <p:spPr>
          <a:xfrm>
            <a:off x="5296988" y="1132897"/>
            <a:ext cx="3566161" cy="2585323"/>
          </a:xfrm>
          <a:prstGeom prst="rect">
            <a:avLst/>
          </a:prstGeom>
          <a:noFill/>
        </p:spPr>
        <p:txBody>
          <a:bodyPr wrap="square">
            <a:spAutoFit/>
          </a:bodyPr>
          <a:lstStyle/>
          <a:p>
            <a:r>
              <a:rPr lang="es-MX" sz="1800" dirty="0" err="1">
                <a:solidFill>
                  <a:srgbClr val="595959"/>
                </a:solidFill>
                <a:latin typeface="Montserrat"/>
              </a:rPr>
              <a:t>Postman</a:t>
            </a:r>
            <a:r>
              <a:rPr lang="es-MX" sz="1800" dirty="0">
                <a:solidFill>
                  <a:srgbClr val="595959"/>
                </a:solidFill>
                <a:latin typeface="Montserrat"/>
              </a:rPr>
              <a:t> es una popular herramienta utilizada para probar </a:t>
            </a:r>
            <a:r>
              <a:rPr lang="es-MX" sz="1800" dirty="0" err="1">
                <a:solidFill>
                  <a:srgbClr val="595959"/>
                </a:solidFill>
                <a:latin typeface="Montserrat"/>
              </a:rPr>
              <a:t>APIs</a:t>
            </a:r>
            <a:r>
              <a:rPr lang="es-MX" sz="1800" dirty="0">
                <a:solidFill>
                  <a:srgbClr val="595959"/>
                </a:solidFill>
                <a:latin typeface="Montserrat"/>
              </a:rPr>
              <a:t>, permitiendo a los desarrolladores enviar peticiones a servicios web y ver respuestas</a:t>
            </a:r>
          </a:p>
          <a:p>
            <a:endParaRPr lang="es-MX" sz="1800" dirty="0">
              <a:solidFill>
                <a:srgbClr val="595959"/>
              </a:solidFill>
              <a:latin typeface="Montserrat"/>
            </a:endParaRPr>
          </a:p>
          <a:p>
            <a:r>
              <a:rPr lang="en-US" sz="1800" u="sng" dirty="0">
                <a:solidFill>
                  <a:srgbClr val="4285F4"/>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https://www.postman.com/</a:t>
            </a:r>
            <a:endParaRPr lang="en-US" sz="1800" dirty="0">
              <a:solidFill>
                <a:srgbClr val="4285F4"/>
              </a:solidFill>
              <a:latin typeface="Montserrat"/>
              <a:ea typeface="Montserrat"/>
              <a:cs typeface="Montserrat"/>
              <a:sym typeface="Montserrat"/>
            </a:endParaRPr>
          </a:p>
          <a:p>
            <a:endParaRPr lang="es-AR" sz="1800" dirty="0">
              <a:solidFill>
                <a:srgbClr val="595959"/>
              </a:solidFill>
              <a:latin typeface="Montserrat"/>
            </a:endParaRPr>
          </a:p>
        </p:txBody>
      </p:sp>
    </p:spTree>
    <p:extLst>
      <p:ext uri="{BB962C8B-B14F-4D97-AF65-F5344CB8AC3E}">
        <p14:creationId xmlns:p14="http://schemas.microsoft.com/office/powerpoint/2010/main" val="34784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384725" y="658105"/>
            <a:ext cx="6960300" cy="4002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b="1" dirty="0">
                <a:solidFill>
                  <a:srgbClr val="3E3E3E"/>
                </a:solidFill>
                <a:latin typeface="Montserrat"/>
                <a:ea typeface="Montserrat"/>
                <a:cs typeface="Montserrat"/>
                <a:sym typeface="Montserrat"/>
              </a:rPr>
              <a:t>INSOMNIA</a:t>
            </a:r>
            <a:endParaRPr sz="2500" b="1" dirty="0">
              <a:solidFill>
                <a:srgbClr val="3E3E3E"/>
              </a:solidFill>
              <a:latin typeface="Montserrat"/>
              <a:ea typeface="Montserrat"/>
              <a:cs typeface="Montserrat"/>
              <a:sym typeface="Montserrat"/>
            </a:endParaRPr>
          </a:p>
        </p:txBody>
      </p:sp>
      <p:sp>
        <p:nvSpPr>
          <p:cNvPr id="5" name="CuadroTexto 4">
            <a:extLst>
              <a:ext uri="{FF2B5EF4-FFF2-40B4-BE49-F238E27FC236}">
                <a16:creationId xmlns:a16="http://schemas.microsoft.com/office/drawing/2014/main" id="{4D9C9E39-C7B9-5E11-3120-BB8F929356AC}"/>
              </a:ext>
            </a:extLst>
          </p:cNvPr>
          <p:cNvSpPr txBox="1"/>
          <p:nvPr/>
        </p:nvSpPr>
        <p:spPr>
          <a:xfrm>
            <a:off x="5296988" y="1132897"/>
            <a:ext cx="3566161" cy="1754326"/>
          </a:xfrm>
          <a:prstGeom prst="rect">
            <a:avLst/>
          </a:prstGeom>
          <a:noFill/>
        </p:spPr>
        <p:txBody>
          <a:bodyPr wrap="square">
            <a:spAutoFit/>
          </a:bodyPr>
          <a:lstStyle/>
          <a:p>
            <a:r>
              <a:rPr lang="es-MX" sz="1800" dirty="0">
                <a:solidFill>
                  <a:srgbClr val="595959"/>
                </a:solidFill>
                <a:latin typeface="Montserrat"/>
              </a:rPr>
              <a:t>Es otra herramienta que se ha vuelto popular con el paso del tiempo. Es una alternativa a </a:t>
            </a:r>
            <a:r>
              <a:rPr lang="es-MX" sz="1800" dirty="0" err="1">
                <a:solidFill>
                  <a:srgbClr val="595959"/>
                </a:solidFill>
                <a:latin typeface="Montserrat"/>
              </a:rPr>
              <a:t>Postman</a:t>
            </a:r>
            <a:endParaRPr lang="es-MX" sz="1800" dirty="0">
              <a:solidFill>
                <a:srgbClr val="595959"/>
              </a:solidFill>
              <a:latin typeface="Montserrat"/>
            </a:endParaRPr>
          </a:p>
          <a:p>
            <a:endParaRPr lang="es-MX" sz="1800" dirty="0">
              <a:solidFill>
                <a:srgbClr val="595959"/>
              </a:solidFill>
              <a:latin typeface="Montserrat"/>
            </a:endParaRPr>
          </a:p>
          <a:p>
            <a:r>
              <a:rPr lang="es-AR" sz="1800" dirty="0">
                <a:solidFill>
                  <a:srgbClr val="595959"/>
                </a:solidFill>
                <a:latin typeface="Montserrat"/>
              </a:rPr>
              <a:t>https://insomnia.rest/</a:t>
            </a:r>
          </a:p>
        </p:txBody>
      </p:sp>
      <p:pic>
        <p:nvPicPr>
          <p:cNvPr id="4" name="Imagen 3">
            <a:extLst>
              <a:ext uri="{FF2B5EF4-FFF2-40B4-BE49-F238E27FC236}">
                <a16:creationId xmlns:a16="http://schemas.microsoft.com/office/drawing/2014/main" id="{F0F58284-851A-C0CB-056E-D9E8ABCD198B}"/>
              </a:ext>
            </a:extLst>
          </p:cNvPr>
          <p:cNvPicPr>
            <a:picLocks noChangeAspect="1"/>
          </p:cNvPicPr>
          <p:nvPr/>
        </p:nvPicPr>
        <p:blipFill>
          <a:blip r:embed="rId3"/>
          <a:stretch>
            <a:fillRect/>
          </a:stretch>
        </p:blipFill>
        <p:spPr>
          <a:xfrm>
            <a:off x="384725" y="1195250"/>
            <a:ext cx="4766998" cy="3129813"/>
          </a:xfrm>
          <a:prstGeom prst="rect">
            <a:avLst/>
          </a:prstGeom>
        </p:spPr>
      </p:pic>
    </p:spTree>
    <p:extLst>
      <p:ext uri="{BB962C8B-B14F-4D97-AF65-F5344CB8AC3E}">
        <p14:creationId xmlns:p14="http://schemas.microsoft.com/office/powerpoint/2010/main" val="3463300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21"/>
        <p:cNvGrpSpPr/>
        <p:nvPr/>
      </p:nvGrpSpPr>
      <p:grpSpPr>
        <a:xfrm>
          <a:off x="0" y="0"/>
          <a:ext cx="0" cy="0"/>
          <a:chOff x="0" y="0"/>
          <a:chExt cx="0" cy="0"/>
        </a:xfrm>
      </p:grpSpPr>
      <p:pic>
        <p:nvPicPr>
          <p:cNvPr id="322" name="Google Shape;322;g31a80dc6225577e2_72"/>
          <p:cNvPicPr preferRelativeResize="0"/>
          <p:nvPr/>
        </p:nvPicPr>
        <p:blipFill rotWithShape="1">
          <a:blip r:embed="rId3">
            <a:alphaModFix/>
          </a:blip>
          <a:srcRect/>
          <a:stretch/>
        </p:blipFill>
        <p:spPr>
          <a:xfrm>
            <a:off x="8078975" y="4699099"/>
            <a:ext cx="558475" cy="300724"/>
          </a:xfrm>
          <a:prstGeom prst="rect">
            <a:avLst/>
          </a:prstGeom>
          <a:noFill/>
          <a:ln>
            <a:noFill/>
          </a:ln>
        </p:spPr>
      </p:pic>
      <p:grpSp>
        <p:nvGrpSpPr>
          <p:cNvPr id="323" name="Google Shape;323;g31a80dc6225577e2_72"/>
          <p:cNvGrpSpPr/>
          <p:nvPr/>
        </p:nvGrpSpPr>
        <p:grpSpPr>
          <a:xfrm>
            <a:off x="0" y="0"/>
            <a:ext cx="9144000" cy="513080"/>
            <a:chOff x="0" y="0"/>
            <a:chExt cx="9144000" cy="513080"/>
          </a:xfrm>
        </p:grpSpPr>
        <p:sp>
          <p:nvSpPr>
            <p:cNvPr id="324" name="Google Shape;324;g31a80dc6225577e2_72"/>
            <p:cNvSpPr/>
            <p:nvPr/>
          </p:nvSpPr>
          <p:spPr>
            <a:xfrm>
              <a:off x="0" y="0"/>
              <a:ext cx="9144000" cy="513080"/>
            </a:xfrm>
            <a:custGeom>
              <a:avLst/>
              <a:gdLst/>
              <a:ahLst/>
              <a:cxnLst/>
              <a:rect l="l" t="t" r="r" b="b"/>
              <a:pathLst>
                <a:path w="9144000" h="513080" extrusionOk="0">
                  <a:moveTo>
                    <a:pt x="0" y="0"/>
                  </a:moveTo>
                  <a:lnTo>
                    <a:pt x="9143999" y="0"/>
                  </a:lnTo>
                  <a:lnTo>
                    <a:pt x="9143999" y="512574"/>
                  </a:lnTo>
                  <a:lnTo>
                    <a:pt x="0" y="512574"/>
                  </a:lnTo>
                  <a:lnTo>
                    <a:pt x="0" y="0"/>
                  </a:lnTo>
                  <a:close/>
                </a:path>
              </a:pathLst>
            </a:custGeom>
            <a:solidFill>
              <a:srgbClr val="F7C82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325" name="Google Shape;325;g31a80dc6225577e2_72"/>
            <p:cNvPicPr preferRelativeResize="0"/>
            <p:nvPr/>
          </p:nvPicPr>
          <p:blipFill rotWithShape="1">
            <a:blip r:embed="rId4">
              <a:alphaModFix/>
            </a:blip>
            <a:srcRect/>
            <a:stretch/>
          </p:blipFill>
          <p:spPr>
            <a:xfrm>
              <a:off x="8155184" y="33946"/>
              <a:ext cx="876878" cy="399275"/>
            </a:xfrm>
            <a:prstGeom prst="rect">
              <a:avLst/>
            </a:prstGeom>
            <a:noFill/>
            <a:ln>
              <a:noFill/>
            </a:ln>
          </p:spPr>
        </p:pic>
      </p:grpSp>
      <p:pic>
        <p:nvPicPr>
          <p:cNvPr id="326" name="Google Shape;326;g31a80dc6225577e2_72"/>
          <p:cNvPicPr preferRelativeResize="0"/>
          <p:nvPr/>
        </p:nvPicPr>
        <p:blipFill rotWithShape="1">
          <a:blip r:embed="rId5">
            <a:alphaModFix/>
          </a:blip>
          <a:srcRect/>
          <a:stretch/>
        </p:blipFill>
        <p:spPr>
          <a:xfrm>
            <a:off x="432025" y="4610037"/>
            <a:ext cx="1665398" cy="478848"/>
          </a:xfrm>
          <a:prstGeom prst="rect">
            <a:avLst/>
          </a:prstGeom>
          <a:noFill/>
          <a:ln>
            <a:noFill/>
          </a:ln>
        </p:spPr>
      </p:pic>
      <p:sp>
        <p:nvSpPr>
          <p:cNvPr id="327" name="Google Shape;327;g31a80dc6225577e2_72"/>
          <p:cNvSpPr txBox="1">
            <a:spLocks noGrp="1"/>
          </p:cNvSpPr>
          <p:nvPr>
            <p:ph type="title"/>
          </p:nvPr>
        </p:nvSpPr>
        <p:spPr>
          <a:xfrm>
            <a:off x="384725" y="658100"/>
            <a:ext cx="8454600" cy="386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400" dirty="0">
                <a:solidFill>
                  <a:srgbClr val="414141"/>
                </a:solidFill>
                <a:latin typeface="Montserrat"/>
                <a:ea typeface="Montserrat"/>
                <a:cs typeface="Montserrat"/>
                <a:sym typeface="Montserrat"/>
              </a:rPr>
              <a:t>Postman / Insomnia</a:t>
            </a:r>
            <a:endParaRPr sz="2400" dirty="0">
              <a:solidFill>
                <a:srgbClr val="414141"/>
              </a:solidFill>
              <a:latin typeface="Montserrat"/>
              <a:ea typeface="Montserrat"/>
              <a:cs typeface="Montserrat"/>
              <a:sym typeface="Montserrat"/>
            </a:endParaRPr>
          </a:p>
        </p:txBody>
      </p:sp>
      <p:sp>
        <p:nvSpPr>
          <p:cNvPr id="328" name="Google Shape;328;g31a80dc6225577e2_72"/>
          <p:cNvSpPr txBox="1"/>
          <p:nvPr/>
        </p:nvSpPr>
        <p:spPr>
          <a:xfrm>
            <a:off x="384724" y="1109525"/>
            <a:ext cx="8511081" cy="3500400"/>
          </a:xfrm>
          <a:prstGeom prst="rect">
            <a:avLst/>
          </a:prstGeom>
          <a:noFill/>
          <a:ln>
            <a:noFill/>
          </a:ln>
        </p:spPr>
        <p:txBody>
          <a:bodyPr spcFirstLastPara="1" wrap="square" lIns="0" tIns="16500" rIns="0" bIns="0" anchor="ctr" anchorCtr="0">
            <a:normAutofit/>
          </a:bodyPr>
          <a:lstStyle/>
          <a:p>
            <a:pPr marL="0" lvl="0" indent="0" algn="l" rtl="0">
              <a:spcBef>
                <a:spcPts val="0"/>
              </a:spcBef>
              <a:spcAft>
                <a:spcPts val="0"/>
              </a:spcAft>
              <a:buClr>
                <a:schemeClr val="dk1"/>
              </a:buClr>
              <a:buSzPts val="1100"/>
              <a:buFont typeface="Arial"/>
              <a:buNone/>
            </a:pPr>
            <a:r>
              <a:rPr lang="en-US" sz="1800" dirty="0">
                <a:solidFill>
                  <a:srgbClr val="595959"/>
                </a:solidFill>
                <a:latin typeface="Montserrat"/>
                <a:ea typeface="Montserrat"/>
                <a:cs typeface="Montserrat"/>
                <a:sym typeface="Montserrat"/>
              </a:rPr>
              <a:t>Lo </a:t>
            </a:r>
            <a:r>
              <a:rPr lang="en-US" sz="1800" dirty="0" err="1">
                <a:solidFill>
                  <a:srgbClr val="595959"/>
                </a:solidFill>
                <a:latin typeface="Montserrat"/>
                <a:ea typeface="Montserrat"/>
                <a:cs typeface="Montserrat"/>
                <a:sym typeface="Montserrat"/>
              </a:rPr>
              <a:t>importante</a:t>
            </a:r>
            <a:r>
              <a:rPr lang="en-US" sz="1800" dirty="0">
                <a:solidFill>
                  <a:srgbClr val="595959"/>
                </a:solidFill>
                <a:latin typeface="Montserrat"/>
                <a:ea typeface="Montserrat"/>
                <a:cs typeface="Montserrat"/>
                <a:sym typeface="Montserrat"/>
              </a:rPr>
              <a:t> es que ambas </a:t>
            </a:r>
            <a:r>
              <a:rPr lang="en-US" sz="1800" dirty="0" err="1">
                <a:solidFill>
                  <a:srgbClr val="595959"/>
                </a:solidFill>
                <a:latin typeface="Montserrat"/>
                <a:ea typeface="Montserrat"/>
                <a:cs typeface="Montserrat"/>
                <a:sym typeface="Montserrat"/>
              </a:rPr>
              <a:t>herramientas</a:t>
            </a:r>
            <a:r>
              <a:rPr lang="en-US" sz="1800" dirty="0">
                <a:solidFill>
                  <a:srgbClr val="595959"/>
                </a:solidFill>
                <a:latin typeface="Montserrat"/>
                <a:ea typeface="Montserrat"/>
                <a:cs typeface="Montserrat"/>
                <a:sym typeface="Montserrat"/>
              </a:rPr>
              <a:t> </a:t>
            </a:r>
            <a:r>
              <a:rPr lang="en-US" sz="1800" dirty="0" err="1">
                <a:solidFill>
                  <a:srgbClr val="595959"/>
                </a:solidFill>
                <a:latin typeface="Montserrat"/>
                <a:ea typeface="Montserrat"/>
                <a:cs typeface="Montserrat"/>
                <a:sym typeface="Montserrat"/>
              </a:rPr>
              <a:t>nos</a:t>
            </a:r>
            <a:r>
              <a:rPr lang="en-US" sz="1800" dirty="0">
                <a:solidFill>
                  <a:srgbClr val="595959"/>
                </a:solidFill>
                <a:latin typeface="Montserrat"/>
                <a:ea typeface="Montserrat"/>
                <a:cs typeface="Montserrat"/>
                <a:sym typeface="Montserrat"/>
              </a:rPr>
              <a:t> </a:t>
            </a:r>
            <a:r>
              <a:rPr lang="en-US" sz="1800" dirty="0" err="1">
                <a:solidFill>
                  <a:srgbClr val="595959"/>
                </a:solidFill>
                <a:latin typeface="Montserrat"/>
                <a:ea typeface="Montserrat"/>
                <a:cs typeface="Montserrat"/>
                <a:sym typeface="Montserrat"/>
              </a:rPr>
              <a:t>permiten</a:t>
            </a:r>
            <a:r>
              <a:rPr lang="en-US" sz="1800" dirty="0">
                <a:solidFill>
                  <a:srgbClr val="595959"/>
                </a:solidFill>
                <a:latin typeface="Montserrat"/>
                <a:ea typeface="Montserrat"/>
                <a:cs typeface="Montserrat"/>
                <a:sym typeface="Montserrat"/>
              </a:rPr>
              <a:t> “</a:t>
            </a:r>
            <a:r>
              <a:rPr lang="en-US" sz="1800" dirty="0" err="1">
                <a:solidFill>
                  <a:srgbClr val="595959"/>
                </a:solidFill>
                <a:latin typeface="Montserrat"/>
                <a:ea typeface="Montserrat"/>
                <a:cs typeface="Montserrat"/>
                <a:sym typeface="Montserrat"/>
              </a:rPr>
              <a:t>simular</a:t>
            </a:r>
            <a:r>
              <a:rPr lang="en-US" sz="1800" dirty="0">
                <a:solidFill>
                  <a:srgbClr val="595959"/>
                </a:solidFill>
                <a:latin typeface="Montserrat"/>
                <a:ea typeface="Montserrat"/>
                <a:cs typeface="Montserrat"/>
                <a:sym typeface="Montserrat"/>
              </a:rPr>
              <a:t>” </a:t>
            </a:r>
            <a:r>
              <a:rPr lang="en-US" sz="1800" dirty="0" err="1">
                <a:solidFill>
                  <a:srgbClr val="595959"/>
                </a:solidFill>
                <a:latin typeface="Montserrat"/>
                <a:ea typeface="Montserrat"/>
                <a:cs typeface="Montserrat"/>
                <a:sym typeface="Montserrat"/>
              </a:rPr>
              <a:t>estas</a:t>
            </a:r>
            <a:r>
              <a:rPr lang="en-US" sz="1800" dirty="0">
                <a:solidFill>
                  <a:srgbClr val="595959"/>
                </a:solidFill>
                <a:latin typeface="Montserrat"/>
                <a:ea typeface="Montserrat"/>
                <a:cs typeface="Montserrat"/>
                <a:sym typeface="Montserrat"/>
              </a:rPr>
              <a:t> </a:t>
            </a:r>
            <a:r>
              <a:rPr lang="en-US" sz="1800" dirty="0" err="1">
                <a:solidFill>
                  <a:srgbClr val="595959"/>
                </a:solidFill>
                <a:latin typeface="Montserrat"/>
                <a:ea typeface="Montserrat"/>
                <a:cs typeface="Montserrat"/>
                <a:sym typeface="Montserrat"/>
              </a:rPr>
              <a:t>peticiones</a:t>
            </a:r>
            <a:r>
              <a:rPr lang="en-US" sz="1800" dirty="0">
                <a:solidFill>
                  <a:srgbClr val="595959"/>
                </a:solidFill>
                <a:latin typeface="Montserrat"/>
                <a:ea typeface="Montserrat"/>
                <a:cs typeface="Montserrat"/>
                <a:sym typeface="Montserrat"/>
              </a:rPr>
              <a:t> a </a:t>
            </a:r>
            <a:r>
              <a:rPr lang="en-US" sz="1800" dirty="0" err="1">
                <a:solidFill>
                  <a:srgbClr val="595959"/>
                </a:solidFill>
                <a:latin typeface="Montserrat"/>
                <a:ea typeface="Montserrat"/>
                <a:cs typeface="Montserrat"/>
                <a:sym typeface="Montserrat"/>
              </a:rPr>
              <a:t>través</a:t>
            </a:r>
            <a:r>
              <a:rPr lang="en-US" sz="1800" dirty="0">
                <a:solidFill>
                  <a:srgbClr val="595959"/>
                </a:solidFill>
                <a:latin typeface="Montserrat"/>
                <a:ea typeface="Montserrat"/>
                <a:cs typeface="Montserrat"/>
                <a:sym typeface="Montserrat"/>
              </a:rPr>
              <a:t> de </a:t>
            </a:r>
            <a:r>
              <a:rPr lang="en-US" sz="1800" dirty="0" err="1">
                <a:solidFill>
                  <a:srgbClr val="595959"/>
                </a:solidFill>
                <a:latin typeface="Montserrat"/>
                <a:ea typeface="Montserrat"/>
                <a:cs typeface="Montserrat"/>
                <a:sym typeface="Montserrat"/>
              </a:rPr>
              <a:t>los</a:t>
            </a:r>
            <a:r>
              <a:rPr lang="en-US" sz="1800" dirty="0">
                <a:solidFill>
                  <a:srgbClr val="595959"/>
                </a:solidFill>
                <a:latin typeface="Montserrat"/>
                <a:ea typeface="Montserrat"/>
                <a:cs typeface="Montserrat"/>
                <a:sym typeface="Montserrat"/>
              </a:rPr>
              <a:t> </a:t>
            </a:r>
            <a:r>
              <a:rPr lang="en-US" sz="1800" dirty="0" err="1">
                <a:solidFill>
                  <a:srgbClr val="595959"/>
                </a:solidFill>
                <a:highlight>
                  <a:srgbClr val="F1C131"/>
                </a:highlight>
                <a:latin typeface="Montserrat"/>
                <a:ea typeface="Montserrat"/>
                <a:cs typeface="Montserrat"/>
                <a:sym typeface="Montserrat"/>
              </a:rPr>
              <a:t>distintos</a:t>
            </a:r>
            <a:r>
              <a:rPr lang="en-US" sz="1800" dirty="0">
                <a:solidFill>
                  <a:srgbClr val="595959"/>
                </a:solidFill>
                <a:highlight>
                  <a:srgbClr val="F1C131"/>
                </a:highlight>
                <a:latin typeface="Montserrat"/>
                <a:ea typeface="Montserrat"/>
                <a:cs typeface="Montserrat"/>
                <a:sym typeface="Montserrat"/>
              </a:rPr>
              <a:t> </a:t>
            </a:r>
            <a:r>
              <a:rPr lang="en-US" sz="1800" dirty="0" err="1">
                <a:solidFill>
                  <a:srgbClr val="595959"/>
                </a:solidFill>
                <a:highlight>
                  <a:srgbClr val="F1C131"/>
                </a:highlight>
                <a:latin typeface="Montserrat"/>
                <a:ea typeface="Montserrat"/>
                <a:cs typeface="Montserrat"/>
                <a:sym typeface="Montserrat"/>
              </a:rPr>
              <a:t>métodos</a:t>
            </a:r>
            <a:r>
              <a:rPr lang="en-US" sz="1800" dirty="0">
                <a:solidFill>
                  <a:srgbClr val="595959"/>
                </a:solidFill>
                <a:highlight>
                  <a:srgbClr val="F1C131"/>
                </a:highlight>
                <a:latin typeface="Montserrat"/>
                <a:ea typeface="Montserrat"/>
                <a:cs typeface="Montserrat"/>
                <a:sym typeface="Montserrat"/>
              </a:rPr>
              <a:t> HTTP</a:t>
            </a:r>
            <a:r>
              <a:rPr lang="en-US" sz="1800" dirty="0">
                <a:solidFill>
                  <a:srgbClr val="595959"/>
                </a:solidFill>
                <a:latin typeface="Montserrat"/>
                <a:ea typeface="Montserrat"/>
                <a:cs typeface="Montserrat"/>
                <a:sym typeface="Montserrat"/>
              </a:rPr>
              <a:t>.</a:t>
            </a:r>
            <a:endParaRPr sz="1800" dirty="0">
              <a:solidFill>
                <a:srgbClr val="595959"/>
              </a:solidFill>
              <a:latin typeface="Montserrat"/>
              <a:ea typeface="Montserrat"/>
              <a:cs typeface="Montserrat"/>
              <a:sym typeface="Montserrat"/>
            </a:endParaRPr>
          </a:p>
          <a:p>
            <a:pPr marL="0" lvl="0" indent="0" algn="l" rtl="0">
              <a:spcBef>
                <a:spcPts val="1000"/>
              </a:spcBef>
              <a:spcAft>
                <a:spcPts val="0"/>
              </a:spcAft>
              <a:buClr>
                <a:schemeClr val="dk1"/>
              </a:buClr>
              <a:buSzPts val="1100"/>
              <a:buFont typeface="Arial"/>
              <a:buNone/>
            </a:pPr>
            <a:r>
              <a:rPr lang="en-US" sz="1800" dirty="0" err="1">
                <a:solidFill>
                  <a:srgbClr val="595959"/>
                </a:solidFill>
                <a:latin typeface="Montserrat"/>
                <a:ea typeface="Montserrat"/>
                <a:cs typeface="Montserrat"/>
                <a:sym typeface="Montserrat"/>
              </a:rPr>
              <a:t>Estas</a:t>
            </a:r>
            <a:r>
              <a:rPr lang="en-US" sz="1800" dirty="0">
                <a:solidFill>
                  <a:srgbClr val="595959"/>
                </a:solidFill>
                <a:latin typeface="Montserrat"/>
                <a:ea typeface="Montserrat"/>
                <a:cs typeface="Montserrat"/>
                <a:sym typeface="Montserrat"/>
              </a:rPr>
              <a:t> </a:t>
            </a:r>
            <a:r>
              <a:rPr lang="en-US" sz="1800" dirty="0" err="1">
                <a:solidFill>
                  <a:srgbClr val="595959"/>
                </a:solidFill>
                <a:latin typeface="Montserrat"/>
                <a:ea typeface="Montserrat"/>
                <a:cs typeface="Montserrat"/>
                <a:sym typeface="Montserrat"/>
              </a:rPr>
              <a:t>herramientas</a:t>
            </a:r>
            <a:r>
              <a:rPr lang="en-US" sz="1800" dirty="0">
                <a:solidFill>
                  <a:srgbClr val="595959"/>
                </a:solidFill>
                <a:latin typeface="Montserrat"/>
                <a:ea typeface="Montserrat"/>
                <a:cs typeface="Montserrat"/>
                <a:sym typeface="Montserrat"/>
              </a:rPr>
              <a:t> </a:t>
            </a:r>
            <a:r>
              <a:rPr lang="en-US" sz="1800" dirty="0" err="1">
                <a:solidFill>
                  <a:srgbClr val="595959"/>
                </a:solidFill>
                <a:latin typeface="Montserrat"/>
                <a:ea typeface="Montserrat"/>
                <a:cs typeface="Montserrat"/>
                <a:sym typeface="Montserrat"/>
              </a:rPr>
              <a:t>facilitan</a:t>
            </a:r>
            <a:r>
              <a:rPr lang="en-US" sz="1800" dirty="0">
                <a:solidFill>
                  <a:srgbClr val="595959"/>
                </a:solidFill>
                <a:latin typeface="Montserrat"/>
                <a:ea typeface="Montserrat"/>
                <a:cs typeface="Montserrat"/>
                <a:sym typeface="Montserrat"/>
              </a:rPr>
              <a:t> </a:t>
            </a:r>
            <a:r>
              <a:rPr lang="en-US" sz="1800" u="sng" dirty="0">
                <a:solidFill>
                  <a:srgbClr val="595959"/>
                </a:solidFill>
                <a:latin typeface="Montserrat"/>
                <a:ea typeface="Montserrat"/>
                <a:cs typeface="Montserrat"/>
                <a:sym typeface="Montserrat"/>
              </a:rPr>
              <a:t>enviar consultas a nuestro </a:t>
            </a:r>
            <a:r>
              <a:rPr lang="en-US" sz="1800" u="sng" dirty="0" err="1">
                <a:solidFill>
                  <a:srgbClr val="595959"/>
                </a:solidFill>
                <a:latin typeface="Montserrat"/>
                <a:ea typeface="Montserrat"/>
                <a:cs typeface="Montserrat"/>
                <a:sym typeface="Montserrat"/>
              </a:rPr>
              <a:t>servidor</a:t>
            </a:r>
            <a:r>
              <a:rPr lang="en-US" sz="1800" dirty="0">
                <a:solidFill>
                  <a:srgbClr val="595959"/>
                </a:solidFill>
                <a:latin typeface="Montserrat"/>
                <a:ea typeface="Montserrat"/>
                <a:cs typeface="Montserrat"/>
                <a:sym typeface="Montserrat"/>
              </a:rPr>
              <a:t> sin </a:t>
            </a:r>
            <a:r>
              <a:rPr lang="en-US" sz="1800" b="1" dirty="0" err="1">
                <a:solidFill>
                  <a:srgbClr val="E15BBA"/>
                </a:solidFill>
                <a:latin typeface="Montserrat"/>
                <a:ea typeface="Montserrat"/>
                <a:cs typeface="Montserrat"/>
                <a:sym typeface="Montserrat"/>
              </a:rPr>
              <a:t>depender</a:t>
            </a:r>
            <a:r>
              <a:rPr lang="en-US" sz="1800" b="1" dirty="0">
                <a:solidFill>
                  <a:srgbClr val="E15BBA"/>
                </a:solidFill>
                <a:latin typeface="Montserrat"/>
                <a:ea typeface="Montserrat"/>
                <a:cs typeface="Montserrat"/>
                <a:sym typeface="Montserrat"/>
              </a:rPr>
              <a:t> de un Frontend </a:t>
            </a:r>
            <a:r>
              <a:rPr lang="en-US" sz="1800" b="1" dirty="0" err="1">
                <a:solidFill>
                  <a:srgbClr val="E15BBA"/>
                </a:solidFill>
                <a:latin typeface="Montserrat"/>
                <a:ea typeface="Montserrat"/>
                <a:cs typeface="Montserrat"/>
                <a:sym typeface="Montserrat"/>
              </a:rPr>
              <a:t>armado</a:t>
            </a:r>
            <a:r>
              <a:rPr lang="en-US" sz="1800" dirty="0">
                <a:solidFill>
                  <a:srgbClr val="595959"/>
                </a:solidFill>
                <a:latin typeface="Montserrat"/>
                <a:ea typeface="Montserrat"/>
                <a:cs typeface="Montserrat"/>
                <a:sym typeface="Montserrat"/>
              </a:rPr>
              <a:t>.</a:t>
            </a:r>
            <a:endParaRPr sz="1800" dirty="0">
              <a:solidFill>
                <a:srgbClr val="595959"/>
              </a:solidFill>
              <a:latin typeface="Montserrat"/>
              <a:ea typeface="Montserrat"/>
              <a:cs typeface="Montserrat"/>
              <a:sym typeface="Montserrat"/>
            </a:endParaRPr>
          </a:p>
          <a:p>
            <a:pPr marL="0" lvl="0" indent="0" algn="l" rtl="0">
              <a:lnSpc>
                <a:spcPct val="100000"/>
              </a:lnSpc>
              <a:spcBef>
                <a:spcPts val="1000"/>
              </a:spcBef>
              <a:spcAft>
                <a:spcPts val="1000"/>
              </a:spcAft>
              <a:buNone/>
            </a:pPr>
            <a:endParaRPr lang="es-MX" sz="1800" dirty="0">
              <a:solidFill>
                <a:srgbClr val="595959"/>
              </a:solidFill>
              <a:latin typeface="Montserrat"/>
              <a:ea typeface="Montserrat"/>
              <a:cs typeface="Montserrat"/>
              <a:sym typeface="Montserrat"/>
            </a:endParaRPr>
          </a:p>
          <a:p>
            <a:pPr marL="0" lvl="0" indent="0" algn="l" rtl="0">
              <a:lnSpc>
                <a:spcPct val="100000"/>
              </a:lnSpc>
              <a:spcBef>
                <a:spcPts val="1000"/>
              </a:spcBef>
              <a:spcAft>
                <a:spcPts val="1000"/>
              </a:spcAft>
              <a:buNone/>
            </a:pPr>
            <a:r>
              <a:rPr lang="es-AR" sz="1800" dirty="0">
                <a:solidFill>
                  <a:srgbClr val="595959"/>
                </a:solidFill>
                <a:latin typeface="Montserrat"/>
                <a:ea typeface="Montserrat"/>
                <a:cs typeface="Montserrat"/>
                <a:sym typeface="Montserrat"/>
              </a:rPr>
              <a:t>En su versión gratuita nos permite realizar todo el trabajo necesario para validar el funcionamiento de nuestros </a:t>
            </a:r>
            <a:r>
              <a:rPr lang="es-AR" sz="1800" dirty="0" err="1">
                <a:solidFill>
                  <a:srgbClr val="595959"/>
                </a:solidFill>
                <a:latin typeface="Montserrat"/>
                <a:ea typeface="Montserrat"/>
                <a:cs typeface="Montserrat"/>
                <a:sym typeface="Montserrat"/>
              </a:rPr>
              <a:t>endpoints</a:t>
            </a:r>
            <a:r>
              <a:rPr lang="es-AR" sz="1800" dirty="0">
                <a:solidFill>
                  <a:srgbClr val="595959"/>
                </a:solidFill>
                <a:latin typeface="Montserrat"/>
                <a:ea typeface="Montserrat"/>
                <a:cs typeface="Montserrat"/>
                <a:sym typeface="Montserrat"/>
              </a:rPr>
              <a:t>, mientras que con la versión paga tenemos funciones adicionales que nos permiten trabajar en equipo con mayor facilidad.</a:t>
            </a:r>
            <a:endParaRPr sz="1800" dirty="0">
              <a:solidFill>
                <a:srgbClr val="59595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 name="Imagen 2">
            <a:extLst>
              <a:ext uri="{FF2B5EF4-FFF2-40B4-BE49-F238E27FC236}">
                <a16:creationId xmlns:a16="http://schemas.microsoft.com/office/drawing/2014/main" id="{99EF4CD7-2065-09E3-E18A-590F56A90061}"/>
              </a:ext>
            </a:extLst>
          </p:cNvPr>
          <p:cNvPicPr>
            <a:picLocks noChangeAspect="1"/>
          </p:cNvPicPr>
          <p:nvPr/>
        </p:nvPicPr>
        <p:blipFill>
          <a:blip r:embed="rId3"/>
          <a:stretch>
            <a:fillRect/>
          </a:stretch>
        </p:blipFill>
        <p:spPr>
          <a:xfrm>
            <a:off x="384725" y="2154617"/>
            <a:ext cx="5717093" cy="2629157"/>
          </a:xfrm>
          <a:prstGeom prst="rect">
            <a:avLst/>
          </a:prstGeom>
        </p:spPr>
      </p:pic>
      <p:sp>
        <p:nvSpPr>
          <p:cNvPr id="333" name="Google Shape;333;p14"/>
          <p:cNvSpPr txBox="1">
            <a:spLocks noGrp="1"/>
          </p:cNvSpPr>
          <p:nvPr>
            <p:ph type="title"/>
          </p:nvPr>
        </p:nvSpPr>
        <p:spPr>
          <a:xfrm>
            <a:off x="384725" y="658105"/>
            <a:ext cx="6960300" cy="784815"/>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b="1" dirty="0" err="1">
                <a:solidFill>
                  <a:srgbClr val="3E3E3E"/>
                </a:solidFill>
                <a:latin typeface="Montserrat"/>
                <a:ea typeface="Montserrat"/>
                <a:cs typeface="Montserrat"/>
                <a:sym typeface="Montserrat"/>
              </a:rPr>
              <a:t>Cómo</a:t>
            </a:r>
            <a:r>
              <a:rPr lang="en-US" sz="2500" b="1" dirty="0">
                <a:solidFill>
                  <a:srgbClr val="3E3E3E"/>
                </a:solidFill>
                <a:latin typeface="Montserrat"/>
                <a:ea typeface="Montserrat"/>
                <a:cs typeface="Montserrat"/>
                <a:sym typeface="Montserrat"/>
              </a:rPr>
              <a:t> usar POSTMAN</a:t>
            </a:r>
            <a:br>
              <a:rPr lang="en-US" sz="2500" b="1" dirty="0">
                <a:solidFill>
                  <a:srgbClr val="3E3E3E"/>
                </a:solidFill>
                <a:latin typeface="Montserrat"/>
                <a:ea typeface="Montserrat"/>
                <a:cs typeface="Montserrat"/>
                <a:sym typeface="Montserrat"/>
              </a:rPr>
            </a:br>
            <a:r>
              <a:rPr lang="en-US" sz="2500" b="1" dirty="0" err="1">
                <a:solidFill>
                  <a:srgbClr val="3E3E3E"/>
                </a:solidFill>
                <a:latin typeface="Montserrat"/>
                <a:ea typeface="Montserrat"/>
                <a:cs typeface="Montserrat"/>
                <a:sym typeface="Montserrat"/>
              </a:rPr>
              <a:t>Método</a:t>
            </a:r>
            <a:r>
              <a:rPr lang="en-US" sz="2500" b="1" dirty="0">
                <a:solidFill>
                  <a:srgbClr val="3E3E3E"/>
                </a:solidFill>
                <a:latin typeface="Montserrat"/>
                <a:ea typeface="Montserrat"/>
                <a:cs typeface="Montserrat"/>
                <a:sym typeface="Montserrat"/>
              </a:rPr>
              <a:t> GET</a:t>
            </a:r>
            <a:endParaRPr sz="2500" b="1" dirty="0">
              <a:solidFill>
                <a:srgbClr val="3E3E3E"/>
              </a:solidFill>
              <a:latin typeface="Montserrat"/>
              <a:ea typeface="Montserrat"/>
              <a:cs typeface="Montserrat"/>
              <a:sym typeface="Montserrat"/>
            </a:endParaRPr>
          </a:p>
        </p:txBody>
      </p:sp>
      <p:sp>
        <p:nvSpPr>
          <p:cNvPr id="334" name="Google Shape;334;p14"/>
          <p:cNvSpPr txBox="1"/>
          <p:nvPr/>
        </p:nvSpPr>
        <p:spPr>
          <a:xfrm>
            <a:off x="384725" y="1485284"/>
            <a:ext cx="6704400" cy="517500"/>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n-US" sz="1400" dirty="0" err="1">
                <a:solidFill>
                  <a:srgbClr val="595959"/>
                </a:solidFill>
                <a:latin typeface="Montserrat"/>
                <a:ea typeface="Montserrat"/>
                <a:cs typeface="Montserrat"/>
                <a:sym typeface="Montserrat"/>
              </a:rPr>
              <a:t>Dentro</a:t>
            </a:r>
            <a:r>
              <a:rPr lang="en-US" sz="1400" dirty="0">
                <a:solidFill>
                  <a:srgbClr val="595959"/>
                </a:solidFill>
                <a:latin typeface="Montserrat"/>
                <a:ea typeface="Montserrat"/>
                <a:cs typeface="Montserrat"/>
                <a:sym typeface="Montserrat"/>
              </a:rPr>
              <a:t> de </a:t>
            </a:r>
            <a:r>
              <a:rPr lang="en-US" sz="1400" b="1" dirty="0">
                <a:solidFill>
                  <a:srgbClr val="595959"/>
                </a:solidFill>
                <a:latin typeface="Montserrat"/>
                <a:ea typeface="Montserrat"/>
                <a:cs typeface="Montserrat"/>
                <a:sym typeface="Montserrat"/>
              </a:rPr>
              <a:t>POSTMAN </a:t>
            </a:r>
            <a:r>
              <a:rPr lang="en-US" sz="1400" dirty="0" err="1">
                <a:solidFill>
                  <a:srgbClr val="595959"/>
                </a:solidFill>
                <a:latin typeface="Montserrat"/>
                <a:ea typeface="Montserrat"/>
                <a:cs typeface="Montserrat"/>
                <a:sym typeface="Montserrat"/>
              </a:rPr>
              <a:t>podemos</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crear</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una</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nueva</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petición</a:t>
            </a:r>
            <a:r>
              <a:rPr lang="en-US" sz="1400" dirty="0">
                <a:solidFill>
                  <a:srgbClr val="595959"/>
                </a:solidFill>
                <a:latin typeface="Montserrat"/>
                <a:ea typeface="Montserrat"/>
                <a:cs typeface="Montserrat"/>
                <a:sym typeface="Montserrat"/>
              </a:rPr>
              <a:t> con </a:t>
            </a:r>
            <a:r>
              <a:rPr lang="en-US" sz="1400" dirty="0" err="1">
                <a:solidFill>
                  <a:srgbClr val="595959"/>
                </a:solidFill>
                <a:latin typeface="Montserrat"/>
                <a:ea typeface="Montserrat"/>
                <a:cs typeface="Montserrat"/>
                <a:sym typeface="Montserrat"/>
              </a:rPr>
              <a:t>el</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botón</a:t>
            </a:r>
            <a:r>
              <a:rPr lang="en-US" sz="1400" dirty="0">
                <a:solidFill>
                  <a:srgbClr val="595959"/>
                </a:solidFill>
                <a:latin typeface="Montserrat"/>
                <a:ea typeface="Montserrat"/>
                <a:cs typeface="Montserrat"/>
                <a:sym typeface="Montserrat"/>
              </a:rPr>
              <a:t> de </a:t>
            </a:r>
            <a:r>
              <a:rPr lang="en-US" sz="1600" b="1" dirty="0">
                <a:solidFill>
                  <a:srgbClr val="595959"/>
                </a:solidFill>
                <a:latin typeface="Montserrat"/>
                <a:ea typeface="Montserrat"/>
                <a:cs typeface="Montserrat"/>
                <a:sym typeface="Montserrat"/>
              </a:rPr>
              <a:t>+</a:t>
            </a:r>
            <a:r>
              <a:rPr lang="en-US" sz="1400" dirty="0">
                <a:solidFill>
                  <a:srgbClr val="595959"/>
                </a:solidFill>
                <a:latin typeface="Montserrat"/>
                <a:ea typeface="Montserrat"/>
                <a:cs typeface="Montserrat"/>
                <a:sym typeface="Montserrat"/>
              </a:rPr>
              <a:t>, luego </a:t>
            </a:r>
            <a:r>
              <a:rPr lang="en-US" sz="1400" dirty="0" err="1">
                <a:solidFill>
                  <a:srgbClr val="595959"/>
                </a:solidFill>
                <a:latin typeface="Montserrat"/>
                <a:ea typeface="Montserrat"/>
                <a:cs typeface="Montserrat"/>
                <a:sym typeface="Montserrat"/>
              </a:rPr>
              <a:t>seleccionamos</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el</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método</a:t>
            </a:r>
            <a:r>
              <a:rPr lang="en-US" sz="1400" dirty="0">
                <a:solidFill>
                  <a:srgbClr val="595959"/>
                </a:solidFill>
                <a:latin typeface="Montserrat"/>
                <a:ea typeface="Montserrat"/>
                <a:cs typeface="Montserrat"/>
                <a:sym typeface="Montserrat"/>
              </a:rPr>
              <a:t> (en </a:t>
            </a:r>
            <a:r>
              <a:rPr lang="en-US" sz="1400" dirty="0" err="1">
                <a:solidFill>
                  <a:srgbClr val="595959"/>
                </a:solidFill>
                <a:latin typeface="Montserrat"/>
                <a:ea typeface="Montserrat"/>
                <a:cs typeface="Montserrat"/>
                <a:sym typeface="Montserrat"/>
              </a:rPr>
              <a:t>este</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caso</a:t>
            </a:r>
            <a:r>
              <a:rPr lang="en-US" sz="1400" dirty="0">
                <a:solidFill>
                  <a:srgbClr val="595959"/>
                </a:solidFill>
                <a:latin typeface="Montserrat"/>
                <a:ea typeface="Montserrat"/>
                <a:cs typeface="Montserrat"/>
                <a:sym typeface="Montserrat"/>
              </a:rPr>
              <a:t> </a:t>
            </a:r>
            <a:r>
              <a:rPr lang="en-US" sz="1400" b="1" dirty="0">
                <a:solidFill>
                  <a:srgbClr val="7685E6"/>
                </a:solidFill>
                <a:latin typeface="Montserrat"/>
                <a:ea typeface="Montserrat"/>
                <a:cs typeface="Montserrat"/>
                <a:sym typeface="Montserrat"/>
              </a:rPr>
              <a:t>GET</a:t>
            </a:r>
            <a:r>
              <a:rPr lang="en-US" sz="1400" dirty="0">
                <a:solidFill>
                  <a:srgbClr val="595959"/>
                </a:solidFill>
                <a:latin typeface="Montserrat"/>
                <a:ea typeface="Montserrat"/>
                <a:cs typeface="Montserrat"/>
                <a:sym typeface="Montserrat"/>
              </a:rPr>
              <a:t>) y la </a:t>
            </a:r>
            <a:r>
              <a:rPr lang="en-US" sz="1400" b="1" dirty="0" err="1">
                <a:solidFill>
                  <a:srgbClr val="595959"/>
                </a:solidFill>
                <a:latin typeface="Montserrat"/>
                <a:ea typeface="Montserrat"/>
                <a:cs typeface="Montserrat"/>
                <a:sym typeface="Montserrat"/>
              </a:rPr>
              <a:t>url</a:t>
            </a:r>
            <a:r>
              <a:rPr lang="en-US" sz="1400" b="1" dirty="0">
                <a:solidFill>
                  <a:srgbClr val="595959"/>
                </a:solidFill>
                <a:latin typeface="Montserrat"/>
                <a:ea typeface="Montserrat"/>
                <a:cs typeface="Montserrat"/>
                <a:sym typeface="Montserrat"/>
              </a:rPr>
              <a:t> </a:t>
            </a:r>
            <a:r>
              <a:rPr lang="en-US" sz="1400" dirty="0">
                <a:solidFill>
                  <a:srgbClr val="595959"/>
                </a:solidFill>
                <a:latin typeface="Montserrat"/>
                <a:ea typeface="Montserrat"/>
                <a:cs typeface="Montserrat"/>
                <a:sym typeface="Montserrat"/>
              </a:rPr>
              <a:t>a </a:t>
            </a:r>
            <a:r>
              <a:rPr lang="en-US" sz="1400" dirty="0" err="1">
                <a:solidFill>
                  <a:srgbClr val="595959"/>
                </a:solidFill>
                <a:latin typeface="Montserrat"/>
                <a:ea typeface="Montserrat"/>
                <a:cs typeface="Montserrat"/>
                <a:sym typeface="Montserrat"/>
              </a:rPr>
              <a:t>consultar</a:t>
            </a:r>
            <a:r>
              <a:rPr lang="en-US" sz="1400" dirty="0">
                <a:solidFill>
                  <a:srgbClr val="595959"/>
                </a:solidFill>
                <a:latin typeface="Montserrat"/>
                <a:ea typeface="Montserrat"/>
                <a:cs typeface="Montserrat"/>
                <a:sym typeface="Montserrat"/>
              </a:rPr>
              <a:t>.</a:t>
            </a:r>
            <a:endParaRPr sz="1400" dirty="0">
              <a:latin typeface="Montserrat"/>
              <a:ea typeface="Montserrat"/>
              <a:cs typeface="Montserrat"/>
              <a:sym typeface="Montserrat"/>
            </a:endParaRPr>
          </a:p>
        </p:txBody>
      </p:sp>
      <p:sp>
        <p:nvSpPr>
          <p:cNvPr id="340" name="Google Shape;340;p14"/>
          <p:cNvSpPr txBox="1"/>
          <p:nvPr/>
        </p:nvSpPr>
        <p:spPr>
          <a:xfrm>
            <a:off x="6437875" y="3073300"/>
            <a:ext cx="2504400" cy="659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400">
                <a:solidFill>
                  <a:srgbClr val="595959"/>
                </a:solidFill>
                <a:latin typeface="Calibri"/>
                <a:ea typeface="Calibri"/>
                <a:cs typeface="Calibri"/>
                <a:sym typeface="Calibri"/>
              </a:rPr>
              <a:t>Finalmente presionamos </a:t>
            </a:r>
            <a:r>
              <a:rPr lang="en-US" sz="1400" b="1">
                <a:solidFill>
                  <a:srgbClr val="4472C4"/>
                </a:solidFill>
                <a:latin typeface="Calibri"/>
                <a:ea typeface="Calibri"/>
                <a:cs typeface="Calibri"/>
                <a:sym typeface="Calibri"/>
              </a:rPr>
              <a:t>SEND</a:t>
            </a:r>
            <a:endParaRPr sz="1400" b="1">
              <a:solidFill>
                <a:srgbClr val="4472C4"/>
              </a:solidFill>
              <a:latin typeface="Calibri"/>
              <a:ea typeface="Calibri"/>
              <a:cs typeface="Calibri"/>
              <a:sym typeface="Calibri"/>
            </a:endParaRPr>
          </a:p>
          <a:p>
            <a:pPr marL="12700" lvl="0" indent="0" algn="l" rtl="0">
              <a:spcBef>
                <a:spcPts val="0"/>
              </a:spcBef>
              <a:spcAft>
                <a:spcPts val="0"/>
              </a:spcAft>
              <a:buNone/>
            </a:pPr>
            <a:r>
              <a:rPr lang="en-US">
                <a:solidFill>
                  <a:srgbClr val="595959"/>
                </a:solidFill>
                <a:latin typeface="Calibri"/>
                <a:ea typeface="Calibri"/>
                <a:cs typeface="Calibri"/>
                <a:sym typeface="Calibri"/>
              </a:rPr>
              <a:t>y esperamos la </a:t>
            </a:r>
            <a:r>
              <a:rPr lang="en-US">
                <a:solidFill>
                  <a:schemeClr val="lt2"/>
                </a:solidFill>
                <a:highlight>
                  <a:srgbClr val="70AD47"/>
                </a:highlight>
                <a:latin typeface="Calibri"/>
                <a:ea typeface="Calibri"/>
                <a:cs typeface="Calibri"/>
                <a:sym typeface="Calibri"/>
              </a:rPr>
              <a:t>respuesta</a:t>
            </a:r>
            <a:r>
              <a:rPr lang="en-US">
                <a:solidFill>
                  <a:srgbClr val="595959"/>
                </a:solidFill>
                <a:latin typeface="Calibri"/>
                <a:ea typeface="Calibri"/>
                <a:cs typeface="Calibri"/>
                <a:sym typeface="Calibri"/>
              </a:rPr>
              <a:t> del servidor</a:t>
            </a:r>
            <a:endParaRPr b="1">
              <a:solidFill>
                <a:srgbClr val="4472C4"/>
              </a:solidFill>
              <a:latin typeface="Calibri"/>
              <a:ea typeface="Calibri"/>
              <a:cs typeface="Calibri"/>
              <a:sym typeface="Calibri"/>
            </a:endParaRPr>
          </a:p>
        </p:txBody>
      </p:sp>
      <p:sp>
        <p:nvSpPr>
          <p:cNvPr id="4" name="Elipse 3">
            <a:extLst>
              <a:ext uri="{FF2B5EF4-FFF2-40B4-BE49-F238E27FC236}">
                <a16:creationId xmlns:a16="http://schemas.microsoft.com/office/drawing/2014/main" id="{7EC031F6-01E4-FC93-4641-E7071A867816}"/>
              </a:ext>
            </a:extLst>
          </p:cNvPr>
          <p:cNvSpPr/>
          <p:nvPr/>
        </p:nvSpPr>
        <p:spPr>
          <a:xfrm>
            <a:off x="339005" y="2658292"/>
            <a:ext cx="555801" cy="32004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B8C0A07B-B739-926A-3E56-7E4858BB311F}"/>
              </a:ext>
            </a:extLst>
          </p:cNvPr>
          <p:cNvSpPr/>
          <p:nvPr/>
        </p:nvSpPr>
        <p:spPr>
          <a:xfrm>
            <a:off x="1169126" y="2730137"/>
            <a:ext cx="1143000" cy="182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F5AED862-E303-C4C7-F16F-8E0717A9E227}"/>
              </a:ext>
            </a:extLst>
          </p:cNvPr>
          <p:cNvSpPr/>
          <p:nvPr/>
        </p:nvSpPr>
        <p:spPr>
          <a:xfrm>
            <a:off x="5323113" y="2658292"/>
            <a:ext cx="946733" cy="3216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a:extLst>
              <a:ext uri="{FF2B5EF4-FFF2-40B4-BE49-F238E27FC236}">
                <a16:creationId xmlns:a16="http://schemas.microsoft.com/office/drawing/2014/main" id="{9B5831DA-F8C4-5E6C-5085-9D5DDF4F3D67}"/>
              </a:ext>
            </a:extLst>
          </p:cNvPr>
          <p:cNvSpPr/>
          <p:nvPr/>
        </p:nvSpPr>
        <p:spPr>
          <a:xfrm>
            <a:off x="533400" y="4141453"/>
            <a:ext cx="2414452" cy="482798"/>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a:extLst>
              <a:ext uri="{FF2B5EF4-FFF2-40B4-BE49-F238E27FC236}">
                <a16:creationId xmlns:a16="http://schemas.microsoft.com/office/drawing/2014/main" id="{F1051EEE-D66B-7CC5-54ED-909519DF529C}"/>
              </a:ext>
            </a:extLst>
          </p:cNvPr>
          <p:cNvSpPr/>
          <p:nvPr/>
        </p:nvSpPr>
        <p:spPr>
          <a:xfrm>
            <a:off x="3700622" y="3651767"/>
            <a:ext cx="1656807" cy="32165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5"/>
          <p:cNvSpPr txBox="1">
            <a:spLocks noGrp="1"/>
          </p:cNvSpPr>
          <p:nvPr>
            <p:ph type="title"/>
          </p:nvPr>
        </p:nvSpPr>
        <p:spPr>
          <a:xfrm>
            <a:off x="406520" y="537270"/>
            <a:ext cx="8456629" cy="309059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4000" b="1" dirty="0">
                <a:solidFill>
                  <a:srgbClr val="414141"/>
                </a:solidFill>
                <a:latin typeface="Montserrat"/>
                <a:ea typeface="Montserrat"/>
                <a:cs typeface="Montserrat"/>
                <a:sym typeface="Montserrat"/>
              </a:rPr>
              <a:t>De esta </a:t>
            </a:r>
            <a:r>
              <a:rPr lang="en-US" sz="4000" b="1" dirty="0" err="1">
                <a:solidFill>
                  <a:srgbClr val="414141"/>
                </a:solidFill>
                <a:latin typeface="Montserrat"/>
                <a:ea typeface="Montserrat"/>
                <a:cs typeface="Montserrat"/>
                <a:sym typeface="Montserrat"/>
              </a:rPr>
              <a:t>manera</a:t>
            </a:r>
            <a:r>
              <a:rPr lang="en-US" sz="4000" b="1" dirty="0">
                <a:solidFill>
                  <a:srgbClr val="414141"/>
                </a:solidFill>
                <a:latin typeface="Montserrat"/>
                <a:ea typeface="Montserrat"/>
                <a:cs typeface="Montserrat"/>
                <a:sym typeface="Montserrat"/>
              </a:rPr>
              <a:t> </a:t>
            </a:r>
            <a:r>
              <a:rPr lang="en-US" sz="4000" b="1" dirty="0" err="1">
                <a:solidFill>
                  <a:srgbClr val="414141"/>
                </a:solidFill>
                <a:latin typeface="Montserrat"/>
                <a:ea typeface="Montserrat"/>
                <a:cs typeface="Montserrat"/>
                <a:sym typeface="Montserrat"/>
              </a:rPr>
              <a:t>probamos</a:t>
            </a:r>
            <a:r>
              <a:rPr lang="en-US" sz="4000" b="1" dirty="0">
                <a:solidFill>
                  <a:srgbClr val="414141"/>
                </a:solidFill>
                <a:latin typeface="Montserrat"/>
                <a:ea typeface="Montserrat"/>
                <a:cs typeface="Montserrat"/>
                <a:sym typeface="Montserrat"/>
              </a:rPr>
              <a:t> nuestro </a:t>
            </a:r>
            <a:r>
              <a:rPr lang="en-US" sz="4000" b="1" dirty="0">
                <a:solidFill>
                  <a:srgbClr val="7685E6"/>
                </a:solidFill>
                <a:latin typeface="Montserrat"/>
                <a:ea typeface="Montserrat"/>
                <a:cs typeface="Montserrat"/>
                <a:sym typeface="Montserrat"/>
              </a:rPr>
              <a:t>backend </a:t>
            </a:r>
            <a:r>
              <a:rPr lang="en-US" sz="4000" b="1" dirty="0">
                <a:solidFill>
                  <a:srgbClr val="414141"/>
                </a:solidFill>
                <a:latin typeface="Montserrat"/>
                <a:ea typeface="Montserrat"/>
                <a:cs typeface="Montserrat"/>
                <a:sym typeface="Montserrat"/>
              </a:rPr>
              <a:t>sin un </a:t>
            </a:r>
            <a:r>
              <a:rPr lang="en-US" sz="4000" b="1" dirty="0">
                <a:solidFill>
                  <a:srgbClr val="FF7EDB"/>
                </a:solidFill>
                <a:latin typeface="Montserrat"/>
                <a:ea typeface="Montserrat"/>
                <a:cs typeface="Montserrat"/>
                <a:sym typeface="Montserrat"/>
              </a:rPr>
              <a:t>frontend</a:t>
            </a:r>
            <a:r>
              <a:rPr lang="en-US" sz="4000" b="1" dirty="0">
                <a:solidFill>
                  <a:srgbClr val="414141"/>
                </a:solidFill>
                <a:latin typeface="Montserrat"/>
                <a:ea typeface="Montserrat"/>
                <a:cs typeface="Montserrat"/>
                <a:sym typeface="Montserrat"/>
              </a:rPr>
              <a:t> y </a:t>
            </a:r>
            <a:r>
              <a:rPr lang="en-US" sz="4000" b="1" dirty="0" err="1">
                <a:solidFill>
                  <a:srgbClr val="414141"/>
                </a:solidFill>
                <a:latin typeface="Montserrat"/>
                <a:ea typeface="Montserrat"/>
                <a:cs typeface="Montserrat"/>
                <a:sym typeface="Montserrat"/>
              </a:rPr>
              <a:t>comunicamos</a:t>
            </a:r>
            <a:r>
              <a:rPr lang="en-US" sz="4000" b="1" dirty="0">
                <a:solidFill>
                  <a:srgbClr val="414141"/>
                </a:solidFill>
                <a:latin typeface="Montserrat"/>
                <a:ea typeface="Montserrat"/>
                <a:cs typeface="Montserrat"/>
                <a:sym typeface="Montserrat"/>
              </a:rPr>
              <a:t> </a:t>
            </a:r>
            <a:r>
              <a:rPr lang="en-US" sz="4000" b="1" dirty="0" err="1">
                <a:solidFill>
                  <a:srgbClr val="414141"/>
                </a:solidFill>
                <a:latin typeface="Montserrat"/>
                <a:ea typeface="Montserrat"/>
                <a:cs typeface="Montserrat"/>
                <a:sym typeface="Montserrat"/>
              </a:rPr>
              <a:t>nuestra</a:t>
            </a:r>
            <a:r>
              <a:rPr lang="en-US" sz="4000" b="1" dirty="0">
                <a:solidFill>
                  <a:srgbClr val="414141"/>
                </a:solidFill>
                <a:latin typeface="Montserrat"/>
                <a:ea typeface="Montserrat"/>
                <a:cs typeface="Montserrat"/>
                <a:sym typeface="Montserrat"/>
              </a:rPr>
              <a:t> </a:t>
            </a:r>
            <a:r>
              <a:rPr lang="en-US" sz="4000" b="1" dirty="0" err="1">
                <a:solidFill>
                  <a:srgbClr val="414141"/>
                </a:solidFill>
                <a:latin typeface="Montserrat"/>
                <a:ea typeface="Montserrat"/>
                <a:cs typeface="Montserrat"/>
                <a:sym typeface="Montserrat"/>
              </a:rPr>
              <a:t>aplicación</a:t>
            </a:r>
            <a:r>
              <a:rPr lang="en-US" sz="4000" b="1" dirty="0">
                <a:solidFill>
                  <a:srgbClr val="414141"/>
                </a:solidFill>
                <a:latin typeface="Montserrat"/>
                <a:ea typeface="Montserrat"/>
                <a:cs typeface="Montserrat"/>
                <a:sym typeface="Montserrat"/>
              </a:rPr>
              <a:t> con </a:t>
            </a:r>
            <a:r>
              <a:rPr lang="en-US" sz="4000" b="1" dirty="0" err="1">
                <a:solidFill>
                  <a:srgbClr val="414141"/>
                </a:solidFill>
                <a:latin typeface="Montserrat"/>
                <a:ea typeface="Montserrat"/>
                <a:cs typeface="Montserrat"/>
                <a:sym typeface="Montserrat"/>
              </a:rPr>
              <a:t>el</a:t>
            </a:r>
            <a:r>
              <a:rPr lang="en-US" sz="4000" b="1" dirty="0">
                <a:solidFill>
                  <a:srgbClr val="414141"/>
                </a:solidFill>
                <a:latin typeface="Montserrat"/>
                <a:ea typeface="Montserrat"/>
                <a:cs typeface="Montserrat"/>
                <a:sym typeface="Montserrat"/>
              </a:rPr>
              <a:t> </a:t>
            </a:r>
            <a:r>
              <a:rPr lang="en-US" sz="4000" b="1" dirty="0" err="1">
                <a:solidFill>
                  <a:srgbClr val="414141"/>
                </a:solidFill>
                <a:latin typeface="Montserrat"/>
                <a:ea typeface="Montserrat"/>
                <a:cs typeface="Montserrat"/>
                <a:sym typeface="Montserrat"/>
              </a:rPr>
              <a:t>mundo</a:t>
            </a:r>
            <a:r>
              <a:rPr lang="en-US" sz="4000" b="1" dirty="0">
                <a:solidFill>
                  <a:srgbClr val="414141"/>
                </a:solidFill>
                <a:latin typeface="Montserrat"/>
                <a:ea typeface="Montserrat"/>
                <a:cs typeface="Montserrat"/>
                <a:sym typeface="Montserrat"/>
              </a:rPr>
              <a:t> exterior.</a:t>
            </a:r>
            <a:endParaRPr sz="4000" dirty="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384725" y="658105"/>
            <a:ext cx="6960300" cy="400094"/>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b="1" dirty="0">
                <a:solidFill>
                  <a:srgbClr val="3E3E3E"/>
                </a:solidFill>
                <a:latin typeface="Montserrat"/>
                <a:ea typeface="Montserrat"/>
                <a:cs typeface="Montserrat"/>
                <a:sym typeface="Montserrat"/>
              </a:rPr>
              <a:t>Status de </a:t>
            </a:r>
            <a:r>
              <a:rPr lang="en-US" sz="2500" b="1" dirty="0" err="1">
                <a:solidFill>
                  <a:srgbClr val="3E3E3E"/>
                </a:solidFill>
                <a:latin typeface="Montserrat"/>
                <a:ea typeface="Montserrat"/>
                <a:cs typeface="Montserrat"/>
                <a:sym typeface="Montserrat"/>
              </a:rPr>
              <a:t>de</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una</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respuesta</a:t>
            </a:r>
            <a:r>
              <a:rPr lang="en-US" sz="2500" b="1" dirty="0">
                <a:solidFill>
                  <a:srgbClr val="3E3E3E"/>
                </a:solidFill>
                <a:latin typeface="Montserrat"/>
                <a:ea typeface="Montserrat"/>
                <a:cs typeface="Montserrat"/>
                <a:sym typeface="Montserrat"/>
              </a:rPr>
              <a:t> HTTP</a:t>
            </a:r>
            <a:endParaRPr sz="2500" b="1" dirty="0">
              <a:solidFill>
                <a:srgbClr val="3E3E3E"/>
              </a:solidFill>
              <a:latin typeface="Montserrat"/>
              <a:ea typeface="Montserrat"/>
              <a:cs typeface="Montserrat"/>
              <a:sym typeface="Montserrat"/>
            </a:endParaRPr>
          </a:p>
        </p:txBody>
      </p:sp>
      <p:sp>
        <p:nvSpPr>
          <p:cNvPr id="334" name="Google Shape;334;p14"/>
          <p:cNvSpPr txBox="1"/>
          <p:nvPr/>
        </p:nvSpPr>
        <p:spPr>
          <a:xfrm>
            <a:off x="384725" y="1116219"/>
            <a:ext cx="8452298" cy="100898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En el contexto de las respuestas HTTP, el status (estado) es un código numérico que el servidor devuelve para indicar el resultado de la solicitud realizada por el cliente. Los códigos de estado HTTP están divididos en cinco categorías, cada una representando un tipo diferente de respuesta</a:t>
            </a:r>
            <a:endParaRPr lang="es-MX" sz="1400" dirty="0">
              <a:latin typeface="Montserrat"/>
              <a:ea typeface="Montserrat"/>
              <a:cs typeface="Montserrat"/>
              <a:sym typeface="Montserrat"/>
            </a:endParaRPr>
          </a:p>
        </p:txBody>
      </p:sp>
      <p:pic>
        <p:nvPicPr>
          <p:cNvPr id="9" name="Imagen 8">
            <a:extLst>
              <a:ext uri="{FF2B5EF4-FFF2-40B4-BE49-F238E27FC236}">
                <a16:creationId xmlns:a16="http://schemas.microsoft.com/office/drawing/2014/main" id="{013B4E8B-51D9-71FD-3861-199EFEF44B05}"/>
              </a:ext>
            </a:extLst>
          </p:cNvPr>
          <p:cNvPicPr>
            <a:picLocks noChangeAspect="1"/>
          </p:cNvPicPr>
          <p:nvPr/>
        </p:nvPicPr>
        <p:blipFill>
          <a:blip r:embed="rId3"/>
          <a:stretch>
            <a:fillRect/>
          </a:stretch>
        </p:blipFill>
        <p:spPr>
          <a:xfrm>
            <a:off x="2445923" y="1965959"/>
            <a:ext cx="4281448" cy="2764449"/>
          </a:xfrm>
          <a:prstGeom prst="rect">
            <a:avLst/>
          </a:prstGeom>
        </p:spPr>
      </p:pic>
    </p:spTree>
    <p:extLst>
      <p:ext uri="{BB962C8B-B14F-4D97-AF65-F5344CB8AC3E}">
        <p14:creationId xmlns:p14="http://schemas.microsoft.com/office/powerpoint/2010/main" val="355867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384725" y="658105"/>
            <a:ext cx="6960300" cy="400094"/>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b="1" dirty="0">
                <a:solidFill>
                  <a:srgbClr val="3E3E3E"/>
                </a:solidFill>
                <a:latin typeface="Montserrat"/>
                <a:ea typeface="Montserrat"/>
                <a:cs typeface="Montserrat"/>
                <a:sym typeface="Montserrat"/>
              </a:rPr>
              <a:t>Status de </a:t>
            </a:r>
            <a:r>
              <a:rPr lang="en-US" sz="2500" b="1" dirty="0" err="1">
                <a:solidFill>
                  <a:srgbClr val="3E3E3E"/>
                </a:solidFill>
                <a:latin typeface="Montserrat"/>
                <a:ea typeface="Montserrat"/>
                <a:cs typeface="Montserrat"/>
                <a:sym typeface="Montserrat"/>
              </a:rPr>
              <a:t>de</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una</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respuesta</a:t>
            </a:r>
            <a:r>
              <a:rPr lang="en-US" sz="2500" b="1" dirty="0">
                <a:solidFill>
                  <a:srgbClr val="3E3E3E"/>
                </a:solidFill>
                <a:latin typeface="Montserrat"/>
                <a:ea typeface="Montserrat"/>
                <a:cs typeface="Montserrat"/>
                <a:sym typeface="Montserrat"/>
              </a:rPr>
              <a:t> HTTP</a:t>
            </a:r>
            <a:endParaRPr sz="2500" b="1" dirty="0">
              <a:solidFill>
                <a:srgbClr val="3E3E3E"/>
              </a:solidFill>
              <a:latin typeface="Montserrat"/>
              <a:ea typeface="Montserrat"/>
              <a:cs typeface="Montserrat"/>
              <a:sym typeface="Montserrat"/>
            </a:endParaRPr>
          </a:p>
        </p:txBody>
      </p:sp>
      <p:sp>
        <p:nvSpPr>
          <p:cNvPr id="334" name="Google Shape;334;p14"/>
          <p:cNvSpPr txBox="1"/>
          <p:nvPr/>
        </p:nvSpPr>
        <p:spPr>
          <a:xfrm>
            <a:off x="384725" y="1116219"/>
            <a:ext cx="8452298" cy="3486590"/>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Dentro de las respuestas más comunes, encontramos:</a:t>
            </a:r>
          </a:p>
          <a:p>
            <a:pPr marL="12700" marR="5080" lvl="0" indent="0" algn="l" rtl="0">
              <a:lnSpc>
                <a:spcPct val="115399"/>
              </a:lnSpc>
              <a:spcBef>
                <a:spcPts val="0"/>
              </a:spcBef>
              <a:spcAft>
                <a:spcPts val="0"/>
              </a:spcAft>
              <a:buNone/>
            </a:pPr>
            <a:endParaRPr lang="es-MX" dirty="0">
              <a:solidFill>
                <a:srgbClr val="595959"/>
              </a:solidFill>
              <a:latin typeface="Montserrat"/>
              <a:ea typeface="Montserrat"/>
              <a:cs typeface="Montserrat"/>
              <a:sym typeface="Montserrat"/>
            </a:endParaRPr>
          </a:p>
          <a:p>
            <a:pPr marL="12700" marR="5080" lvl="0" indent="0" algn="l" rtl="0">
              <a:lnSpc>
                <a:spcPct val="115399"/>
              </a:lnSpc>
              <a:spcBef>
                <a:spcPts val="0"/>
              </a:spcBef>
              <a:spcAft>
                <a:spcPts val="0"/>
              </a:spcAft>
              <a:buNone/>
            </a:pPr>
            <a:r>
              <a:rPr lang="es-MX" sz="1400" b="1" dirty="0">
                <a:solidFill>
                  <a:srgbClr val="595959"/>
                </a:solidFill>
                <a:latin typeface="Montserrat"/>
                <a:ea typeface="Montserrat"/>
                <a:cs typeface="Montserrat"/>
                <a:sym typeface="Montserrat"/>
              </a:rPr>
              <a:t>200 OK:</a:t>
            </a:r>
            <a:r>
              <a:rPr lang="es-MX" sz="1400" dirty="0">
                <a:solidFill>
                  <a:srgbClr val="595959"/>
                </a:solidFill>
                <a:latin typeface="Montserrat"/>
                <a:ea typeface="Montserrat"/>
                <a:cs typeface="Montserrat"/>
                <a:sym typeface="Montserrat"/>
              </a:rPr>
              <a:t> La solicitud ha tenido éxito. La información solicitada está en el cuerpo de la respuesta.</a:t>
            </a:r>
          </a:p>
          <a:p>
            <a:pPr marL="12700" marR="5080" lvl="0" indent="0" algn="l" rtl="0">
              <a:lnSpc>
                <a:spcPct val="115399"/>
              </a:lnSpc>
              <a:spcBef>
                <a:spcPts val="0"/>
              </a:spcBef>
              <a:spcAft>
                <a:spcPts val="0"/>
              </a:spcAft>
              <a:buNone/>
            </a:pPr>
            <a:endParaRPr lang="es-MX" sz="1400" dirty="0">
              <a:solidFill>
                <a:srgbClr val="595959"/>
              </a:solidFill>
              <a:latin typeface="Montserrat"/>
              <a:ea typeface="Montserrat"/>
              <a:cs typeface="Montserrat"/>
              <a:sym typeface="Montserrat"/>
            </a:endParaRPr>
          </a:p>
          <a:p>
            <a:pPr marL="12700" marR="5080" lvl="0" indent="0" algn="l" rtl="0">
              <a:lnSpc>
                <a:spcPct val="115399"/>
              </a:lnSpc>
              <a:spcBef>
                <a:spcPts val="0"/>
              </a:spcBef>
              <a:spcAft>
                <a:spcPts val="0"/>
              </a:spcAft>
              <a:buNone/>
            </a:pPr>
            <a:r>
              <a:rPr lang="es-MX" sz="1400" b="1" dirty="0">
                <a:solidFill>
                  <a:srgbClr val="595959"/>
                </a:solidFill>
                <a:latin typeface="Montserrat"/>
                <a:ea typeface="Montserrat"/>
                <a:cs typeface="Montserrat"/>
                <a:sym typeface="Montserrat"/>
              </a:rPr>
              <a:t>404 </a:t>
            </a:r>
            <a:r>
              <a:rPr lang="es-MX" sz="1400" b="1" dirty="0" err="1">
                <a:solidFill>
                  <a:srgbClr val="595959"/>
                </a:solidFill>
                <a:latin typeface="Montserrat"/>
                <a:ea typeface="Montserrat"/>
                <a:cs typeface="Montserrat"/>
                <a:sym typeface="Montserrat"/>
              </a:rPr>
              <a:t>Not</a:t>
            </a:r>
            <a:r>
              <a:rPr lang="es-MX" sz="1400" b="1" dirty="0">
                <a:solidFill>
                  <a:srgbClr val="595959"/>
                </a:solidFill>
                <a:latin typeface="Montserrat"/>
                <a:ea typeface="Montserrat"/>
                <a:cs typeface="Montserrat"/>
                <a:sym typeface="Montserrat"/>
              </a:rPr>
              <a:t> </a:t>
            </a:r>
            <a:r>
              <a:rPr lang="es-MX" sz="1400" b="1" dirty="0" err="1">
                <a:solidFill>
                  <a:srgbClr val="595959"/>
                </a:solidFill>
                <a:latin typeface="Montserrat"/>
                <a:ea typeface="Montserrat"/>
                <a:cs typeface="Montserrat"/>
                <a:sym typeface="Montserrat"/>
              </a:rPr>
              <a:t>Found</a:t>
            </a:r>
            <a:r>
              <a:rPr lang="es-MX" sz="1400" b="1" dirty="0">
                <a:solidFill>
                  <a:srgbClr val="595959"/>
                </a:solidFill>
                <a:latin typeface="Montserrat"/>
                <a:ea typeface="Montserrat"/>
                <a:cs typeface="Montserrat"/>
                <a:sym typeface="Montserrat"/>
              </a:rPr>
              <a:t>:</a:t>
            </a:r>
            <a:r>
              <a:rPr lang="es-MX" sz="1400" dirty="0">
                <a:solidFill>
                  <a:srgbClr val="595959"/>
                </a:solidFill>
                <a:latin typeface="Montserrat"/>
                <a:ea typeface="Montserrat"/>
                <a:cs typeface="Montserrat"/>
                <a:sym typeface="Montserrat"/>
              </a:rPr>
              <a:t> El recurso solicitado no se pudo encontrar en el servidor.</a:t>
            </a:r>
          </a:p>
          <a:p>
            <a:pPr marL="12700" marR="5080" lvl="0" indent="0" algn="l" rtl="0">
              <a:lnSpc>
                <a:spcPct val="115399"/>
              </a:lnSpc>
              <a:spcBef>
                <a:spcPts val="0"/>
              </a:spcBef>
              <a:spcAft>
                <a:spcPts val="0"/>
              </a:spcAft>
              <a:buNone/>
            </a:pPr>
            <a:endParaRPr lang="es-MX" dirty="0">
              <a:solidFill>
                <a:srgbClr val="595959"/>
              </a:solidFill>
              <a:latin typeface="Montserrat"/>
              <a:ea typeface="Montserrat"/>
              <a:cs typeface="Montserrat"/>
              <a:sym typeface="Montserrat"/>
            </a:endParaRPr>
          </a:p>
          <a:p>
            <a:pPr marL="12700" marR="5080" lvl="0" indent="0" algn="l" rtl="0">
              <a:lnSpc>
                <a:spcPct val="115399"/>
              </a:lnSpc>
              <a:spcBef>
                <a:spcPts val="0"/>
              </a:spcBef>
              <a:spcAft>
                <a:spcPts val="0"/>
              </a:spcAft>
              <a:buNone/>
            </a:pPr>
            <a:r>
              <a:rPr lang="es-MX" sz="1400" b="1" dirty="0">
                <a:solidFill>
                  <a:srgbClr val="595959"/>
                </a:solidFill>
                <a:latin typeface="Montserrat"/>
                <a:ea typeface="Montserrat"/>
                <a:cs typeface="Montserrat"/>
                <a:sym typeface="Montserrat"/>
              </a:rPr>
              <a:t>500 </a:t>
            </a:r>
            <a:r>
              <a:rPr lang="es-MX" sz="1400" b="1" dirty="0" err="1">
                <a:solidFill>
                  <a:srgbClr val="595959"/>
                </a:solidFill>
                <a:latin typeface="Montserrat"/>
                <a:ea typeface="Montserrat"/>
                <a:cs typeface="Montserrat"/>
                <a:sym typeface="Montserrat"/>
              </a:rPr>
              <a:t>Internal</a:t>
            </a:r>
            <a:r>
              <a:rPr lang="es-MX" sz="1400" b="1" dirty="0">
                <a:solidFill>
                  <a:srgbClr val="595959"/>
                </a:solidFill>
                <a:latin typeface="Montserrat"/>
                <a:ea typeface="Montserrat"/>
                <a:cs typeface="Montserrat"/>
                <a:sym typeface="Montserrat"/>
              </a:rPr>
              <a:t> Server Error:</a:t>
            </a:r>
            <a:r>
              <a:rPr lang="es-MX" sz="1400" dirty="0">
                <a:solidFill>
                  <a:srgbClr val="595959"/>
                </a:solidFill>
                <a:latin typeface="Montserrat"/>
                <a:ea typeface="Montserrat"/>
                <a:cs typeface="Montserrat"/>
                <a:sym typeface="Montserrat"/>
              </a:rPr>
              <a:t> El servidor encontró una condición inesperada que le impidió completar la solicitud.</a:t>
            </a:r>
          </a:p>
          <a:p>
            <a:pPr marL="12700" marR="5080" lvl="0" indent="0" algn="l" rtl="0">
              <a:lnSpc>
                <a:spcPct val="115399"/>
              </a:lnSpc>
              <a:spcBef>
                <a:spcPts val="0"/>
              </a:spcBef>
              <a:spcAft>
                <a:spcPts val="0"/>
              </a:spcAft>
              <a:buNone/>
            </a:pPr>
            <a:endParaRPr lang="es-MX" dirty="0">
              <a:solidFill>
                <a:srgbClr val="595959"/>
              </a:solidFill>
              <a:latin typeface="Montserrat"/>
              <a:ea typeface="Montserrat"/>
              <a:cs typeface="Montserrat"/>
              <a:sym typeface="Montserrat"/>
            </a:endParaRPr>
          </a:p>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Estas respuestas en ocasiones, las programaremos nosotros desde el </a:t>
            </a:r>
            <a:r>
              <a:rPr lang="es-MX" sz="1400" dirty="0" err="1">
                <a:solidFill>
                  <a:srgbClr val="595959"/>
                </a:solidFill>
                <a:latin typeface="Montserrat"/>
                <a:ea typeface="Montserrat"/>
                <a:cs typeface="Montserrat"/>
                <a:sym typeface="Montserrat"/>
              </a:rPr>
              <a:t>backend</a:t>
            </a:r>
            <a:r>
              <a:rPr lang="es-MX" sz="1400" dirty="0">
                <a:solidFill>
                  <a:srgbClr val="595959"/>
                </a:solidFill>
                <a:latin typeface="Montserrat"/>
                <a:ea typeface="Montserrat"/>
                <a:cs typeface="Montserrat"/>
                <a:sym typeface="Montserrat"/>
              </a:rPr>
              <a:t> para informar determinados resultados al </a:t>
            </a:r>
            <a:r>
              <a:rPr lang="es-MX" sz="1400" dirty="0" err="1">
                <a:solidFill>
                  <a:srgbClr val="595959"/>
                </a:solidFill>
                <a:latin typeface="Montserrat"/>
                <a:ea typeface="Montserrat"/>
                <a:cs typeface="Montserrat"/>
                <a:sym typeface="Montserrat"/>
              </a:rPr>
              <a:t>frontend</a:t>
            </a:r>
            <a:r>
              <a:rPr lang="es-MX" sz="1400" dirty="0">
                <a:solidFill>
                  <a:srgbClr val="595959"/>
                </a:solidFill>
                <a:latin typeface="Montserrat"/>
                <a:ea typeface="Montserrat"/>
                <a:cs typeface="Montserrat"/>
                <a:sym typeface="Montserrat"/>
              </a:rPr>
              <a:t>.</a:t>
            </a:r>
          </a:p>
          <a:p>
            <a:pPr marL="12700" marR="5080" lvl="0" indent="0" algn="l" rtl="0">
              <a:lnSpc>
                <a:spcPct val="115399"/>
              </a:lnSpc>
              <a:spcBef>
                <a:spcPts val="0"/>
              </a:spcBef>
              <a:spcAft>
                <a:spcPts val="0"/>
              </a:spcAft>
              <a:buNone/>
            </a:pPr>
            <a:endParaRPr lang="es-MX" dirty="0">
              <a:solidFill>
                <a:srgbClr val="595959"/>
              </a:solidFill>
              <a:latin typeface="Montserrat"/>
              <a:ea typeface="Montserrat"/>
              <a:cs typeface="Montserrat"/>
              <a:sym typeface="Montserrat"/>
            </a:endParaRPr>
          </a:p>
          <a:p>
            <a:pPr marL="12700" marR="5080" lvl="0" indent="0" algn="l" rtl="0">
              <a:lnSpc>
                <a:spcPct val="115399"/>
              </a:lnSpc>
              <a:spcBef>
                <a:spcPts val="0"/>
              </a:spcBef>
              <a:spcAft>
                <a:spcPts val="0"/>
              </a:spcAft>
              <a:buNone/>
            </a:pPr>
            <a:endParaRPr lang="es-MX" sz="1400" dirty="0">
              <a:latin typeface="Montserrat"/>
              <a:ea typeface="Montserrat"/>
              <a:cs typeface="Montserrat"/>
              <a:sym typeface="Montserrat"/>
            </a:endParaRPr>
          </a:p>
        </p:txBody>
      </p:sp>
    </p:spTree>
    <p:extLst>
      <p:ext uri="{BB962C8B-B14F-4D97-AF65-F5344CB8AC3E}">
        <p14:creationId xmlns:p14="http://schemas.microsoft.com/office/powerpoint/2010/main" val="983123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384725" y="658105"/>
            <a:ext cx="6960300" cy="400094"/>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b="1" dirty="0" err="1">
                <a:solidFill>
                  <a:srgbClr val="3E3E3E"/>
                </a:solidFill>
                <a:latin typeface="Montserrat"/>
                <a:ea typeface="Montserrat"/>
                <a:cs typeface="Montserrat"/>
                <a:sym typeface="Montserrat"/>
              </a:rPr>
              <a:t>Mejorando</a:t>
            </a:r>
            <a:r>
              <a:rPr lang="en-US" sz="2500" b="1" dirty="0">
                <a:solidFill>
                  <a:srgbClr val="3E3E3E"/>
                </a:solidFill>
                <a:latin typeface="Montserrat"/>
                <a:ea typeface="Montserrat"/>
                <a:cs typeface="Montserrat"/>
                <a:sym typeface="Montserrat"/>
              </a:rPr>
              <a:t> la </a:t>
            </a:r>
            <a:r>
              <a:rPr lang="en-US" sz="2500" b="1" dirty="0" err="1">
                <a:solidFill>
                  <a:srgbClr val="3E3E3E"/>
                </a:solidFill>
                <a:latin typeface="Montserrat"/>
                <a:ea typeface="Montserrat"/>
                <a:cs typeface="Montserrat"/>
                <a:sym typeface="Montserrat"/>
              </a:rPr>
              <a:t>respuesta</a:t>
            </a:r>
            <a:r>
              <a:rPr lang="en-US" sz="2500" b="1" dirty="0">
                <a:solidFill>
                  <a:srgbClr val="3E3E3E"/>
                </a:solidFill>
                <a:latin typeface="Montserrat"/>
                <a:ea typeface="Montserrat"/>
                <a:cs typeface="Montserrat"/>
                <a:sym typeface="Montserrat"/>
              </a:rPr>
              <a:t> con GET</a:t>
            </a:r>
            <a:endParaRPr sz="2500" b="1" dirty="0">
              <a:solidFill>
                <a:srgbClr val="3E3E3E"/>
              </a:solidFill>
              <a:latin typeface="Montserrat"/>
              <a:ea typeface="Montserrat"/>
              <a:cs typeface="Montserrat"/>
              <a:sym typeface="Montserrat"/>
            </a:endParaRPr>
          </a:p>
        </p:txBody>
      </p:sp>
      <p:sp>
        <p:nvSpPr>
          <p:cNvPr id="334" name="Google Shape;334;p14"/>
          <p:cNvSpPr txBox="1"/>
          <p:nvPr/>
        </p:nvSpPr>
        <p:spPr>
          <a:xfrm>
            <a:off x="384725" y="1126530"/>
            <a:ext cx="8354326" cy="100898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AR" sz="1400" dirty="0">
                <a:solidFill>
                  <a:srgbClr val="595959"/>
                </a:solidFill>
                <a:latin typeface="Montserrat"/>
                <a:ea typeface="Montserrat"/>
                <a:cs typeface="Montserrat"/>
                <a:sym typeface="Montserrat"/>
              </a:rPr>
              <a:t>Próximamente</a:t>
            </a:r>
            <a:r>
              <a:rPr lang="en-US" sz="1400" dirty="0">
                <a:solidFill>
                  <a:srgbClr val="595959"/>
                </a:solidFill>
                <a:latin typeface="Montserrat"/>
                <a:ea typeface="Montserrat"/>
                <a:cs typeface="Montserrat"/>
                <a:sym typeface="Montserrat"/>
              </a:rPr>
              <a:t> veremos como conectar nuestro backend con </a:t>
            </a:r>
            <a:r>
              <a:rPr lang="en-US" sz="1400" dirty="0" err="1">
                <a:solidFill>
                  <a:srgbClr val="595959"/>
                </a:solidFill>
                <a:latin typeface="Montserrat"/>
                <a:ea typeface="Montserrat"/>
                <a:cs typeface="Montserrat"/>
                <a:sym typeface="Montserrat"/>
              </a:rPr>
              <a:t>una</a:t>
            </a:r>
            <a:r>
              <a:rPr lang="en-US" sz="1400" dirty="0">
                <a:solidFill>
                  <a:srgbClr val="595959"/>
                </a:solidFill>
                <a:latin typeface="Montserrat"/>
                <a:ea typeface="Montserrat"/>
                <a:cs typeface="Montserrat"/>
                <a:sym typeface="Montserrat"/>
              </a:rPr>
              <a:t> base de datos. Por </a:t>
            </a:r>
            <a:r>
              <a:rPr lang="en-US" sz="1400" dirty="0" err="1">
                <a:solidFill>
                  <a:srgbClr val="595959"/>
                </a:solidFill>
                <a:latin typeface="Montserrat"/>
                <a:ea typeface="Montserrat"/>
                <a:cs typeface="Montserrat"/>
                <a:sym typeface="Montserrat"/>
              </a:rPr>
              <a:t>el</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momento</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vamos</a:t>
            </a:r>
            <a:r>
              <a:rPr lang="en-US" sz="1400" dirty="0">
                <a:solidFill>
                  <a:srgbClr val="595959"/>
                </a:solidFill>
                <a:latin typeface="Montserrat"/>
                <a:ea typeface="Montserrat"/>
                <a:cs typeface="Montserrat"/>
                <a:sym typeface="Montserrat"/>
              </a:rPr>
              <a:t> a </a:t>
            </a:r>
            <a:r>
              <a:rPr lang="en-US" sz="1400" dirty="0" err="1">
                <a:solidFill>
                  <a:srgbClr val="595959"/>
                </a:solidFill>
                <a:latin typeface="Montserrat"/>
                <a:ea typeface="Montserrat"/>
                <a:cs typeface="Montserrat"/>
                <a:sym typeface="Montserrat"/>
              </a:rPr>
              <a:t>crear</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una</a:t>
            </a:r>
            <a:r>
              <a:rPr lang="en-US" sz="1400" dirty="0">
                <a:solidFill>
                  <a:srgbClr val="595959"/>
                </a:solidFill>
                <a:latin typeface="Montserrat"/>
                <a:ea typeface="Montserrat"/>
                <a:cs typeface="Montserrat"/>
                <a:sym typeface="Montserrat"/>
              </a:rPr>
              <a:t> variable que contenga un listado de peliculas</a:t>
            </a:r>
            <a:r>
              <a:rPr lang="en-US" dirty="0">
                <a:solidFill>
                  <a:srgbClr val="595959"/>
                </a:solidFill>
                <a:latin typeface="Montserrat"/>
                <a:ea typeface="Montserrat"/>
                <a:cs typeface="Montserrat"/>
                <a:sym typeface="Montserrat"/>
              </a:rPr>
              <a:t>. </a:t>
            </a:r>
          </a:p>
          <a:p>
            <a:pPr marL="12700" marR="5080" lvl="0" indent="0" algn="l" rtl="0">
              <a:lnSpc>
                <a:spcPct val="115399"/>
              </a:lnSpc>
              <a:spcBef>
                <a:spcPts val="0"/>
              </a:spcBef>
              <a:spcAft>
                <a:spcPts val="0"/>
              </a:spcAft>
              <a:buNone/>
            </a:pPr>
            <a:r>
              <a:rPr lang="en-US" sz="1400" dirty="0">
                <a:solidFill>
                  <a:srgbClr val="595959"/>
                </a:solidFill>
                <a:latin typeface="Montserrat"/>
                <a:ea typeface="Montserrat"/>
                <a:cs typeface="Montserrat"/>
                <a:sym typeface="Montserrat"/>
              </a:rPr>
              <a:t>De </a:t>
            </a:r>
            <a:r>
              <a:rPr lang="es-AR" sz="1400" dirty="0">
                <a:solidFill>
                  <a:srgbClr val="595959"/>
                </a:solidFill>
                <a:latin typeface="Montserrat"/>
                <a:ea typeface="Montserrat"/>
                <a:cs typeface="Montserrat"/>
                <a:sym typeface="Montserrat"/>
              </a:rPr>
              <a:t>esta</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manera</a:t>
            </a:r>
            <a:r>
              <a:rPr lang="en-US" sz="1400" dirty="0">
                <a:solidFill>
                  <a:srgbClr val="595959"/>
                </a:solidFill>
                <a:latin typeface="Montserrat"/>
                <a:ea typeface="Montserrat"/>
                <a:cs typeface="Montserrat"/>
                <a:sym typeface="Montserrat"/>
              </a:rPr>
              <a:t> nuestro backend </a:t>
            </a:r>
            <a:r>
              <a:rPr lang="en-US" sz="1400" dirty="0" err="1">
                <a:solidFill>
                  <a:srgbClr val="595959"/>
                </a:solidFill>
                <a:latin typeface="Montserrat"/>
                <a:ea typeface="Montserrat"/>
                <a:cs typeface="Montserrat"/>
                <a:sym typeface="Montserrat"/>
              </a:rPr>
              <a:t>podrá</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devolver</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información</a:t>
            </a:r>
            <a:r>
              <a:rPr lang="en-US" sz="1400" dirty="0">
                <a:solidFill>
                  <a:srgbClr val="595959"/>
                </a:solidFill>
                <a:latin typeface="Montserrat"/>
                <a:ea typeface="Montserrat"/>
                <a:cs typeface="Montserrat"/>
                <a:sym typeface="Montserrat"/>
              </a:rPr>
              <a:t> estructurada en formato JSON a</a:t>
            </a:r>
            <a:r>
              <a:rPr lang="en-US" dirty="0">
                <a:solidFill>
                  <a:srgbClr val="595959"/>
                </a:solidFill>
                <a:latin typeface="Montserrat"/>
                <a:ea typeface="Montserrat"/>
                <a:cs typeface="Montserrat"/>
                <a:sym typeface="Montserrat"/>
              </a:rPr>
              <a:t> las </a:t>
            </a:r>
            <a:r>
              <a:rPr lang="en-US" dirty="0" err="1">
                <a:solidFill>
                  <a:srgbClr val="595959"/>
                </a:solidFill>
                <a:latin typeface="Montserrat"/>
                <a:ea typeface="Montserrat"/>
                <a:cs typeface="Montserrat"/>
                <a:sym typeface="Montserrat"/>
              </a:rPr>
              <a:t>peticiones</a:t>
            </a:r>
            <a:r>
              <a:rPr lang="en-US" dirty="0">
                <a:solidFill>
                  <a:srgbClr val="595959"/>
                </a:solidFill>
                <a:latin typeface="Montserrat"/>
                <a:ea typeface="Montserrat"/>
                <a:cs typeface="Montserrat"/>
                <a:sym typeface="Montserrat"/>
              </a:rPr>
              <a:t> que se </a:t>
            </a:r>
            <a:r>
              <a:rPr lang="en-US" dirty="0" err="1">
                <a:solidFill>
                  <a:srgbClr val="595959"/>
                </a:solidFill>
                <a:latin typeface="Montserrat"/>
                <a:ea typeface="Montserrat"/>
                <a:cs typeface="Montserrat"/>
                <a:sym typeface="Montserrat"/>
              </a:rPr>
              <a:t>ralicen</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desde</a:t>
            </a:r>
            <a:r>
              <a:rPr lang="en-US" dirty="0">
                <a:solidFill>
                  <a:srgbClr val="595959"/>
                </a:solidFill>
                <a:latin typeface="Montserrat"/>
                <a:ea typeface="Montserrat"/>
                <a:cs typeface="Montserrat"/>
                <a:sym typeface="Montserrat"/>
              </a:rPr>
              <a:t> Postman o </a:t>
            </a:r>
            <a:r>
              <a:rPr lang="en-US" dirty="0" err="1">
                <a:solidFill>
                  <a:srgbClr val="595959"/>
                </a:solidFill>
                <a:latin typeface="Montserrat"/>
                <a:ea typeface="Montserrat"/>
                <a:cs typeface="Montserrat"/>
                <a:sym typeface="Montserrat"/>
              </a:rPr>
              <a:t>desde</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el</a:t>
            </a:r>
            <a:r>
              <a:rPr lang="en-US" dirty="0">
                <a:solidFill>
                  <a:srgbClr val="595959"/>
                </a:solidFill>
                <a:latin typeface="Montserrat"/>
                <a:ea typeface="Montserrat"/>
                <a:cs typeface="Montserrat"/>
                <a:sym typeface="Montserrat"/>
              </a:rPr>
              <a:t> frontend.</a:t>
            </a:r>
            <a:endParaRPr sz="1400" dirty="0">
              <a:latin typeface="Montserrat"/>
              <a:ea typeface="Montserrat"/>
              <a:cs typeface="Montserrat"/>
              <a:sym typeface="Montserrat"/>
            </a:endParaRPr>
          </a:p>
        </p:txBody>
      </p:sp>
      <p:pic>
        <p:nvPicPr>
          <p:cNvPr id="9" name="Imagen 8">
            <a:extLst>
              <a:ext uri="{FF2B5EF4-FFF2-40B4-BE49-F238E27FC236}">
                <a16:creationId xmlns:a16="http://schemas.microsoft.com/office/drawing/2014/main" id="{ED773900-BBBC-109A-F76B-3B442AD6A128}"/>
              </a:ext>
            </a:extLst>
          </p:cNvPr>
          <p:cNvPicPr>
            <a:picLocks noChangeAspect="1"/>
          </p:cNvPicPr>
          <p:nvPr/>
        </p:nvPicPr>
        <p:blipFill>
          <a:blip r:embed="rId3"/>
          <a:stretch>
            <a:fillRect/>
          </a:stretch>
        </p:blipFill>
        <p:spPr>
          <a:xfrm>
            <a:off x="1900646" y="2135519"/>
            <a:ext cx="5546905" cy="2482018"/>
          </a:xfrm>
          <a:prstGeom prst="rect">
            <a:avLst/>
          </a:prstGeom>
        </p:spPr>
      </p:pic>
    </p:spTree>
    <p:extLst>
      <p:ext uri="{BB962C8B-B14F-4D97-AF65-F5344CB8AC3E}">
        <p14:creationId xmlns:p14="http://schemas.microsoft.com/office/powerpoint/2010/main" val="389519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384725" y="658105"/>
            <a:ext cx="6960300" cy="400094"/>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s-AR" b="1" dirty="0">
                <a:solidFill>
                  <a:srgbClr val="3E3E3E"/>
                </a:solidFill>
                <a:latin typeface="Montserrat"/>
                <a:ea typeface="Montserrat"/>
                <a:cs typeface="Montserrat"/>
                <a:sym typeface="Montserrat"/>
              </a:rPr>
              <a:t>Desde </a:t>
            </a:r>
            <a:r>
              <a:rPr lang="es-AR" b="1" dirty="0" err="1">
                <a:solidFill>
                  <a:srgbClr val="3E3E3E"/>
                </a:solidFill>
                <a:latin typeface="Montserrat"/>
                <a:ea typeface="Montserrat"/>
                <a:cs typeface="Montserrat"/>
                <a:sym typeface="Montserrat"/>
              </a:rPr>
              <a:t>Postman</a:t>
            </a:r>
            <a:r>
              <a:rPr lang="es-AR" b="1" dirty="0">
                <a:solidFill>
                  <a:srgbClr val="3E3E3E"/>
                </a:solidFill>
                <a:latin typeface="Montserrat"/>
                <a:ea typeface="Montserrat"/>
                <a:cs typeface="Montserrat"/>
                <a:sym typeface="Montserrat"/>
              </a:rPr>
              <a:t>…</a:t>
            </a:r>
            <a:endParaRPr sz="2500" b="1" dirty="0">
              <a:solidFill>
                <a:srgbClr val="3E3E3E"/>
              </a:solidFill>
              <a:latin typeface="Montserrat"/>
              <a:ea typeface="Montserrat"/>
              <a:cs typeface="Montserrat"/>
              <a:sym typeface="Montserrat"/>
            </a:endParaRPr>
          </a:p>
        </p:txBody>
      </p:sp>
      <p:pic>
        <p:nvPicPr>
          <p:cNvPr id="3" name="Imagen 2">
            <a:extLst>
              <a:ext uri="{FF2B5EF4-FFF2-40B4-BE49-F238E27FC236}">
                <a16:creationId xmlns:a16="http://schemas.microsoft.com/office/drawing/2014/main" id="{1469B082-B41B-D37F-C79A-B271ABA8463B}"/>
              </a:ext>
            </a:extLst>
          </p:cNvPr>
          <p:cNvPicPr>
            <a:picLocks noChangeAspect="1"/>
          </p:cNvPicPr>
          <p:nvPr/>
        </p:nvPicPr>
        <p:blipFill>
          <a:blip r:embed="rId3"/>
          <a:stretch>
            <a:fillRect/>
          </a:stretch>
        </p:blipFill>
        <p:spPr>
          <a:xfrm>
            <a:off x="384725" y="1058199"/>
            <a:ext cx="4347556" cy="3673929"/>
          </a:xfrm>
          <a:prstGeom prst="rect">
            <a:avLst/>
          </a:prstGeom>
        </p:spPr>
      </p:pic>
      <p:sp>
        <p:nvSpPr>
          <p:cNvPr id="4" name="Rectángulo 3">
            <a:extLst>
              <a:ext uri="{FF2B5EF4-FFF2-40B4-BE49-F238E27FC236}">
                <a16:creationId xmlns:a16="http://schemas.microsoft.com/office/drawing/2014/main" id="{46EA6A8E-8464-CEB6-A188-5031A33DEA91}"/>
              </a:ext>
            </a:extLst>
          </p:cNvPr>
          <p:cNvSpPr/>
          <p:nvPr/>
        </p:nvSpPr>
        <p:spPr>
          <a:xfrm>
            <a:off x="326571" y="2109651"/>
            <a:ext cx="2377440" cy="2622477"/>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Google Shape;334;p14">
            <a:extLst>
              <a:ext uri="{FF2B5EF4-FFF2-40B4-BE49-F238E27FC236}">
                <a16:creationId xmlns:a16="http://schemas.microsoft.com/office/drawing/2014/main" id="{FC32DBD4-3258-EA87-DDE7-7B0EED0C6130}"/>
              </a:ext>
            </a:extLst>
          </p:cNvPr>
          <p:cNvSpPr txBox="1"/>
          <p:nvPr/>
        </p:nvSpPr>
        <p:spPr>
          <a:xfrm>
            <a:off x="4937130" y="1058199"/>
            <a:ext cx="3436161" cy="15045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n-US" sz="1400" dirty="0">
                <a:solidFill>
                  <a:srgbClr val="595959"/>
                </a:solidFill>
                <a:latin typeface="Montserrat"/>
                <a:ea typeface="Montserrat"/>
                <a:cs typeface="Montserrat"/>
                <a:sym typeface="Montserrat"/>
              </a:rPr>
              <a:t>Si </a:t>
            </a:r>
            <a:r>
              <a:rPr lang="en-US" sz="1400" dirty="0" err="1">
                <a:solidFill>
                  <a:srgbClr val="595959"/>
                </a:solidFill>
                <a:latin typeface="Montserrat"/>
                <a:ea typeface="Montserrat"/>
                <a:cs typeface="Montserrat"/>
                <a:sym typeface="Montserrat"/>
              </a:rPr>
              <a:t>esta</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información</a:t>
            </a:r>
            <a:r>
              <a:rPr lang="en-US" sz="1400" dirty="0">
                <a:solidFill>
                  <a:srgbClr val="595959"/>
                </a:solidFill>
                <a:latin typeface="Montserrat"/>
                <a:ea typeface="Montserrat"/>
                <a:cs typeface="Montserrat"/>
                <a:sym typeface="Montserrat"/>
              </a:rPr>
              <a:t> la </a:t>
            </a:r>
            <a:r>
              <a:rPr lang="en-US" sz="1400" dirty="0" err="1">
                <a:solidFill>
                  <a:srgbClr val="595959"/>
                </a:solidFill>
                <a:latin typeface="Montserrat"/>
                <a:ea typeface="Montserrat"/>
                <a:cs typeface="Montserrat"/>
                <a:sym typeface="Montserrat"/>
              </a:rPr>
              <a:t>recibimos</a:t>
            </a:r>
            <a:r>
              <a:rPr lang="en-US" sz="1400" dirty="0">
                <a:solidFill>
                  <a:srgbClr val="595959"/>
                </a:solidFill>
                <a:latin typeface="Montserrat"/>
                <a:ea typeface="Montserrat"/>
                <a:cs typeface="Montserrat"/>
                <a:sym typeface="Montserrat"/>
              </a:rPr>
              <a:t> en un frontend, como </a:t>
            </a:r>
            <a:r>
              <a:rPr lang="en-US" sz="1400" dirty="0" err="1">
                <a:solidFill>
                  <a:srgbClr val="595959"/>
                </a:solidFill>
                <a:latin typeface="Montserrat"/>
                <a:ea typeface="Montserrat"/>
                <a:cs typeface="Montserrat"/>
                <a:sym typeface="Montserrat"/>
              </a:rPr>
              <a:t>resultado</a:t>
            </a:r>
            <a:r>
              <a:rPr lang="en-US" sz="1400" dirty="0">
                <a:solidFill>
                  <a:srgbClr val="595959"/>
                </a:solidFill>
                <a:latin typeface="Montserrat"/>
                <a:ea typeface="Montserrat"/>
                <a:cs typeface="Montserrat"/>
                <a:sym typeface="Montserrat"/>
              </a:rPr>
              <a:t> a </a:t>
            </a:r>
            <a:r>
              <a:rPr lang="en-US" sz="1400" dirty="0" err="1">
                <a:solidFill>
                  <a:srgbClr val="595959"/>
                </a:solidFill>
                <a:latin typeface="Montserrat"/>
                <a:ea typeface="Montserrat"/>
                <a:cs typeface="Montserrat"/>
                <a:sym typeface="Montserrat"/>
              </a:rPr>
              <a:t>una</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petición</a:t>
            </a:r>
            <a:r>
              <a:rPr lang="en-US" sz="1400" dirty="0">
                <a:solidFill>
                  <a:srgbClr val="595959"/>
                </a:solidFill>
                <a:latin typeface="Montserrat"/>
                <a:ea typeface="Montserrat"/>
                <a:cs typeface="Montserrat"/>
                <a:sym typeface="Montserrat"/>
              </a:rPr>
              <a:t> fetch, </a:t>
            </a:r>
            <a:r>
              <a:rPr lang="en-US" sz="1400" dirty="0" err="1">
                <a:solidFill>
                  <a:srgbClr val="595959"/>
                </a:solidFill>
                <a:latin typeface="Montserrat"/>
                <a:ea typeface="Montserrat"/>
                <a:cs typeface="Montserrat"/>
                <a:sym typeface="Montserrat"/>
              </a:rPr>
              <a:t>podremos</a:t>
            </a:r>
            <a:r>
              <a:rPr lang="en-US" sz="1400" dirty="0">
                <a:solidFill>
                  <a:srgbClr val="595959"/>
                </a:solidFill>
                <a:latin typeface="Montserrat"/>
                <a:ea typeface="Montserrat"/>
                <a:cs typeface="Montserrat"/>
                <a:sym typeface="Montserrat"/>
              </a:rPr>
              <a:t> manipular la </a:t>
            </a:r>
            <a:r>
              <a:rPr lang="en-US" sz="1400" dirty="0" err="1">
                <a:solidFill>
                  <a:srgbClr val="595959"/>
                </a:solidFill>
                <a:latin typeface="Montserrat"/>
                <a:ea typeface="Montserrat"/>
                <a:cs typeface="Montserrat"/>
                <a:sym typeface="Montserrat"/>
              </a:rPr>
              <a:t>información</a:t>
            </a:r>
            <a:r>
              <a:rPr lang="en-US" sz="1400" dirty="0">
                <a:solidFill>
                  <a:srgbClr val="595959"/>
                </a:solidFill>
                <a:latin typeface="Montserrat"/>
                <a:ea typeface="Montserrat"/>
                <a:cs typeface="Montserrat"/>
                <a:sym typeface="Montserrat"/>
              </a:rPr>
              <a:t> para </a:t>
            </a:r>
            <a:r>
              <a:rPr lang="en-US" sz="1400" dirty="0" err="1">
                <a:solidFill>
                  <a:srgbClr val="595959"/>
                </a:solidFill>
                <a:latin typeface="Montserrat"/>
                <a:ea typeface="Montserrat"/>
                <a:cs typeface="Montserrat"/>
                <a:sym typeface="Montserrat"/>
              </a:rPr>
              <a:t>mostrarla</a:t>
            </a:r>
            <a:r>
              <a:rPr lang="en-US" sz="1400" dirty="0">
                <a:solidFill>
                  <a:srgbClr val="595959"/>
                </a:solidFill>
                <a:latin typeface="Montserrat"/>
                <a:ea typeface="Montserrat"/>
                <a:cs typeface="Montserrat"/>
                <a:sym typeface="Montserrat"/>
              </a:rPr>
              <a:t> en </a:t>
            </a:r>
            <a:r>
              <a:rPr lang="en-US" sz="1400" dirty="0" err="1">
                <a:solidFill>
                  <a:srgbClr val="595959"/>
                </a:solidFill>
                <a:latin typeface="Montserrat"/>
                <a:ea typeface="Montserrat"/>
                <a:cs typeface="Montserrat"/>
                <a:sym typeface="Montserrat"/>
              </a:rPr>
              <a:t>el</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documento</a:t>
            </a:r>
            <a:r>
              <a:rPr lang="en-US" sz="1400" dirty="0">
                <a:solidFill>
                  <a:srgbClr val="595959"/>
                </a:solidFill>
                <a:latin typeface="Montserrat"/>
                <a:ea typeface="Montserrat"/>
                <a:cs typeface="Montserrat"/>
                <a:sym typeface="Montserrat"/>
              </a:rPr>
              <a:t> HTML de </a:t>
            </a:r>
            <a:r>
              <a:rPr lang="en-US" sz="1400" dirty="0" err="1">
                <a:solidFill>
                  <a:srgbClr val="595959"/>
                </a:solidFill>
                <a:latin typeface="Montserrat"/>
                <a:ea typeface="Montserrat"/>
                <a:cs typeface="Montserrat"/>
                <a:sym typeface="Montserrat"/>
              </a:rPr>
              <a:t>acuerdo</a:t>
            </a:r>
            <a:r>
              <a:rPr lang="en-US" sz="1400" dirty="0">
                <a:solidFill>
                  <a:srgbClr val="595959"/>
                </a:solidFill>
                <a:latin typeface="Montserrat"/>
                <a:ea typeface="Montserrat"/>
                <a:cs typeface="Montserrat"/>
                <a:sym typeface="Montserrat"/>
              </a:rPr>
              <a:t> a las </a:t>
            </a:r>
            <a:r>
              <a:rPr lang="en-US" sz="1400" dirty="0" err="1">
                <a:solidFill>
                  <a:srgbClr val="595959"/>
                </a:solidFill>
                <a:latin typeface="Montserrat"/>
                <a:ea typeface="Montserrat"/>
                <a:cs typeface="Montserrat"/>
                <a:sym typeface="Montserrat"/>
              </a:rPr>
              <a:t>necesidades</a:t>
            </a:r>
            <a:r>
              <a:rPr lang="en-US" sz="1400" dirty="0">
                <a:solidFill>
                  <a:srgbClr val="595959"/>
                </a:solidFill>
                <a:latin typeface="Montserrat"/>
                <a:ea typeface="Montserrat"/>
                <a:cs typeface="Montserrat"/>
                <a:sym typeface="Montserrat"/>
              </a:rPr>
              <a:t> de la </a:t>
            </a:r>
            <a:r>
              <a:rPr lang="en-US" sz="1400" dirty="0" err="1">
                <a:solidFill>
                  <a:srgbClr val="595959"/>
                </a:solidFill>
                <a:latin typeface="Montserrat"/>
                <a:ea typeface="Montserrat"/>
                <a:cs typeface="Montserrat"/>
                <a:sym typeface="Montserrat"/>
              </a:rPr>
              <a:t>aplicación</a:t>
            </a:r>
            <a:r>
              <a:rPr lang="en-US" sz="1400" dirty="0">
                <a:solidFill>
                  <a:srgbClr val="595959"/>
                </a:solidFill>
                <a:latin typeface="Montserrat"/>
                <a:ea typeface="Montserrat"/>
                <a:cs typeface="Montserrat"/>
                <a:sym typeface="Montserrat"/>
              </a:rPr>
              <a:t>.</a:t>
            </a:r>
            <a:endParaRPr sz="1400" dirty="0">
              <a:latin typeface="Montserrat"/>
              <a:ea typeface="Montserrat"/>
              <a:cs typeface="Montserrat"/>
              <a:sym typeface="Montserrat"/>
            </a:endParaRPr>
          </a:p>
        </p:txBody>
      </p:sp>
    </p:spTree>
    <p:extLst>
      <p:ext uri="{BB962C8B-B14F-4D97-AF65-F5344CB8AC3E}">
        <p14:creationId xmlns:p14="http://schemas.microsoft.com/office/powerpoint/2010/main" val="1526000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384725" y="658105"/>
            <a:ext cx="6960300" cy="400094"/>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b="1" dirty="0" err="1">
                <a:solidFill>
                  <a:srgbClr val="3E3E3E"/>
                </a:solidFill>
                <a:latin typeface="Montserrat"/>
                <a:ea typeface="Montserrat"/>
                <a:cs typeface="Montserrat"/>
                <a:sym typeface="Montserrat"/>
              </a:rPr>
              <a:t>Utilizando</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parámetros</a:t>
            </a:r>
            <a:r>
              <a:rPr lang="en-US" sz="2500" b="1" dirty="0">
                <a:solidFill>
                  <a:srgbClr val="3E3E3E"/>
                </a:solidFill>
                <a:latin typeface="Montserrat"/>
                <a:ea typeface="Montserrat"/>
                <a:cs typeface="Montserrat"/>
                <a:sym typeface="Montserrat"/>
              </a:rPr>
              <a:t> en la </a:t>
            </a:r>
            <a:r>
              <a:rPr lang="en-US" sz="2500" b="1" dirty="0" err="1">
                <a:solidFill>
                  <a:srgbClr val="3E3E3E"/>
                </a:solidFill>
                <a:latin typeface="Montserrat"/>
                <a:ea typeface="Montserrat"/>
                <a:cs typeface="Montserrat"/>
                <a:sym typeface="Montserrat"/>
              </a:rPr>
              <a:t>ruta</a:t>
            </a:r>
            <a:endParaRPr sz="2500" b="1" dirty="0">
              <a:solidFill>
                <a:srgbClr val="3E3E3E"/>
              </a:solidFill>
              <a:latin typeface="Montserrat"/>
              <a:ea typeface="Montserrat"/>
              <a:cs typeface="Montserrat"/>
              <a:sym typeface="Montserrat"/>
            </a:endParaRPr>
          </a:p>
        </p:txBody>
      </p:sp>
      <p:sp>
        <p:nvSpPr>
          <p:cNvPr id="334" name="Google Shape;334;p14"/>
          <p:cNvSpPr txBox="1"/>
          <p:nvPr/>
        </p:nvSpPr>
        <p:spPr>
          <a:xfrm>
            <a:off x="384725" y="1126530"/>
            <a:ext cx="8354326" cy="76122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n-US" sz="1400" dirty="0">
                <a:solidFill>
                  <a:srgbClr val="595959"/>
                </a:solidFill>
                <a:latin typeface="Montserrat"/>
                <a:ea typeface="Montserrat"/>
                <a:cs typeface="Montserrat"/>
                <a:sym typeface="Montserrat"/>
              </a:rPr>
              <a:t>Es </a:t>
            </a:r>
            <a:r>
              <a:rPr lang="en-US" sz="1400" dirty="0" err="1">
                <a:solidFill>
                  <a:srgbClr val="595959"/>
                </a:solidFill>
                <a:latin typeface="Montserrat"/>
                <a:ea typeface="Montserrat"/>
                <a:cs typeface="Montserrat"/>
                <a:sym typeface="Montserrat"/>
              </a:rPr>
              <a:t>posible</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utilizar</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el</a:t>
            </a:r>
            <a:r>
              <a:rPr lang="en-US" sz="1400" dirty="0">
                <a:solidFill>
                  <a:srgbClr val="595959"/>
                </a:solidFill>
                <a:latin typeface="Montserrat"/>
                <a:ea typeface="Montserrat"/>
                <a:cs typeface="Montserrat"/>
                <a:sym typeface="Montserrat"/>
              </a:rPr>
              <a:t> GET para </a:t>
            </a:r>
            <a:r>
              <a:rPr lang="en-US" sz="1400" dirty="0" err="1">
                <a:solidFill>
                  <a:srgbClr val="595959"/>
                </a:solidFill>
                <a:latin typeface="Montserrat"/>
                <a:ea typeface="Montserrat"/>
                <a:cs typeface="Montserrat"/>
                <a:sym typeface="Montserrat"/>
              </a:rPr>
              <a:t>obtener</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una</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película</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específica</a:t>
            </a:r>
            <a:r>
              <a:rPr lang="en-US" dirty="0">
                <a:solidFill>
                  <a:srgbClr val="595959"/>
                </a:solidFill>
                <a:latin typeface="Montserrat"/>
                <a:ea typeface="Montserrat"/>
                <a:cs typeface="Montserrat"/>
                <a:sym typeface="Montserrat"/>
              </a:rPr>
              <a:t>. Podemos </a:t>
            </a:r>
            <a:r>
              <a:rPr lang="en-US" dirty="0" err="1">
                <a:solidFill>
                  <a:srgbClr val="595959"/>
                </a:solidFill>
                <a:latin typeface="Montserrat"/>
                <a:ea typeface="Montserrat"/>
                <a:cs typeface="Montserrat"/>
                <a:sym typeface="Montserrat"/>
              </a:rPr>
              <a:t>enviar</a:t>
            </a:r>
            <a:r>
              <a:rPr lang="en-US" dirty="0">
                <a:solidFill>
                  <a:srgbClr val="595959"/>
                </a:solidFill>
                <a:latin typeface="Montserrat"/>
                <a:ea typeface="Montserrat"/>
                <a:cs typeface="Montserrat"/>
                <a:sym typeface="Montserrat"/>
              </a:rPr>
              <a:t> en la </a:t>
            </a:r>
            <a:r>
              <a:rPr lang="en-US" dirty="0" err="1">
                <a:solidFill>
                  <a:srgbClr val="595959"/>
                </a:solidFill>
                <a:latin typeface="Montserrat"/>
                <a:ea typeface="Montserrat"/>
                <a:cs typeface="Montserrat"/>
                <a:sym typeface="Montserrat"/>
              </a:rPr>
              <a:t>petición</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por</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ejemplo</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el</a:t>
            </a:r>
            <a:r>
              <a:rPr lang="en-US" dirty="0">
                <a:solidFill>
                  <a:srgbClr val="595959"/>
                </a:solidFill>
                <a:latin typeface="Montserrat"/>
                <a:ea typeface="Montserrat"/>
                <a:cs typeface="Montserrat"/>
                <a:sym typeface="Montserrat"/>
              </a:rPr>
              <a:t> id 2 y </a:t>
            </a:r>
            <a:r>
              <a:rPr lang="en-US" dirty="0" err="1">
                <a:solidFill>
                  <a:srgbClr val="595959"/>
                </a:solidFill>
                <a:latin typeface="Montserrat"/>
                <a:ea typeface="Montserrat"/>
                <a:cs typeface="Montserrat"/>
                <a:sym typeface="Montserrat"/>
              </a:rPr>
              <a:t>trabajar</a:t>
            </a:r>
            <a:r>
              <a:rPr lang="en-US" dirty="0">
                <a:solidFill>
                  <a:srgbClr val="595959"/>
                </a:solidFill>
                <a:latin typeface="Montserrat"/>
                <a:ea typeface="Montserrat"/>
                <a:cs typeface="Montserrat"/>
                <a:sym typeface="Montserrat"/>
              </a:rPr>
              <a:t> con ese </a:t>
            </a:r>
            <a:r>
              <a:rPr lang="en-US" dirty="0" err="1">
                <a:solidFill>
                  <a:srgbClr val="595959"/>
                </a:solidFill>
                <a:latin typeface="Montserrat"/>
                <a:ea typeface="Montserrat"/>
                <a:cs typeface="Montserrat"/>
                <a:sym typeface="Montserrat"/>
              </a:rPr>
              <a:t>parámetro</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recibido</a:t>
            </a:r>
            <a:r>
              <a:rPr lang="en-US" dirty="0">
                <a:solidFill>
                  <a:srgbClr val="595959"/>
                </a:solidFill>
                <a:latin typeface="Montserrat"/>
                <a:ea typeface="Montserrat"/>
                <a:cs typeface="Montserrat"/>
                <a:sym typeface="Montserrat"/>
              </a:rPr>
              <a:t> para </a:t>
            </a:r>
            <a:r>
              <a:rPr lang="en-US" dirty="0" err="1">
                <a:solidFill>
                  <a:srgbClr val="595959"/>
                </a:solidFill>
                <a:latin typeface="Montserrat"/>
                <a:ea typeface="Montserrat"/>
                <a:cs typeface="Montserrat"/>
                <a:sym typeface="Montserrat"/>
              </a:rPr>
              <a:t>obtener</a:t>
            </a:r>
            <a:r>
              <a:rPr lang="en-US" dirty="0">
                <a:solidFill>
                  <a:srgbClr val="595959"/>
                </a:solidFill>
                <a:latin typeface="Montserrat"/>
                <a:ea typeface="Montserrat"/>
                <a:cs typeface="Montserrat"/>
                <a:sym typeface="Montserrat"/>
              </a:rPr>
              <a:t> la </a:t>
            </a:r>
            <a:r>
              <a:rPr lang="en-US" dirty="0" err="1">
                <a:solidFill>
                  <a:srgbClr val="595959"/>
                </a:solidFill>
                <a:latin typeface="Montserrat"/>
                <a:ea typeface="Montserrat"/>
                <a:cs typeface="Montserrat"/>
                <a:sym typeface="Montserrat"/>
              </a:rPr>
              <a:t>pelicula</a:t>
            </a:r>
            <a:r>
              <a:rPr lang="en-US" dirty="0">
                <a:solidFill>
                  <a:srgbClr val="595959"/>
                </a:solidFill>
                <a:latin typeface="Montserrat"/>
                <a:ea typeface="Montserrat"/>
                <a:cs typeface="Montserrat"/>
                <a:sym typeface="Montserrat"/>
              </a:rPr>
              <a:t> y </a:t>
            </a:r>
            <a:r>
              <a:rPr lang="en-US" dirty="0" err="1">
                <a:solidFill>
                  <a:srgbClr val="595959"/>
                </a:solidFill>
                <a:latin typeface="Montserrat"/>
                <a:ea typeface="Montserrat"/>
                <a:cs typeface="Montserrat"/>
                <a:sym typeface="Montserrat"/>
              </a:rPr>
              <a:t>devolverla</a:t>
            </a:r>
            <a:r>
              <a:rPr lang="en-US" dirty="0">
                <a:solidFill>
                  <a:srgbClr val="595959"/>
                </a:solidFill>
                <a:latin typeface="Montserrat"/>
                <a:ea typeface="Montserrat"/>
                <a:cs typeface="Montserrat"/>
                <a:sym typeface="Montserrat"/>
              </a:rPr>
              <a:t> como </a:t>
            </a:r>
            <a:r>
              <a:rPr lang="en-US" dirty="0" err="1">
                <a:solidFill>
                  <a:srgbClr val="595959"/>
                </a:solidFill>
                <a:latin typeface="Montserrat"/>
                <a:ea typeface="Montserrat"/>
                <a:cs typeface="Montserrat"/>
                <a:sym typeface="Montserrat"/>
              </a:rPr>
              <a:t>respuesta</a:t>
            </a:r>
            <a:r>
              <a:rPr lang="en-US" dirty="0">
                <a:solidFill>
                  <a:srgbClr val="595959"/>
                </a:solidFill>
                <a:latin typeface="Montserrat"/>
                <a:ea typeface="Montserrat"/>
                <a:cs typeface="Montserrat"/>
                <a:sym typeface="Montserrat"/>
              </a:rPr>
              <a:t>.</a:t>
            </a:r>
            <a:endParaRPr sz="1400" dirty="0">
              <a:latin typeface="Montserrat"/>
              <a:ea typeface="Montserrat"/>
              <a:cs typeface="Montserrat"/>
              <a:sym typeface="Montserrat"/>
            </a:endParaRPr>
          </a:p>
        </p:txBody>
      </p:sp>
      <p:pic>
        <p:nvPicPr>
          <p:cNvPr id="5" name="Imagen 4">
            <a:extLst>
              <a:ext uri="{FF2B5EF4-FFF2-40B4-BE49-F238E27FC236}">
                <a16:creationId xmlns:a16="http://schemas.microsoft.com/office/drawing/2014/main" id="{DA5A6FB0-CDB9-BB9E-316B-8B6F6AE61430}"/>
              </a:ext>
            </a:extLst>
          </p:cNvPr>
          <p:cNvPicPr>
            <a:picLocks noChangeAspect="1"/>
          </p:cNvPicPr>
          <p:nvPr/>
        </p:nvPicPr>
        <p:blipFill>
          <a:blip r:embed="rId4"/>
          <a:stretch>
            <a:fillRect/>
          </a:stretch>
        </p:blipFill>
        <p:spPr>
          <a:xfrm>
            <a:off x="384725" y="2064658"/>
            <a:ext cx="3693118" cy="2382167"/>
          </a:xfrm>
          <a:prstGeom prst="rect">
            <a:avLst/>
          </a:prstGeom>
        </p:spPr>
      </p:pic>
      <p:sp>
        <p:nvSpPr>
          <p:cNvPr id="6" name="Rectángulo 5">
            <a:extLst>
              <a:ext uri="{FF2B5EF4-FFF2-40B4-BE49-F238E27FC236}">
                <a16:creationId xmlns:a16="http://schemas.microsoft.com/office/drawing/2014/main" id="{93E96DF3-9873-DCD4-D3D6-6F805CDB7B8C}"/>
              </a:ext>
            </a:extLst>
          </p:cNvPr>
          <p:cNvSpPr/>
          <p:nvPr/>
        </p:nvSpPr>
        <p:spPr>
          <a:xfrm>
            <a:off x="431074" y="3494314"/>
            <a:ext cx="1593669" cy="4637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8" name="Conector recto de flecha 7">
            <a:extLst>
              <a:ext uri="{FF2B5EF4-FFF2-40B4-BE49-F238E27FC236}">
                <a16:creationId xmlns:a16="http://schemas.microsoft.com/office/drawing/2014/main" id="{D272B94C-0B59-DC62-6EB1-4C0F6DF6C73E}"/>
              </a:ext>
            </a:extLst>
          </p:cNvPr>
          <p:cNvCxnSpPr>
            <a:stCxn id="6" idx="3"/>
          </p:cNvCxnSpPr>
          <p:nvPr/>
        </p:nvCxnSpPr>
        <p:spPr>
          <a:xfrm flipV="1">
            <a:off x="2024743" y="2064658"/>
            <a:ext cx="2547257" cy="1661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Google Shape;334;p14">
            <a:extLst>
              <a:ext uri="{FF2B5EF4-FFF2-40B4-BE49-F238E27FC236}">
                <a16:creationId xmlns:a16="http://schemas.microsoft.com/office/drawing/2014/main" id="{8C98A934-F4EC-F6DA-17C4-4AF7FDADD28D}"/>
              </a:ext>
            </a:extLst>
          </p:cNvPr>
          <p:cNvSpPr txBox="1"/>
          <p:nvPr/>
        </p:nvSpPr>
        <p:spPr>
          <a:xfrm>
            <a:off x="4676858" y="1886430"/>
            <a:ext cx="4277731" cy="76122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n-US" sz="1400" dirty="0">
                <a:solidFill>
                  <a:srgbClr val="595959"/>
                </a:solidFill>
                <a:latin typeface="Montserrat"/>
                <a:ea typeface="Montserrat"/>
                <a:cs typeface="Montserrat"/>
                <a:sym typeface="Montserrat"/>
              </a:rPr>
              <a:t>Lo primero que </a:t>
            </a:r>
            <a:r>
              <a:rPr lang="en-US" sz="1400" dirty="0" err="1">
                <a:solidFill>
                  <a:srgbClr val="595959"/>
                </a:solidFill>
                <a:latin typeface="Montserrat"/>
                <a:ea typeface="Montserrat"/>
                <a:cs typeface="Montserrat"/>
                <a:sym typeface="Montserrat"/>
              </a:rPr>
              <a:t>hacemos</a:t>
            </a:r>
            <a:r>
              <a:rPr lang="en-US" sz="1400" dirty="0">
                <a:solidFill>
                  <a:srgbClr val="595959"/>
                </a:solidFill>
                <a:latin typeface="Montserrat"/>
                <a:ea typeface="Montserrat"/>
                <a:cs typeface="Montserrat"/>
                <a:sym typeface="Montserrat"/>
              </a:rPr>
              <a:t> es </a:t>
            </a:r>
            <a:r>
              <a:rPr lang="en-US" sz="1400" dirty="0" err="1">
                <a:solidFill>
                  <a:srgbClr val="595959"/>
                </a:solidFill>
                <a:latin typeface="Montserrat"/>
                <a:ea typeface="Montserrat"/>
                <a:cs typeface="Montserrat"/>
                <a:sym typeface="Montserrat"/>
              </a:rPr>
              <a:t>definir</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una</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nueva</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ruta</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donde</a:t>
            </a:r>
            <a:r>
              <a:rPr lang="en-US" sz="1400" dirty="0">
                <a:solidFill>
                  <a:srgbClr val="595959"/>
                </a:solidFill>
                <a:latin typeface="Montserrat"/>
                <a:ea typeface="Montserrat"/>
                <a:cs typeface="Montserrat"/>
                <a:sym typeface="Montserrat"/>
              </a:rPr>
              <a:t> a </a:t>
            </a:r>
            <a:r>
              <a:rPr lang="en-US" sz="1400" dirty="0" err="1">
                <a:solidFill>
                  <a:srgbClr val="595959"/>
                </a:solidFill>
                <a:latin typeface="Montserrat"/>
                <a:ea typeface="Montserrat"/>
                <a:cs typeface="Montserrat"/>
                <a:sym typeface="Montserrat"/>
              </a:rPr>
              <a:t>través</a:t>
            </a:r>
            <a:r>
              <a:rPr lang="en-US" sz="1400" dirty="0">
                <a:solidFill>
                  <a:srgbClr val="595959"/>
                </a:solidFill>
                <a:latin typeface="Montserrat"/>
                <a:ea typeface="Montserrat"/>
                <a:cs typeface="Montserrat"/>
                <a:sym typeface="Montserrat"/>
              </a:rPr>
              <a:t> de </a:t>
            </a:r>
            <a:r>
              <a:rPr lang="en-US" sz="1400" dirty="0" err="1">
                <a:solidFill>
                  <a:srgbClr val="595959"/>
                </a:solidFill>
                <a:latin typeface="Montserrat"/>
                <a:ea typeface="Montserrat"/>
                <a:cs typeface="Montserrat"/>
                <a:sym typeface="Montserrat"/>
              </a:rPr>
              <a:t>los</a:t>
            </a:r>
            <a:r>
              <a:rPr lang="en-US" sz="1400" dirty="0">
                <a:solidFill>
                  <a:srgbClr val="595959"/>
                </a:solidFill>
                <a:latin typeface="Montserrat"/>
                <a:ea typeface="Montserrat"/>
                <a:cs typeface="Montserrat"/>
                <a:sym typeface="Montserrat"/>
              </a:rPr>
              <a:t> </a:t>
            </a:r>
            <a:r>
              <a:rPr lang="en-US" sz="1400" b="1" dirty="0">
                <a:solidFill>
                  <a:srgbClr val="595959"/>
                </a:solidFill>
                <a:latin typeface="Montserrat"/>
                <a:ea typeface="Montserrat"/>
                <a:cs typeface="Montserrat"/>
                <a:sym typeface="Montserrat"/>
              </a:rPr>
              <a:t>“:”</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estamos</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indicando</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el</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argumento</a:t>
            </a:r>
            <a:r>
              <a:rPr lang="en-US" sz="1400" dirty="0">
                <a:solidFill>
                  <a:srgbClr val="595959"/>
                </a:solidFill>
                <a:latin typeface="Montserrat"/>
                <a:ea typeface="Montserrat"/>
                <a:cs typeface="Montserrat"/>
                <a:sym typeface="Montserrat"/>
              </a:rPr>
              <a:t> que </a:t>
            </a:r>
            <a:r>
              <a:rPr lang="en-US" sz="1400" dirty="0" err="1">
                <a:solidFill>
                  <a:srgbClr val="595959"/>
                </a:solidFill>
                <a:latin typeface="Montserrat"/>
                <a:ea typeface="Montserrat"/>
                <a:cs typeface="Montserrat"/>
                <a:sym typeface="Montserrat"/>
              </a:rPr>
              <a:t>vamos</a:t>
            </a:r>
            <a:r>
              <a:rPr lang="en-US" sz="1400" dirty="0">
                <a:solidFill>
                  <a:srgbClr val="595959"/>
                </a:solidFill>
                <a:latin typeface="Montserrat"/>
                <a:ea typeface="Montserrat"/>
                <a:cs typeface="Montserrat"/>
                <a:sym typeface="Montserrat"/>
              </a:rPr>
              <a:t> a </a:t>
            </a:r>
            <a:r>
              <a:rPr lang="en-US" sz="1400" dirty="0" err="1">
                <a:solidFill>
                  <a:srgbClr val="595959"/>
                </a:solidFill>
                <a:latin typeface="Montserrat"/>
                <a:ea typeface="Montserrat"/>
                <a:cs typeface="Montserrat"/>
                <a:sym typeface="Montserrat"/>
              </a:rPr>
              <a:t>recibir</a:t>
            </a:r>
            <a:r>
              <a:rPr lang="en-US" sz="1400" dirty="0">
                <a:solidFill>
                  <a:srgbClr val="595959"/>
                </a:solidFill>
                <a:latin typeface="Montserrat"/>
                <a:ea typeface="Montserrat"/>
                <a:cs typeface="Montserrat"/>
                <a:sym typeface="Montserrat"/>
              </a:rPr>
              <a:t>.</a:t>
            </a:r>
          </a:p>
        </p:txBody>
      </p:sp>
      <p:pic>
        <p:nvPicPr>
          <p:cNvPr id="12" name="Imagen 11">
            <a:extLst>
              <a:ext uri="{FF2B5EF4-FFF2-40B4-BE49-F238E27FC236}">
                <a16:creationId xmlns:a16="http://schemas.microsoft.com/office/drawing/2014/main" id="{59F1F83C-00E4-6428-168E-9D4229F3F6C2}"/>
              </a:ext>
            </a:extLst>
          </p:cNvPr>
          <p:cNvPicPr>
            <a:picLocks noChangeAspect="1"/>
          </p:cNvPicPr>
          <p:nvPr/>
        </p:nvPicPr>
        <p:blipFill>
          <a:blip r:embed="rId5"/>
          <a:stretch>
            <a:fillRect/>
          </a:stretch>
        </p:blipFill>
        <p:spPr>
          <a:xfrm>
            <a:off x="4355817" y="3043074"/>
            <a:ext cx="4403458" cy="382910"/>
          </a:xfrm>
          <a:prstGeom prst="rect">
            <a:avLst/>
          </a:prstGeom>
        </p:spPr>
      </p:pic>
      <p:sp>
        <p:nvSpPr>
          <p:cNvPr id="13" name="Google Shape;334;p14">
            <a:extLst>
              <a:ext uri="{FF2B5EF4-FFF2-40B4-BE49-F238E27FC236}">
                <a16:creationId xmlns:a16="http://schemas.microsoft.com/office/drawing/2014/main" id="{FBA25FE2-F6D1-7787-6E3D-516A054A261E}"/>
              </a:ext>
            </a:extLst>
          </p:cNvPr>
          <p:cNvSpPr txBox="1"/>
          <p:nvPr/>
        </p:nvSpPr>
        <p:spPr>
          <a:xfrm>
            <a:off x="4481544" y="3802974"/>
            <a:ext cx="4277731" cy="76122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n-US" sz="1400" dirty="0">
                <a:solidFill>
                  <a:srgbClr val="595959"/>
                </a:solidFill>
                <a:latin typeface="Montserrat"/>
                <a:ea typeface="Montserrat"/>
                <a:cs typeface="Montserrat"/>
                <a:sym typeface="Montserrat"/>
              </a:rPr>
              <a:t>Si </a:t>
            </a:r>
            <a:r>
              <a:rPr lang="en-US" sz="1400" dirty="0" err="1">
                <a:solidFill>
                  <a:srgbClr val="595959"/>
                </a:solidFill>
                <a:latin typeface="Montserrat"/>
                <a:ea typeface="Montserrat"/>
                <a:cs typeface="Montserrat"/>
                <a:sym typeface="Montserrat"/>
              </a:rPr>
              <a:t>desde</a:t>
            </a:r>
            <a:r>
              <a:rPr lang="en-US" sz="1400" dirty="0">
                <a:solidFill>
                  <a:srgbClr val="595959"/>
                </a:solidFill>
                <a:latin typeface="Montserrat"/>
                <a:ea typeface="Montserrat"/>
                <a:cs typeface="Montserrat"/>
                <a:sym typeface="Montserrat"/>
              </a:rPr>
              <a:t> postman a la </a:t>
            </a:r>
            <a:r>
              <a:rPr lang="en-US" sz="1400" dirty="0" err="1">
                <a:solidFill>
                  <a:srgbClr val="595959"/>
                </a:solidFill>
                <a:latin typeface="Montserrat"/>
                <a:ea typeface="Montserrat"/>
                <a:cs typeface="Montserrat"/>
                <a:sym typeface="Montserrat"/>
              </a:rPr>
              <a:t>ruta</a:t>
            </a:r>
            <a:r>
              <a:rPr lang="en-US" sz="1400" dirty="0">
                <a:solidFill>
                  <a:srgbClr val="595959"/>
                </a:solidFill>
                <a:latin typeface="Montserrat"/>
                <a:ea typeface="Montserrat"/>
                <a:cs typeface="Montserrat"/>
                <a:sym typeface="Montserrat"/>
              </a:rPr>
              <a:t> </a:t>
            </a:r>
            <a:r>
              <a:rPr lang="en-US" sz="1400" b="1" dirty="0">
                <a:solidFill>
                  <a:srgbClr val="595959"/>
                </a:solidFill>
                <a:latin typeface="Montserrat"/>
                <a:ea typeface="Montserrat"/>
                <a:cs typeface="Montserrat"/>
                <a:sym typeface="Montserrat"/>
              </a:rPr>
              <a:t>movies</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agregamos</a:t>
            </a:r>
            <a:r>
              <a:rPr lang="en-US" sz="1400" dirty="0">
                <a:solidFill>
                  <a:srgbClr val="595959"/>
                </a:solidFill>
                <a:latin typeface="Montserrat"/>
                <a:ea typeface="Montserrat"/>
                <a:cs typeface="Montserrat"/>
                <a:sym typeface="Montserrat"/>
              </a:rPr>
              <a:t> un </a:t>
            </a:r>
            <a:r>
              <a:rPr lang="en-US" sz="1400" b="1" dirty="0">
                <a:solidFill>
                  <a:srgbClr val="595959"/>
                </a:solidFill>
                <a:latin typeface="Montserrat"/>
                <a:ea typeface="Montserrat"/>
                <a:cs typeface="Montserrat"/>
                <a:sym typeface="Montserrat"/>
              </a:rPr>
              <a:t>/2</a:t>
            </a:r>
            <a:r>
              <a:rPr lang="en-US" sz="1400" dirty="0">
                <a:solidFill>
                  <a:srgbClr val="595959"/>
                </a:solidFill>
                <a:latin typeface="Montserrat"/>
                <a:ea typeface="Montserrat"/>
                <a:cs typeface="Montserrat"/>
                <a:sym typeface="Montserrat"/>
              </a:rPr>
              <a:t> ese valor se </a:t>
            </a:r>
            <a:r>
              <a:rPr lang="en-US" sz="1400" dirty="0" err="1">
                <a:solidFill>
                  <a:srgbClr val="595959"/>
                </a:solidFill>
                <a:latin typeface="Montserrat"/>
                <a:ea typeface="Montserrat"/>
                <a:cs typeface="Montserrat"/>
                <a:sym typeface="Montserrat"/>
              </a:rPr>
              <a:t>recibirá</a:t>
            </a:r>
            <a:r>
              <a:rPr lang="en-US" sz="1400" dirty="0">
                <a:solidFill>
                  <a:srgbClr val="595959"/>
                </a:solidFill>
                <a:latin typeface="Montserrat"/>
                <a:ea typeface="Montserrat"/>
                <a:cs typeface="Montserrat"/>
                <a:sym typeface="Montserrat"/>
              </a:rPr>
              <a:t> en </a:t>
            </a:r>
            <a:r>
              <a:rPr lang="en-US" sz="1400" dirty="0" err="1">
                <a:solidFill>
                  <a:srgbClr val="595959"/>
                </a:solidFill>
                <a:latin typeface="Montserrat"/>
                <a:ea typeface="Montserrat"/>
                <a:cs typeface="Montserrat"/>
                <a:sym typeface="Montserrat"/>
              </a:rPr>
              <a:t>el</a:t>
            </a:r>
            <a:r>
              <a:rPr lang="en-US" sz="1400" dirty="0">
                <a:solidFill>
                  <a:srgbClr val="595959"/>
                </a:solidFill>
                <a:latin typeface="Montserrat"/>
                <a:ea typeface="Montserrat"/>
                <a:cs typeface="Montserrat"/>
                <a:sym typeface="Montserrat"/>
              </a:rPr>
              <a:t> backend en </a:t>
            </a:r>
            <a:r>
              <a:rPr lang="en-US" sz="1400" dirty="0" err="1">
                <a:solidFill>
                  <a:srgbClr val="595959"/>
                </a:solidFill>
                <a:latin typeface="Montserrat"/>
                <a:ea typeface="Montserrat"/>
                <a:cs typeface="Montserrat"/>
                <a:sym typeface="Montserrat"/>
              </a:rPr>
              <a:t>el</a:t>
            </a:r>
            <a:r>
              <a:rPr lang="en-US" sz="1400" dirty="0">
                <a:solidFill>
                  <a:srgbClr val="595959"/>
                </a:solidFill>
                <a:latin typeface="Montserrat"/>
                <a:ea typeface="Montserrat"/>
                <a:cs typeface="Montserrat"/>
                <a:sym typeface="Montserrat"/>
              </a:rPr>
              <a:t> id.</a:t>
            </a:r>
          </a:p>
        </p:txBody>
      </p:sp>
      <p:cxnSp>
        <p:nvCxnSpPr>
          <p:cNvPr id="14" name="Conector recto de flecha 13">
            <a:extLst>
              <a:ext uri="{FF2B5EF4-FFF2-40B4-BE49-F238E27FC236}">
                <a16:creationId xmlns:a16="http://schemas.microsoft.com/office/drawing/2014/main" id="{5F2F0159-43A7-43BE-4F3E-6CC308D7CCA8}"/>
              </a:ext>
            </a:extLst>
          </p:cNvPr>
          <p:cNvCxnSpPr>
            <a:cxnSpLocks/>
            <a:endCxn id="12" idx="0"/>
          </p:cNvCxnSpPr>
          <p:nvPr/>
        </p:nvCxnSpPr>
        <p:spPr>
          <a:xfrm>
            <a:off x="6557546" y="2759020"/>
            <a:ext cx="0" cy="2840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5D142B73-8984-459F-D123-573E9896981B}"/>
              </a:ext>
            </a:extLst>
          </p:cNvPr>
          <p:cNvCxnSpPr>
            <a:cxnSpLocks/>
          </p:cNvCxnSpPr>
          <p:nvPr/>
        </p:nvCxnSpPr>
        <p:spPr>
          <a:xfrm>
            <a:off x="6557546" y="3442126"/>
            <a:ext cx="0" cy="2840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55750"/>
      </p:ext>
    </p:extLst>
  </p:cSld>
  <p:clrMapOvr>
    <a:overrideClrMapping bg1="lt1" tx1="dk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384725" y="658105"/>
            <a:ext cx="6960300" cy="400094"/>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b="1" dirty="0" err="1">
                <a:solidFill>
                  <a:srgbClr val="3E3E3E"/>
                </a:solidFill>
                <a:latin typeface="Montserrat"/>
                <a:ea typeface="Montserrat"/>
                <a:cs typeface="Montserrat"/>
                <a:sym typeface="Montserrat"/>
              </a:rPr>
              <a:t>Utilizando</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parámetros</a:t>
            </a:r>
            <a:r>
              <a:rPr lang="en-US" sz="2500" b="1" dirty="0">
                <a:solidFill>
                  <a:srgbClr val="3E3E3E"/>
                </a:solidFill>
                <a:latin typeface="Montserrat"/>
                <a:ea typeface="Montserrat"/>
                <a:cs typeface="Montserrat"/>
                <a:sym typeface="Montserrat"/>
              </a:rPr>
              <a:t> en la </a:t>
            </a:r>
            <a:r>
              <a:rPr lang="en-US" sz="2500" b="1" dirty="0" err="1">
                <a:solidFill>
                  <a:srgbClr val="3E3E3E"/>
                </a:solidFill>
                <a:latin typeface="Montserrat"/>
                <a:ea typeface="Montserrat"/>
                <a:cs typeface="Montserrat"/>
                <a:sym typeface="Montserrat"/>
              </a:rPr>
              <a:t>ruta</a:t>
            </a:r>
            <a:endParaRPr sz="2500" b="1" dirty="0">
              <a:solidFill>
                <a:srgbClr val="3E3E3E"/>
              </a:solidFill>
              <a:latin typeface="Montserrat"/>
              <a:ea typeface="Montserrat"/>
              <a:cs typeface="Montserrat"/>
              <a:sym typeface="Montserrat"/>
            </a:endParaRPr>
          </a:p>
        </p:txBody>
      </p:sp>
      <p:sp>
        <p:nvSpPr>
          <p:cNvPr id="6" name="Google Shape;334;p14">
            <a:extLst>
              <a:ext uri="{FF2B5EF4-FFF2-40B4-BE49-F238E27FC236}">
                <a16:creationId xmlns:a16="http://schemas.microsoft.com/office/drawing/2014/main" id="{58830550-9CC4-65AE-B135-6AED2544977D}"/>
              </a:ext>
            </a:extLst>
          </p:cNvPr>
          <p:cNvSpPr txBox="1"/>
          <p:nvPr/>
        </p:nvSpPr>
        <p:spPr>
          <a:xfrm>
            <a:off x="384725" y="1126530"/>
            <a:ext cx="8354326" cy="76122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Ahora, solo debemos agregar un poco de </a:t>
            </a:r>
            <a:r>
              <a:rPr lang="es-MX" sz="1400" dirty="0" err="1">
                <a:solidFill>
                  <a:srgbClr val="595959"/>
                </a:solidFill>
                <a:latin typeface="Montserrat"/>
                <a:ea typeface="Montserrat"/>
                <a:cs typeface="Montserrat"/>
                <a:sym typeface="Montserrat"/>
              </a:rPr>
              <a:t>Javascript</a:t>
            </a:r>
            <a:r>
              <a:rPr lang="es-MX" sz="1400" dirty="0">
                <a:solidFill>
                  <a:srgbClr val="595959"/>
                </a:solidFill>
                <a:latin typeface="Montserrat"/>
                <a:ea typeface="Montserrat"/>
                <a:cs typeface="Montserrat"/>
                <a:sym typeface="Montserrat"/>
              </a:rPr>
              <a:t> para obtener del array de películas, la película que estamos buscando, teniendo en cuenta que en </a:t>
            </a:r>
            <a:r>
              <a:rPr lang="es-MX" sz="1400" b="1" dirty="0" err="1">
                <a:solidFill>
                  <a:srgbClr val="595959"/>
                </a:solidFill>
                <a:latin typeface="Montserrat"/>
                <a:ea typeface="Montserrat"/>
                <a:cs typeface="Montserrat"/>
                <a:sym typeface="Montserrat"/>
              </a:rPr>
              <a:t>req.params.id</a:t>
            </a:r>
            <a:r>
              <a:rPr lang="es-MX" sz="1400" b="1" dirty="0">
                <a:solidFill>
                  <a:srgbClr val="595959"/>
                </a:solidFill>
                <a:latin typeface="Montserrat"/>
                <a:ea typeface="Montserrat"/>
                <a:cs typeface="Montserrat"/>
                <a:sym typeface="Montserrat"/>
              </a:rPr>
              <a:t> </a:t>
            </a:r>
            <a:r>
              <a:rPr lang="es-MX" sz="1400" dirty="0">
                <a:solidFill>
                  <a:srgbClr val="595959"/>
                </a:solidFill>
                <a:latin typeface="Montserrat"/>
                <a:ea typeface="Montserrat"/>
                <a:cs typeface="Montserrat"/>
                <a:sym typeface="Montserrat"/>
              </a:rPr>
              <a:t>está el valor que necesitamos:</a:t>
            </a:r>
            <a:endParaRPr lang="es-MX" sz="1400" b="1" dirty="0">
              <a:latin typeface="Montserrat"/>
              <a:ea typeface="Montserrat"/>
              <a:cs typeface="Montserrat"/>
              <a:sym typeface="Montserrat"/>
            </a:endParaRPr>
          </a:p>
        </p:txBody>
      </p:sp>
      <p:pic>
        <p:nvPicPr>
          <p:cNvPr id="8" name="Imagen 7">
            <a:extLst>
              <a:ext uri="{FF2B5EF4-FFF2-40B4-BE49-F238E27FC236}">
                <a16:creationId xmlns:a16="http://schemas.microsoft.com/office/drawing/2014/main" id="{1F153217-465C-6E03-FE91-E5903020F436}"/>
              </a:ext>
            </a:extLst>
          </p:cNvPr>
          <p:cNvPicPr>
            <a:picLocks noChangeAspect="1"/>
          </p:cNvPicPr>
          <p:nvPr/>
        </p:nvPicPr>
        <p:blipFill>
          <a:blip r:embed="rId3"/>
          <a:stretch>
            <a:fillRect/>
          </a:stretch>
        </p:blipFill>
        <p:spPr>
          <a:xfrm>
            <a:off x="384725" y="1904831"/>
            <a:ext cx="6200015" cy="836728"/>
          </a:xfrm>
          <a:prstGeom prst="rect">
            <a:avLst/>
          </a:prstGeom>
        </p:spPr>
      </p:pic>
      <p:sp>
        <p:nvSpPr>
          <p:cNvPr id="9" name="Google Shape;334;p14">
            <a:extLst>
              <a:ext uri="{FF2B5EF4-FFF2-40B4-BE49-F238E27FC236}">
                <a16:creationId xmlns:a16="http://schemas.microsoft.com/office/drawing/2014/main" id="{AD0209EB-748F-1FE4-F11B-C70DFB2C76FB}"/>
              </a:ext>
            </a:extLst>
          </p:cNvPr>
          <p:cNvSpPr txBox="1"/>
          <p:nvPr/>
        </p:nvSpPr>
        <p:spPr>
          <a:xfrm>
            <a:off x="384725" y="2836582"/>
            <a:ext cx="8354326" cy="51346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Tenemos que contemplar el caso en que el id recibido no exista dentro del arreglo de películas. En ese caso, utilizando la convención de status, devolveremos un status 404.</a:t>
            </a:r>
            <a:endParaRPr lang="es-MX" sz="1400" dirty="0">
              <a:latin typeface="Montserrat"/>
              <a:ea typeface="Montserrat"/>
              <a:cs typeface="Montserrat"/>
              <a:sym typeface="Montserrat"/>
            </a:endParaRPr>
          </a:p>
        </p:txBody>
      </p:sp>
      <p:pic>
        <p:nvPicPr>
          <p:cNvPr id="11" name="Imagen 10">
            <a:extLst>
              <a:ext uri="{FF2B5EF4-FFF2-40B4-BE49-F238E27FC236}">
                <a16:creationId xmlns:a16="http://schemas.microsoft.com/office/drawing/2014/main" id="{6FFBA72E-691D-9F97-C07A-27A301A253F1}"/>
              </a:ext>
            </a:extLst>
          </p:cNvPr>
          <p:cNvPicPr>
            <a:picLocks noChangeAspect="1"/>
          </p:cNvPicPr>
          <p:nvPr/>
        </p:nvPicPr>
        <p:blipFill>
          <a:blip r:embed="rId4"/>
          <a:stretch>
            <a:fillRect/>
          </a:stretch>
        </p:blipFill>
        <p:spPr>
          <a:xfrm>
            <a:off x="384724" y="3434298"/>
            <a:ext cx="6200016" cy="1220906"/>
          </a:xfrm>
          <a:prstGeom prst="rect">
            <a:avLst/>
          </a:prstGeom>
        </p:spPr>
      </p:pic>
    </p:spTree>
    <p:extLst>
      <p:ext uri="{BB962C8B-B14F-4D97-AF65-F5344CB8AC3E}">
        <p14:creationId xmlns:p14="http://schemas.microsoft.com/office/powerpoint/2010/main" val="3414202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384725" y="658105"/>
            <a:ext cx="6960300" cy="400094"/>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b="1" dirty="0" err="1">
                <a:solidFill>
                  <a:srgbClr val="3E3E3E"/>
                </a:solidFill>
                <a:latin typeface="Montserrat"/>
                <a:ea typeface="Montserrat"/>
                <a:cs typeface="Montserrat"/>
                <a:sym typeface="Montserrat"/>
              </a:rPr>
              <a:t>Utilizando</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parámetros</a:t>
            </a:r>
            <a:r>
              <a:rPr lang="en-US" sz="2500" b="1" dirty="0">
                <a:solidFill>
                  <a:srgbClr val="3E3E3E"/>
                </a:solidFill>
                <a:latin typeface="Montserrat"/>
                <a:ea typeface="Montserrat"/>
                <a:cs typeface="Montserrat"/>
                <a:sym typeface="Montserrat"/>
              </a:rPr>
              <a:t> en la </a:t>
            </a:r>
            <a:r>
              <a:rPr lang="en-US" sz="2500" b="1" dirty="0" err="1">
                <a:solidFill>
                  <a:srgbClr val="3E3E3E"/>
                </a:solidFill>
                <a:latin typeface="Montserrat"/>
                <a:ea typeface="Montserrat"/>
                <a:cs typeface="Montserrat"/>
                <a:sym typeface="Montserrat"/>
              </a:rPr>
              <a:t>ruta</a:t>
            </a:r>
            <a:endParaRPr sz="2500" b="1" dirty="0">
              <a:solidFill>
                <a:srgbClr val="3E3E3E"/>
              </a:solidFill>
              <a:latin typeface="Montserrat"/>
              <a:ea typeface="Montserrat"/>
              <a:cs typeface="Montserrat"/>
              <a:sym typeface="Montserrat"/>
            </a:endParaRPr>
          </a:p>
        </p:txBody>
      </p:sp>
      <p:sp>
        <p:nvSpPr>
          <p:cNvPr id="6" name="Google Shape;334;p14">
            <a:extLst>
              <a:ext uri="{FF2B5EF4-FFF2-40B4-BE49-F238E27FC236}">
                <a16:creationId xmlns:a16="http://schemas.microsoft.com/office/drawing/2014/main" id="{58830550-9CC4-65AE-B135-6AED2544977D}"/>
              </a:ext>
            </a:extLst>
          </p:cNvPr>
          <p:cNvSpPr txBox="1"/>
          <p:nvPr/>
        </p:nvSpPr>
        <p:spPr>
          <a:xfrm>
            <a:off x="384725" y="1126530"/>
            <a:ext cx="8354326" cy="2657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Finalmente, si </a:t>
            </a:r>
            <a:r>
              <a:rPr lang="es-MX" sz="1400" dirty="0" err="1">
                <a:solidFill>
                  <a:srgbClr val="595959"/>
                </a:solidFill>
                <a:latin typeface="Montserrat"/>
                <a:ea typeface="Montserrat"/>
                <a:cs typeface="Montserrat"/>
                <a:sym typeface="Montserrat"/>
              </a:rPr>
              <a:t>movie</a:t>
            </a:r>
            <a:r>
              <a:rPr lang="es-MX" sz="1400" dirty="0">
                <a:solidFill>
                  <a:srgbClr val="595959"/>
                </a:solidFill>
                <a:latin typeface="Montserrat"/>
                <a:ea typeface="Montserrat"/>
                <a:cs typeface="Montserrat"/>
                <a:sym typeface="Montserrat"/>
              </a:rPr>
              <a:t> tiene una película, procedemos a retornarla como fin de la función.</a:t>
            </a:r>
            <a:endParaRPr lang="es-MX" sz="1400" dirty="0">
              <a:latin typeface="Montserrat"/>
              <a:ea typeface="Montserrat"/>
              <a:cs typeface="Montserrat"/>
              <a:sym typeface="Montserrat"/>
            </a:endParaRPr>
          </a:p>
        </p:txBody>
      </p:sp>
      <p:pic>
        <p:nvPicPr>
          <p:cNvPr id="3" name="Imagen 2">
            <a:extLst>
              <a:ext uri="{FF2B5EF4-FFF2-40B4-BE49-F238E27FC236}">
                <a16:creationId xmlns:a16="http://schemas.microsoft.com/office/drawing/2014/main" id="{5D0FD09E-65B9-F279-1160-EE0BD74B7C26}"/>
              </a:ext>
            </a:extLst>
          </p:cNvPr>
          <p:cNvPicPr>
            <a:picLocks noChangeAspect="1"/>
          </p:cNvPicPr>
          <p:nvPr/>
        </p:nvPicPr>
        <p:blipFill>
          <a:blip r:embed="rId3"/>
          <a:stretch>
            <a:fillRect/>
          </a:stretch>
        </p:blipFill>
        <p:spPr>
          <a:xfrm>
            <a:off x="384725" y="1392239"/>
            <a:ext cx="6035669" cy="1185457"/>
          </a:xfrm>
          <a:prstGeom prst="rect">
            <a:avLst/>
          </a:prstGeom>
        </p:spPr>
      </p:pic>
      <p:sp>
        <p:nvSpPr>
          <p:cNvPr id="10" name="Google Shape;334;p14">
            <a:extLst>
              <a:ext uri="{FF2B5EF4-FFF2-40B4-BE49-F238E27FC236}">
                <a16:creationId xmlns:a16="http://schemas.microsoft.com/office/drawing/2014/main" id="{71B014AB-DDD2-AD84-0EF3-7B8E211C8025}"/>
              </a:ext>
            </a:extLst>
          </p:cNvPr>
          <p:cNvSpPr txBox="1"/>
          <p:nvPr/>
        </p:nvSpPr>
        <p:spPr>
          <a:xfrm>
            <a:off x="384725" y="3016290"/>
            <a:ext cx="8354326" cy="125674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El código escrito anteriormente, es sól</a:t>
            </a:r>
            <a:r>
              <a:rPr lang="es-MX" dirty="0">
                <a:solidFill>
                  <a:srgbClr val="595959"/>
                </a:solidFill>
                <a:latin typeface="Montserrat"/>
                <a:ea typeface="Montserrat"/>
                <a:cs typeface="Montserrat"/>
                <a:sym typeface="Montserrat"/>
              </a:rPr>
              <a:t>o una de las formas en que podemos recorrer un array y obtener la información que necesitamos. </a:t>
            </a:r>
          </a:p>
          <a:p>
            <a:pPr marL="12700" marR="5080" lvl="0" indent="0" algn="l" rtl="0">
              <a:lnSpc>
                <a:spcPct val="115399"/>
              </a:lnSpc>
              <a:spcBef>
                <a:spcPts val="0"/>
              </a:spcBef>
              <a:spcAft>
                <a:spcPts val="0"/>
              </a:spcAft>
              <a:buNone/>
            </a:pPr>
            <a:endParaRPr lang="es-MX" dirty="0">
              <a:solidFill>
                <a:srgbClr val="595959"/>
              </a:solidFill>
              <a:latin typeface="Montserrat"/>
              <a:ea typeface="Montserrat"/>
              <a:cs typeface="Montserrat"/>
              <a:sym typeface="Montserrat"/>
            </a:endParaRPr>
          </a:p>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Existen varias formas de poder llegar a este resultado y cada programador puede pensarlo de una forma diferente.</a:t>
            </a:r>
            <a:endParaRPr lang="es-MX" sz="1400" dirty="0">
              <a:latin typeface="Montserrat"/>
              <a:ea typeface="Montserrat"/>
              <a:cs typeface="Montserrat"/>
              <a:sym typeface="Montserrat"/>
            </a:endParaRPr>
          </a:p>
        </p:txBody>
      </p:sp>
    </p:spTree>
    <p:extLst>
      <p:ext uri="{BB962C8B-B14F-4D97-AF65-F5344CB8AC3E}">
        <p14:creationId xmlns:p14="http://schemas.microsoft.com/office/powerpoint/2010/main" val="738006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384725" y="658105"/>
            <a:ext cx="6960300" cy="400094"/>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b="1" dirty="0" err="1">
                <a:solidFill>
                  <a:srgbClr val="3E3E3E"/>
                </a:solidFill>
                <a:latin typeface="Montserrat"/>
                <a:ea typeface="Montserrat"/>
                <a:cs typeface="Montserrat"/>
                <a:sym typeface="Montserrat"/>
              </a:rPr>
              <a:t>Utilizando</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parámetros</a:t>
            </a:r>
            <a:r>
              <a:rPr lang="en-US" sz="2500" b="1" dirty="0">
                <a:solidFill>
                  <a:srgbClr val="3E3E3E"/>
                </a:solidFill>
                <a:latin typeface="Montserrat"/>
                <a:ea typeface="Montserrat"/>
                <a:cs typeface="Montserrat"/>
                <a:sym typeface="Montserrat"/>
              </a:rPr>
              <a:t> en la </a:t>
            </a:r>
            <a:r>
              <a:rPr lang="en-US" sz="2500" b="1" dirty="0" err="1">
                <a:solidFill>
                  <a:srgbClr val="3E3E3E"/>
                </a:solidFill>
                <a:latin typeface="Montserrat"/>
                <a:ea typeface="Montserrat"/>
                <a:cs typeface="Montserrat"/>
                <a:sym typeface="Montserrat"/>
              </a:rPr>
              <a:t>ruta</a:t>
            </a:r>
            <a:endParaRPr sz="2500" b="1" dirty="0">
              <a:solidFill>
                <a:srgbClr val="3E3E3E"/>
              </a:solidFill>
              <a:latin typeface="Montserrat"/>
              <a:ea typeface="Montserrat"/>
              <a:cs typeface="Montserrat"/>
              <a:sym typeface="Montserrat"/>
            </a:endParaRPr>
          </a:p>
        </p:txBody>
      </p:sp>
      <p:sp>
        <p:nvSpPr>
          <p:cNvPr id="6" name="Google Shape;334;p14">
            <a:extLst>
              <a:ext uri="{FF2B5EF4-FFF2-40B4-BE49-F238E27FC236}">
                <a16:creationId xmlns:a16="http://schemas.microsoft.com/office/drawing/2014/main" id="{58830550-9CC4-65AE-B135-6AED2544977D}"/>
              </a:ext>
            </a:extLst>
          </p:cNvPr>
          <p:cNvSpPr txBox="1"/>
          <p:nvPr/>
        </p:nvSpPr>
        <p:spPr>
          <a:xfrm>
            <a:off x="384725" y="1126530"/>
            <a:ext cx="8354326" cy="2657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Si desde </a:t>
            </a:r>
            <a:r>
              <a:rPr lang="es-MX" dirty="0" err="1">
                <a:solidFill>
                  <a:srgbClr val="595959"/>
                </a:solidFill>
                <a:latin typeface="Montserrat"/>
                <a:ea typeface="Montserrat"/>
                <a:cs typeface="Montserrat"/>
                <a:sym typeface="Montserrat"/>
              </a:rPr>
              <a:t>postman</a:t>
            </a:r>
            <a:r>
              <a:rPr lang="es-MX" dirty="0">
                <a:solidFill>
                  <a:srgbClr val="595959"/>
                </a:solidFill>
                <a:latin typeface="Montserrat"/>
                <a:ea typeface="Montserrat"/>
                <a:cs typeface="Montserrat"/>
                <a:sym typeface="Montserrat"/>
              </a:rPr>
              <a:t> ahora solicitamos el id 2, obtendremos el siguiente resultado:</a:t>
            </a:r>
            <a:endParaRPr lang="es-MX" sz="1400" dirty="0">
              <a:latin typeface="Montserrat"/>
              <a:ea typeface="Montserrat"/>
              <a:cs typeface="Montserrat"/>
              <a:sym typeface="Montserrat"/>
            </a:endParaRPr>
          </a:p>
        </p:txBody>
      </p:sp>
      <p:pic>
        <p:nvPicPr>
          <p:cNvPr id="7" name="Imagen 6">
            <a:extLst>
              <a:ext uri="{FF2B5EF4-FFF2-40B4-BE49-F238E27FC236}">
                <a16:creationId xmlns:a16="http://schemas.microsoft.com/office/drawing/2014/main" id="{0C531373-71FC-B496-05A7-1A52B2568271}"/>
              </a:ext>
            </a:extLst>
          </p:cNvPr>
          <p:cNvPicPr>
            <a:picLocks noChangeAspect="1"/>
          </p:cNvPicPr>
          <p:nvPr/>
        </p:nvPicPr>
        <p:blipFill>
          <a:blip r:embed="rId3"/>
          <a:stretch>
            <a:fillRect/>
          </a:stretch>
        </p:blipFill>
        <p:spPr>
          <a:xfrm>
            <a:off x="384725" y="1463487"/>
            <a:ext cx="5054441" cy="2808023"/>
          </a:xfrm>
          <a:prstGeom prst="rect">
            <a:avLst/>
          </a:prstGeom>
        </p:spPr>
      </p:pic>
    </p:spTree>
    <p:extLst>
      <p:ext uri="{BB962C8B-B14F-4D97-AF65-F5344CB8AC3E}">
        <p14:creationId xmlns:p14="http://schemas.microsoft.com/office/powerpoint/2010/main" val="3898375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4"/>
          <p:cNvSpPr txBox="1">
            <a:spLocks noGrp="1"/>
          </p:cNvSpPr>
          <p:nvPr>
            <p:ph type="title"/>
          </p:nvPr>
        </p:nvSpPr>
        <p:spPr>
          <a:xfrm>
            <a:off x="384725" y="658105"/>
            <a:ext cx="6960300" cy="400094"/>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b="1" dirty="0" err="1">
                <a:solidFill>
                  <a:srgbClr val="3E3E3E"/>
                </a:solidFill>
                <a:latin typeface="Montserrat"/>
                <a:ea typeface="Montserrat"/>
                <a:cs typeface="Montserrat"/>
                <a:sym typeface="Montserrat"/>
              </a:rPr>
              <a:t>Utilizando</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parámetros</a:t>
            </a:r>
            <a:r>
              <a:rPr lang="en-US" sz="2500" b="1" dirty="0">
                <a:solidFill>
                  <a:srgbClr val="3E3E3E"/>
                </a:solidFill>
                <a:latin typeface="Montserrat"/>
                <a:ea typeface="Montserrat"/>
                <a:cs typeface="Montserrat"/>
                <a:sym typeface="Montserrat"/>
              </a:rPr>
              <a:t> en la </a:t>
            </a:r>
            <a:r>
              <a:rPr lang="en-US" sz="2500" b="1" dirty="0" err="1">
                <a:solidFill>
                  <a:srgbClr val="3E3E3E"/>
                </a:solidFill>
                <a:latin typeface="Montserrat"/>
                <a:ea typeface="Montserrat"/>
                <a:cs typeface="Montserrat"/>
                <a:sym typeface="Montserrat"/>
              </a:rPr>
              <a:t>ruta</a:t>
            </a:r>
            <a:endParaRPr sz="2500" b="1" dirty="0">
              <a:solidFill>
                <a:srgbClr val="3E3E3E"/>
              </a:solidFill>
              <a:latin typeface="Montserrat"/>
              <a:ea typeface="Montserrat"/>
              <a:cs typeface="Montserrat"/>
              <a:sym typeface="Montserrat"/>
            </a:endParaRPr>
          </a:p>
        </p:txBody>
      </p:sp>
      <p:sp>
        <p:nvSpPr>
          <p:cNvPr id="6" name="Google Shape;334;p14">
            <a:extLst>
              <a:ext uri="{FF2B5EF4-FFF2-40B4-BE49-F238E27FC236}">
                <a16:creationId xmlns:a16="http://schemas.microsoft.com/office/drawing/2014/main" id="{58830550-9CC4-65AE-B135-6AED2544977D}"/>
              </a:ext>
            </a:extLst>
          </p:cNvPr>
          <p:cNvSpPr txBox="1"/>
          <p:nvPr/>
        </p:nvSpPr>
        <p:spPr>
          <a:xfrm>
            <a:off x="384725" y="1126530"/>
            <a:ext cx="8354326" cy="2657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Y si ingresamos un id que no existe:</a:t>
            </a:r>
            <a:endParaRPr lang="es-MX" sz="1400" dirty="0">
              <a:latin typeface="Montserrat"/>
              <a:ea typeface="Montserrat"/>
              <a:cs typeface="Montserrat"/>
              <a:sym typeface="Montserrat"/>
            </a:endParaRPr>
          </a:p>
        </p:txBody>
      </p:sp>
      <p:pic>
        <p:nvPicPr>
          <p:cNvPr id="3" name="Imagen 2">
            <a:extLst>
              <a:ext uri="{FF2B5EF4-FFF2-40B4-BE49-F238E27FC236}">
                <a16:creationId xmlns:a16="http://schemas.microsoft.com/office/drawing/2014/main" id="{97C6426A-3AC5-DCDF-0DAA-4F190A60CC71}"/>
              </a:ext>
            </a:extLst>
          </p:cNvPr>
          <p:cNvPicPr>
            <a:picLocks noChangeAspect="1"/>
          </p:cNvPicPr>
          <p:nvPr/>
        </p:nvPicPr>
        <p:blipFill>
          <a:blip r:embed="rId3"/>
          <a:stretch>
            <a:fillRect/>
          </a:stretch>
        </p:blipFill>
        <p:spPr>
          <a:xfrm>
            <a:off x="384725" y="1514694"/>
            <a:ext cx="6677957" cy="2715004"/>
          </a:xfrm>
          <a:prstGeom prst="rect">
            <a:avLst/>
          </a:prstGeom>
        </p:spPr>
      </p:pic>
      <p:sp>
        <p:nvSpPr>
          <p:cNvPr id="4" name="Rectángulo 3">
            <a:extLst>
              <a:ext uri="{FF2B5EF4-FFF2-40B4-BE49-F238E27FC236}">
                <a16:creationId xmlns:a16="http://schemas.microsoft.com/office/drawing/2014/main" id="{54694289-B67B-8168-5C1F-0536BE07AD6E}"/>
              </a:ext>
            </a:extLst>
          </p:cNvPr>
          <p:cNvSpPr/>
          <p:nvPr/>
        </p:nvSpPr>
        <p:spPr>
          <a:xfrm>
            <a:off x="3997234" y="3069771"/>
            <a:ext cx="920932" cy="2481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7B451BBE-592E-C7C6-E174-C33A4DF2835A}"/>
              </a:ext>
            </a:extLst>
          </p:cNvPr>
          <p:cNvSpPr/>
          <p:nvPr/>
        </p:nvSpPr>
        <p:spPr>
          <a:xfrm>
            <a:off x="544284" y="3768775"/>
            <a:ext cx="1584961" cy="2481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439393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6"/>
          <p:cNvSpPr txBox="1">
            <a:spLocks noGrp="1"/>
          </p:cNvSpPr>
          <p:nvPr>
            <p:ph type="title"/>
          </p:nvPr>
        </p:nvSpPr>
        <p:spPr>
          <a:xfrm>
            <a:off x="563275" y="1993780"/>
            <a:ext cx="4374485" cy="185948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b="1" dirty="0" err="1">
                <a:solidFill>
                  <a:srgbClr val="414141"/>
                </a:solidFill>
                <a:latin typeface="Montserrat"/>
                <a:ea typeface="Montserrat"/>
                <a:cs typeface="Montserrat"/>
                <a:sym typeface="Montserrat"/>
              </a:rPr>
              <a:t>Ahora</a:t>
            </a:r>
            <a:r>
              <a:rPr lang="en-US" sz="4000" b="1" dirty="0">
                <a:solidFill>
                  <a:srgbClr val="414141"/>
                </a:solidFill>
                <a:latin typeface="Montserrat"/>
                <a:ea typeface="Montserrat"/>
                <a:cs typeface="Montserrat"/>
                <a:sym typeface="Montserrat"/>
              </a:rPr>
              <a:t> </a:t>
            </a:r>
            <a:r>
              <a:rPr lang="en-US" sz="4000" b="1" dirty="0" err="1">
                <a:solidFill>
                  <a:srgbClr val="414141"/>
                </a:solidFill>
                <a:latin typeface="Montserrat"/>
                <a:ea typeface="Montserrat"/>
                <a:cs typeface="Montserrat"/>
                <a:sym typeface="Montserrat"/>
              </a:rPr>
              <a:t>probemos</a:t>
            </a:r>
            <a:r>
              <a:rPr lang="en-US" sz="4000" b="1" dirty="0">
                <a:solidFill>
                  <a:srgbClr val="414141"/>
                </a:solidFill>
                <a:latin typeface="Montserrat"/>
                <a:ea typeface="Montserrat"/>
                <a:cs typeface="Montserrat"/>
                <a:sym typeface="Montserrat"/>
              </a:rPr>
              <a:t> con POST.</a:t>
            </a:r>
            <a:endParaRPr sz="4000" dirty="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7"/>
          <p:cNvSpPr txBox="1">
            <a:spLocks noGrp="1"/>
          </p:cNvSpPr>
          <p:nvPr>
            <p:ph type="title"/>
          </p:nvPr>
        </p:nvSpPr>
        <p:spPr>
          <a:xfrm>
            <a:off x="397425" y="683150"/>
            <a:ext cx="4459500" cy="384900"/>
          </a:xfrm>
          <a:prstGeom prst="rect">
            <a:avLst/>
          </a:prstGeom>
          <a:solidFill>
            <a:srgbClr val="F7C823"/>
          </a:solidFill>
          <a:ln>
            <a:noFill/>
          </a:ln>
        </p:spPr>
        <p:txBody>
          <a:bodyPr spcFirstLastPara="1" wrap="square" lIns="0" tIns="0" rIns="0" bIns="0" anchor="t" anchorCtr="0">
            <a:spAutoFit/>
          </a:bodyPr>
          <a:lstStyle/>
          <a:p>
            <a:pPr marL="0" lvl="0" indent="0" algn="l" rtl="0">
              <a:lnSpc>
                <a:spcPct val="116799"/>
              </a:lnSpc>
              <a:spcBef>
                <a:spcPts val="0"/>
              </a:spcBef>
              <a:spcAft>
                <a:spcPts val="0"/>
              </a:spcAft>
              <a:buNone/>
            </a:pPr>
            <a:r>
              <a:rPr lang="en-US" sz="2500" b="1" dirty="0" err="1">
                <a:solidFill>
                  <a:srgbClr val="3E3E3E"/>
                </a:solidFill>
                <a:latin typeface="Montserrat"/>
                <a:ea typeface="Montserrat"/>
                <a:cs typeface="Montserrat"/>
                <a:sym typeface="Montserrat"/>
              </a:rPr>
              <a:t>Parseando</a:t>
            </a:r>
            <a:r>
              <a:rPr lang="en-US" sz="2500" b="1" dirty="0">
                <a:solidFill>
                  <a:srgbClr val="3E3E3E"/>
                </a:solidFill>
                <a:latin typeface="Montserrat"/>
                <a:ea typeface="Montserrat"/>
                <a:cs typeface="Montserrat"/>
                <a:sym typeface="Montserrat"/>
              </a:rPr>
              <a:t> datos </a:t>
            </a:r>
            <a:r>
              <a:rPr lang="en-US" sz="2500" b="1" dirty="0" err="1">
                <a:solidFill>
                  <a:srgbClr val="3E3E3E"/>
                </a:solidFill>
                <a:latin typeface="Montserrat"/>
                <a:ea typeface="Montserrat"/>
                <a:cs typeface="Montserrat"/>
                <a:sym typeface="Montserrat"/>
              </a:rPr>
              <a:t>recibidos</a:t>
            </a:r>
            <a:endParaRPr sz="2500" b="1" dirty="0">
              <a:latin typeface="Montserrat"/>
              <a:ea typeface="Montserrat"/>
              <a:cs typeface="Montserrat"/>
              <a:sym typeface="Montserrat"/>
            </a:endParaRPr>
          </a:p>
        </p:txBody>
      </p:sp>
      <p:sp>
        <p:nvSpPr>
          <p:cNvPr id="362" name="Google Shape;362;p17"/>
          <p:cNvSpPr txBox="1"/>
          <p:nvPr/>
        </p:nvSpPr>
        <p:spPr>
          <a:xfrm>
            <a:off x="384724" y="1218388"/>
            <a:ext cx="8458829" cy="874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400" dirty="0">
                <a:solidFill>
                  <a:srgbClr val="595959"/>
                </a:solidFill>
                <a:latin typeface="Montserrat"/>
                <a:ea typeface="Montserrat"/>
                <a:cs typeface="Montserrat"/>
                <a:sym typeface="Montserrat"/>
              </a:rPr>
              <a:t>Hasta </a:t>
            </a:r>
            <a:r>
              <a:rPr lang="en-US" sz="1400" dirty="0" err="1">
                <a:solidFill>
                  <a:srgbClr val="595959"/>
                </a:solidFill>
                <a:latin typeface="Montserrat"/>
                <a:ea typeface="Montserrat"/>
                <a:cs typeface="Montserrat"/>
                <a:sym typeface="Montserrat"/>
              </a:rPr>
              <a:t>el</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momento</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venimos</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trabajando</a:t>
            </a:r>
            <a:r>
              <a:rPr lang="en-US" sz="1400" dirty="0">
                <a:solidFill>
                  <a:srgbClr val="595959"/>
                </a:solidFill>
                <a:latin typeface="Montserrat"/>
                <a:ea typeface="Montserrat"/>
                <a:cs typeface="Montserrat"/>
                <a:sym typeface="Montserrat"/>
              </a:rPr>
              <a:t> con </a:t>
            </a:r>
            <a:r>
              <a:rPr lang="en-US" sz="1400" b="1" dirty="0">
                <a:solidFill>
                  <a:srgbClr val="70AD47"/>
                </a:solidFill>
                <a:latin typeface="Montserrat"/>
                <a:ea typeface="Montserrat"/>
                <a:cs typeface="Montserrat"/>
                <a:sym typeface="Montserrat"/>
              </a:rPr>
              <a:t>GET</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pero</a:t>
            </a:r>
            <a:r>
              <a:rPr lang="en-US" sz="1400" dirty="0">
                <a:solidFill>
                  <a:srgbClr val="595959"/>
                </a:solidFill>
                <a:latin typeface="Montserrat"/>
                <a:ea typeface="Montserrat"/>
                <a:cs typeface="Montserrat"/>
                <a:sym typeface="Montserrat"/>
              </a:rPr>
              <a:t> para que nuestro </a:t>
            </a:r>
            <a:r>
              <a:rPr lang="en-US" sz="1400" dirty="0" err="1">
                <a:solidFill>
                  <a:srgbClr val="595959"/>
                </a:solidFill>
                <a:latin typeface="Montserrat"/>
                <a:ea typeface="Montserrat"/>
                <a:cs typeface="Montserrat"/>
                <a:sym typeface="Montserrat"/>
              </a:rPr>
              <a:t>servidor</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pueda</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recibir</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peticiones</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por</a:t>
            </a:r>
            <a:r>
              <a:rPr lang="en-US" sz="1400" dirty="0">
                <a:solidFill>
                  <a:srgbClr val="595959"/>
                </a:solidFill>
                <a:latin typeface="Montserrat"/>
                <a:ea typeface="Montserrat"/>
                <a:cs typeface="Montserrat"/>
                <a:sym typeface="Montserrat"/>
              </a:rPr>
              <a:t> </a:t>
            </a:r>
            <a:r>
              <a:rPr lang="en-US" sz="1400" dirty="0">
                <a:solidFill>
                  <a:schemeClr val="lt2"/>
                </a:solidFill>
                <a:highlight>
                  <a:srgbClr val="4472C4"/>
                </a:highlight>
                <a:latin typeface="Montserrat"/>
                <a:ea typeface="Montserrat"/>
                <a:cs typeface="Montserrat"/>
                <a:sym typeface="Montserrat"/>
              </a:rPr>
              <a:t>POST</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necesitamos</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convertir</a:t>
            </a:r>
            <a:r>
              <a:rPr lang="en-US" sz="1400" dirty="0">
                <a:solidFill>
                  <a:srgbClr val="595959"/>
                </a:solidFill>
                <a:latin typeface="Montserrat"/>
                <a:ea typeface="Montserrat"/>
                <a:cs typeface="Montserrat"/>
                <a:sym typeface="Montserrat"/>
              </a:rPr>
              <a:t> </a:t>
            </a:r>
            <a:r>
              <a:rPr lang="en-US" sz="1400" dirty="0" err="1">
                <a:solidFill>
                  <a:srgbClr val="595959"/>
                </a:solidFill>
                <a:latin typeface="Montserrat"/>
                <a:ea typeface="Montserrat"/>
                <a:cs typeface="Montserrat"/>
                <a:sym typeface="Montserrat"/>
              </a:rPr>
              <a:t>los</a:t>
            </a:r>
            <a:r>
              <a:rPr lang="en-US" sz="1400" dirty="0">
                <a:solidFill>
                  <a:srgbClr val="595959"/>
                </a:solidFill>
                <a:latin typeface="Montserrat"/>
                <a:ea typeface="Montserrat"/>
                <a:cs typeface="Montserrat"/>
                <a:sym typeface="Montserrat"/>
              </a:rPr>
              <a:t> </a:t>
            </a:r>
            <a:r>
              <a:rPr lang="en-US" sz="1400" dirty="0">
                <a:solidFill>
                  <a:srgbClr val="595959"/>
                </a:solidFill>
                <a:highlight>
                  <a:srgbClr val="F1C131"/>
                </a:highlight>
                <a:latin typeface="Montserrat"/>
                <a:ea typeface="Montserrat"/>
                <a:cs typeface="Montserrat"/>
                <a:sym typeface="Montserrat"/>
              </a:rPr>
              <a:t>datos </a:t>
            </a:r>
            <a:r>
              <a:rPr lang="en-US" sz="1400" dirty="0" err="1">
                <a:solidFill>
                  <a:srgbClr val="595959"/>
                </a:solidFill>
                <a:highlight>
                  <a:srgbClr val="F1C131"/>
                </a:highlight>
                <a:latin typeface="Montserrat"/>
                <a:ea typeface="Montserrat"/>
                <a:cs typeface="Montserrat"/>
                <a:sym typeface="Montserrat"/>
              </a:rPr>
              <a:t>recibidos</a:t>
            </a:r>
            <a:r>
              <a:rPr lang="en-US" sz="1400" dirty="0">
                <a:solidFill>
                  <a:srgbClr val="595959"/>
                </a:solidFill>
                <a:latin typeface="Montserrat"/>
                <a:ea typeface="Montserrat"/>
                <a:cs typeface="Montserrat"/>
                <a:sym typeface="Montserrat"/>
              </a:rPr>
              <a:t> en </a:t>
            </a:r>
            <a:r>
              <a:rPr lang="en-US" sz="1400" dirty="0" err="1">
                <a:solidFill>
                  <a:srgbClr val="595959"/>
                </a:solidFill>
                <a:latin typeface="Montserrat"/>
                <a:ea typeface="Montserrat"/>
                <a:cs typeface="Montserrat"/>
                <a:sym typeface="Montserrat"/>
              </a:rPr>
              <a:t>el</a:t>
            </a:r>
            <a:r>
              <a:rPr lang="en-US" sz="1400" dirty="0">
                <a:solidFill>
                  <a:srgbClr val="595959"/>
                </a:solidFill>
                <a:latin typeface="Montserrat"/>
                <a:ea typeface="Montserrat"/>
                <a:cs typeface="Montserrat"/>
                <a:sym typeface="Montserrat"/>
              </a:rPr>
              <a:t> </a:t>
            </a:r>
            <a:r>
              <a:rPr lang="en-US" sz="1400" b="1" dirty="0">
                <a:solidFill>
                  <a:srgbClr val="595959"/>
                </a:solidFill>
                <a:latin typeface="Montserrat"/>
                <a:ea typeface="Montserrat"/>
                <a:cs typeface="Montserrat"/>
                <a:sym typeface="Montserrat"/>
              </a:rPr>
              <a:t>BODY</a:t>
            </a:r>
            <a:r>
              <a:rPr lang="en-US" sz="1400" dirty="0">
                <a:solidFill>
                  <a:srgbClr val="595959"/>
                </a:solidFill>
                <a:latin typeface="Montserrat"/>
                <a:ea typeface="Montserrat"/>
                <a:cs typeface="Montserrat"/>
                <a:sym typeface="Montserrat"/>
              </a:rPr>
              <a:t> a un formato que </a:t>
            </a:r>
            <a:r>
              <a:rPr lang="en-US" sz="1400" b="1" dirty="0" err="1">
                <a:solidFill>
                  <a:srgbClr val="E15BBA"/>
                </a:solidFill>
                <a:latin typeface="Montserrat"/>
                <a:ea typeface="Montserrat"/>
                <a:cs typeface="Montserrat"/>
                <a:sym typeface="Montserrat"/>
              </a:rPr>
              <a:t>entienda</a:t>
            </a:r>
            <a:r>
              <a:rPr lang="en-US" sz="1400" b="1" dirty="0">
                <a:solidFill>
                  <a:srgbClr val="E15BBA"/>
                </a:solidFill>
                <a:latin typeface="Montserrat"/>
                <a:ea typeface="Montserrat"/>
                <a:cs typeface="Montserrat"/>
                <a:sym typeface="Montserrat"/>
              </a:rPr>
              <a:t> </a:t>
            </a:r>
            <a:r>
              <a:rPr lang="en-US" sz="1400" b="1" dirty="0" err="1">
                <a:solidFill>
                  <a:srgbClr val="E15BBA"/>
                </a:solidFill>
                <a:latin typeface="Montserrat"/>
                <a:ea typeface="Montserrat"/>
                <a:cs typeface="Montserrat"/>
                <a:sym typeface="Montserrat"/>
              </a:rPr>
              <a:t>el</a:t>
            </a:r>
            <a:r>
              <a:rPr lang="en-US" sz="1400" b="1" dirty="0">
                <a:solidFill>
                  <a:srgbClr val="E15BBA"/>
                </a:solidFill>
                <a:latin typeface="Montserrat"/>
                <a:ea typeface="Montserrat"/>
                <a:cs typeface="Montserrat"/>
                <a:sym typeface="Montserrat"/>
              </a:rPr>
              <a:t> </a:t>
            </a:r>
            <a:r>
              <a:rPr lang="en-US" sz="1400" b="1" dirty="0" err="1">
                <a:solidFill>
                  <a:srgbClr val="E15BBA"/>
                </a:solidFill>
                <a:latin typeface="Montserrat"/>
                <a:ea typeface="Montserrat"/>
                <a:cs typeface="Montserrat"/>
                <a:sym typeface="Montserrat"/>
              </a:rPr>
              <a:t>servidor</a:t>
            </a:r>
            <a:r>
              <a:rPr lang="en-US" sz="1400" dirty="0">
                <a:solidFill>
                  <a:srgbClr val="595959"/>
                </a:solidFill>
                <a:latin typeface="Montserrat"/>
                <a:ea typeface="Montserrat"/>
                <a:cs typeface="Montserrat"/>
                <a:sym typeface="Montserrat"/>
              </a:rPr>
              <a:t>.</a:t>
            </a:r>
            <a:endParaRPr sz="1400" dirty="0">
              <a:solidFill>
                <a:srgbClr val="595959"/>
              </a:solidFill>
              <a:latin typeface="Montserrat"/>
              <a:ea typeface="Montserrat"/>
              <a:cs typeface="Montserrat"/>
              <a:sym typeface="Montserrat"/>
            </a:endParaRPr>
          </a:p>
          <a:p>
            <a:pPr marL="12700" lvl="0" indent="0" algn="l" rtl="0">
              <a:lnSpc>
                <a:spcPct val="100000"/>
              </a:lnSpc>
              <a:spcBef>
                <a:spcPts val="0"/>
              </a:spcBef>
              <a:spcAft>
                <a:spcPts val="0"/>
              </a:spcAft>
              <a:buNone/>
            </a:pPr>
            <a:endParaRPr dirty="0">
              <a:solidFill>
                <a:srgbClr val="595959"/>
              </a:solidFill>
              <a:latin typeface="Montserrat"/>
              <a:ea typeface="Montserrat"/>
              <a:cs typeface="Montserrat"/>
              <a:sym typeface="Montserrat"/>
            </a:endParaRPr>
          </a:p>
        </p:txBody>
      </p:sp>
      <p:sp>
        <p:nvSpPr>
          <p:cNvPr id="363" name="Google Shape;363;p17"/>
          <p:cNvSpPr txBox="1"/>
          <p:nvPr/>
        </p:nvSpPr>
        <p:spPr>
          <a:xfrm>
            <a:off x="391074" y="2019640"/>
            <a:ext cx="8361851" cy="41293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dirty="0" err="1">
                <a:solidFill>
                  <a:srgbClr val="595959"/>
                </a:solidFill>
                <a:latin typeface="Montserrat"/>
                <a:ea typeface="Montserrat"/>
                <a:cs typeface="Montserrat"/>
                <a:sym typeface="Montserrat"/>
              </a:rPr>
              <a:t>Usando</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los</a:t>
            </a:r>
            <a:r>
              <a:rPr lang="en-US" sz="1300" dirty="0">
                <a:solidFill>
                  <a:srgbClr val="595959"/>
                </a:solidFill>
                <a:latin typeface="Montserrat"/>
                <a:ea typeface="Montserrat"/>
                <a:cs typeface="Montserrat"/>
                <a:sym typeface="Montserrat"/>
              </a:rPr>
              <a:t> </a:t>
            </a:r>
            <a:r>
              <a:rPr lang="en-US" sz="1300" b="1" dirty="0" err="1">
                <a:solidFill>
                  <a:srgbClr val="595959"/>
                </a:solidFill>
                <a:latin typeface="Montserrat"/>
                <a:ea typeface="Montserrat"/>
                <a:cs typeface="Montserrat"/>
                <a:sym typeface="Montserrat"/>
              </a:rPr>
              <a:t>middlewares</a:t>
            </a:r>
            <a:r>
              <a:rPr lang="en-US" sz="1300" b="1"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nativos</a:t>
            </a:r>
            <a:r>
              <a:rPr lang="en-US" sz="1300" dirty="0">
                <a:solidFill>
                  <a:srgbClr val="595959"/>
                </a:solidFill>
                <a:latin typeface="Montserrat"/>
                <a:ea typeface="Montserrat"/>
                <a:cs typeface="Montserrat"/>
                <a:sym typeface="Montserrat"/>
              </a:rPr>
              <a:t> </a:t>
            </a:r>
            <a:r>
              <a:rPr lang="en-US" sz="1300" dirty="0">
                <a:solidFill>
                  <a:schemeClr val="lt2"/>
                </a:solidFill>
                <a:highlight>
                  <a:srgbClr val="E15BBA"/>
                </a:highlight>
                <a:latin typeface="Montserrat"/>
                <a:ea typeface="Montserrat"/>
                <a:cs typeface="Montserrat"/>
                <a:sym typeface="Montserrat"/>
              </a:rPr>
              <a:t>.</a:t>
            </a:r>
            <a:r>
              <a:rPr lang="en-US" sz="1300" dirty="0" err="1">
                <a:solidFill>
                  <a:schemeClr val="lt2"/>
                </a:solidFill>
                <a:highlight>
                  <a:srgbClr val="E15BBA"/>
                </a:highlight>
                <a:latin typeface="Montserrat"/>
                <a:ea typeface="Montserrat"/>
                <a:cs typeface="Montserrat"/>
                <a:sym typeface="Montserrat"/>
              </a:rPr>
              <a:t>urlencoded</a:t>
            </a:r>
            <a:r>
              <a:rPr lang="en-US" sz="1300" dirty="0">
                <a:solidFill>
                  <a:schemeClr val="lt2"/>
                </a:solidFill>
                <a:highlight>
                  <a:srgbClr val="E15BBA"/>
                </a:highlight>
                <a:latin typeface="Montserrat"/>
                <a:ea typeface="Montserrat"/>
                <a:cs typeface="Montserrat"/>
                <a:sym typeface="Montserrat"/>
              </a:rPr>
              <a:t>()</a:t>
            </a:r>
            <a:r>
              <a:rPr lang="en-US" sz="1300" dirty="0">
                <a:solidFill>
                  <a:srgbClr val="595959"/>
                </a:solidFill>
                <a:latin typeface="Montserrat"/>
                <a:ea typeface="Montserrat"/>
                <a:cs typeface="Montserrat"/>
                <a:sym typeface="Montserrat"/>
              </a:rPr>
              <a:t> y </a:t>
            </a:r>
            <a:r>
              <a:rPr lang="en-US" sz="1300" dirty="0">
                <a:solidFill>
                  <a:schemeClr val="lt2"/>
                </a:solidFill>
                <a:highlight>
                  <a:srgbClr val="E15BBA"/>
                </a:highlight>
                <a:latin typeface="Montserrat"/>
                <a:ea typeface="Montserrat"/>
                <a:cs typeface="Montserrat"/>
                <a:sym typeface="Montserrat"/>
              </a:rPr>
              <a:t>.</a:t>
            </a:r>
            <a:r>
              <a:rPr lang="en-US" sz="1300" dirty="0" err="1">
                <a:solidFill>
                  <a:schemeClr val="lt2"/>
                </a:solidFill>
                <a:highlight>
                  <a:srgbClr val="E15BBA"/>
                </a:highlight>
                <a:latin typeface="Montserrat"/>
                <a:ea typeface="Montserrat"/>
                <a:cs typeface="Montserrat"/>
                <a:sym typeface="Montserrat"/>
              </a:rPr>
              <a:t>json</a:t>
            </a:r>
            <a:r>
              <a:rPr lang="en-US" sz="1300" dirty="0">
                <a:solidFill>
                  <a:schemeClr val="lt2"/>
                </a:solidFill>
                <a:highlight>
                  <a:srgbClr val="E15BBA"/>
                </a:highlight>
                <a:latin typeface="Montserrat"/>
                <a:ea typeface="Montserrat"/>
                <a:cs typeface="Montserrat"/>
                <a:sym typeface="Montserrat"/>
              </a:rPr>
              <a:t>()</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podemos</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convertir</a:t>
            </a:r>
            <a:r>
              <a:rPr lang="en-US" sz="1300" dirty="0">
                <a:solidFill>
                  <a:srgbClr val="595959"/>
                </a:solidFill>
                <a:latin typeface="Montserrat"/>
                <a:ea typeface="Montserrat"/>
                <a:cs typeface="Montserrat"/>
                <a:sym typeface="Montserrat"/>
              </a:rPr>
              <a:t> la data de </a:t>
            </a:r>
            <a:r>
              <a:rPr lang="en-US" sz="1300" dirty="0" err="1">
                <a:solidFill>
                  <a:srgbClr val="595959"/>
                </a:solidFill>
                <a:latin typeface="Montserrat"/>
                <a:ea typeface="Montserrat"/>
                <a:cs typeface="Montserrat"/>
                <a:sym typeface="Montserrat"/>
              </a:rPr>
              <a:t>estos</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formatos</a:t>
            </a:r>
            <a:r>
              <a:rPr lang="en-US" sz="1300" dirty="0">
                <a:solidFill>
                  <a:srgbClr val="595959"/>
                </a:solidFill>
                <a:latin typeface="Montserrat"/>
                <a:ea typeface="Montserrat"/>
                <a:cs typeface="Montserrat"/>
                <a:sym typeface="Montserrat"/>
              </a:rPr>
              <a:t> a uno que </a:t>
            </a:r>
            <a:r>
              <a:rPr lang="en-US" sz="1300" dirty="0" err="1">
                <a:solidFill>
                  <a:srgbClr val="595959"/>
                </a:solidFill>
                <a:latin typeface="Montserrat"/>
                <a:ea typeface="Montserrat"/>
                <a:cs typeface="Montserrat"/>
                <a:sym typeface="Montserrat"/>
              </a:rPr>
              <a:t>el</a:t>
            </a:r>
            <a:r>
              <a:rPr lang="en-US" sz="1300" dirty="0">
                <a:solidFill>
                  <a:srgbClr val="595959"/>
                </a:solidFill>
                <a:latin typeface="Montserrat"/>
                <a:ea typeface="Montserrat"/>
                <a:cs typeface="Montserrat"/>
                <a:sym typeface="Montserrat"/>
              </a:rPr>
              <a:t> </a:t>
            </a:r>
            <a:r>
              <a:rPr lang="en-US" sz="1300" b="1" dirty="0" err="1">
                <a:solidFill>
                  <a:srgbClr val="4472C4"/>
                </a:solidFill>
                <a:latin typeface="Montserrat"/>
                <a:ea typeface="Montserrat"/>
                <a:cs typeface="Montserrat"/>
                <a:sym typeface="Montserrat"/>
              </a:rPr>
              <a:t>servidor</a:t>
            </a:r>
            <a:r>
              <a:rPr lang="en-US" sz="1300" b="1" dirty="0">
                <a:solidFill>
                  <a:srgbClr val="4472C4"/>
                </a:solidFill>
                <a:latin typeface="Montserrat"/>
                <a:ea typeface="Montserrat"/>
                <a:cs typeface="Montserrat"/>
                <a:sym typeface="Montserrat"/>
              </a:rPr>
              <a:t> </a:t>
            </a:r>
            <a:r>
              <a:rPr lang="en-US" sz="1300" b="1" dirty="0" err="1">
                <a:solidFill>
                  <a:srgbClr val="4472C4"/>
                </a:solidFill>
                <a:latin typeface="Montserrat"/>
                <a:ea typeface="Montserrat"/>
                <a:cs typeface="Montserrat"/>
                <a:sym typeface="Montserrat"/>
              </a:rPr>
              <a:t>pueda</a:t>
            </a:r>
            <a:r>
              <a:rPr lang="en-US" sz="1300" b="1" dirty="0">
                <a:solidFill>
                  <a:srgbClr val="4472C4"/>
                </a:solidFill>
                <a:latin typeface="Montserrat"/>
                <a:ea typeface="Montserrat"/>
                <a:cs typeface="Montserrat"/>
                <a:sym typeface="Montserrat"/>
              </a:rPr>
              <a:t> </a:t>
            </a:r>
            <a:r>
              <a:rPr lang="en-US" sz="1300" b="1" dirty="0" err="1">
                <a:solidFill>
                  <a:srgbClr val="4472C4"/>
                </a:solidFill>
                <a:latin typeface="Montserrat"/>
                <a:ea typeface="Montserrat"/>
                <a:cs typeface="Montserrat"/>
                <a:sym typeface="Montserrat"/>
              </a:rPr>
              <a:t>manejar</a:t>
            </a:r>
            <a:r>
              <a:rPr lang="en-US" sz="1300" b="1" dirty="0">
                <a:solidFill>
                  <a:srgbClr val="4472C4"/>
                </a:solidFill>
                <a:latin typeface="Montserrat"/>
                <a:ea typeface="Montserrat"/>
                <a:cs typeface="Montserrat"/>
                <a:sym typeface="Montserrat"/>
              </a:rPr>
              <a:t>.</a:t>
            </a:r>
            <a:endParaRPr sz="1300" b="1" dirty="0">
              <a:solidFill>
                <a:srgbClr val="4472C4"/>
              </a:solidFill>
              <a:latin typeface="Montserrat"/>
              <a:ea typeface="Montserrat"/>
              <a:cs typeface="Montserrat"/>
              <a:sym typeface="Montserrat"/>
            </a:endParaRPr>
          </a:p>
        </p:txBody>
      </p:sp>
      <p:sp>
        <p:nvSpPr>
          <p:cNvPr id="366" name="Google Shape;366;p17"/>
          <p:cNvSpPr txBox="1"/>
          <p:nvPr/>
        </p:nvSpPr>
        <p:spPr>
          <a:xfrm>
            <a:off x="384725" y="4409302"/>
            <a:ext cx="635889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i="1" dirty="0">
                <a:solidFill>
                  <a:srgbClr val="595959"/>
                </a:solidFill>
                <a:latin typeface="Calibri"/>
                <a:ea typeface="Calibri"/>
                <a:cs typeface="Calibri"/>
                <a:sym typeface="Calibri"/>
              </a:rPr>
              <a:t>*nota: </a:t>
            </a:r>
            <a:r>
              <a:rPr lang="en-US" sz="900" i="1" dirty="0">
                <a:solidFill>
                  <a:srgbClr val="595959"/>
                </a:solidFill>
                <a:latin typeface="Calibri"/>
                <a:ea typeface="Calibri"/>
                <a:cs typeface="Calibri"/>
                <a:sym typeface="Calibri"/>
              </a:rPr>
              <a:t>en </a:t>
            </a:r>
            <a:r>
              <a:rPr lang="en-US" sz="900" i="1" dirty="0" err="1">
                <a:solidFill>
                  <a:srgbClr val="595959"/>
                </a:solidFill>
                <a:latin typeface="Calibri"/>
                <a:ea typeface="Calibri"/>
                <a:cs typeface="Calibri"/>
                <a:sym typeface="Calibri"/>
              </a:rPr>
              <a:t>versiones</a:t>
            </a:r>
            <a:r>
              <a:rPr lang="en-US" sz="900" i="1" dirty="0">
                <a:solidFill>
                  <a:srgbClr val="595959"/>
                </a:solidFill>
                <a:latin typeface="Calibri"/>
                <a:ea typeface="Calibri"/>
                <a:cs typeface="Calibri"/>
                <a:sym typeface="Calibri"/>
              </a:rPr>
              <a:t> previas a </a:t>
            </a:r>
            <a:r>
              <a:rPr lang="en-US" sz="900" b="1" i="1" dirty="0">
                <a:solidFill>
                  <a:srgbClr val="595959"/>
                </a:solidFill>
                <a:latin typeface="Calibri"/>
                <a:ea typeface="Calibri"/>
                <a:cs typeface="Calibri"/>
                <a:sym typeface="Calibri"/>
              </a:rPr>
              <a:t>express 4.16.0 </a:t>
            </a:r>
            <a:r>
              <a:rPr lang="en-US" sz="900" i="1" dirty="0">
                <a:solidFill>
                  <a:srgbClr val="595959"/>
                </a:solidFill>
                <a:latin typeface="Calibri"/>
                <a:ea typeface="Calibri"/>
                <a:cs typeface="Calibri"/>
                <a:sym typeface="Calibri"/>
              </a:rPr>
              <a:t>se </a:t>
            </a:r>
            <a:r>
              <a:rPr lang="en-US" sz="900" i="1" dirty="0" err="1">
                <a:solidFill>
                  <a:srgbClr val="595959"/>
                </a:solidFill>
                <a:latin typeface="Calibri"/>
                <a:ea typeface="Calibri"/>
                <a:cs typeface="Calibri"/>
                <a:sym typeface="Calibri"/>
              </a:rPr>
              <a:t>utilizaba</a:t>
            </a:r>
            <a:r>
              <a:rPr lang="en-US" sz="900" i="1" dirty="0">
                <a:solidFill>
                  <a:srgbClr val="595959"/>
                </a:solidFill>
                <a:latin typeface="Calibri"/>
                <a:ea typeface="Calibri"/>
                <a:cs typeface="Calibri"/>
                <a:sym typeface="Calibri"/>
              </a:rPr>
              <a:t> </a:t>
            </a:r>
            <a:r>
              <a:rPr lang="en-US" sz="900" i="1" dirty="0" err="1">
                <a:solidFill>
                  <a:srgbClr val="595959"/>
                </a:solidFill>
                <a:latin typeface="Calibri"/>
                <a:ea typeface="Calibri"/>
                <a:cs typeface="Calibri"/>
                <a:sym typeface="Calibri"/>
              </a:rPr>
              <a:t>una</a:t>
            </a:r>
            <a:r>
              <a:rPr lang="en-US" sz="900" i="1" dirty="0">
                <a:solidFill>
                  <a:srgbClr val="595959"/>
                </a:solidFill>
                <a:latin typeface="Calibri"/>
                <a:ea typeface="Calibri"/>
                <a:cs typeface="Calibri"/>
                <a:sym typeface="Calibri"/>
              </a:rPr>
              <a:t> </a:t>
            </a:r>
            <a:r>
              <a:rPr lang="en-US" sz="900" i="1" dirty="0" err="1">
                <a:solidFill>
                  <a:srgbClr val="595959"/>
                </a:solidFill>
                <a:latin typeface="Calibri"/>
                <a:ea typeface="Calibri"/>
                <a:cs typeface="Calibri"/>
                <a:sym typeface="Calibri"/>
              </a:rPr>
              <a:t>librería</a:t>
            </a:r>
            <a:r>
              <a:rPr lang="en-US" sz="900" i="1" dirty="0">
                <a:solidFill>
                  <a:srgbClr val="595959"/>
                </a:solidFill>
                <a:latin typeface="Calibri"/>
                <a:ea typeface="Calibri"/>
                <a:cs typeface="Calibri"/>
                <a:sym typeface="Calibri"/>
              </a:rPr>
              <a:t> </a:t>
            </a:r>
            <a:r>
              <a:rPr lang="en-US" sz="900" i="1" dirty="0" err="1">
                <a:solidFill>
                  <a:srgbClr val="595959"/>
                </a:solidFill>
                <a:latin typeface="Calibri"/>
                <a:ea typeface="Calibri"/>
                <a:cs typeface="Calibri"/>
                <a:sym typeface="Calibri"/>
              </a:rPr>
              <a:t>llamada</a:t>
            </a:r>
            <a:r>
              <a:rPr lang="en-US" sz="900" i="1" dirty="0">
                <a:solidFill>
                  <a:srgbClr val="595959"/>
                </a:solidFill>
                <a:latin typeface="Calibri"/>
                <a:ea typeface="Calibri"/>
                <a:cs typeface="Calibri"/>
                <a:sym typeface="Calibri"/>
              </a:rPr>
              <a:t> body-parser para </a:t>
            </a:r>
            <a:r>
              <a:rPr lang="en-US" sz="900" i="1" dirty="0" err="1">
                <a:solidFill>
                  <a:srgbClr val="595959"/>
                </a:solidFill>
                <a:latin typeface="Calibri"/>
                <a:ea typeface="Calibri"/>
                <a:cs typeface="Calibri"/>
                <a:sym typeface="Calibri"/>
              </a:rPr>
              <a:t>este</a:t>
            </a:r>
            <a:r>
              <a:rPr lang="en-US" sz="900" i="1" dirty="0">
                <a:solidFill>
                  <a:srgbClr val="595959"/>
                </a:solidFill>
                <a:latin typeface="Calibri"/>
                <a:ea typeface="Calibri"/>
                <a:cs typeface="Calibri"/>
                <a:sym typeface="Calibri"/>
              </a:rPr>
              <a:t> </a:t>
            </a:r>
            <a:r>
              <a:rPr lang="en-US" sz="900" i="1" dirty="0" err="1">
                <a:solidFill>
                  <a:srgbClr val="595959"/>
                </a:solidFill>
                <a:latin typeface="Calibri"/>
                <a:ea typeface="Calibri"/>
                <a:cs typeface="Calibri"/>
                <a:sym typeface="Calibri"/>
              </a:rPr>
              <a:t>propósito</a:t>
            </a:r>
            <a:r>
              <a:rPr lang="en-US" sz="900" i="1" dirty="0">
                <a:solidFill>
                  <a:srgbClr val="595959"/>
                </a:solidFill>
                <a:latin typeface="Calibri"/>
                <a:ea typeface="Calibri"/>
                <a:cs typeface="Calibri"/>
                <a:sym typeface="Calibri"/>
              </a:rPr>
              <a:t>.</a:t>
            </a:r>
            <a:endParaRPr sz="900" dirty="0">
              <a:latin typeface="Calibri"/>
              <a:ea typeface="Calibri"/>
              <a:cs typeface="Calibri"/>
              <a:sym typeface="Calibri"/>
            </a:endParaRPr>
          </a:p>
        </p:txBody>
      </p:sp>
      <p:sp>
        <p:nvSpPr>
          <p:cNvPr id="2" name="Google Shape;363;p17">
            <a:extLst>
              <a:ext uri="{FF2B5EF4-FFF2-40B4-BE49-F238E27FC236}">
                <a16:creationId xmlns:a16="http://schemas.microsoft.com/office/drawing/2014/main" id="{282DC439-B2EF-B2E7-DBBC-52B3C206DD0D}"/>
              </a:ext>
            </a:extLst>
          </p:cNvPr>
          <p:cNvSpPr txBox="1"/>
          <p:nvPr/>
        </p:nvSpPr>
        <p:spPr>
          <a:xfrm>
            <a:off x="397425" y="2801537"/>
            <a:ext cx="8361851" cy="41293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dirty="0">
                <a:solidFill>
                  <a:srgbClr val="595959"/>
                </a:solidFill>
                <a:latin typeface="Montserrat"/>
                <a:ea typeface="Montserrat"/>
                <a:cs typeface="Montserrat"/>
                <a:sym typeface="Montserrat"/>
              </a:rPr>
              <a:t>Para </a:t>
            </a:r>
            <a:r>
              <a:rPr lang="en-US" sz="1300" dirty="0" err="1">
                <a:solidFill>
                  <a:srgbClr val="595959"/>
                </a:solidFill>
                <a:latin typeface="Montserrat"/>
                <a:ea typeface="Montserrat"/>
                <a:cs typeface="Montserrat"/>
                <a:sym typeface="Montserrat"/>
              </a:rPr>
              <a:t>poder</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armar</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una</a:t>
            </a:r>
            <a:r>
              <a:rPr lang="en-US" sz="1300" dirty="0">
                <a:solidFill>
                  <a:srgbClr val="595959"/>
                </a:solidFill>
                <a:latin typeface="Montserrat"/>
                <a:ea typeface="Montserrat"/>
                <a:cs typeface="Montserrat"/>
                <a:sym typeface="Montserrat"/>
              </a:rPr>
              <a:t> request en POSTMAN que </a:t>
            </a:r>
            <a:r>
              <a:rPr lang="en-US" sz="1300" dirty="0" err="1">
                <a:solidFill>
                  <a:srgbClr val="595959"/>
                </a:solidFill>
                <a:latin typeface="Montserrat"/>
                <a:ea typeface="Montserrat"/>
                <a:cs typeface="Montserrat"/>
                <a:sym typeface="Montserrat"/>
              </a:rPr>
              <a:t>nos</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permita</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enviar</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una</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nueva</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pelicula</a:t>
            </a:r>
            <a:r>
              <a:rPr lang="en-US" sz="1300" dirty="0">
                <a:solidFill>
                  <a:srgbClr val="595959"/>
                </a:solidFill>
                <a:latin typeface="Montserrat"/>
                <a:ea typeface="Montserrat"/>
                <a:cs typeface="Montserrat"/>
                <a:sym typeface="Montserrat"/>
              </a:rPr>
              <a:t> para </a:t>
            </a:r>
            <a:r>
              <a:rPr lang="en-US" sz="1300" dirty="0" err="1">
                <a:solidFill>
                  <a:srgbClr val="595959"/>
                </a:solidFill>
                <a:latin typeface="Montserrat"/>
                <a:ea typeface="Montserrat"/>
                <a:cs typeface="Montserrat"/>
                <a:sym typeface="Montserrat"/>
              </a:rPr>
              <a:t>cargar</a:t>
            </a:r>
            <a:r>
              <a:rPr lang="en-US" sz="1300" dirty="0">
                <a:solidFill>
                  <a:srgbClr val="595959"/>
                </a:solidFill>
                <a:latin typeface="Montserrat"/>
                <a:ea typeface="Montserrat"/>
                <a:cs typeface="Montserrat"/>
                <a:sym typeface="Montserrat"/>
              </a:rPr>
              <a:t> a nuestro array de peliculas, </a:t>
            </a:r>
            <a:r>
              <a:rPr lang="en-US" sz="1300" dirty="0" err="1">
                <a:solidFill>
                  <a:srgbClr val="595959"/>
                </a:solidFill>
                <a:latin typeface="Montserrat"/>
                <a:ea typeface="Montserrat"/>
                <a:cs typeface="Montserrat"/>
                <a:sym typeface="Montserrat"/>
              </a:rPr>
              <a:t>deberemos</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proceder</a:t>
            </a:r>
            <a:r>
              <a:rPr lang="en-US" sz="1300" dirty="0">
                <a:solidFill>
                  <a:srgbClr val="595959"/>
                </a:solidFill>
                <a:latin typeface="Montserrat"/>
                <a:ea typeface="Montserrat"/>
                <a:cs typeface="Montserrat"/>
                <a:sym typeface="Montserrat"/>
              </a:rPr>
              <a:t> de la </a:t>
            </a:r>
            <a:r>
              <a:rPr lang="en-US" sz="1300" dirty="0" err="1">
                <a:solidFill>
                  <a:srgbClr val="595959"/>
                </a:solidFill>
                <a:latin typeface="Montserrat"/>
                <a:ea typeface="Montserrat"/>
                <a:cs typeface="Montserrat"/>
                <a:sym typeface="Montserrat"/>
              </a:rPr>
              <a:t>siguiente</a:t>
            </a:r>
            <a:r>
              <a:rPr lang="en-US" sz="1300" dirty="0">
                <a:solidFill>
                  <a:srgbClr val="595959"/>
                </a:solidFill>
                <a:latin typeface="Montserrat"/>
                <a:ea typeface="Montserrat"/>
                <a:cs typeface="Montserrat"/>
                <a:sym typeface="Montserrat"/>
              </a:rPr>
              <a:t> </a:t>
            </a:r>
            <a:r>
              <a:rPr lang="en-US" sz="1300" dirty="0" err="1">
                <a:solidFill>
                  <a:srgbClr val="595959"/>
                </a:solidFill>
                <a:latin typeface="Montserrat"/>
                <a:ea typeface="Montserrat"/>
                <a:cs typeface="Montserrat"/>
                <a:sym typeface="Montserrat"/>
              </a:rPr>
              <a:t>manera</a:t>
            </a:r>
            <a:r>
              <a:rPr lang="en-US" sz="1300" dirty="0">
                <a:solidFill>
                  <a:srgbClr val="595959"/>
                </a:solidFill>
                <a:latin typeface="Montserrat"/>
                <a:ea typeface="Montserrat"/>
                <a:cs typeface="Montserrat"/>
                <a:sym typeface="Montserrat"/>
              </a:rPr>
              <a:t>:</a:t>
            </a:r>
            <a:endParaRPr sz="1300" b="1" dirty="0">
              <a:solidFill>
                <a:srgbClr val="4472C4"/>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dirty="0"/>
              <a:t>Clase 28</a:t>
            </a:r>
            <a:endParaRPr dirty="0"/>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dirty="0"/>
              <a:t>Clase 27</a:t>
            </a:r>
            <a:endParaRPr dirty="0"/>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dirty="0"/>
              <a:t>Clase 29</a:t>
            </a:r>
            <a:endParaRPr dirty="0"/>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MX" b="1" dirty="0" err="1"/>
              <a:t>Node</a:t>
            </a:r>
            <a:endParaRPr b="1" dirty="0"/>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AR" b="1" dirty="0" err="1"/>
              <a:t>Node</a:t>
            </a:r>
            <a:endParaRPr lang="es-AR" b="1" dirty="0"/>
          </a:p>
          <a:p>
            <a:pPr marL="0" lvl="0" indent="0" algn="l" rtl="0">
              <a:lnSpc>
                <a:spcPct val="100000"/>
              </a:lnSpc>
              <a:spcBef>
                <a:spcPts val="0"/>
              </a:spcBef>
              <a:spcAft>
                <a:spcPts val="0"/>
              </a:spcAft>
              <a:buSzPts val="1000"/>
              <a:buNone/>
            </a:pPr>
            <a:endParaRPr lang="es-AR" b="1" dirty="0"/>
          </a:p>
          <a:p>
            <a:pPr marL="336550" lvl="0" indent="-171450" algn="l" rtl="0">
              <a:lnSpc>
                <a:spcPct val="115000"/>
              </a:lnSpc>
              <a:spcBef>
                <a:spcPts val="0"/>
              </a:spcBef>
              <a:spcAft>
                <a:spcPts val="0"/>
              </a:spcAft>
              <a:buSzPts val="1000"/>
              <a:buFont typeface="Arial" panose="020B0604020202020204" pitchFamily="34" charset="0"/>
              <a:buChar char="•"/>
            </a:pPr>
            <a:r>
              <a:rPr lang="es-AR" dirty="0"/>
              <a:t>Express </a:t>
            </a:r>
            <a:r>
              <a:rPr lang="es-AR" dirty="0" err="1"/>
              <a:t>Router</a:t>
            </a:r>
            <a:br>
              <a:rPr lang="es-AR" dirty="0"/>
            </a:br>
            <a:r>
              <a:rPr lang="es-AR" dirty="0" err="1"/>
              <a:t>Postman</a:t>
            </a:r>
            <a:br>
              <a:rPr lang="es-AR" dirty="0"/>
            </a:br>
            <a:r>
              <a:rPr lang="es-AR" dirty="0"/>
              <a:t>GET</a:t>
            </a:r>
            <a:br>
              <a:rPr lang="es-AR" dirty="0"/>
            </a:br>
            <a:r>
              <a:rPr lang="es-AR" dirty="0"/>
              <a:t>POST</a:t>
            </a:r>
            <a:br>
              <a:rPr lang="es-AR" dirty="0"/>
            </a:br>
            <a:r>
              <a:rPr lang="es-AR" dirty="0"/>
              <a:t>PUT</a:t>
            </a:r>
            <a:br>
              <a:rPr lang="es-AR" dirty="0"/>
            </a:br>
            <a:r>
              <a:rPr lang="es-AR" dirty="0"/>
              <a:t>DELETE</a:t>
            </a:r>
            <a:br>
              <a:rPr lang="es-AR" dirty="0"/>
            </a:br>
            <a:br>
              <a:rPr lang="es-AR" dirty="0"/>
            </a:br>
            <a:endParaRPr lang="es-AR" dirty="0"/>
          </a:p>
        </p:txBody>
      </p:sp>
      <p:sp>
        <p:nvSpPr>
          <p:cNvPr id="4" name="Google Shape;167;p4">
            <a:extLst>
              <a:ext uri="{FF2B5EF4-FFF2-40B4-BE49-F238E27FC236}">
                <a16:creationId xmlns:a16="http://schemas.microsoft.com/office/drawing/2014/main" id="{15B441CF-6D34-0CF2-11F7-AA0BF7A6C4A5}"/>
              </a:ext>
            </a:extLst>
          </p:cNvPr>
          <p:cNvSpPr txBox="1">
            <a:spLocks/>
          </p:cNvSpPr>
          <p:nvPr/>
        </p:nvSpPr>
        <p:spPr>
          <a:xfrm>
            <a:off x="532575" y="2150325"/>
            <a:ext cx="2397900" cy="21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buFont typeface="Arial"/>
              <a:buNone/>
            </a:pPr>
            <a:r>
              <a:rPr lang="es-MX" b="1" dirty="0" err="1"/>
              <a:t>Node</a:t>
            </a:r>
            <a:endParaRPr lang="es-MX" b="1" dirty="0"/>
          </a:p>
          <a:p>
            <a:pPr marL="171450" indent="-171450">
              <a:buSzPts val="1100"/>
              <a:buFont typeface="Arial" panose="020B0604020202020204" pitchFamily="34" charset="0"/>
              <a:buChar char="•"/>
            </a:pPr>
            <a:endParaRPr lang="es-MX" b="1" dirty="0"/>
          </a:p>
          <a:p>
            <a:pPr marL="171450" indent="-171450">
              <a:buSzPts val="1100"/>
              <a:buFont typeface="Arial" panose="020B0604020202020204" pitchFamily="34" charset="0"/>
              <a:buChar char="•"/>
            </a:pPr>
            <a:r>
              <a:rPr lang="es-MX" dirty="0"/>
              <a:t>Express</a:t>
            </a:r>
          </a:p>
          <a:p>
            <a:pPr marL="171450" indent="-171450">
              <a:buSzPts val="1100"/>
              <a:buFont typeface="Arial" panose="020B0604020202020204" pitchFamily="34" charset="0"/>
              <a:buChar char="•"/>
            </a:pPr>
            <a:r>
              <a:rPr lang="es-MX" dirty="0"/>
              <a:t>Servidor estático</a:t>
            </a:r>
          </a:p>
          <a:p>
            <a:pPr marL="171450" indent="-171450">
              <a:buSzPts val="1100"/>
              <a:buFont typeface="Arial" panose="020B0604020202020204" pitchFamily="34" charset="0"/>
              <a:buChar char="•"/>
            </a:pPr>
            <a:r>
              <a:rPr lang="es-MX" dirty="0" err="1"/>
              <a:t>Nodemon</a:t>
            </a:r>
            <a:endParaRPr lang="es-MX" dirty="0"/>
          </a:p>
          <a:p>
            <a:pPr marL="171450" indent="-171450">
              <a:buSzPts val="1100"/>
              <a:buFont typeface="Arial" panose="020B0604020202020204" pitchFamily="34" charset="0"/>
              <a:buChar char="•"/>
            </a:pPr>
            <a:r>
              <a:rPr lang="es-MX" dirty="0"/>
              <a:t>Rutas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7"/>
          <p:cNvSpPr txBox="1">
            <a:spLocks noGrp="1"/>
          </p:cNvSpPr>
          <p:nvPr>
            <p:ph type="title"/>
          </p:nvPr>
        </p:nvSpPr>
        <p:spPr>
          <a:xfrm>
            <a:off x="397424" y="683150"/>
            <a:ext cx="6186255" cy="450123"/>
          </a:xfrm>
          <a:prstGeom prst="rect">
            <a:avLst/>
          </a:prstGeom>
          <a:solidFill>
            <a:srgbClr val="F7C823"/>
          </a:solidFill>
          <a:ln>
            <a:noFill/>
          </a:ln>
        </p:spPr>
        <p:txBody>
          <a:bodyPr spcFirstLastPara="1" wrap="square" lIns="0" tIns="0" rIns="0" bIns="0" anchor="t" anchorCtr="0">
            <a:spAutoFit/>
          </a:bodyPr>
          <a:lstStyle/>
          <a:p>
            <a:pPr marL="0" lvl="0" indent="0" algn="l" rtl="0">
              <a:lnSpc>
                <a:spcPct val="116799"/>
              </a:lnSpc>
              <a:spcBef>
                <a:spcPts val="0"/>
              </a:spcBef>
              <a:spcAft>
                <a:spcPts val="0"/>
              </a:spcAft>
              <a:buNone/>
            </a:pPr>
            <a:r>
              <a:rPr lang="en-US" sz="2500" b="1" dirty="0" err="1">
                <a:solidFill>
                  <a:srgbClr val="3E3E3E"/>
                </a:solidFill>
                <a:latin typeface="Montserrat"/>
                <a:ea typeface="Montserrat"/>
                <a:cs typeface="Montserrat"/>
                <a:sym typeface="Montserrat"/>
              </a:rPr>
              <a:t>Enviando</a:t>
            </a:r>
            <a:r>
              <a:rPr lang="en-US" sz="2500" b="1" dirty="0">
                <a:solidFill>
                  <a:srgbClr val="3E3E3E"/>
                </a:solidFill>
                <a:latin typeface="Montserrat"/>
                <a:ea typeface="Montserrat"/>
                <a:cs typeface="Montserrat"/>
                <a:sym typeface="Montserrat"/>
              </a:rPr>
              <a:t> la </a:t>
            </a:r>
            <a:r>
              <a:rPr lang="en-US" sz="2500" b="1" dirty="0" err="1">
                <a:solidFill>
                  <a:srgbClr val="3E3E3E"/>
                </a:solidFill>
                <a:latin typeface="Montserrat"/>
                <a:ea typeface="Montserrat"/>
                <a:cs typeface="Montserrat"/>
                <a:sym typeface="Montserrat"/>
              </a:rPr>
              <a:t>petición</a:t>
            </a:r>
            <a:r>
              <a:rPr lang="en-US" sz="2500" b="1" dirty="0">
                <a:solidFill>
                  <a:srgbClr val="3E3E3E"/>
                </a:solidFill>
                <a:latin typeface="Montserrat"/>
                <a:ea typeface="Montserrat"/>
                <a:cs typeface="Montserrat"/>
                <a:sym typeface="Montserrat"/>
              </a:rPr>
              <a:t> al </a:t>
            </a:r>
            <a:r>
              <a:rPr lang="en-US" sz="2500" b="1" dirty="0" err="1">
                <a:solidFill>
                  <a:srgbClr val="3E3E3E"/>
                </a:solidFill>
                <a:latin typeface="Montserrat"/>
                <a:ea typeface="Montserrat"/>
                <a:cs typeface="Montserrat"/>
                <a:sym typeface="Montserrat"/>
              </a:rPr>
              <a:t>servidor</a:t>
            </a:r>
            <a:endParaRPr sz="2500" b="1" dirty="0">
              <a:latin typeface="Montserrat"/>
              <a:ea typeface="Montserrat"/>
              <a:cs typeface="Montserrat"/>
              <a:sym typeface="Montserrat"/>
            </a:endParaRPr>
          </a:p>
        </p:txBody>
      </p:sp>
      <p:pic>
        <p:nvPicPr>
          <p:cNvPr id="4" name="Imagen 3">
            <a:extLst>
              <a:ext uri="{FF2B5EF4-FFF2-40B4-BE49-F238E27FC236}">
                <a16:creationId xmlns:a16="http://schemas.microsoft.com/office/drawing/2014/main" id="{98DCD08B-5868-80EC-06AF-1F852FA41654}"/>
              </a:ext>
            </a:extLst>
          </p:cNvPr>
          <p:cNvPicPr>
            <a:picLocks noChangeAspect="1"/>
          </p:cNvPicPr>
          <p:nvPr/>
        </p:nvPicPr>
        <p:blipFill>
          <a:blip r:embed="rId3"/>
          <a:stretch>
            <a:fillRect/>
          </a:stretch>
        </p:blipFill>
        <p:spPr>
          <a:xfrm>
            <a:off x="1044037" y="1637453"/>
            <a:ext cx="6592220" cy="2391109"/>
          </a:xfrm>
          <a:prstGeom prst="rect">
            <a:avLst/>
          </a:prstGeom>
        </p:spPr>
      </p:pic>
      <p:sp>
        <p:nvSpPr>
          <p:cNvPr id="5" name="Elipse 4">
            <a:extLst>
              <a:ext uri="{FF2B5EF4-FFF2-40B4-BE49-F238E27FC236}">
                <a16:creationId xmlns:a16="http://schemas.microsoft.com/office/drawing/2014/main" id="{D525E1CA-28E5-F8D5-CEEA-F9F2E0AE4B9E}"/>
              </a:ext>
            </a:extLst>
          </p:cNvPr>
          <p:cNvSpPr/>
          <p:nvPr/>
        </p:nvSpPr>
        <p:spPr>
          <a:xfrm>
            <a:off x="920931" y="1593669"/>
            <a:ext cx="836023" cy="5943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a:extLst>
              <a:ext uri="{FF2B5EF4-FFF2-40B4-BE49-F238E27FC236}">
                <a16:creationId xmlns:a16="http://schemas.microsoft.com/office/drawing/2014/main" id="{597BBC3D-54DA-E5F9-9626-9A8077D4D1ED}"/>
              </a:ext>
            </a:extLst>
          </p:cNvPr>
          <p:cNvSpPr/>
          <p:nvPr/>
        </p:nvSpPr>
        <p:spPr>
          <a:xfrm>
            <a:off x="1574074" y="2930514"/>
            <a:ext cx="2560320" cy="9360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8">
            <a:extLst>
              <a:ext uri="{FF2B5EF4-FFF2-40B4-BE49-F238E27FC236}">
                <a16:creationId xmlns:a16="http://schemas.microsoft.com/office/drawing/2014/main" id="{71444BB0-C88E-52DD-52F4-9113B4493152}"/>
              </a:ext>
            </a:extLst>
          </p:cNvPr>
          <p:cNvSpPr/>
          <p:nvPr/>
        </p:nvSpPr>
        <p:spPr>
          <a:xfrm>
            <a:off x="1044037" y="2518954"/>
            <a:ext cx="1450969" cy="3418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0D287176-B59D-73F6-4EAC-E8F42E9C376A}"/>
              </a:ext>
            </a:extLst>
          </p:cNvPr>
          <p:cNvSpPr/>
          <p:nvPr/>
        </p:nvSpPr>
        <p:spPr>
          <a:xfrm>
            <a:off x="2216331" y="1753848"/>
            <a:ext cx="1741715" cy="2904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a:extLst>
              <a:ext uri="{FF2B5EF4-FFF2-40B4-BE49-F238E27FC236}">
                <a16:creationId xmlns:a16="http://schemas.microsoft.com/office/drawing/2014/main" id="{E5C9F181-6E25-12B7-FA93-BE3FA2D7310E}"/>
              </a:ext>
            </a:extLst>
          </p:cNvPr>
          <p:cNvSpPr/>
          <p:nvPr/>
        </p:nvSpPr>
        <p:spPr>
          <a:xfrm>
            <a:off x="2830286" y="2201092"/>
            <a:ext cx="546464" cy="3178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3" name="Conector recto de flecha 12">
            <a:extLst>
              <a:ext uri="{FF2B5EF4-FFF2-40B4-BE49-F238E27FC236}">
                <a16:creationId xmlns:a16="http://schemas.microsoft.com/office/drawing/2014/main" id="{B11B4B95-B550-CC9B-EBA1-F58CD59FE2E8}"/>
              </a:ext>
            </a:extLst>
          </p:cNvPr>
          <p:cNvCxnSpPr>
            <a:stCxn id="5" idx="0"/>
          </p:cNvCxnSpPr>
          <p:nvPr/>
        </p:nvCxnSpPr>
        <p:spPr>
          <a:xfrm flipV="1">
            <a:off x="1338943" y="1365069"/>
            <a:ext cx="0" cy="228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Google Shape;334;p14">
            <a:extLst>
              <a:ext uri="{FF2B5EF4-FFF2-40B4-BE49-F238E27FC236}">
                <a16:creationId xmlns:a16="http://schemas.microsoft.com/office/drawing/2014/main" id="{3804BF54-D55F-4FD4-FD32-F1682614C880}"/>
              </a:ext>
            </a:extLst>
          </p:cNvPr>
          <p:cNvSpPr txBox="1"/>
          <p:nvPr/>
        </p:nvSpPr>
        <p:spPr>
          <a:xfrm>
            <a:off x="384725" y="1105141"/>
            <a:ext cx="2110281" cy="2657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Indicamos el método</a:t>
            </a:r>
            <a:endParaRPr lang="es-MX" sz="1400" dirty="0">
              <a:latin typeface="Montserrat"/>
              <a:ea typeface="Montserrat"/>
              <a:cs typeface="Montserrat"/>
              <a:sym typeface="Montserrat"/>
            </a:endParaRPr>
          </a:p>
        </p:txBody>
      </p:sp>
      <p:sp>
        <p:nvSpPr>
          <p:cNvPr id="15" name="Google Shape;334;p14">
            <a:extLst>
              <a:ext uri="{FF2B5EF4-FFF2-40B4-BE49-F238E27FC236}">
                <a16:creationId xmlns:a16="http://schemas.microsoft.com/office/drawing/2014/main" id="{87C59FF2-E24F-A372-7289-6D78A5DA0C89}"/>
              </a:ext>
            </a:extLst>
          </p:cNvPr>
          <p:cNvSpPr txBox="1"/>
          <p:nvPr/>
        </p:nvSpPr>
        <p:spPr>
          <a:xfrm>
            <a:off x="2336389" y="1276894"/>
            <a:ext cx="2110281" cy="2657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Invocamos la ruta</a:t>
            </a:r>
            <a:endParaRPr lang="es-MX" sz="1400" dirty="0">
              <a:latin typeface="Montserrat"/>
              <a:ea typeface="Montserrat"/>
              <a:cs typeface="Montserrat"/>
              <a:sym typeface="Montserrat"/>
            </a:endParaRPr>
          </a:p>
        </p:txBody>
      </p:sp>
      <p:cxnSp>
        <p:nvCxnSpPr>
          <p:cNvPr id="16" name="Conector recto de flecha 15">
            <a:extLst>
              <a:ext uri="{FF2B5EF4-FFF2-40B4-BE49-F238E27FC236}">
                <a16:creationId xmlns:a16="http://schemas.microsoft.com/office/drawing/2014/main" id="{2B57C622-DD29-6B05-A99D-DF967F6AEAF9}"/>
              </a:ext>
            </a:extLst>
          </p:cNvPr>
          <p:cNvCxnSpPr/>
          <p:nvPr/>
        </p:nvCxnSpPr>
        <p:spPr>
          <a:xfrm flipV="1">
            <a:off x="3091543" y="1525248"/>
            <a:ext cx="0" cy="228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Google Shape;334;p14">
            <a:extLst>
              <a:ext uri="{FF2B5EF4-FFF2-40B4-BE49-F238E27FC236}">
                <a16:creationId xmlns:a16="http://schemas.microsoft.com/office/drawing/2014/main" id="{5351ADFF-89BF-0393-C468-F3BE8E494DAE}"/>
              </a:ext>
            </a:extLst>
          </p:cNvPr>
          <p:cNvSpPr txBox="1"/>
          <p:nvPr/>
        </p:nvSpPr>
        <p:spPr>
          <a:xfrm>
            <a:off x="4372212" y="2758391"/>
            <a:ext cx="3026226" cy="100898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Agregamos información al </a:t>
            </a:r>
            <a:r>
              <a:rPr lang="es-MX" sz="1400" dirty="0" err="1">
                <a:solidFill>
                  <a:srgbClr val="595959"/>
                </a:solidFill>
                <a:latin typeface="Montserrat"/>
                <a:ea typeface="Montserrat"/>
                <a:cs typeface="Montserrat"/>
                <a:sym typeface="Montserrat"/>
              </a:rPr>
              <a:t>body</a:t>
            </a:r>
            <a:r>
              <a:rPr lang="es-MX" sz="1400" dirty="0">
                <a:solidFill>
                  <a:srgbClr val="595959"/>
                </a:solidFill>
                <a:latin typeface="Montserrat"/>
                <a:ea typeface="Montserrat"/>
                <a:cs typeface="Montserrat"/>
                <a:sym typeface="Montserrat"/>
              </a:rPr>
              <a:t> de la “request” y especificamos que lo haremos agregando un JSON</a:t>
            </a:r>
            <a:endParaRPr lang="es-MX" sz="1400" dirty="0">
              <a:latin typeface="Montserrat"/>
              <a:ea typeface="Montserrat"/>
              <a:cs typeface="Montserrat"/>
              <a:sym typeface="Montserrat"/>
            </a:endParaRPr>
          </a:p>
        </p:txBody>
      </p:sp>
      <p:cxnSp>
        <p:nvCxnSpPr>
          <p:cNvPr id="19" name="Conector recto de flecha 18">
            <a:extLst>
              <a:ext uri="{FF2B5EF4-FFF2-40B4-BE49-F238E27FC236}">
                <a16:creationId xmlns:a16="http://schemas.microsoft.com/office/drawing/2014/main" id="{C76886F6-5468-CC53-F156-C7807F6B7FFD}"/>
              </a:ext>
            </a:extLst>
          </p:cNvPr>
          <p:cNvCxnSpPr>
            <a:cxnSpLocks/>
          </p:cNvCxnSpPr>
          <p:nvPr/>
        </p:nvCxnSpPr>
        <p:spPr>
          <a:xfrm>
            <a:off x="3376750" y="2360023"/>
            <a:ext cx="849084" cy="3983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B457D113-387E-19E2-29D8-6F5D09DED859}"/>
              </a:ext>
            </a:extLst>
          </p:cNvPr>
          <p:cNvCxnSpPr>
            <a:cxnSpLocks/>
            <a:stCxn id="9" idx="3"/>
          </p:cNvCxnSpPr>
          <p:nvPr/>
        </p:nvCxnSpPr>
        <p:spPr>
          <a:xfrm>
            <a:off x="2495006" y="2689860"/>
            <a:ext cx="1730828" cy="170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A2642A0D-1B06-6305-AA43-A0BC0081A630}"/>
              </a:ext>
            </a:extLst>
          </p:cNvPr>
          <p:cNvCxnSpPr>
            <a:cxnSpLocks/>
          </p:cNvCxnSpPr>
          <p:nvPr/>
        </p:nvCxnSpPr>
        <p:spPr>
          <a:xfrm>
            <a:off x="4154497" y="3359211"/>
            <a:ext cx="1856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577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7"/>
          <p:cNvSpPr txBox="1">
            <a:spLocks noGrp="1"/>
          </p:cNvSpPr>
          <p:nvPr>
            <p:ph type="title"/>
          </p:nvPr>
        </p:nvSpPr>
        <p:spPr>
          <a:xfrm>
            <a:off x="397424" y="683150"/>
            <a:ext cx="6186255" cy="450123"/>
          </a:xfrm>
          <a:prstGeom prst="rect">
            <a:avLst/>
          </a:prstGeom>
          <a:solidFill>
            <a:srgbClr val="F7C823"/>
          </a:solidFill>
          <a:ln>
            <a:noFill/>
          </a:ln>
        </p:spPr>
        <p:txBody>
          <a:bodyPr spcFirstLastPara="1" wrap="square" lIns="0" tIns="0" rIns="0" bIns="0" anchor="t" anchorCtr="0">
            <a:spAutoFit/>
          </a:bodyPr>
          <a:lstStyle/>
          <a:p>
            <a:pPr marL="0" lvl="0" indent="0" algn="l" rtl="0">
              <a:lnSpc>
                <a:spcPct val="116799"/>
              </a:lnSpc>
              <a:spcBef>
                <a:spcPts val="0"/>
              </a:spcBef>
              <a:spcAft>
                <a:spcPts val="0"/>
              </a:spcAft>
              <a:buNone/>
            </a:pPr>
            <a:r>
              <a:rPr lang="en-US" sz="2500" b="1" dirty="0" err="1">
                <a:solidFill>
                  <a:srgbClr val="3E3E3E"/>
                </a:solidFill>
                <a:latin typeface="Montserrat"/>
                <a:ea typeface="Montserrat"/>
                <a:cs typeface="Montserrat"/>
                <a:sym typeface="Montserrat"/>
              </a:rPr>
              <a:t>Programando</a:t>
            </a:r>
            <a:r>
              <a:rPr lang="en-US" sz="2500" b="1" dirty="0">
                <a:solidFill>
                  <a:srgbClr val="3E3E3E"/>
                </a:solidFill>
                <a:latin typeface="Montserrat"/>
                <a:ea typeface="Montserrat"/>
                <a:cs typeface="Montserrat"/>
                <a:sym typeface="Montserrat"/>
              </a:rPr>
              <a:t> en </a:t>
            </a:r>
            <a:r>
              <a:rPr lang="en-US" sz="2500" b="1" dirty="0" err="1">
                <a:solidFill>
                  <a:srgbClr val="3E3E3E"/>
                </a:solidFill>
                <a:latin typeface="Montserrat"/>
                <a:ea typeface="Montserrat"/>
                <a:cs typeface="Montserrat"/>
                <a:sym typeface="Montserrat"/>
              </a:rPr>
              <a:t>el</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servidor</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el</a:t>
            </a:r>
            <a:r>
              <a:rPr lang="en-US" sz="2500" b="1" dirty="0">
                <a:solidFill>
                  <a:srgbClr val="3E3E3E"/>
                </a:solidFill>
                <a:latin typeface="Montserrat"/>
                <a:ea typeface="Montserrat"/>
                <a:cs typeface="Montserrat"/>
                <a:sym typeface="Montserrat"/>
              </a:rPr>
              <a:t> POST</a:t>
            </a:r>
            <a:endParaRPr sz="2500" b="1" dirty="0">
              <a:latin typeface="Montserrat"/>
              <a:ea typeface="Montserrat"/>
              <a:cs typeface="Montserrat"/>
              <a:sym typeface="Montserrat"/>
            </a:endParaRPr>
          </a:p>
        </p:txBody>
      </p:sp>
      <p:pic>
        <p:nvPicPr>
          <p:cNvPr id="3" name="Imagen 2">
            <a:extLst>
              <a:ext uri="{FF2B5EF4-FFF2-40B4-BE49-F238E27FC236}">
                <a16:creationId xmlns:a16="http://schemas.microsoft.com/office/drawing/2014/main" id="{F5CE1495-C7AD-DB6B-0E39-A9CBE5C7C3C1}"/>
              </a:ext>
            </a:extLst>
          </p:cNvPr>
          <p:cNvPicPr>
            <a:picLocks noChangeAspect="1"/>
          </p:cNvPicPr>
          <p:nvPr/>
        </p:nvPicPr>
        <p:blipFill>
          <a:blip r:embed="rId3"/>
          <a:stretch>
            <a:fillRect/>
          </a:stretch>
        </p:blipFill>
        <p:spPr>
          <a:xfrm>
            <a:off x="397424" y="1836822"/>
            <a:ext cx="3031576" cy="734928"/>
          </a:xfrm>
          <a:prstGeom prst="rect">
            <a:avLst/>
          </a:prstGeom>
        </p:spPr>
      </p:pic>
      <p:sp>
        <p:nvSpPr>
          <p:cNvPr id="6" name="Google Shape;334;p14">
            <a:extLst>
              <a:ext uri="{FF2B5EF4-FFF2-40B4-BE49-F238E27FC236}">
                <a16:creationId xmlns:a16="http://schemas.microsoft.com/office/drawing/2014/main" id="{5878667C-B147-9913-D491-C2717323D11E}"/>
              </a:ext>
            </a:extLst>
          </p:cNvPr>
          <p:cNvSpPr txBox="1"/>
          <p:nvPr/>
        </p:nvSpPr>
        <p:spPr>
          <a:xfrm>
            <a:off x="397424" y="1273847"/>
            <a:ext cx="8354326" cy="51346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Al igual que en los casos anteriores, creamos la ruta en la cual recibiremos la request con la información para agregar a nuestro array.</a:t>
            </a:r>
            <a:endParaRPr lang="es-MX" sz="1400" dirty="0">
              <a:latin typeface="Montserrat"/>
              <a:ea typeface="Montserrat"/>
              <a:cs typeface="Montserrat"/>
              <a:sym typeface="Montserrat"/>
            </a:endParaRPr>
          </a:p>
        </p:txBody>
      </p:sp>
      <p:sp>
        <p:nvSpPr>
          <p:cNvPr id="7" name="Google Shape;334;p14">
            <a:extLst>
              <a:ext uri="{FF2B5EF4-FFF2-40B4-BE49-F238E27FC236}">
                <a16:creationId xmlns:a16="http://schemas.microsoft.com/office/drawing/2014/main" id="{EDBDDF24-0FEF-6CF6-EB86-6EB448223F85}"/>
              </a:ext>
            </a:extLst>
          </p:cNvPr>
          <p:cNvSpPr txBox="1"/>
          <p:nvPr/>
        </p:nvSpPr>
        <p:spPr>
          <a:xfrm>
            <a:off x="394837" y="2732532"/>
            <a:ext cx="8354326" cy="2000030"/>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En este caso, tenemos dentro de </a:t>
            </a:r>
            <a:r>
              <a:rPr lang="es-MX" dirty="0" err="1">
                <a:solidFill>
                  <a:srgbClr val="595959"/>
                </a:solidFill>
                <a:latin typeface="Montserrat"/>
                <a:ea typeface="Montserrat"/>
                <a:cs typeface="Montserrat"/>
                <a:sym typeface="Montserrat"/>
              </a:rPr>
              <a:t>req</a:t>
            </a:r>
            <a:r>
              <a:rPr lang="es-MX" dirty="0">
                <a:solidFill>
                  <a:srgbClr val="595959"/>
                </a:solidFill>
                <a:latin typeface="Montserrat"/>
                <a:ea typeface="Montserrat"/>
                <a:cs typeface="Montserrat"/>
                <a:sym typeface="Montserrat"/>
              </a:rPr>
              <a:t>, la propiedad </a:t>
            </a:r>
            <a:r>
              <a:rPr lang="es-MX" dirty="0" err="1">
                <a:solidFill>
                  <a:srgbClr val="595959"/>
                </a:solidFill>
                <a:latin typeface="Montserrat"/>
                <a:ea typeface="Montserrat"/>
                <a:cs typeface="Montserrat"/>
                <a:sym typeface="Montserrat"/>
              </a:rPr>
              <a:t>body</a:t>
            </a:r>
            <a:r>
              <a:rPr lang="es-MX" dirty="0">
                <a:solidFill>
                  <a:srgbClr val="595959"/>
                </a:solidFill>
                <a:latin typeface="Montserrat"/>
                <a:ea typeface="Montserrat"/>
                <a:cs typeface="Montserrat"/>
                <a:sym typeface="Montserrat"/>
              </a:rPr>
              <a:t>, que en su interior recibe los parámetros enviados a través del POST en el </a:t>
            </a:r>
            <a:r>
              <a:rPr lang="es-MX" dirty="0" err="1">
                <a:solidFill>
                  <a:srgbClr val="595959"/>
                </a:solidFill>
                <a:latin typeface="Montserrat"/>
                <a:ea typeface="Montserrat"/>
                <a:cs typeface="Montserrat"/>
                <a:sym typeface="Montserrat"/>
              </a:rPr>
              <a:t>frontend</a:t>
            </a:r>
            <a:r>
              <a:rPr lang="es-MX" dirty="0">
                <a:solidFill>
                  <a:srgbClr val="595959"/>
                </a:solidFill>
                <a:latin typeface="Montserrat"/>
                <a:ea typeface="Montserrat"/>
                <a:cs typeface="Montserrat"/>
                <a:sym typeface="Montserrat"/>
              </a:rPr>
              <a:t> (o en este caso desde </a:t>
            </a:r>
            <a:r>
              <a:rPr lang="es-MX" dirty="0" err="1">
                <a:solidFill>
                  <a:srgbClr val="595959"/>
                </a:solidFill>
                <a:latin typeface="Montserrat"/>
                <a:ea typeface="Montserrat"/>
                <a:cs typeface="Montserrat"/>
                <a:sym typeface="Montserrat"/>
              </a:rPr>
              <a:t>postman</a:t>
            </a:r>
            <a:r>
              <a:rPr lang="es-MX" dirty="0">
                <a:solidFill>
                  <a:srgbClr val="595959"/>
                </a:solidFill>
                <a:latin typeface="Montserrat"/>
                <a:ea typeface="Montserrat"/>
                <a:cs typeface="Montserrat"/>
                <a:sym typeface="Montserrat"/>
              </a:rPr>
              <a:t>).</a:t>
            </a:r>
          </a:p>
          <a:p>
            <a:pPr marL="12700" marR="5080" lvl="0" indent="0" algn="l" rtl="0">
              <a:lnSpc>
                <a:spcPct val="115399"/>
              </a:lnSpc>
              <a:spcBef>
                <a:spcPts val="0"/>
              </a:spcBef>
              <a:spcAft>
                <a:spcPts val="0"/>
              </a:spcAft>
              <a:buNone/>
            </a:pPr>
            <a:endParaRPr lang="es-MX" sz="1400" dirty="0">
              <a:solidFill>
                <a:srgbClr val="595959"/>
              </a:solidFill>
              <a:latin typeface="Montserrat"/>
              <a:ea typeface="Montserrat"/>
              <a:cs typeface="Montserrat"/>
              <a:sym typeface="Montserrat"/>
            </a:endParaRPr>
          </a:p>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Podemos acceder a los valores que necesitamos a través de</a:t>
            </a:r>
            <a:r>
              <a:rPr lang="es-MX" dirty="0">
                <a:solidFill>
                  <a:srgbClr val="595959"/>
                </a:solidFill>
                <a:latin typeface="Montserrat"/>
                <a:ea typeface="Montserrat"/>
                <a:cs typeface="Montserrat"/>
                <a:sym typeface="Montserrat"/>
              </a:rPr>
              <a:t>:</a:t>
            </a:r>
          </a:p>
          <a:p>
            <a:pPr marL="12700" marR="5080" lvl="0" indent="0" algn="l" rtl="0">
              <a:lnSpc>
                <a:spcPct val="115399"/>
              </a:lnSpc>
              <a:spcBef>
                <a:spcPts val="0"/>
              </a:spcBef>
              <a:spcAft>
                <a:spcPts val="0"/>
              </a:spcAft>
              <a:buNone/>
            </a:pPr>
            <a:r>
              <a:rPr lang="es-MX" b="1" dirty="0">
                <a:solidFill>
                  <a:srgbClr val="595959"/>
                </a:solidFill>
                <a:latin typeface="Montserrat"/>
                <a:ea typeface="Montserrat"/>
                <a:cs typeface="Montserrat"/>
                <a:sym typeface="Montserrat"/>
              </a:rPr>
              <a:t>	</a:t>
            </a:r>
            <a:r>
              <a:rPr lang="es-MX" b="1" dirty="0" err="1">
                <a:solidFill>
                  <a:srgbClr val="595959"/>
                </a:solidFill>
                <a:latin typeface="Montserrat"/>
                <a:ea typeface="Montserrat"/>
                <a:cs typeface="Montserrat"/>
                <a:sym typeface="Montserrat"/>
              </a:rPr>
              <a:t>req.body.title</a:t>
            </a:r>
            <a:endParaRPr lang="es-MX" b="1" dirty="0">
              <a:solidFill>
                <a:srgbClr val="595959"/>
              </a:solidFill>
              <a:latin typeface="Montserrat"/>
              <a:ea typeface="Montserrat"/>
              <a:cs typeface="Montserrat"/>
              <a:sym typeface="Montserrat"/>
            </a:endParaRPr>
          </a:p>
          <a:p>
            <a:pPr marL="12700" marR="5080" lvl="0" indent="0" algn="l" rtl="0">
              <a:lnSpc>
                <a:spcPct val="115399"/>
              </a:lnSpc>
              <a:spcBef>
                <a:spcPts val="0"/>
              </a:spcBef>
              <a:spcAft>
                <a:spcPts val="0"/>
              </a:spcAft>
              <a:buNone/>
            </a:pPr>
            <a:r>
              <a:rPr lang="es-MX" b="1" dirty="0">
                <a:solidFill>
                  <a:srgbClr val="595959"/>
                </a:solidFill>
                <a:latin typeface="Montserrat"/>
                <a:ea typeface="Montserrat"/>
                <a:cs typeface="Montserrat"/>
                <a:sym typeface="Montserrat"/>
              </a:rPr>
              <a:t>	</a:t>
            </a:r>
            <a:r>
              <a:rPr lang="es-MX" b="1" dirty="0" err="1">
                <a:solidFill>
                  <a:srgbClr val="595959"/>
                </a:solidFill>
                <a:latin typeface="Montserrat"/>
                <a:ea typeface="Montserrat"/>
                <a:cs typeface="Montserrat"/>
                <a:sym typeface="Montserrat"/>
              </a:rPr>
              <a:t>req.body.director</a:t>
            </a:r>
            <a:endParaRPr lang="es-MX" b="1" dirty="0">
              <a:solidFill>
                <a:srgbClr val="595959"/>
              </a:solidFill>
              <a:latin typeface="Montserrat"/>
              <a:ea typeface="Montserrat"/>
              <a:cs typeface="Montserrat"/>
              <a:sym typeface="Montserrat"/>
            </a:endParaRPr>
          </a:p>
          <a:p>
            <a:pPr marL="12700" marR="5080" lvl="0" indent="0" algn="l" rtl="0">
              <a:lnSpc>
                <a:spcPct val="115399"/>
              </a:lnSpc>
              <a:spcBef>
                <a:spcPts val="0"/>
              </a:spcBef>
              <a:spcAft>
                <a:spcPts val="0"/>
              </a:spcAft>
              <a:buNone/>
            </a:pPr>
            <a:r>
              <a:rPr lang="es-MX" sz="1400" b="1" dirty="0">
                <a:solidFill>
                  <a:srgbClr val="595959"/>
                </a:solidFill>
                <a:latin typeface="Montserrat"/>
                <a:ea typeface="Montserrat"/>
                <a:cs typeface="Montserrat"/>
                <a:sym typeface="Montserrat"/>
              </a:rPr>
              <a:t>	</a:t>
            </a:r>
            <a:r>
              <a:rPr lang="es-MX" sz="1400" b="1" dirty="0" err="1">
                <a:solidFill>
                  <a:srgbClr val="595959"/>
                </a:solidFill>
                <a:latin typeface="Montserrat"/>
                <a:ea typeface="Montserrat"/>
                <a:cs typeface="Montserrat"/>
                <a:sym typeface="Montserrat"/>
              </a:rPr>
              <a:t>req.body.year</a:t>
            </a:r>
            <a:endParaRPr lang="es-MX" sz="1400" b="1" dirty="0">
              <a:solidFill>
                <a:srgbClr val="595959"/>
              </a:solidFill>
              <a:latin typeface="Montserrat"/>
              <a:ea typeface="Montserrat"/>
              <a:cs typeface="Montserrat"/>
              <a:sym typeface="Montserrat"/>
            </a:endParaRPr>
          </a:p>
          <a:p>
            <a:pPr marL="12700" marR="5080" lvl="0" indent="0" algn="l" rtl="0">
              <a:lnSpc>
                <a:spcPct val="115399"/>
              </a:lnSpc>
              <a:spcBef>
                <a:spcPts val="0"/>
              </a:spcBef>
              <a:spcAft>
                <a:spcPts val="0"/>
              </a:spcAft>
              <a:buNone/>
            </a:pPr>
            <a:endParaRPr lang="es-MX" sz="1400" dirty="0">
              <a:solidFill>
                <a:srgbClr val="595959"/>
              </a:solidFill>
              <a:latin typeface="Montserrat"/>
              <a:ea typeface="Montserrat"/>
              <a:cs typeface="Montserrat"/>
              <a:sym typeface="Montserrat"/>
            </a:endParaRPr>
          </a:p>
        </p:txBody>
      </p:sp>
    </p:spTree>
    <p:extLst>
      <p:ext uri="{BB962C8B-B14F-4D97-AF65-F5344CB8AC3E}">
        <p14:creationId xmlns:p14="http://schemas.microsoft.com/office/powerpoint/2010/main" val="607705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7"/>
          <p:cNvSpPr txBox="1">
            <a:spLocks noGrp="1"/>
          </p:cNvSpPr>
          <p:nvPr>
            <p:ph type="title"/>
          </p:nvPr>
        </p:nvSpPr>
        <p:spPr>
          <a:xfrm>
            <a:off x="397424" y="683150"/>
            <a:ext cx="6186255" cy="450123"/>
          </a:xfrm>
          <a:prstGeom prst="rect">
            <a:avLst/>
          </a:prstGeom>
          <a:solidFill>
            <a:srgbClr val="F7C823"/>
          </a:solidFill>
          <a:ln>
            <a:noFill/>
          </a:ln>
        </p:spPr>
        <p:txBody>
          <a:bodyPr spcFirstLastPara="1" wrap="square" lIns="0" tIns="0" rIns="0" bIns="0" anchor="t" anchorCtr="0">
            <a:spAutoFit/>
          </a:bodyPr>
          <a:lstStyle/>
          <a:p>
            <a:pPr marL="0" lvl="0" indent="0" algn="l" rtl="0">
              <a:lnSpc>
                <a:spcPct val="116799"/>
              </a:lnSpc>
              <a:spcBef>
                <a:spcPts val="0"/>
              </a:spcBef>
              <a:spcAft>
                <a:spcPts val="0"/>
              </a:spcAft>
              <a:buNone/>
            </a:pPr>
            <a:r>
              <a:rPr lang="en-US" sz="2500" b="1" dirty="0" err="1">
                <a:solidFill>
                  <a:srgbClr val="3E3E3E"/>
                </a:solidFill>
                <a:latin typeface="Montserrat"/>
                <a:ea typeface="Montserrat"/>
                <a:cs typeface="Montserrat"/>
                <a:sym typeface="Montserrat"/>
              </a:rPr>
              <a:t>Programando</a:t>
            </a:r>
            <a:r>
              <a:rPr lang="en-US" sz="2500" b="1" dirty="0">
                <a:solidFill>
                  <a:srgbClr val="3E3E3E"/>
                </a:solidFill>
                <a:latin typeface="Montserrat"/>
                <a:ea typeface="Montserrat"/>
                <a:cs typeface="Montserrat"/>
                <a:sym typeface="Montserrat"/>
              </a:rPr>
              <a:t> en </a:t>
            </a:r>
            <a:r>
              <a:rPr lang="en-US" sz="2500" b="1" dirty="0" err="1">
                <a:solidFill>
                  <a:srgbClr val="3E3E3E"/>
                </a:solidFill>
                <a:latin typeface="Montserrat"/>
                <a:ea typeface="Montserrat"/>
                <a:cs typeface="Montserrat"/>
                <a:sym typeface="Montserrat"/>
              </a:rPr>
              <a:t>el</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servidor</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el</a:t>
            </a:r>
            <a:r>
              <a:rPr lang="en-US" sz="2500" b="1" dirty="0">
                <a:solidFill>
                  <a:srgbClr val="3E3E3E"/>
                </a:solidFill>
                <a:latin typeface="Montserrat"/>
                <a:ea typeface="Montserrat"/>
                <a:cs typeface="Montserrat"/>
                <a:sym typeface="Montserrat"/>
              </a:rPr>
              <a:t> POST</a:t>
            </a:r>
            <a:endParaRPr sz="2500" b="1" dirty="0">
              <a:latin typeface="Montserrat"/>
              <a:ea typeface="Montserrat"/>
              <a:cs typeface="Montserrat"/>
              <a:sym typeface="Montserrat"/>
            </a:endParaRPr>
          </a:p>
        </p:txBody>
      </p:sp>
      <p:sp>
        <p:nvSpPr>
          <p:cNvPr id="6" name="Google Shape;334;p14">
            <a:extLst>
              <a:ext uri="{FF2B5EF4-FFF2-40B4-BE49-F238E27FC236}">
                <a16:creationId xmlns:a16="http://schemas.microsoft.com/office/drawing/2014/main" id="{5878667C-B147-9913-D491-C2717323D11E}"/>
              </a:ext>
            </a:extLst>
          </p:cNvPr>
          <p:cNvSpPr txBox="1"/>
          <p:nvPr/>
        </p:nvSpPr>
        <p:spPr>
          <a:xfrm>
            <a:off x="397424" y="1273847"/>
            <a:ext cx="8354326" cy="51346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Ahora, una vez más agregando un poco de </a:t>
            </a:r>
            <a:r>
              <a:rPr lang="es-MX" dirty="0" err="1">
                <a:solidFill>
                  <a:srgbClr val="595959"/>
                </a:solidFill>
                <a:latin typeface="Montserrat"/>
                <a:ea typeface="Montserrat"/>
                <a:cs typeface="Montserrat"/>
                <a:sym typeface="Montserrat"/>
              </a:rPr>
              <a:t>Javascript</a:t>
            </a:r>
            <a:r>
              <a:rPr lang="es-MX" dirty="0">
                <a:solidFill>
                  <a:srgbClr val="595959"/>
                </a:solidFill>
                <a:latin typeface="Montserrat"/>
                <a:ea typeface="Montserrat"/>
                <a:cs typeface="Montserrat"/>
                <a:sym typeface="Montserrat"/>
              </a:rPr>
              <a:t> creamos un objeto para agregar a nuestro array de películas:</a:t>
            </a:r>
            <a:endParaRPr lang="es-MX" sz="1400" dirty="0">
              <a:latin typeface="Montserrat"/>
              <a:ea typeface="Montserrat"/>
              <a:cs typeface="Montserrat"/>
              <a:sym typeface="Montserrat"/>
            </a:endParaRPr>
          </a:p>
        </p:txBody>
      </p:sp>
      <p:pic>
        <p:nvPicPr>
          <p:cNvPr id="4" name="Imagen 3">
            <a:extLst>
              <a:ext uri="{FF2B5EF4-FFF2-40B4-BE49-F238E27FC236}">
                <a16:creationId xmlns:a16="http://schemas.microsoft.com/office/drawing/2014/main" id="{B561C724-D0A4-E076-8D5E-38D28109A09C}"/>
              </a:ext>
            </a:extLst>
          </p:cNvPr>
          <p:cNvPicPr>
            <a:picLocks noChangeAspect="1"/>
          </p:cNvPicPr>
          <p:nvPr/>
        </p:nvPicPr>
        <p:blipFill>
          <a:blip r:embed="rId3"/>
          <a:stretch>
            <a:fillRect/>
          </a:stretch>
        </p:blipFill>
        <p:spPr>
          <a:xfrm>
            <a:off x="397424" y="1927890"/>
            <a:ext cx="2954686" cy="1856224"/>
          </a:xfrm>
          <a:prstGeom prst="rect">
            <a:avLst/>
          </a:prstGeom>
        </p:spPr>
      </p:pic>
      <p:sp>
        <p:nvSpPr>
          <p:cNvPr id="5" name="Google Shape;334;p14">
            <a:extLst>
              <a:ext uri="{FF2B5EF4-FFF2-40B4-BE49-F238E27FC236}">
                <a16:creationId xmlns:a16="http://schemas.microsoft.com/office/drawing/2014/main" id="{088AB8CA-876C-B06B-0B3B-567FD3774B52}"/>
              </a:ext>
            </a:extLst>
          </p:cNvPr>
          <p:cNvSpPr txBox="1"/>
          <p:nvPr/>
        </p:nvSpPr>
        <p:spPr>
          <a:xfrm>
            <a:off x="397424" y="4045350"/>
            <a:ext cx="8354326" cy="51346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Al igual que en el GET, la manera de resolver cómo agregar la película al array puede diferir de acuerdo a la solución que estemos pensando.</a:t>
            </a:r>
            <a:endParaRPr lang="es-MX" sz="1400" dirty="0">
              <a:latin typeface="Montserrat"/>
              <a:ea typeface="Montserrat"/>
              <a:cs typeface="Montserrat"/>
              <a:sym typeface="Montserrat"/>
            </a:endParaRPr>
          </a:p>
        </p:txBody>
      </p:sp>
    </p:spTree>
    <p:extLst>
      <p:ext uri="{BB962C8B-B14F-4D97-AF65-F5344CB8AC3E}">
        <p14:creationId xmlns:p14="http://schemas.microsoft.com/office/powerpoint/2010/main" val="2257332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7"/>
          <p:cNvSpPr txBox="1">
            <a:spLocks noGrp="1"/>
          </p:cNvSpPr>
          <p:nvPr>
            <p:ph type="title"/>
          </p:nvPr>
        </p:nvSpPr>
        <p:spPr>
          <a:xfrm>
            <a:off x="397424" y="683150"/>
            <a:ext cx="6186255" cy="450123"/>
          </a:xfrm>
          <a:prstGeom prst="rect">
            <a:avLst/>
          </a:prstGeom>
          <a:solidFill>
            <a:srgbClr val="F7C823"/>
          </a:solidFill>
          <a:ln>
            <a:noFill/>
          </a:ln>
        </p:spPr>
        <p:txBody>
          <a:bodyPr spcFirstLastPara="1" wrap="square" lIns="0" tIns="0" rIns="0" bIns="0" anchor="t" anchorCtr="0">
            <a:spAutoFit/>
          </a:bodyPr>
          <a:lstStyle/>
          <a:p>
            <a:pPr marL="0" lvl="0" indent="0" algn="l" rtl="0">
              <a:lnSpc>
                <a:spcPct val="116799"/>
              </a:lnSpc>
              <a:spcBef>
                <a:spcPts val="0"/>
              </a:spcBef>
              <a:spcAft>
                <a:spcPts val="0"/>
              </a:spcAft>
              <a:buNone/>
            </a:pPr>
            <a:r>
              <a:rPr lang="en-US" sz="2500" b="1" dirty="0" err="1">
                <a:solidFill>
                  <a:srgbClr val="3E3E3E"/>
                </a:solidFill>
                <a:latin typeface="Montserrat"/>
                <a:ea typeface="Montserrat"/>
                <a:cs typeface="Montserrat"/>
                <a:sym typeface="Montserrat"/>
              </a:rPr>
              <a:t>Programando</a:t>
            </a:r>
            <a:r>
              <a:rPr lang="en-US" sz="2500" b="1" dirty="0">
                <a:solidFill>
                  <a:srgbClr val="3E3E3E"/>
                </a:solidFill>
                <a:latin typeface="Montserrat"/>
                <a:ea typeface="Montserrat"/>
                <a:cs typeface="Montserrat"/>
                <a:sym typeface="Montserrat"/>
              </a:rPr>
              <a:t> en </a:t>
            </a:r>
            <a:r>
              <a:rPr lang="en-US" sz="2500" b="1" dirty="0" err="1">
                <a:solidFill>
                  <a:srgbClr val="3E3E3E"/>
                </a:solidFill>
                <a:latin typeface="Montserrat"/>
                <a:ea typeface="Montserrat"/>
                <a:cs typeface="Montserrat"/>
                <a:sym typeface="Montserrat"/>
              </a:rPr>
              <a:t>el</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servidor</a:t>
            </a:r>
            <a:r>
              <a:rPr lang="en-US" sz="2500" b="1" dirty="0">
                <a:solidFill>
                  <a:srgbClr val="3E3E3E"/>
                </a:solidFill>
                <a:latin typeface="Montserrat"/>
                <a:ea typeface="Montserrat"/>
                <a:cs typeface="Montserrat"/>
                <a:sym typeface="Montserrat"/>
              </a:rPr>
              <a:t> </a:t>
            </a:r>
            <a:r>
              <a:rPr lang="en-US" sz="2500" b="1" dirty="0" err="1">
                <a:solidFill>
                  <a:srgbClr val="3E3E3E"/>
                </a:solidFill>
                <a:latin typeface="Montserrat"/>
                <a:ea typeface="Montserrat"/>
                <a:cs typeface="Montserrat"/>
                <a:sym typeface="Montserrat"/>
              </a:rPr>
              <a:t>el</a:t>
            </a:r>
            <a:r>
              <a:rPr lang="en-US" sz="2500" b="1" dirty="0">
                <a:solidFill>
                  <a:srgbClr val="3E3E3E"/>
                </a:solidFill>
                <a:latin typeface="Montserrat"/>
                <a:ea typeface="Montserrat"/>
                <a:cs typeface="Montserrat"/>
                <a:sym typeface="Montserrat"/>
              </a:rPr>
              <a:t> POST</a:t>
            </a:r>
            <a:endParaRPr sz="2500" b="1" dirty="0">
              <a:latin typeface="Montserrat"/>
              <a:ea typeface="Montserrat"/>
              <a:cs typeface="Montserrat"/>
              <a:sym typeface="Montserrat"/>
            </a:endParaRPr>
          </a:p>
        </p:txBody>
      </p:sp>
      <p:sp>
        <p:nvSpPr>
          <p:cNvPr id="6" name="Google Shape;334;p14">
            <a:extLst>
              <a:ext uri="{FF2B5EF4-FFF2-40B4-BE49-F238E27FC236}">
                <a16:creationId xmlns:a16="http://schemas.microsoft.com/office/drawing/2014/main" id="{5878667C-B147-9913-D491-C2717323D11E}"/>
              </a:ext>
            </a:extLst>
          </p:cNvPr>
          <p:cNvSpPr txBox="1"/>
          <p:nvPr/>
        </p:nvSpPr>
        <p:spPr>
          <a:xfrm>
            <a:off x="397424" y="1273847"/>
            <a:ext cx="8354326" cy="76122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Ahora, lo único que falta es determinar que vamos a responder como resultado de esta petición. Por convención, en general en un pedido “post” se suele devolver el id generado o bien el objeto completo. En este caso, vamos a devolver el objeto completo bajo el status 201.</a:t>
            </a:r>
            <a:endParaRPr lang="es-MX" sz="1400" dirty="0">
              <a:latin typeface="Montserrat"/>
              <a:ea typeface="Montserrat"/>
              <a:cs typeface="Montserrat"/>
              <a:sym typeface="Montserrat"/>
            </a:endParaRPr>
          </a:p>
        </p:txBody>
      </p:sp>
      <p:pic>
        <p:nvPicPr>
          <p:cNvPr id="3" name="Imagen 2">
            <a:extLst>
              <a:ext uri="{FF2B5EF4-FFF2-40B4-BE49-F238E27FC236}">
                <a16:creationId xmlns:a16="http://schemas.microsoft.com/office/drawing/2014/main" id="{29A4766B-CAD0-DF5E-877B-1501693B8BB7}"/>
              </a:ext>
            </a:extLst>
          </p:cNvPr>
          <p:cNvPicPr>
            <a:picLocks noChangeAspect="1"/>
          </p:cNvPicPr>
          <p:nvPr/>
        </p:nvPicPr>
        <p:blipFill>
          <a:blip r:embed="rId3"/>
          <a:stretch>
            <a:fillRect/>
          </a:stretch>
        </p:blipFill>
        <p:spPr>
          <a:xfrm>
            <a:off x="397424" y="2175650"/>
            <a:ext cx="3607723" cy="2297133"/>
          </a:xfrm>
          <a:prstGeom prst="rect">
            <a:avLst/>
          </a:prstGeom>
        </p:spPr>
      </p:pic>
      <p:sp>
        <p:nvSpPr>
          <p:cNvPr id="7" name="Rectángulo 6">
            <a:extLst>
              <a:ext uri="{FF2B5EF4-FFF2-40B4-BE49-F238E27FC236}">
                <a16:creationId xmlns:a16="http://schemas.microsoft.com/office/drawing/2014/main" id="{8EB88DAF-4288-2435-5CDC-8E300B510CBB}"/>
              </a:ext>
            </a:extLst>
          </p:cNvPr>
          <p:cNvSpPr/>
          <p:nvPr/>
        </p:nvSpPr>
        <p:spPr>
          <a:xfrm>
            <a:off x="1102820" y="4040776"/>
            <a:ext cx="2770317" cy="2830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431602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7"/>
          <p:cNvSpPr txBox="1">
            <a:spLocks noGrp="1"/>
          </p:cNvSpPr>
          <p:nvPr>
            <p:ph type="title"/>
          </p:nvPr>
        </p:nvSpPr>
        <p:spPr>
          <a:xfrm>
            <a:off x="397424" y="683150"/>
            <a:ext cx="6186255" cy="450123"/>
          </a:xfrm>
          <a:prstGeom prst="rect">
            <a:avLst/>
          </a:prstGeom>
          <a:solidFill>
            <a:srgbClr val="F7C823"/>
          </a:solidFill>
          <a:ln>
            <a:noFill/>
          </a:ln>
        </p:spPr>
        <p:txBody>
          <a:bodyPr spcFirstLastPara="1" wrap="square" lIns="0" tIns="0" rIns="0" bIns="0" anchor="t" anchorCtr="0">
            <a:spAutoFit/>
          </a:bodyPr>
          <a:lstStyle/>
          <a:p>
            <a:pPr marL="0" lvl="0" indent="0" algn="l" rtl="0">
              <a:lnSpc>
                <a:spcPct val="116799"/>
              </a:lnSpc>
              <a:spcBef>
                <a:spcPts val="0"/>
              </a:spcBef>
              <a:spcAft>
                <a:spcPts val="0"/>
              </a:spcAft>
              <a:buNone/>
            </a:pPr>
            <a:r>
              <a:rPr lang="en-US" b="1" dirty="0">
                <a:solidFill>
                  <a:srgbClr val="3E3E3E"/>
                </a:solidFill>
                <a:latin typeface="Montserrat"/>
                <a:ea typeface="Montserrat"/>
                <a:cs typeface="Montserrat"/>
                <a:sym typeface="Montserrat"/>
              </a:rPr>
              <a:t>Probando la </a:t>
            </a:r>
            <a:r>
              <a:rPr lang="en-US" b="1" dirty="0" err="1">
                <a:solidFill>
                  <a:srgbClr val="3E3E3E"/>
                </a:solidFill>
                <a:latin typeface="Montserrat"/>
                <a:ea typeface="Montserrat"/>
                <a:cs typeface="Montserrat"/>
                <a:sym typeface="Montserrat"/>
              </a:rPr>
              <a:t>petición</a:t>
            </a:r>
            <a:r>
              <a:rPr lang="en-US" b="1" dirty="0">
                <a:solidFill>
                  <a:srgbClr val="3E3E3E"/>
                </a:solidFill>
                <a:latin typeface="Montserrat"/>
                <a:ea typeface="Montserrat"/>
                <a:cs typeface="Montserrat"/>
                <a:sym typeface="Montserrat"/>
              </a:rPr>
              <a:t> en POSTMAN</a:t>
            </a:r>
            <a:endParaRPr sz="2500" b="1" dirty="0">
              <a:latin typeface="Montserrat"/>
              <a:ea typeface="Montserrat"/>
              <a:cs typeface="Montserrat"/>
              <a:sym typeface="Montserrat"/>
            </a:endParaRPr>
          </a:p>
        </p:txBody>
      </p:sp>
      <p:sp>
        <p:nvSpPr>
          <p:cNvPr id="6" name="Google Shape;334;p14">
            <a:extLst>
              <a:ext uri="{FF2B5EF4-FFF2-40B4-BE49-F238E27FC236}">
                <a16:creationId xmlns:a16="http://schemas.microsoft.com/office/drawing/2014/main" id="{5878667C-B147-9913-D491-C2717323D11E}"/>
              </a:ext>
            </a:extLst>
          </p:cNvPr>
          <p:cNvSpPr txBox="1"/>
          <p:nvPr/>
        </p:nvSpPr>
        <p:spPr>
          <a:xfrm>
            <a:off x="397424" y="1273847"/>
            <a:ext cx="8354326" cy="76122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Ahora, lo único que falta es determinar que vamos a responder como resultado de esta petición. Por convención, en general en un pedido “post” se suele devolver el id generado o bien el objeto completo. En este caso, vamos a devolver el objeto completo bajo el status 201.</a:t>
            </a:r>
            <a:endParaRPr lang="es-MX" sz="1400" dirty="0">
              <a:latin typeface="Montserrat"/>
              <a:ea typeface="Montserrat"/>
              <a:cs typeface="Montserrat"/>
              <a:sym typeface="Montserrat"/>
            </a:endParaRPr>
          </a:p>
        </p:txBody>
      </p:sp>
      <p:pic>
        <p:nvPicPr>
          <p:cNvPr id="4" name="Imagen 3">
            <a:extLst>
              <a:ext uri="{FF2B5EF4-FFF2-40B4-BE49-F238E27FC236}">
                <a16:creationId xmlns:a16="http://schemas.microsoft.com/office/drawing/2014/main" id="{F71EACA7-6D39-1D40-360B-3F1AEEC3F695}"/>
              </a:ext>
            </a:extLst>
          </p:cNvPr>
          <p:cNvPicPr>
            <a:picLocks noChangeAspect="1"/>
          </p:cNvPicPr>
          <p:nvPr/>
        </p:nvPicPr>
        <p:blipFill>
          <a:blip r:embed="rId3"/>
          <a:stretch>
            <a:fillRect/>
          </a:stretch>
        </p:blipFill>
        <p:spPr>
          <a:xfrm>
            <a:off x="397424" y="2175650"/>
            <a:ext cx="3789222" cy="2489591"/>
          </a:xfrm>
          <a:prstGeom prst="rect">
            <a:avLst/>
          </a:prstGeom>
        </p:spPr>
      </p:pic>
      <p:sp>
        <p:nvSpPr>
          <p:cNvPr id="5" name="Rectángulo 4">
            <a:extLst>
              <a:ext uri="{FF2B5EF4-FFF2-40B4-BE49-F238E27FC236}">
                <a16:creationId xmlns:a16="http://schemas.microsoft.com/office/drawing/2014/main" id="{B0AE985B-7281-F8D8-229E-FB53BC9AA76A}"/>
              </a:ext>
            </a:extLst>
          </p:cNvPr>
          <p:cNvSpPr/>
          <p:nvPr/>
        </p:nvSpPr>
        <p:spPr>
          <a:xfrm>
            <a:off x="397424" y="2172333"/>
            <a:ext cx="3874130" cy="13089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a:extLst>
              <a:ext uri="{FF2B5EF4-FFF2-40B4-BE49-F238E27FC236}">
                <a16:creationId xmlns:a16="http://schemas.microsoft.com/office/drawing/2014/main" id="{260E8533-2742-C556-E741-E2DF5AD9361B}"/>
              </a:ext>
            </a:extLst>
          </p:cNvPr>
          <p:cNvSpPr/>
          <p:nvPr/>
        </p:nvSpPr>
        <p:spPr>
          <a:xfrm>
            <a:off x="397424" y="3539579"/>
            <a:ext cx="3874130" cy="1125662"/>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 name="Conector recto de flecha 10">
            <a:extLst>
              <a:ext uri="{FF2B5EF4-FFF2-40B4-BE49-F238E27FC236}">
                <a16:creationId xmlns:a16="http://schemas.microsoft.com/office/drawing/2014/main" id="{EC0A7C77-DFEB-5D90-CE27-D541F0C481D1}"/>
              </a:ext>
            </a:extLst>
          </p:cNvPr>
          <p:cNvCxnSpPr/>
          <p:nvPr/>
        </p:nvCxnSpPr>
        <p:spPr>
          <a:xfrm flipV="1">
            <a:off x="4271554" y="4097195"/>
            <a:ext cx="1508760" cy="521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AE02FB29-2B3A-8E26-C800-8B339B565443}"/>
              </a:ext>
            </a:extLst>
          </p:cNvPr>
          <p:cNvCxnSpPr/>
          <p:nvPr/>
        </p:nvCxnSpPr>
        <p:spPr>
          <a:xfrm flipV="1">
            <a:off x="4319451" y="2826792"/>
            <a:ext cx="1508760" cy="52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Google Shape;334;p14">
            <a:extLst>
              <a:ext uri="{FF2B5EF4-FFF2-40B4-BE49-F238E27FC236}">
                <a16:creationId xmlns:a16="http://schemas.microsoft.com/office/drawing/2014/main" id="{B0077F78-3E9E-B6FB-8D53-1B17F9151508}"/>
              </a:ext>
            </a:extLst>
          </p:cNvPr>
          <p:cNvSpPr txBox="1"/>
          <p:nvPr/>
        </p:nvSpPr>
        <p:spPr>
          <a:xfrm>
            <a:off x="5940333" y="2698596"/>
            <a:ext cx="1022170" cy="2657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REQUEST</a:t>
            </a:r>
            <a:endParaRPr lang="es-MX" sz="1400" dirty="0">
              <a:latin typeface="Montserrat"/>
              <a:ea typeface="Montserrat"/>
              <a:cs typeface="Montserrat"/>
              <a:sym typeface="Montserrat"/>
            </a:endParaRPr>
          </a:p>
        </p:txBody>
      </p:sp>
      <p:sp>
        <p:nvSpPr>
          <p:cNvPr id="14" name="Google Shape;334;p14">
            <a:extLst>
              <a:ext uri="{FF2B5EF4-FFF2-40B4-BE49-F238E27FC236}">
                <a16:creationId xmlns:a16="http://schemas.microsoft.com/office/drawing/2014/main" id="{7A1AB275-558A-EF96-DD85-9829A072BF33}"/>
              </a:ext>
            </a:extLst>
          </p:cNvPr>
          <p:cNvSpPr txBox="1"/>
          <p:nvPr/>
        </p:nvSpPr>
        <p:spPr>
          <a:xfrm>
            <a:off x="5940332" y="3964340"/>
            <a:ext cx="1133205" cy="2657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RESPONSE</a:t>
            </a:r>
            <a:endParaRPr lang="es-MX" sz="1400" dirty="0">
              <a:latin typeface="Montserrat"/>
              <a:ea typeface="Montserrat"/>
              <a:cs typeface="Montserrat"/>
              <a:sym typeface="Montserrat"/>
            </a:endParaRPr>
          </a:p>
        </p:txBody>
      </p:sp>
    </p:spTree>
    <p:extLst>
      <p:ext uri="{BB962C8B-B14F-4D97-AF65-F5344CB8AC3E}">
        <p14:creationId xmlns:p14="http://schemas.microsoft.com/office/powerpoint/2010/main" val="3120031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8"/>
          <p:cNvSpPr txBox="1">
            <a:spLocks noGrp="1"/>
          </p:cNvSpPr>
          <p:nvPr>
            <p:ph type="title"/>
          </p:nvPr>
        </p:nvSpPr>
        <p:spPr>
          <a:xfrm>
            <a:off x="563275" y="1688980"/>
            <a:ext cx="5849700" cy="628377"/>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4000" b="1" dirty="0" err="1">
                <a:solidFill>
                  <a:srgbClr val="414141"/>
                </a:solidFill>
                <a:latin typeface="Montserrat"/>
                <a:ea typeface="Montserrat"/>
                <a:cs typeface="Montserrat"/>
                <a:sym typeface="Montserrat"/>
              </a:rPr>
              <a:t>Metodo</a:t>
            </a:r>
            <a:r>
              <a:rPr lang="en-US" sz="4000" b="1" dirty="0">
                <a:solidFill>
                  <a:srgbClr val="414141"/>
                </a:solidFill>
                <a:latin typeface="Montserrat"/>
                <a:ea typeface="Montserrat"/>
                <a:cs typeface="Montserrat"/>
                <a:sym typeface="Montserrat"/>
              </a:rPr>
              <a:t> PUT</a:t>
            </a:r>
            <a:endParaRPr sz="4000" dirty="0">
              <a:latin typeface="Montserrat"/>
              <a:ea typeface="Montserrat"/>
              <a:cs typeface="Montserrat"/>
              <a:sym typeface="Montserrat"/>
            </a:endParaRPr>
          </a:p>
        </p:txBody>
      </p:sp>
    </p:spTree>
    <p:extLst>
      <p:ext uri="{BB962C8B-B14F-4D97-AF65-F5344CB8AC3E}">
        <p14:creationId xmlns:p14="http://schemas.microsoft.com/office/powerpoint/2010/main" val="2985254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4" name="Google Shape;334;p14">
            <a:extLst>
              <a:ext uri="{FF2B5EF4-FFF2-40B4-BE49-F238E27FC236}">
                <a16:creationId xmlns:a16="http://schemas.microsoft.com/office/drawing/2014/main" id="{0D761FB6-EFC5-33E7-6908-CC0508C12F02}"/>
              </a:ext>
            </a:extLst>
          </p:cNvPr>
          <p:cNvSpPr txBox="1"/>
          <p:nvPr/>
        </p:nvSpPr>
        <p:spPr>
          <a:xfrm>
            <a:off x="208013" y="633767"/>
            <a:ext cx="8354326" cy="100898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El método PUT se utiliza para reemplazar completamente un recurso existente, a diferencia de PATCH que realiza modificaciones parciales. </a:t>
            </a:r>
          </a:p>
          <a:p>
            <a:pPr marL="12700" marR="5080" lvl="0" indent="0" algn="l" rtl="0">
              <a:lnSpc>
                <a:spcPct val="115399"/>
              </a:lnSpc>
              <a:spcBef>
                <a:spcPts val="0"/>
              </a:spcBef>
              <a:spcAft>
                <a:spcPts val="0"/>
              </a:spcAft>
              <a:buNone/>
            </a:pPr>
            <a:r>
              <a:rPr lang="es-MX" sz="1400" dirty="0">
                <a:solidFill>
                  <a:srgbClr val="595959"/>
                </a:solidFill>
                <a:latin typeface="Montserrat"/>
                <a:ea typeface="Montserrat"/>
                <a:cs typeface="Montserrat"/>
                <a:sym typeface="Montserrat"/>
              </a:rPr>
              <a:t>En este caso, </a:t>
            </a:r>
            <a:r>
              <a:rPr lang="es-MX" dirty="0">
                <a:solidFill>
                  <a:srgbClr val="595959"/>
                </a:solidFill>
                <a:latin typeface="Montserrat"/>
                <a:ea typeface="Montserrat"/>
                <a:cs typeface="Montserrat"/>
                <a:sym typeface="Montserrat"/>
              </a:rPr>
              <a:t>en el método PUT </a:t>
            </a:r>
            <a:r>
              <a:rPr lang="es-MX" dirty="0" err="1">
                <a:solidFill>
                  <a:srgbClr val="595959"/>
                </a:solidFill>
                <a:latin typeface="Montserrat"/>
                <a:ea typeface="Montserrat"/>
                <a:cs typeface="Montserrat"/>
                <a:sym typeface="Montserrat"/>
              </a:rPr>
              <a:t>evíamos</a:t>
            </a:r>
            <a:r>
              <a:rPr lang="es-MX" dirty="0">
                <a:solidFill>
                  <a:srgbClr val="595959"/>
                </a:solidFill>
                <a:latin typeface="Montserrat"/>
                <a:ea typeface="Montserrat"/>
                <a:cs typeface="Montserrat"/>
                <a:sym typeface="Montserrat"/>
              </a:rPr>
              <a:t> por parámetro en la URL el id de la película que queremos modificar y en el </a:t>
            </a:r>
            <a:r>
              <a:rPr lang="es-MX" dirty="0" err="1">
                <a:solidFill>
                  <a:srgbClr val="595959"/>
                </a:solidFill>
                <a:latin typeface="Montserrat"/>
                <a:ea typeface="Montserrat"/>
                <a:cs typeface="Montserrat"/>
                <a:sym typeface="Montserrat"/>
              </a:rPr>
              <a:t>body</a:t>
            </a:r>
            <a:r>
              <a:rPr lang="es-MX" dirty="0">
                <a:solidFill>
                  <a:srgbClr val="595959"/>
                </a:solidFill>
                <a:latin typeface="Montserrat"/>
                <a:ea typeface="Montserrat"/>
                <a:cs typeface="Montserrat"/>
                <a:sym typeface="Montserrat"/>
              </a:rPr>
              <a:t> el nuevo objeto que reemplazara al anterior:</a:t>
            </a:r>
            <a:endParaRPr lang="es-MX" sz="1400" dirty="0">
              <a:latin typeface="Montserrat"/>
              <a:ea typeface="Montserrat"/>
              <a:cs typeface="Montserrat"/>
              <a:sym typeface="Montserrat"/>
            </a:endParaRPr>
          </a:p>
        </p:txBody>
      </p:sp>
      <p:pic>
        <p:nvPicPr>
          <p:cNvPr id="6" name="Imagen 5">
            <a:extLst>
              <a:ext uri="{FF2B5EF4-FFF2-40B4-BE49-F238E27FC236}">
                <a16:creationId xmlns:a16="http://schemas.microsoft.com/office/drawing/2014/main" id="{11FC3143-2CB3-A757-F4D0-6958DB25FB03}"/>
              </a:ext>
            </a:extLst>
          </p:cNvPr>
          <p:cNvPicPr>
            <a:picLocks noChangeAspect="1"/>
          </p:cNvPicPr>
          <p:nvPr/>
        </p:nvPicPr>
        <p:blipFill>
          <a:blip r:embed="rId3"/>
          <a:stretch>
            <a:fillRect/>
          </a:stretch>
        </p:blipFill>
        <p:spPr>
          <a:xfrm>
            <a:off x="208013" y="1764117"/>
            <a:ext cx="4158259" cy="2824251"/>
          </a:xfrm>
          <a:prstGeom prst="rect">
            <a:avLst/>
          </a:prstGeom>
        </p:spPr>
      </p:pic>
      <p:sp>
        <p:nvSpPr>
          <p:cNvPr id="7" name="Rectángulo 6">
            <a:extLst>
              <a:ext uri="{FF2B5EF4-FFF2-40B4-BE49-F238E27FC236}">
                <a16:creationId xmlns:a16="http://schemas.microsoft.com/office/drawing/2014/main" id="{D17BAA03-A272-968D-4B2F-B063AAF45861}"/>
              </a:ext>
            </a:extLst>
          </p:cNvPr>
          <p:cNvSpPr/>
          <p:nvPr/>
        </p:nvSpPr>
        <p:spPr>
          <a:xfrm>
            <a:off x="208012" y="1764116"/>
            <a:ext cx="4158259" cy="14376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a:extLst>
              <a:ext uri="{FF2B5EF4-FFF2-40B4-BE49-F238E27FC236}">
                <a16:creationId xmlns:a16="http://schemas.microsoft.com/office/drawing/2014/main" id="{0FC4A392-F6DD-3A3A-2B24-10D0ADF38D8D}"/>
              </a:ext>
            </a:extLst>
          </p:cNvPr>
          <p:cNvSpPr/>
          <p:nvPr/>
        </p:nvSpPr>
        <p:spPr>
          <a:xfrm>
            <a:off x="208012" y="3323120"/>
            <a:ext cx="4158258" cy="1265247"/>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9" name="Conector recto de flecha 8">
            <a:extLst>
              <a:ext uri="{FF2B5EF4-FFF2-40B4-BE49-F238E27FC236}">
                <a16:creationId xmlns:a16="http://schemas.microsoft.com/office/drawing/2014/main" id="{89C25073-FD71-20FF-726F-C57F2966EC3C}"/>
              </a:ext>
            </a:extLst>
          </p:cNvPr>
          <p:cNvCxnSpPr/>
          <p:nvPr/>
        </p:nvCxnSpPr>
        <p:spPr>
          <a:xfrm flipV="1">
            <a:off x="4398920" y="3945986"/>
            <a:ext cx="1508760" cy="521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78D4E04C-2ED7-95B4-76CC-32EA5E0A74EA}"/>
              </a:ext>
            </a:extLst>
          </p:cNvPr>
          <p:cNvCxnSpPr/>
          <p:nvPr/>
        </p:nvCxnSpPr>
        <p:spPr>
          <a:xfrm flipV="1">
            <a:off x="4431572" y="2480330"/>
            <a:ext cx="1508760" cy="52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Google Shape;334;p14">
            <a:extLst>
              <a:ext uri="{FF2B5EF4-FFF2-40B4-BE49-F238E27FC236}">
                <a16:creationId xmlns:a16="http://schemas.microsoft.com/office/drawing/2014/main" id="{B3CE719C-7AF4-0A93-994A-F371261D86E2}"/>
              </a:ext>
            </a:extLst>
          </p:cNvPr>
          <p:cNvSpPr txBox="1"/>
          <p:nvPr/>
        </p:nvSpPr>
        <p:spPr>
          <a:xfrm>
            <a:off x="5940332" y="2347475"/>
            <a:ext cx="1022170" cy="2657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REQUEST</a:t>
            </a:r>
            <a:endParaRPr lang="es-MX" sz="1400" dirty="0">
              <a:latin typeface="Montserrat"/>
              <a:ea typeface="Montserrat"/>
              <a:cs typeface="Montserrat"/>
              <a:sym typeface="Montserrat"/>
            </a:endParaRPr>
          </a:p>
        </p:txBody>
      </p:sp>
      <p:sp>
        <p:nvSpPr>
          <p:cNvPr id="12" name="Google Shape;334;p14">
            <a:extLst>
              <a:ext uri="{FF2B5EF4-FFF2-40B4-BE49-F238E27FC236}">
                <a16:creationId xmlns:a16="http://schemas.microsoft.com/office/drawing/2014/main" id="{442EC7A7-46EB-5867-4118-1F0D317A4902}"/>
              </a:ext>
            </a:extLst>
          </p:cNvPr>
          <p:cNvSpPr txBox="1"/>
          <p:nvPr/>
        </p:nvSpPr>
        <p:spPr>
          <a:xfrm>
            <a:off x="5940328" y="3813131"/>
            <a:ext cx="1133205" cy="2657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RESPONSE</a:t>
            </a:r>
            <a:endParaRPr lang="es-MX" sz="1400" dirty="0">
              <a:latin typeface="Montserrat"/>
              <a:ea typeface="Montserrat"/>
              <a:cs typeface="Montserrat"/>
              <a:sym typeface="Montserrat"/>
            </a:endParaRPr>
          </a:p>
        </p:txBody>
      </p:sp>
    </p:spTree>
    <p:extLst>
      <p:ext uri="{BB962C8B-B14F-4D97-AF65-F5344CB8AC3E}">
        <p14:creationId xmlns:p14="http://schemas.microsoft.com/office/powerpoint/2010/main" val="191013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4" name="Google Shape;334;p14">
            <a:extLst>
              <a:ext uri="{FF2B5EF4-FFF2-40B4-BE49-F238E27FC236}">
                <a16:creationId xmlns:a16="http://schemas.microsoft.com/office/drawing/2014/main" id="{0D761FB6-EFC5-33E7-6908-CC0508C12F02}"/>
              </a:ext>
            </a:extLst>
          </p:cNvPr>
          <p:cNvSpPr txBox="1"/>
          <p:nvPr/>
        </p:nvSpPr>
        <p:spPr>
          <a:xfrm>
            <a:off x="208013" y="633767"/>
            <a:ext cx="8354326" cy="100898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Y del lado del servidor, a través de </a:t>
            </a:r>
            <a:r>
              <a:rPr lang="es-MX" dirty="0" err="1">
                <a:solidFill>
                  <a:srgbClr val="595959"/>
                </a:solidFill>
                <a:latin typeface="Montserrat"/>
                <a:ea typeface="Montserrat"/>
                <a:cs typeface="Montserrat"/>
                <a:sym typeface="Montserrat"/>
              </a:rPr>
              <a:t>Javascript</a:t>
            </a:r>
            <a:r>
              <a:rPr lang="es-MX" dirty="0">
                <a:solidFill>
                  <a:srgbClr val="595959"/>
                </a:solidFill>
                <a:latin typeface="Montserrat"/>
                <a:ea typeface="Montserrat"/>
                <a:cs typeface="Montserrat"/>
                <a:sym typeface="Montserrat"/>
              </a:rPr>
              <a:t>, gestionamos la modificación de la película correspondiente. La respuesta en el status será un 200, lo que indica que se procesó exitosamente. Como es la respuesta por defecto, no es necesario hacerla explícita en el código.</a:t>
            </a:r>
            <a:endParaRPr lang="es-MX" sz="1400" dirty="0">
              <a:latin typeface="Montserrat"/>
              <a:ea typeface="Montserrat"/>
              <a:cs typeface="Montserrat"/>
              <a:sym typeface="Montserrat"/>
            </a:endParaRPr>
          </a:p>
        </p:txBody>
      </p:sp>
      <p:pic>
        <p:nvPicPr>
          <p:cNvPr id="3" name="Imagen 2">
            <a:extLst>
              <a:ext uri="{FF2B5EF4-FFF2-40B4-BE49-F238E27FC236}">
                <a16:creationId xmlns:a16="http://schemas.microsoft.com/office/drawing/2014/main" id="{38E5AF98-D5CB-5239-ECBB-2DE91C67EB0C}"/>
              </a:ext>
            </a:extLst>
          </p:cNvPr>
          <p:cNvPicPr>
            <a:picLocks noChangeAspect="1"/>
          </p:cNvPicPr>
          <p:nvPr/>
        </p:nvPicPr>
        <p:blipFill>
          <a:blip r:embed="rId3"/>
          <a:stretch>
            <a:fillRect/>
          </a:stretch>
        </p:blipFill>
        <p:spPr>
          <a:xfrm>
            <a:off x="208013" y="1895928"/>
            <a:ext cx="6692182" cy="2382089"/>
          </a:xfrm>
          <a:prstGeom prst="rect">
            <a:avLst/>
          </a:prstGeom>
        </p:spPr>
      </p:pic>
    </p:spTree>
    <p:extLst>
      <p:ext uri="{BB962C8B-B14F-4D97-AF65-F5344CB8AC3E}">
        <p14:creationId xmlns:p14="http://schemas.microsoft.com/office/powerpoint/2010/main" val="144771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8"/>
          <p:cNvSpPr txBox="1">
            <a:spLocks noGrp="1"/>
          </p:cNvSpPr>
          <p:nvPr>
            <p:ph type="title"/>
          </p:nvPr>
        </p:nvSpPr>
        <p:spPr>
          <a:xfrm>
            <a:off x="563275" y="1688980"/>
            <a:ext cx="5849700" cy="628377"/>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4000" b="1" dirty="0" err="1">
                <a:solidFill>
                  <a:srgbClr val="414141"/>
                </a:solidFill>
                <a:latin typeface="Montserrat"/>
                <a:ea typeface="Montserrat"/>
                <a:cs typeface="Montserrat"/>
                <a:sym typeface="Montserrat"/>
              </a:rPr>
              <a:t>Método</a:t>
            </a:r>
            <a:r>
              <a:rPr lang="en-US" sz="4000" b="1" dirty="0">
                <a:solidFill>
                  <a:srgbClr val="414141"/>
                </a:solidFill>
                <a:latin typeface="Montserrat"/>
                <a:ea typeface="Montserrat"/>
                <a:cs typeface="Montserrat"/>
                <a:sym typeface="Montserrat"/>
              </a:rPr>
              <a:t> DELETE</a:t>
            </a:r>
            <a:endParaRPr sz="4000" dirty="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14" name="Imagen 13">
            <a:extLst>
              <a:ext uri="{FF2B5EF4-FFF2-40B4-BE49-F238E27FC236}">
                <a16:creationId xmlns:a16="http://schemas.microsoft.com/office/drawing/2014/main" id="{7F786786-FF08-8434-8974-F4B219A84220}"/>
              </a:ext>
            </a:extLst>
          </p:cNvPr>
          <p:cNvPicPr>
            <a:picLocks noChangeAspect="1"/>
          </p:cNvPicPr>
          <p:nvPr/>
        </p:nvPicPr>
        <p:blipFill>
          <a:blip r:embed="rId3"/>
          <a:stretch>
            <a:fillRect/>
          </a:stretch>
        </p:blipFill>
        <p:spPr>
          <a:xfrm>
            <a:off x="208012" y="1480806"/>
            <a:ext cx="4866908" cy="3214129"/>
          </a:xfrm>
          <a:prstGeom prst="rect">
            <a:avLst/>
          </a:prstGeom>
        </p:spPr>
      </p:pic>
      <p:sp>
        <p:nvSpPr>
          <p:cNvPr id="4" name="Google Shape;334;p14">
            <a:extLst>
              <a:ext uri="{FF2B5EF4-FFF2-40B4-BE49-F238E27FC236}">
                <a16:creationId xmlns:a16="http://schemas.microsoft.com/office/drawing/2014/main" id="{0D761FB6-EFC5-33E7-6908-CC0508C12F02}"/>
              </a:ext>
            </a:extLst>
          </p:cNvPr>
          <p:cNvSpPr txBox="1"/>
          <p:nvPr/>
        </p:nvSpPr>
        <p:spPr>
          <a:xfrm>
            <a:off x="208013" y="633767"/>
            <a:ext cx="8354326" cy="76122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Se utiliza para eliminar un recurso específico en el servidor. Después de realizar la solicitud, el recurso se eliminará. En el método DELETE, se puede optar por una respuesta standard o devolver el objeto que se eliminó.</a:t>
            </a:r>
            <a:endParaRPr lang="es-MX" sz="1400" dirty="0">
              <a:latin typeface="Montserrat"/>
              <a:ea typeface="Montserrat"/>
              <a:cs typeface="Montserrat"/>
              <a:sym typeface="Montserrat"/>
            </a:endParaRPr>
          </a:p>
        </p:txBody>
      </p:sp>
      <p:sp>
        <p:nvSpPr>
          <p:cNvPr id="7" name="Rectángulo 6">
            <a:extLst>
              <a:ext uri="{FF2B5EF4-FFF2-40B4-BE49-F238E27FC236}">
                <a16:creationId xmlns:a16="http://schemas.microsoft.com/office/drawing/2014/main" id="{D17BAA03-A272-968D-4B2F-B063AAF45861}"/>
              </a:ext>
            </a:extLst>
          </p:cNvPr>
          <p:cNvSpPr/>
          <p:nvPr/>
        </p:nvSpPr>
        <p:spPr>
          <a:xfrm>
            <a:off x="208011" y="1487969"/>
            <a:ext cx="5056320" cy="13537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a:extLst>
              <a:ext uri="{FF2B5EF4-FFF2-40B4-BE49-F238E27FC236}">
                <a16:creationId xmlns:a16="http://schemas.microsoft.com/office/drawing/2014/main" id="{0FC4A392-F6DD-3A3A-2B24-10D0ADF38D8D}"/>
              </a:ext>
            </a:extLst>
          </p:cNvPr>
          <p:cNvSpPr/>
          <p:nvPr/>
        </p:nvSpPr>
        <p:spPr>
          <a:xfrm>
            <a:off x="220571" y="2920396"/>
            <a:ext cx="5043760" cy="1589337"/>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9" name="Conector recto de flecha 8">
            <a:extLst>
              <a:ext uri="{FF2B5EF4-FFF2-40B4-BE49-F238E27FC236}">
                <a16:creationId xmlns:a16="http://schemas.microsoft.com/office/drawing/2014/main" id="{89C25073-FD71-20FF-726F-C57F2966EC3C}"/>
              </a:ext>
            </a:extLst>
          </p:cNvPr>
          <p:cNvCxnSpPr/>
          <p:nvPr/>
        </p:nvCxnSpPr>
        <p:spPr>
          <a:xfrm flipV="1">
            <a:off x="5276890" y="3697881"/>
            <a:ext cx="1508760" cy="521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78D4E04C-2ED7-95B4-76CC-32EA5E0A74EA}"/>
              </a:ext>
            </a:extLst>
          </p:cNvPr>
          <p:cNvCxnSpPr/>
          <p:nvPr/>
        </p:nvCxnSpPr>
        <p:spPr>
          <a:xfrm flipV="1">
            <a:off x="5264331" y="2201575"/>
            <a:ext cx="1508760" cy="52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Google Shape;334;p14">
            <a:extLst>
              <a:ext uri="{FF2B5EF4-FFF2-40B4-BE49-F238E27FC236}">
                <a16:creationId xmlns:a16="http://schemas.microsoft.com/office/drawing/2014/main" id="{B3CE719C-7AF4-0A93-994A-F371261D86E2}"/>
              </a:ext>
            </a:extLst>
          </p:cNvPr>
          <p:cNvSpPr txBox="1"/>
          <p:nvPr/>
        </p:nvSpPr>
        <p:spPr>
          <a:xfrm>
            <a:off x="6773091" y="2068720"/>
            <a:ext cx="1022170" cy="2657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REQUEST</a:t>
            </a:r>
            <a:endParaRPr lang="es-MX" sz="1400" dirty="0">
              <a:latin typeface="Montserrat"/>
              <a:ea typeface="Montserrat"/>
              <a:cs typeface="Montserrat"/>
              <a:sym typeface="Montserrat"/>
            </a:endParaRPr>
          </a:p>
        </p:txBody>
      </p:sp>
      <p:sp>
        <p:nvSpPr>
          <p:cNvPr id="12" name="Google Shape;334;p14">
            <a:extLst>
              <a:ext uri="{FF2B5EF4-FFF2-40B4-BE49-F238E27FC236}">
                <a16:creationId xmlns:a16="http://schemas.microsoft.com/office/drawing/2014/main" id="{442EC7A7-46EB-5867-4118-1F0D317A4902}"/>
              </a:ext>
            </a:extLst>
          </p:cNvPr>
          <p:cNvSpPr txBox="1"/>
          <p:nvPr/>
        </p:nvSpPr>
        <p:spPr>
          <a:xfrm>
            <a:off x="6798209" y="3565026"/>
            <a:ext cx="1133205" cy="26570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RESPONSE</a:t>
            </a:r>
            <a:endParaRPr lang="es-MX" sz="1400"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f0b022641e_0_163"/>
          <p:cNvSpPr txBox="1">
            <a:spLocks noGrp="1"/>
          </p:cNvSpPr>
          <p:nvPr>
            <p:ph type="ctrTitle"/>
          </p:nvPr>
        </p:nvSpPr>
        <p:spPr>
          <a:xfrm>
            <a:off x="3879700" y="2131050"/>
            <a:ext cx="4530000" cy="1004100"/>
          </a:xfrm>
          <a:prstGeom prst="rect">
            <a:avLst/>
          </a:prstGeom>
          <a:noFill/>
          <a:ln>
            <a:noFill/>
          </a:ln>
        </p:spPr>
        <p:txBody>
          <a:bodyPr spcFirstLastPara="1" wrap="square" lIns="0" tIns="12700" rIns="0" bIns="0" anchor="t" anchorCtr="0">
            <a:spAutoFit/>
          </a:bodyPr>
          <a:lstStyle/>
          <a:p>
            <a:pPr marL="12700" lvl="0" indent="0" algn="l" rtl="0">
              <a:lnSpc>
                <a:spcPct val="116000"/>
              </a:lnSpc>
              <a:spcBef>
                <a:spcPts val="0"/>
              </a:spcBef>
              <a:spcAft>
                <a:spcPts val="0"/>
              </a:spcAft>
              <a:buNone/>
            </a:pPr>
            <a:r>
              <a:rPr lang="en-US" sz="4000">
                <a:solidFill>
                  <a:srgbClr val="414141"/>
                </a:solidFill>
              </a:rPr>
              <a:t>NodeJS</a:t>
            </a:r>
            <a:endParaRPr sz="4000" b="1">
              <a:solidFill>
                <a:srgbClr val="414141"/>
              </a:solidFill>
            </a:endParaRPr>
          </a:p>
          <a:p>
            <a:pPr marL="33655" lvl="0" indent="0" algn="l" rtl="0">
              <a:lnSpc>
                <a:spcPct val="111111"/>
              </a:lnSpc>
              <a:spcBef>
                <a:spcPts val="0"/>
              </a:spcBef>
              <a:spcAft>
                <a:spcPts val="0"/>
              </a:spcAft>
              <a:buSzPts val="1100"/>
              <a:buNone/>
            </a:pPr>
            <a:r>
              <a:rPr lang="en-US" sz="1800">
                <a:solidFill>
                  <a:srgbClr val="414141"/>
                </a:solidFill>
                <a:latin typeface="Arial"/>
                <a:ea typeface="Arial"/>
                <a:cs typeface="Arial"/>
                <a:sym typeface="Arial"/>
              </a:rPr>
              <a:t>Rutas - Parte 2</a:t>
            </a:r>
            <a:endParaRPr sz="1800">
              <a:solidFill>
                <a:srgbClr val="414141"/>
              </a:solidFill>
              <a:latin typeface="Arial"/>
              <a:ea typeface="Arial"/>
              <a:cs typeface="Arial"/>
              <a:sym typeface="Arial"/>
            </a:endParaRPr>
          </a:p>
        </p:txBody>
      </p:sp>
      <p:pic>
        <p:nvPicPr>
          <p:cNvPr id="260" name="Google Shape;260;g1f0b022641e_0_163"/>
          <p:cNvPicPr preferRelativeResize="0"/>
          <p:nvPr/>
        </p:nvPicPr>
        <p:blipFill rotWithShape="1">
          <a:blip r:embed="rId3">
            <a:alphaModFix/>
          </a:blip>
          <a:srcRect/>
          <a:stretch/>
        </p:blipFill>
        <p:spPr>
          <a:xfrm>
            <a:off x="550869" y="1620255"/>
            <a:ext cx="3107775" cy="19029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4" name="Google Shape;334;p14">
            <a:extLst>
              <a:ext uri="{FF2B5EF4-FFF2-40B4-BE49-F238E27FC236}">
                <a16:creationId xmlns:a16="http://schemas.microsoft.com/office/drawing/2014/main" id="{0D761FB6-EFC5-33E7-6908-CC0508C12F02}"/>
              </a:ext>
            </a:extLst>
          </p:cNvPr>
          <p:cNvSpPr txBox="1"/>
          <p:nvPr/>
        </p:nvSpPr>
        <p:spPr>
          <a:xfrm>
            <a:off x="208013" y="633767"/>
            <a:ext cx="8354326" cy="761229"/>
          </a:xfrm>
          <a:prstGeom prst="rect">
            <a:avLst/>
          </a:prstGeom>
          <a:noFill/>
          <a:ln>
            <a:noFill/>
          </a:ln>
        </p:spPr>
        <p:txBody>
          <a:bodyPr spcFirstLastPara="1" wrap="square" lIns="0" tIns="17775" rIns="0" bIns="0" anchor="t" anchorCtr="0">
            <a:spAutoFit/>
          </a:bodyPr>
          <a:lstStyle/>
          <a:p>
            <a:pPr marL="12700" marR="5080" lvl="0" indent="0" algn="l" rtl="0">
              <a:lnSpc>
                <a:spcPct val="115399"/>
              </a:lnSpc>
              <a:spcBef>
                <a:spcPts val="0"/>
              </a:spcBef>
              <a:spcAft>
                <a:spcPts val="0"/>
              </a:spcAft>
              <a:buNone/>
            </a:pPr>
            <a:r>
              <a:rPr lang="es-MX" dirty="0">
                <a:solidFill>
                  <a:srgbClr val="595959"/>
                </a:solidFill>
                <a:latin typeface="Montserrat"/>
                <a:ea typeface="Montserrat"/>
                <a:cs typeface="Montserrat"/>
                <a:sym typeface="Montserrat"/>
              </a:rPr>
              <a:t>Se utiliza para eliminar un recurso específico en el servidor. Después de realizar la solicitud, el recurso se eliminará. En el método DELETE, se puede optar por una respuesta standard o devolver el objeto que se eliminó.</a:t>
            </a:r>
            <a:endParaRPr lang="es-MX" sz="1400" dirty="0">
              <a:latin typeface="Montserrat"/>
              <a:ea typeface="Montserrat"/>
              <a:cs typeface="Montserrat"/>
              <a:sym typeface="Montserrat"/>
            </a:endParaRPr>
          </a:p>
        </p:txBody>
      </p:sp>
      <p:pic>
        <p:nvPicPr>
          <p:cNvPr id="3" name="Imagen 2">
            <a:extLst>
              <a:ext uri="{FF2B5EF4-FFF2-40B4-BE49-F238E27FC236}">
                <a16:creationId xmlns:a16="http://schemas.microsoft.com/office/drawing/2014/main" id="{2CEBC52D-C34F-458A-135D-A717E530228F}"/>
              </a:ext>
            </a:extLst>
          </p:cNvPr>
          <p:cNvPicPr>
            <a:picLocks noChangeAspect="1"/>
          </p:cNvPicPr>
          <p:nvPr/>
        </p:nvPicPr>
        <p:blipFill>
          <a:blip r:embed="rId3"/>
          <a:stretch>
            <a:fillRect/>
          </a:stretch>
        </p:blipFill>
        <p:spPr>
          <a:xfrm>
            <a:off x="208013" y="1675061"/>
            <a:ext cx="7180626" cy="1793377"/>
          </a:xfrm>
          <a:prstGeom prst="rect">
            <a:avLst/>
          </a:prstGeom>
        </p:spPr>
      </p:pic>
    </p:spTree>
    <p:extLst>
      <p:ext uri="{BB962C8B-B14F-4D97-AF65-F5344CB8AC3E}">
        <p14:creationId xmlns:p14="http://schemas.microsoft.com/office/powerpoint/2010/main" val="2989885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3"/>
          <p:cNvSpPr txBox="1">
            <a:spLocks noGrp="1"/>
          </p:cNvSpPr>
          <p:nvPr>
            <p:ph type="title"/>
          </p:nvPr>
        </p:nvSpPr>
        <p:spPr>
          <a:xfrm>
            <a:off x="384725" y="657648"/>
            <a:ext cx="4488300" cy="400200"/>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b="1" dirty="0" err="1">
                <a:solidFill>
                  <a:srgbClr val="414141"/>
                </a:solidFill>
                <a:latin typeface="Montserrat"/>
                <a:ea typeface="Montserrat"/>
                <a:cs typeface="Montserrat"/>
                <a:sym typeface="Montserrat"/>
              </a:rPr>
              <a:t>Middlewares</a:t>
            </a:r>
            <a:endParaRPr sz="2500" b="1" dirty="0">
              <a:solidFill>
                <a:srgbClr val="414141"/>
              </a:solidFill>
              <a:latin typeface="Montserrat"/>
              <a:ea typeface="Montserrat"/>
              <a:cs typeface="Montserrat"/>
              <a:sym typeface="Montserrat"/>
            </a:endParaRPr>
          </a:p>
        </p:txBody>
      </p:sp>
      <p:sp>
        <p:nvSpPr>
          <p:cNvPr id="418" name="Google Shape;418;p23"/>
          <p:cNvSpPr txBox="1"/>
          <p:nvPr/>
        </p:nvSpPr>
        <p:spPr>
          <a:xfrm>
            <a:off x="384725" y="1158275"/>
            <a:ext cx="8400046" cy="3324000"/>
          </a:xfrm>
          <a:prstGeom prst="rect">
            <a:avLst/>
          </a:prstGeom>
          <a:noFill/>
          <a:ln>
            <a:noFill/>
          </a:ln>
        </p:spPr>
        <p:txBody>
          <a:bodyPr spcFirstLastPara="1" wrap="square" lIns="0" tIns="12700" rIns="0" bIns="0" anchor="t" anchorCtr="0">
            <a:normAutofit/>
          </a:bodyPr>
          <a:lstStyle/>
          <a:p>
            <a:pPr marL="12700" marR="5080" lvl="0" indent="0" algn="l" rtl="0">
              <a:lnSpc>
                <a:spcPct val="100000"/>
              </a:lnSpc>
              <a:spcBef>
                <a:spcPts val="0"/>
              </a:spcBef>
              <a:spcAft>
                <a:spcPts val="0"/>
              </a:spcAft>
              <a:buSzPts val="1100"/>
              <a:buNone/>
            </a:pPr>
            <a:r>
              <a:rPr lang="en-US" dirty="0" err="1">
                <a:solidFill>
                  <a:srgbClr val="595959"/>
                </a:solidFill>
                <a:latin typeface="Montserrat"/>
                <a:ea typeface="Montserrat"/>
                <a:cs typeface="Montserrat"/>
                <a:sym typeface="Montserrat"/>
              </a:rPr>
              <a:t>Casi</a:t>
            </a:r>
            <a:r>
              <a:rPr lang="en-US" dirty="0">
                <a:solidFill>
                  <a:srgbClr val="595959"/>
                </a:solidFill>
                <a:latin typeface="Montserrat"/>
                <a:ea typeface="Montserrat"/>
                <a:cs typeface="Montserrat"/>
                <a:sym typeface="Montserrat"/>
              </a:rPr>
              <a:t> de forma </a:t>
            </a:r>
            <a:r>
              <a:rPr lang="en-US" dirty="0" err="1">
                <a:solidFill>
                  <a:srgbClr val="595959"/>
                </a:solidFill>
                <a:latin typeface="Montserrat"/>
                <a:ea typeface="Montserrat"/>
                <a:cs typeface="Montserrat"/>
                <a:sym typeface="Montserrat"/>
              </a:rPr>
              <a:t>instintiva</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ya</a:t>
            </a:r>
            <a:r>
              <a:rPr lang="en-US" dirty="0">
                <a:solidFill>
                  <a:srgbClr val="595959"/>
                </a:solidFill>
                <a:highlight>
                  <a:srgbClr val="F1C131"/>
                </a:highlight>
                <a:latin typeface="Montserrat"/>
                <a:ea typeface="Montserrat"/>
                <a:cs typeface="Montserrat"/>
                <a:sym typeface="Montserrat"/>
              </a:rPr>
              <a:t> </a:t>
            </a:r>
            <a:r>
              <a:rPr lang="en-US" dirty="0" err="1">
                <a:solidFill>
                  <a:srgbClr val="595959"/>
                </a:solidFill>
                <a:highlight>
                  <a:srgbClr val="F1C131"/>
                </a:highlight>
                <a:latin typeface="Montserrat"/>
                <a:ea typeface="Montserrat"/>
                <a:cs typeface="Montserrat"/>
                <a:sym typeface="Montserrat"/>
              </a:rPr>
              <a:t>utilizamos</a:t>
            </a:r>
            <a:r>
              <a:rPr lang="en-US" dirty="0">
                <a:solidFill>
                  <a:srgbClr val="595959"/>
                </a:solidFill>
                <a:highlight>
                  <a:srgbClr val="F1C131"/>
                </a:highlight>
                <a:latin typeface="Montserrat"/>
                <a:ea typeface="Montserrat"/>
                <a:cs typeface="Montserrat"/>
                <a:sym typeface="Montserrat"/>
              </a:rPr>
              <a:t> </a:t>
            </a:r>
            <a:r>
              <a:rPr lang="en-US" dirty="0" err="1">
                <a:solidFill>
                  <a:srgbClr val="595959"/>
                </a:solidFill>
                <a:highlight>
                  <a:srgbClr val="F1C131"/>
                </a:highlight>
                <a:latin typeface="Montserrat"/>
                <a:ea typeface="Montserrat"/>
                <a:cs typeface="Montserrat"/>
                <a:sym typeface="Montserrat"/>
              </a:rPr>
              <a:t>varios</a:t>
            </a:r>
            <a:r>
              <a:rPr lang="en-US" dirty="0">
                <a:solidFill>
                  <a:srgbClr val="595959"/>
                </a:solidFill>
                <a:highlight>
                  <a:srgbClr val="F1C131"/>
                </a:highlight>
                <a:latin typeface="Montserrat"/>
                <a:ea typeface="Montserrat"/>
                <a:cs typeface="Montserrat"/>
                <a:sym typeface="Montserrat"/>
              </a:rPr>
              <a:t> </a:t>
            </a:r>
            <a:r>
              <a:rPr lang="en-US" dirty="0" err="1">
                <a:solidFill>
                  <a:srgbClr val="595959"/>
                </a:solidFill>
                <a:highlight>
                  <a:srgbClr val="F1C131"/>
                </a:highlight>
                <a:latin typeface="Montserrat"/>
                <a:ea typeface="Montserrat"/>
                <a:cs typeface="Montserrat"/>
                <a:sym typeface="Montserrat"/>
              </a:rPr>
              <a:t>middlewares</a:t>
            </a:r>
            <a:r>
              <a:rPr lang="en-US" dirty="0">
                <a:solidFill>
                  <a:srgbClr val="595959"/>
                </a:solidFill>
                <a:latin typeface="Montserrat"/>
                <a:ea typeface="Montserrat"/>
                <a:cs typeface="Montserrat"/>
                <a:sym typeface="Montserrat"/>
              </a:rPr>
              <a:t> para </a:t>
            </a:r>
            <a:r>
              <a:rPr lang="en-US" dirty="0" err="1">
                <a:solidFill>
                  <a:srgbClr val="595959"/>
                </a:solidFill>
                <a:latin typeface="Montserrat"/>
                <a:ea typeface="Montserrat"/>
                <a:cs typeface="Montserrat"/>
                <a:sym typeface="Montserrat"/>
              </a:rPr>
              <a:t>configurar</a:t>
            </a:r>
            <a:r>
              <a:rPr lang="en-US" dirty="0">
                <a:solidFill>
                  <a:srgbClr val="595959"/>
                </a:solidFill>
                <a:latin typeface="Montserrat"/>
                <a:ea typeface="Montserrat"/>
                <a:cs typeface="Montserrat"/>
                <a:sym typeface="Montserrat"/>
              </a:rPr>
              <a:t> nuestro </a:t>
            </a:r>
            <a:r>
              <a:rPr lang="en-US" dirty="0" err="1">
                <a:solidFill>
                  <a:srgbClr val="595959"/>
                </a:solidFill>
                <a:latin typeface="Montserrat"/>
                <a:ea typeface="Montserrat"/>
                <a:cs typeface="Montserrat"/>
                <a:sym typeface="Montserrat"/>
              </a:rPr>
              <a:t>programa</a:t>
            </a:r>
            <a:r>
              <a:rPr lang="en-US" dirty="0">
                <a:solidFill>
                  <a:srgbClr val="595959"/>
                </a:solidFill>
                <a:latin typeface="Montserrat"/>
                <a:ea typeface="Montserrat"/>
                <a:cs typeface="Montserrat"/>
                <a:sym typeface="Montserrat"/>
              </a:rPr>
              <a:t>.</a:t>
            </a:r>
            <a:endParaRPr dirty="0">
              <a:solidFill>
                <a:srgbClr val="595959"/>
              </a:solidFill>
              <a:latin typeface="Montserrat"/>
              <a:ea typeface="Montserrat"/>
              <a:cs typeface="Montserrat"/>
              <a:sym typeface="Montserrat"/>
            </a:endParaRPr>
          </a:p>
          <a:p>
            <a:pPr marL="12700" marR="5080" lvl="0" indent="0" algn="l" rtl="0">
              <a:lnSpc>
                <a:spcPct val="100000"/>
              </a:lnSpc>
              <a:spcBef>
                <a:spcPts val="1000"/>
              </a:spcBef>
              <a:spcAft>
                <a:spcPts val="0"/>
              </a:spcAft>
              <a:buSzPts val="1100"/>
              <a:buNone/>
            </a:pPr>
            <a:r>
              <a:rPr lang="en-US" b="1" dirty="0">
                <a:solidFill>
                  <a:srgbClr val="595959"/>
                </a:solidFill>
                <a:latin typeface="Montserrat"/>
                <a:ea typeface="Montserrat"/>
                <a:cs typeface="Montserrat"/>
                <a:sym typeface="Montserrat"/>
              </a:rPr>
              <a:t>¿</a:t>
            </a:r>
            <a:r>
              <a:rPr lang="en-US" b="1" dirty="0" err="1">
                <a:solidFill>
                  <a:srgbClr val="595959"/>
                </a:solidFill>
                <a:latin typeface="Montserrat"/>
                <a:ea typeface="Montserrat"/>
                <a:cs typeface="Montserrat"/>
                <a:sym typeface="Montserrat"/>
              </a:rPr>
              <a:t>Qué</a:t>
            </a:r>
            <a:r>
              <a:rPr lang="en-US" b="1" dirty="0">
                <a:solidFill>
                  <a:srgbClr val="595959"/>
                </a:solidFill>
                <a:latin typeface="Montserrat"/>
                <a:ea typeface="Montserrat"/>
                <a:cs typeface="Montserrat"/>
                <a:sym typeface="Montserrat"/>
              </a:rPr>
              <a:t> es un middleware </a:t>
            </a:r>
            <a:r>
              <a:rPr lang="en-US" b="1" dirty="0" err="1">
                <a:solidFill>
                  <a:srgbClr val="595959"/>
                </a:solidFill>
                <a:latin typeface="Montserrat"/>
                <a:ea typeface="Montserrat"/>
                <a:cs typeface="Montserrat"/>
                <a:sym typeface="Montserrat"/>
              </a:rPr>
              <a:t>entonces</a:t>
            </a:r>
            <a:r>
              <a:rPr lang="en-US" b="1" dirty="0">
                <a:solidFill>
                  <a:srgbClr val="595959"/>
                </a:solidFill>
                <a:latin typeface="Montserrat"/>
                <a:ea typeface="Montserrat"/>
                <a:cs typeface="Montserrat"/>
                <a:sym typeface="Montserrat"/>
              </a:rPr>
              <a:t>?</a:t>
            </a:r>
            <a:endParaRPr b="1" dirty="0">
              <a:solidFill>
                <a:srgbClr val="595959"/>
              </a:solidFill>
              <a:latin typeface="Montserrat"/>
              <a:ea typeface="Montserrat"/>
              <a:cs typeface="Montserrat"/>
              <a:sym typeface="Montserrat"/>
            </a:endParaRPr>
          </a:p>
          <a:p>
            <a:pPr marL="12700" marR="5080" lvl="0" indent="0" algn="l" rtl="0">
              <a:lnSpc>
                <a:spcPct val="100000"/>
              </a:lnSpc>
              <a:spcBef>
                <a:spcPts val="1000"/>
              </a:spcBef>
              <a:spcAft>
                <a:spcPts val="0"/>
              </a:spcAft>
              <a:buSzPts val="1100"/>
              <a:buNone/>
            </a:pPr>
            <a:r>
              <a:rPr lang="en-US" dirty="0">
                <a:solidFill>
                  <a:srgbClr val="595959"/>
                </a:solidFill>
                <a:latin typeface="Montserrat"/>
                <a:ea typeface="Montserrat"/>
                <a:cs typeface="Montserrat"/>
                <a:sym typeface="Montserrat"/>
              </a:rPr>
              <a:t>Son </a:t>
            </a:r>
            <a:r>
              <a:rPr lang="en-US" dirty="0" err="1">
                <a:solidFill>
                  <a:srgbClr val="595959"/>
                </a:solidFill>
                <a:latin typeface="Montserrat"/>
                <a:ea typeface="Montserrat"/>
                <a:cs typeface="Montserrat"/>
                <a:sym typeface="Montserrat"/>
              </a:rPr>
              <a:t>simplemente</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funciones</a:t>
            </a:r>
            <a:r>
              <a:rPr lang="en-US" dirty="0">
                <a:solidFill>
                  <a:srgbClr val="595959"/>
                </a:solidFill>
                <a:latin typeface="Montserrat"/>
                <a:ea typeface="Montserrat"/>
                <a:cs typeface="Montserrat"/>
                <a:sym typeface="Montserrat"/>
              </a:rPr>
              <a:t> que se </a:t>
            </a:r>
            <a:r>
              <a:rPr lang="en-US" dirty="0" err="1">
                <a:solidFill>
                  <a:srgbClr val="595959"/>
                </a:solidFill>
                <a:latin typeface="Montserrat"/>
                <a:ea typeface="Montserrat"/>
                <a:cs typeface="Montserrat"/>
                <a:sym typeface="Montserrat"/>
              </a:rPr>
              <a:t>ejecutan</a:t>
            </a:r>
            <a:r>
              <a:rPr lang="en-US" dirty="0">
                <a:solidFill>
                  <a:srgbClr val="595959"/>
                </a:solidFill>
                <a:latin typeface="Montserrat"/>
                <a:ea typeface="Montserrat"/>
                <a:cs typeface="Montserrat"/>
                <a:sym typeface="Montserrat"/>
              </a:rPr>
              <a:t> antes o </a:t>
            </a:r>
            <a:r>
              <a:rPr lang="en-US" dirty="0" err="1">
                <a:solidFill>
                  <a:srgbClr val="595959"/>
                </a:solidFill>
                <a:latin typeface="Montserrat"/>
                <a:ea typeface="Montserrat"/>
                <a:cs typeface="Montserrat"/>
                <a:sym typeface="Montserrat"/>
              </a:rPr>
              <a:t>después</a:t>
            </a:r>
            <a:r>
              <a:rPr lang="en-US" dirty="0">
                <a:solidFill>
                  <a:srgbClr val="595959"/>
                </a:solidFill>
                <a:latin typeface="Montserrat"/>
                <a:ea typeface="Montserrat"/>
                <a:cs typeface="Montserrat"/>
                <a:sym typeface="Montserrat"/>
              </a:rPr>
              <a:t> de </a:t>
            </a:r>
            <a:r>
              <a:rPr lang="en-US" dirty="0" err="1">
                <a:solidFill>
                  <a:srgbClr val="595959"/>
                </a:solidFill>
                <a:latin typeface="Montserrat"/>
                <a:ea typeface="Montserrat"/>
                <a:cs typeface="Montserrat"/>
                <a:sym typeface="Montserrat"/>
              </a:rPr>
              <a:t>otras</a:t>
            </a:r>
            <a:r>
              <a:rPr lang="en-US" dirty="0">
                <a:solidFill>
                  <a:srgbClr val="595959"/>
                </a:solidFill>
                <a:latin typeface="Montserrat"/>
                <a:ea typeface="Montserrat"/>
                <a:cs typeface="Montserrat"/>
                <a:sym typeface="Montserrat"/>
              </a:rPr>
              <a:t> y </a:t>
            </a:r>
            <a:r>
              <a:rPr lang="en-US" dirty="0" err="1">
                <a:solidFill>
                  <a:srgbClr val="595959"/>
                </a:solidFill>
                <a:latin typeface="Montserrat"/>
                <a:ea typeface="Montserrat"/>
                <a:cs typeface="Montserrat"/>
                <a:sym typeface="Montserrat"/>
              </a:rPr>
              <a:t>los</a:t>
            </a:r>
            <a:r>
              <a:rPr lang="en-US" dirty="0">
                <a:solidFill>
                  <a:srgbClr val="595959"/>
                </a:solidFill>
                <a:latin typeface="Montserrat"/>
                <a:ea typeface="Montserrat"/>
                <a:cs typeface="Montserrat"/>
                <a:sym typeface="Montserrat"/>
              </a:rPr>
              <a:t> hay de </a:t>
            </a:r>
            <a:r>
              <a:rPr lang="en-US" dirty="0" err="1">
                <a:solidFill>
                  <a:srgbClr val="595959"/>
                </a:solidFill>
                <a:latin typeface="Montserrat"/>
                <a:ea typeface="Montserrat"/>
                <a:cs typeface="Montserrat"/>
                <a:sym typeface="Montserrat"/>
              </a:rPr>
              <a:t>distintos</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tipos</a:t>
            </a:r>
            <a:r>
              <a:rPr lang="en-US" dirty="0">
                <a:solidFill>
                  <a:srgbClr val="595959"/>
                </a:solidFill>
                <a:latin typeface="Montserrat"/>
                <a:ea typeface="Montserrat"/>
                <a:cs typeface="Montserrat"/>
                <a:sym typeface="Montserrat"/>
              </a:rPr>
              <a:t>:</a:t>
            </a:r>
            <a:endParaRPr dirty="0">
              <a:solidFill>
                <a:srgbClr val="595959"/>
              </a:solidFill>
              <a:latin typeface="Montserrat"/>
              <a:ea typeface="Montserrat"/>
              <a:cs typeface="Montserrat"/>
              <a:sym typeface="Montserrat"/>
            </a:endParaRPr>
          </a:p>
          <a:p>
            <a:pPr marL="12700" marR="5080" lvl="0" indent="0" algn="l" rtl="0">
              <a:lnSpc>
                <a:spcPct val="100000"/>
              </a:lnSpc>
              <a:spcBef>
                <a:spcPts val="1000"/>
              </a:spcBef>
              <a:spcAft>
                <a:spcPts val="0"/>
              </a:spcAft>
              <a:buSzPts val="1100"/>
              <a:buNone/>
            </a:pPr>
            <a:r>
              <a:rPr lang="en-US" b="1" dirty="0">
                <a:solidFill>
                  <a:srgbClr val="595959"/>
                </a:solidFill>
                <a:latin typeface="Montserrat"/>
                <a:ea typeface="Montserrat"/>
                <a:cs typeface="Montserrat"/>
                <a:sym typeface="Montserrat"/>
              </a:rPr>
              <a:t>● </a:t>
            </a:r>
            <a:r>
              <a:rPr lang="en-US" b="1" dirty="0" err="1">
                <a:solidFill>
                  <a:srgbClr val="595959"/>
                </a:solidFill>
                <a:latin typeface="Montserrat"/>
                <a:ea typeface="Montserrat"/>
                <a:cs typeface="Montserrat"/>
                <a:sym typeface="Montserrat"/>
              </a:rPr>
              <a:t>Middlewares</a:t>
            </a:r>
            <a:r>
              <a:rPr lang="en-US" b="1" dirty="0">
                <a:solidFill>
                  <a:srgbClr val="595959"/>
                </a:solidFill>
                <a:latin typeface="Montserrat"/>
                <a:ea typeface="Montserrat"/>
                <a:cs typeface="Montserrat"/>
                <a:sym typeface="Montserrat"/>
              </a:rPr>
              <a:t> de </a:t>
            </a:r>
            <a:r>
              <a:rPr lang="en-US" b="1" dirty="0" err="1">
                <a:solidFill>
                  <a:srgbClr val="595959"/>
                </a:solidFill>
                <a:latin typeface="Montserrat"/>
                <a:ea typeface="Montserrat"/>
                <a:cs typeface="Montserrat"/>
                <a:sym typeface="Montserrat"/>
              </a:rPr>
              <a:t>nivel</a:t>
            </a:r>
            <a:r>
              <a:rPr lang="en-US" b="1" dirty="0">
                <a:solidFill>
                  <a:srgbClr val="595959"/>
                </a:solidFill>
                <a:latin typeface="Montserrat"/>
                <a:ea typeface="Montserrat"/>
                <a:cs typeface="Montserrat"/>
                <a:sym typeface="Montserrat"/>
              </a:rPr>
              <a:t> de </a:t>
            </a:r>
            <a:r>
              <a:rPr lang="en-US" b="1" dirty="0" err="1">
                <a:solidFill>
                  <a:srgbClr val="595959"/>
                </a:solidFill>
                <a:latin typeface="Montserrat"/>
                <a:ea typeface="Montserrat"/>
                <a:cs typeface="Montserrat"/>
                <a:sym typeface="Montserrat"/>
              </a:rPr>
              <a:t>aplicación</a:t>
            </a:r>
            <a:r>
              <a:rPr lang="en-US" b="1" dirty="0">
                <a:solidFill>
                  <a:srgbClr val="595959"/>
                </a:solidFill>
                <a:latin typeface="Montserrat"/>
                <a:ea typeface="Montserrat"/>
                <a:cs typeface="Montserrat"/>
                <a:sym typeface="Montserrat"/>
              </a:rPr>
              <a:t>: </a:t>
            </a:r>
            <a:r>
              <a:rPr lang="en-US" dirty="0">
                <a:solidFill>
                  <a:srgbClr val="595959"/>
                </a:solidFill>
                <a:latin typeface="Montserrat"/>
                <a:ea typeface="Montserrat"/>
                <a:cs typeface="Montserrat"/>
                <a:sym typeface="Montserrat"/>
              </a:rPr>
              <a:t>Son </a:t>
            </a:r>
            <a:r>
              <a:rPr lang="en-US" dirty="0" err="1">
                <a:solidFill>
                  <a:srgbClr val="595959"/>
                </a:solidFill>
                <a:latin typeface="Montserrat"/>
                <a:ea typeface="Montserrat"/>
                <a:cs typeface="Montserrat"/>
                <a:sym typeface="Montserrat"/>
              </a:rPr>
              <a:t>middlewares</a:t>
            </a:r>
            <a:r>
              <a:rPr lang="en-US" dirty="0">
                <a:solidFill>
                  <a:srgbClr val="595959"/>
                </a:solidFill>
                <a:latin typeface="Montserrat"/>
                <a:ea typeface="Montserrat"/>
                <a:cs typeface="Montserrat"/>
                <a:sym typeface="Montserrat"/>
              </a:rPr>
              <a:t> que se </a:t>
            </a:r>
            <a:r>
              <a:rPr lang="en-US" dirty="0" err="1">
                <a:solidFill>
                  <a:srgbClr val="595959"/>
                </a:solidFill>
                <a:latin typeface="Montserrat"/>
                <a:ea typeface="Montserrat"/>
                <a:cs typeface="Montserrat"/>
                <a:sym typeface="Montserrat"/>
              </a:rPr>
              <a:t>aplican</a:t>
            </a:r>
            <a:r>
              <a:rPr lang="en-US" dirty="0">
                <a:solidFill>
                  <a:srgbClr val="595959"/>
                </a:solidFill>
                <a:latin typeface="Montserrat"/>
                <a:ea typeface="Montserrat"/>
                <a:cs typeface="Montserrat"/>
                <a:sym typeface="Montserrat"/>
              </a:rPr>
              <a:t> a </a:t>
            </a:r>
            <a:r>
              <a:rPr lang="en-US" dirty="0" err="1">
                <a:solidFill>
                  <a:srgbClr val="595959"/>
                </a:solidFill>
                <a:latin typeface="Montserrat"/>
                <a:ea typeface="Montserrat"/>
                <a:cs typeface="Montserrat"/>
                <a:sym typeface="Montserrat"/>
              </a:rPr>
              <a:t>toda</a:t>
            </a:r>
            <a:r>
              <a:rPr lang="en-US" dirty="0">
                <a:solidFill>
                  <a:srgbClr val="595959"/>
                </a:solidFill>
                <a:latin typeface="Montserrat"/>
                <a:ea typeface="Montserrat"/>
                <a:cs typeface="Montserrat"/>
                <a:sym typeface="Montserrat"/>
              </a:rPr>
              <a:t> la </a:t>
            </a:r>
            <a:r>
              <a:rPr lang="en-US" dirty="0" err="1">
                <a:solidFill>
                  <a:srgbClr val="595959"/>
                </a:solidFill>
                <a:latin typeface="Montserrat"/>
                <a:ea typeface="Montserrat"/>
                <a:cs typeface="Montserrat"/>
                <a:sym typeface="Montserrat"/>
              </a:rPr>
              <a:t>aplicación</a:t>
            </a:r>
            <a:r>
              <a:rPr lang="en-US" dirty="0">
                <a:solidFill>
                  <a:srgbClr val="595959"/>
                </a:solidFill>
                <a:latin typeface="Montserrat"/>
                <a:ea typeface="Montserrat"/>
                <a:cs typeface="Montserrat"/>
                <a:sym typeface="Montserrat"/>
              </a:rPr>
              <a:t> y se </a:t>
            </a:r>
            <a:r>
              <a:rPr lang="en-US" dirty="0" err="1">
                <a:solidFill>
                  <a:srgbClr val="595959"/>
                </a:solidFill>
                <a:latin typeface="Montserrat"/>
                <a:ea typeface="Montserrat"/>
                <a:cs typeface="Montserrat"/>
                <a:sym typeface="Montserrat"/>
              </a:rPr>
              <a:t>configuran</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utilizando</a:t>
            </a:r>
            <a:r>
              <a:rPr lang="en-US" dirty="0">
                <a:solidFill>
                  <a:srgbClr val="595959"/>
                </a:solidFill>
                <a:latin typeface="Montserrat"/>
                <a:ea typeface="Montserrat"/>
                <a:cs typeface="Montserrat"/>
                <a:sym typeface="Montserrat"/>
              </a:rPr>
              <a:t> </a:t>
            </a:r>
            <a:r>
              <a:rPr lang="en-US" b="1" dirty="0" err="1">
                <a:solidFill>
                  <a:srgbClr val="595959"/>
                </a:solidFill>
                <a:highlight>
                  <a:srgbClr val="F1C131"/>
                </a:highlight>
                <a:latin typeface="Montserrat"/>
                <a:ea typeface="Montserrat"/>
                <a:cs typeface="Montserrat"/>
                <a:sym typeface="Montserrat"/>
              </a:rPr>
              <a:t>app.use</a:t>
            </a:r>
            <a:r>
              <a:rPr lang="en-US" b="1" dirty="0">
                <a:solidFill>
                  <a:srgbClr val="595959"/>
                </a:solidFill>
                <a:highlight>
                  <a:srgbClr val="F1C131"/>
                </a:highlight>
                <a:latin typeface="Montserrat"/>
                <a:ea typeface="Montserrat"/>
                <a:cs typeface="Montserrat"/>
                <a:sym typeface="Montserrat"/>
              </a:rPr>
              <a:t>()</a:t>
            </a:r>
            <a:endParaRPr b="1" dirty="0">
              <a:solidFill>
                <a:srgbClr val="595959"/>
              </a:solidFill>
              <a:highlight>
                <a:srgbClr val="F1C131"/>
              </a:highlight>
              <a:latin typeface="Montserrat"/>
              <a:ea typeface="Montserrat"/>
              <a:cs typeface="Montserrat"/>
              <a:sym typeface="Montserrat"/>
            </a:endParaRPr>
          </a:p>
          <a:p>
            <a:pPr marL="12700" marR="5080" lvl="0" indent="0" algn="l" rtl="0">
              <a:lnSpc>
                <a:spcPct val="100000"/>
              </a:lnSpc>
              <a:spcBef>
                <a:spcPts val="1000"/>
              </a:spcBef>
              <a:spcAft>
                <a:spcPts val="0"/>
              </a:spcAft>
              <a:buSzPts val="1100"/>
              <a:buNone/>
            </a:pPr>
            <a:r>
              <a:rPr lang="en-US" b="1" dirty="0">
                <a:solidFill>
                  <a:srgbClr val="595959"/>
                </a:solidFill>
                <a:latin typeface="Montserrat"/>
                <a:ea typeface="Montserrat"/>
                <a:cs typeface="Montserrat"/>
                <a:sym typeface="Montserrat"/>
              </a:rPr>
              <a:t>● </a:t>
            </a:r>
            <a:r>
              <a:rPr lang="en-US" b="1" dirty="0" err="1">
                <a:solidFill>
                  <a:srgbClr val="595959"/>
                </a:solidFill>
                <a:latin typeface="Montserrat"/>
                <a:ea typeface="Montserrat"/>
                <a:cs typeface="Montserrat"/>
                <a:sym typeface="Montserrat"/>
              </a:rPr>
              <a:t>Middlewares</a:t>
            </a:r>
            <a:r>
              <a:rPr lang="en-US" b="1" dirty="0">
                <a:solidFill>
                  <a:srgbClr val="595959"/>
                </a:solidFill>
                <a:latin typeface="Montserrat"/>
                <a:ea typeface="Montserrat"/>
                <a:cs typeface="Montserrat"/>
                <a:sym typeface="Montserrat"/>
              </a:rPr>
              <a:t> de </a:t>
            </a:r>
            <a:r>
              <a:rPr lang="en-US" b="1" dirty="0" err="1">
                <a:solidFill>
                  <a:srgbClr val="595959"/>
                </a:solidFill>
                <a:latin typeface="Montserrat"/>
                <a:ea typeface="Montserrat"/>
                <a:cs typeface="Montserrat"/>
                <a:sym typeface="Montserrat"/>
              </a:rPr>
              <a:t>nivel</a:t>
            </a:r>
            <a:r>
              <a:rPr lang="en-US" b="1" dirty="0">
                <a:solidFill>
                  <a:srgbClr val="595959"/>
                </a:solidFill>
                <a:latin typeface="Montserrat"/>
                <a:ea typeface="Montserrat"/>
                <a:cs typeface="Montserrat"/>
                <a:sym typeface="Montserrat"/>
              </a:rPr>
              <a:t> de </a:t>
            </a:r>
            <a:r>
              <a:rPr lang="en-US" b="1" dirty="0" err="1">
                <a:solidFill>
                  <a:srgbClr val="595959"/>
                </a:solidFill>
                <a:latin typeface="Montserrat"/>
                <a:ea typeface="Montserrat"/>
                <a:cs typeface="Montserrat"/>
                <a:sym typeface="Montserrat"/>
              </a:rPr>
              <a:t>ruta</a:t>
            </a:r>
            <a:r>
              <a:rPr lang="en-US" b="1" dirty="0">
                <a:solidFill>
                  <a:srgbClr val="595959"/>
                </a:solidFill>
                <a:latin typeface="Montserrat"/>
                <a:ea typeface="Montserrat"/>
                <a:cs typeface="Montserrat"/>
                <a:sym typeface="Montserrat"/>
              </a:rPr>
              <a:t>: </a:t>
            </a:r>
            <a:r>
              <a:rPr lang="en-US" dirty="0">
                <a:solidFill>
                  <a:srgbClr val="595959"/>
                </a:solidFill>
                <a:latin typeface="Montserrat"/>
                <a:ea typeface="Montserrat"/>
                <a:cs typeface="Montserrat"/>
                <a:sym typeface="Montserrat"/>
              </a:rPr>
              <a:t>Son </a:t>
            </a:r>
            <a:r>
              <a:rPr lang="en-US" dirty="0" err="1">
                <a:solidFill>
                  <a:srgbClr val="595959"/>
                </a:solidFill>
                <a:latin typeface="Montserrat"/>
                <a:ea typeface="Montserrat"/>
                <a:cs typeface="Montserrat"/>
                <a:sym typeface="Montserrat"/>
              </a:rPr>
              <a:t>middlewares</a:t>
            </a:r>
            <a:r>
              <a:rPr lang="en-US" dirty="0">
                <a:solidFill>
                  <a:srgbClr val="595959"/>
                </a:solidFill>
                <a:latin typeface="Montserrat"/>
                <a:ea typeface="Montserrat"/>
                <a:cs typeface="Montserrat"/>
                <a:sym typeface="Montserrat"/>
              </a:rPr>
              <a:t> que se </a:t>
            </a:r>
            <a:r>
              <a:rPr lang="en-US" dirty="0" err="1">
                <a:solidFill>
                  <a:srgbClr val="595959"/>
                </a:solidFill>
                <a:latin typeface="Montserrat"/>
                <a:ea typeface="Montserrat"/>
                <a:cs typeface="Montserrat"/>
                <a:sym typeface="Montserrat"/>
              </a:rPr>
              <a:t>aplican</a:t>
            </a:r>
            <a:r>
              <a:rPr lang="en-US" dirty="0">
                <a:solidFill>
                  <a:srgbClr val="595959"/>
                </a:solidFill>
                <a:latin typeface="Montserrat"/>
                <a:ea typeface="Montserrat"/>
                <a:cs typeface="Montserrat"/>
                <a:sym typeface="Montserrat"/>
              </a:rPr>
              <a:t> a </a:t>
            </a:r>
            <a:r>
              <a:rPr lang="en-US" dirty="0" err="1">
                <a:solidFill>
                  <a:srgbClr val="595959"/>
                </a:solidFill>
                <a:latin typeface="Montserrat"/>
                <a:ea typeface="Montserrat"/>
                <a:cs typeface="Montserrat"/>
                <a:sym typeface="Montserrat"/>
              </a:rPr>
              <a:t>una</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ruta</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específica</a:t>
            </a:r>
            <a:r>
              <a:rPr lang="en-US" dirty="0">
                <a:solidFill>
                  <a:srgbClr val="595959"/>
                </a:solidFill>
                <a:latin typeface="Montserrat"/>
                <a:ea typeface="Montserrat"/>
                <a:cs typeface="Montserrat"/>
                <a:sym typeface="Montserrat"/>
              </a:rPr>
              <a:t>.</a:t>
            </a:r>
            <a:endParaRPr dirty="0">
              <a:solidFill>
                <a:srgbClr val="595959"/>
              </a:solidFill>
              <a:latin typeface="Montserrat"/>
              <a:ea typeface="Montserrat"/>
              <a:cs typeface="Montserrat"/>
              <a:sym typeface="Montserrat"/>
            </a:endParaRPr>
          </a:p>
          <a:p>
            <a:pPr marL="12700" marR="5080" lvl="0" indent="0" algn="l" rtl="0">
              <a:lnSpc>
                <a:spcPct val="100000"/>
              </a:lnSpc>
              <a:spcBef>
                <a:spcPts val="1000"/>
              </a:spcBef>
              <a:spcAft>
                <a:spcPts val="0"/>
              </a:spcAft>
              <a:buSzPts val="1100"/>
              <a:buNone/>
            </a:pPr>
            <a:r>
              <a:rPr lang="en-US" b="1" dirty="0">
                <a:solidFill>
                  <a:srgbClr val="595959"/>
                </a:solidFill>
                <a:latin typeface="Montserrat"/>
                <a:ea typeface="Montserrat"/>
                <a:cs typeface="Montserrat"/>
                <a:sym typeface="Montserrat"/>
              </a:rPr>
              <a:t>● </a:t>
            </a:r>
            <a:r>
              <a:rPr lang="en-US" b="1" dirty="0" err="1">
                <a:solidFill>
                  <a:srgbClr val="595959"/>
                </a:solidFill>
                <a:latin typeface="Montserrat"/>
                <a:ea typeface="Montserrat"/>
                <a:cs typeface="Montserrat"/>
                <a:sym typeface="Montserrat"/>
              </a:rPr>
              <a:t>Middlewares</a:t>
            </a:r>
            <a:r>
              <a:rPr lang="en-US" b="1" dirty="0">
                <a:solidFill>
                  <a:srgbClr val="595959"/>
                </a:solidFill>
                <a:latin typeface="Montserrat"/>
                <a:ea typeface="Montserrat"/>
                <a:cs typeface="Montserrat"/>
                <a:sym typeface="Montserrat"/>
              </a:rPr>
              <a:t> de </a:t>
            </a:r>
            <a:r>
              <a:rPr lang="en-US" b="1" dirty="0" err="1">
                <a:solidFill>
                  <a:srgbClr val="595959"/>
                </a:solidFill>
                <a:latin typeface="Montserrat"/>
                <a:ea typeface="Montserrat"/>
                <a:cs typeface="Montserrat"/>
                <a:sym typeface="Montserrat"/>
              </a:rPr>
              <a:t>manejo</a:t>
            </a:r>
            <a:r>
              <a:rPr lang="en-US" b="1" dirty="0">
                <a:solidFill>
                  <a:srgbClr val="595959"/>
                </a:solidFill>
                <a:latin typeface="Montserrat"/>
                <a:ea typeface="Montserrat"/>
                <a:cs typeface="Montserrat"/>
                <a:sym typeface="Montserrat"/>
              </a:rPr>
              <a:t> de </a:t>
            </a:r>
            <a:r>
              <a:rPr lang="en-US" b="1" dirty="0" err="1">
                <a:solidFill>
                  <a:srgbClr val="595959"/>
                </a:solidFill>
                <a:latin typeface="Montserrat"/>
                <a:ea typeface="Montserrat"/>
                <a:cs typeface="Montserrat"/>
                <a:sym typeface="Montserrat"/>
              </a:rPr>
              <a:t>errores</a:t>
            </a:r>
            <a:r>
              <a:rPr lang="en-US" b="1" dirty="0">
                <a:solidFill>
                  <a:srgbClr val="595959"/>
                </a:solidFill>
                <a:latin typeface="Montserrat"/>
                <a:ea typeface="Montserrat"/>
                <a:cs typeface="Montserrat"/>
                <a:sym typeface="Montserrat"/>
              </a:rPr>
              <a:t>: </a:t>
            </a:r>
            <a:r>
              <a:rPr lang="en-US" dirty="0">
                <a:solidFill>
                  <a:srgbClr val="595959"/>
                </a:solidFill>
                <a:latin typeface="Montserrat"/>
                <a:ea typeface="Montserrat"/>
                <a:cs typeface="Montserrat"/>
                <a:sym typeface="Montserrat"/>
              </a:rPr>
              <a:t>Son </a:t>
            </a:r>
            <a:r>
              <a:rPr lang="en-US" dirty="0" err="1">
                <a:solidFill>
                  <a:srgbClr val="595959"/>
                </a:solidFill>
                <a:latin typeface="Montserrat"/>
                <a:ea typeface="Montserrat"/>
                <a:cs typeface="Montserrat"/>
                <a:sym typeface="Montserrat"/>
              </a:rPr>
              <a:t>middlewares</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especiales</a:t>
            </a:r>
            <a:r>
              <a:rPr lang="en-US" dirty="0">
                <a:solidFill>
                  <a:srgbClr val="595959"/>
                </a:solidFill>
                <a:latin typeface="Montserrat"/>
                <a:ea typeface="Montserrat"/>
                <a:cs typeface="Montserrat"/>
                <a:sym typeface="Montserrat"/>
              </a:rPr>
              <a:t> que se </a:t>
            </a:r>
            <a:r>
              <a:rPr lang="en-US" dirty="0" err="1">
                <a:solidFill>
                  <a:srgbClr val="595959"/>
                </a:solidFill>
                <a:latin typeface="Montserrat"/>
                <a:ea typeface="Montserrat"/>
                <a:cs typeface="Montserrat"/>
                <a:sym typeface="Montserrat"/>
              </a:rPr>
              <a:t>utilizan</a:t>
            </a:r>
            <a:r>
              <a:rPr lang="en-US" dirty="0">
                <a:solidFill>
                  <a:srgbClr val="595959"/>
                </a:solidFill>
                <a:latin typeface="Montserrat"/>
                <a:ea typeface="Montserrat"/>
                <a:cs typeface="Montserrat"/>
                <a:sym typeface="Montserrat"/>
              </a:rPr>
              <a:t> para </a:t>
            </a:r>
            <a:r>
              <a:rPr lang="en-US" dirty="0" err="1">
                <a:solidFill>
                  <a:srgbClr val="595959"/>
                </a:solidFill>
                <a:latin typeface="Montserrat"/>
                <a:ea typeface="Montserrat"/>
                <a:cs typeface="Montserrat"/>
                <a:sym typeface="Montserrat"/>
              </a:rPr>
              <a:t>manejar</a:t>
            </a:r>
            <a:r>
              <a:rPr lang="en-US" dirty="0">
                <a:solidFill>
                  <a:srgbClr val="595959"/>
                </a:solidFill>
                <a:latin typeface="Montserrat"/>
                <a:ea typeface="Montserrat"/>
                <a:cs typeface="Montserrat"/>
                <a:sym typeface="Montserrat"/>
              </a:rPr>
              <a:t> </a:t>
            </a:r>
            <a:r>
              <a:rPr lang="en-US" dirty="0" err="1">
                <a:solidFill>
                  <a:srgbClr val="595959"/>
                </a:solidFill>
                <a:latin typeface="Montserrat"/>
                <a:ea typeface="Montserrat"/>
                <a:cs typeface="Montserrat"/>
                <a:sym typeface="Montserrat"/>
              </a:rPr>
              <a:t>errores</a:t>
            </a:r>
            <a:r>
              <a:rPr lang="en-US" dirty="0">
                <a:solidFill>
                  <a:srgbClr val="595959"/>
                </a:solidFill>
                <a:latin typeface="Montserrat"/>
                <a:ea typeface="Montserrat"/>
                <a:cs typeface="Montserrat"/>
                <a:sym typeface="Montserrat"/>
              </a:rPr>
              <a:t> en la </a:t>
            </a:r>
            <a:r>
              <a:rPr lang="en-US" dirty="0" err="1">
                <a:solidFill>
                  <a:srgbClr val="595959"/>
                </a:solidFill>
                <a:latin typeface="Montserrat"/>
                <a:ea typeface="Montserrat"/>
                <a:cs typeface="Montserrat"/>
                <a:sym typeface="Montserrat"/>
              </a:rPr>
              <a:t>aplicación</a:t>
            </a:r>
            <a:r>
              <a:rPr lang="en-US" dirty="0">
                <a:solidFill>
                  <a:srgbClr val="595959"/>
                </a:solidFill>
                <a:latin typeface="Montserrat"/>
                <a:ea typeface="Montserrat"/>
                <a:cs typeface="Montserrat"/>
                <a:sym typeface="Montserrat"/>
              </a:rPr>
              <a:t>.</a:t>
            </a:r>
            <a:endParaRPr dirty="0">
              <a:solidFill>
                <a:srgbClr val="595959"/>
              </a:solidFill>
              <a:latin typeface="Montserrat"/>
              <a:ea typeface="Montserrat"/>
              <a:cs typeface="Montserrat"/>
              <a:sym typeface="Montserrat"/>
            </a:endParaRPr>
          </a:p>
          <a:p>
            <a:pPr marL="12700" marR="5080" lvl="0" indent="0" algn="l" rtl="0">
              <a:lnSpc>
                <a:spcPct val="100000"/>
              </a:lnSpc>
              <a:spcBef>
                <a:spcPts val="1000"/>
              </a:spcBef>
              <a:spcAft>
                <a:spcPts val="1000"/>
              </a:spcAft>
              <a:buSzPts val="1100"/>
              <a:buNone/>
            </a:pPr>
            <a:r>
              <a:rPr lang="en-US" dirty="0">
                <a:solidFill>
                  <a:srgbClr val="595959"/>
                </a:solidFill>
                <a:highlight>
                  <a:srgbClr val="F1C131"/>
                </a:highlight>
                <a:latin typeface="Montserrat"/>
                <a:ea typeface="Montserrat"/>
                <a:cs typeface="Montserrat"/>
                <a:sym typeface="Montserrat"/>
              </a:rPr>
              <a:t>A lo largo de las </a:t>
            </a:r>
            <a:r>
              <a:rPr lang="en-US" dirty="0" err="1">
                <a:solidFill>
                  <a:srgbClr val="595959"/>
                </a:solidFill>
                <a:highlight>
                  <a:srgbClr val="F1C131"/>
                </a:highlight>
                <a:latin typeface="Montserrat"/>
                <a:ea typeface="Montserrat"/>
                <a:cs typeface="Montserrat"/>
                <a:sym typeface="Montserrat"/>
              </a:rPr>
              <a:t>clases</a:t>
            </a:r>
            <a:r>
              <a:rPr lang="en-US" dirty="0">
                <a:solidFill>
                  <a:srgbClr val="595959"/>
                </a:solidFill>
                <a:highlight>
                  <a:srgbClr val="F1C131"/>
                </a:highlight>
                <a:latin typeface="Montserrat"/>
                <a:ea typeface="Montserrat"/>
                <a:cs typeface="Montserrat"/>
                <a:sym typeface="Montserrat"/>
              </a:rPr>
              <a:t> </a:t>
            </a:r>
            <a:r>
              <a:rPr lang="en-US" dirty="0" err="1">
                <a:solidFill>
                  <a:srgbClr val="595959"/>
                </a:solidFill>
                <a:highlight>
                  <a:srgbClr val="F1C131"/>
                </a:highlight>
                <a:latin typeface="Montserrat"/>
                <a:ea typeface="Montserrat"/>
                <a:cs typeface="Montserrat"/>
                <a:sym typeface="Montserrat"/>
              </a:rPr>
              <a:t>iremos</a:t>
            </a:r>
            <a:r>
              <a:rPr lang="en-US" dirty="0">
                <a:solidFill>
                  <a:srgbClr val="595959"/>
                </a:solidFill>
                <a:highlight>
                  <a:srgbClr val="F1C131"/>
                </a:highlight>
                <a:latin typeface="Montserrat"/>
                <a:ea typeface="Montserrat"/>
                <a:cs typeface="Montserrat"/>
                <a:sym typeface="Montserrat"/>
              </a:rPr>
              <a:t> </a:t>
            </a:r>
            <a:r>
              <a:rPr lang="en-US" dirty="0" err="1">
                <a:solidFill>
                  <a:srgbClr val="595959"/>
                </a:solidFill>
                <a:highlight>
                  <a:srgbClr val="F1C131"/>
                </a:highlight>
                <a:latin typeface="Montserrat"/>
                <a:ea typeface="Montserrat"/>
                <a:cs typeface="Montserrat"/>
                <a:sym typeface="Montserrat"/>
              </a:rPr>
              <a:t>viendo</a:t>
            </a:r>
            <a:r>
              <a:rPr lang="en-US" dirty="0">
                <a:solidFill>
                  <a:srgbClr val="595959"/>
                </a:solidFill>
                <a:highlight>
                  <a:srgbClr val="F1C131"/>
                </a:highlight>
                <a:latin typeface="Montserrat"/>
                <a:ea typeface="Montserrat"/>
                <a:cs typeface="Montserrat"/>
                <a:sym typeface="Montserrat"/>
              </a:rPr>
              <a:t> </a:t>
            </a:r>
            <a:r>
              <a:rPr lang="en-US" dirty="0" err="1">
                <a:solidFill>
                  <a:srgbClr val="595959"/>
                </a:solidFill>
                <a:highlight>
                  <a:srgbClr val="F1C131"/>
                </a:highlight>
                <a:latin typeface="Montserrat"/>
                <a:ea typeface="Montserrat"/>
                <a:cs typeface="Montserrat"/>
                <a:sym typeface="Montserrat"/>
              </a:rPr>
              <a:t>distintos</a:t>
            </a:r>
            <a:r>
              <a:rPr lang="en-US" dirty="0">
                <a:solidFill>
                  <a:srgbClr val="595959"/>
                </a:solidFill>
                <a:highlight>
                  <a:srgbClr val="F1C131"/>
                </a:highlight>
                <a:latin typeface="Montserrat"/>
                <a:ea typeface="Montserrat"/>
                <a:cs typeface="Montserrat"/>
                <a:sym typeface="Montserrat"/>
              </a:rPr>
              <a:t> </a:t>
            </a:r>
            <a:r>
              <a:rPr lang="en-US" dirty="0" err="1">
                <a:solidFill>
                  <a:srgbClr val="595959"/>
                </a:solidFill>
                <a:highlight>
                  <a:srgbClr val="F1C131"/>
                </a:highlight>
                <a:latin typeface="Montserrat"/>
                <a:ea typeface="Montserrat"/>
                <a:cs typeface="Montserrat"/>
                <a:sym typeface="Montserrat"/>
              </a:rPr>
              <a:t>middlewares</a:t>
            </a:r>
            <a:r>
              <a:rPr lang="en-US" dirty="0">
                <a:solidFill>
                  <a:srgbClr val="595959"/>
                </a:solidFill>
                <a:highlight>
                  <a:srgbClr val="F1C131"/>
                </a:highlight>
                <a:latin typeface="Montserrat"/>
                <a:ea typeface="Montserrat"/>
                <a:cs typeface="Montserrat"/>
                <a:sym typeface="Montserrat"/>
              </a:rPr>
              <a:t> y </a:t>
            </a:r>
            <a:r>
              <a:rPr lang="en-US" dirty="0" err="1">
                <a:solidFill>
                  <a:srgbClr val="595959"/>
                </a:solidFill>
                <a:highlight>
                  <a:srgbClr val="F1C131"/>
                </a:highlight>
                <a:latin typeface="Montserrat"/>
                <a:ea typeface="Montserrat"/>
                <a:cs typeface="Montserrat"/>
                <a:sym typeface="Montserrat"/>
              </a:rPr>
              <a:t>también</a:t>
            </a:r>
            <a:r>
              <a:rPr lang="en-US" dirty="0">
                <a:solidFill>
                  <a:srgbClr val="595959"/>
                </a:solidFill>
                <a:highlight>
                  <a:srgbClr val="F1C131"/>
                </a:highlight>
                <a:latin typeface="Montserrat"/>
                <a:ea typeface="Montserrat"/>
                <a:cs typeface="Montserrat"/>
                <a:sym typeface="Montserrat"/>
              </a:rPr>
              <a:t> </a:t>
            </a:r>
            <a:r>
              <a:rPr lang="en-US" dirty="0" err="1">
                <a:solidFill>
                  <a:srgbClr val="595959"/>
                </a:solidFill>
                <a:highlight>
                  <a:srgbClr val="F1C131"/>
                </a:highlight>
                <a:latin typeface="Montserrat"/>
                <a:ea typeface="Montserrat"/>
                <a:cs typeface="Montserrat"/>
                <a:sym typeface="Montserrat"/>
              </a:rPr>
              <a:t>aprenderemos</a:t>
            </a:r>
            <a:r>
              <a:rPr lang="en-US" dirty="0">
                <a:solidFill>
                  <a:srgbClr val="595959"/>
                </a:solidFill>
                <a:highlight>
                  <a:srgbClr val="F1C131"/>
                </a:highlight>
                <a:latin typeface="Montserrat"/>
                <a:ea typeface="Montserrat"/>
                <a:cs typeface="Montserrat"/>
                <a:sym typeface="Montserrat"/>
              </a:rPr>
              <a:t> a </a:t>
            </a:r>
            <a:r>
              <a:rPr lang="en-US" dirty="0" err="1">
                <a:solidFill>
                  <a:srgbClr val="595959"/>
                </a:solidFill>
                <a:highlight>
                  <a:srgbClr val="F1C131"/>
                </a:highlight>
                <a:latin typeface="Montserrat"/>
                <a:ea typeface="Montserrat"/>
                <a:cs typeface="Montserrat"/>
                <a:sym typeface="Montserrat"/>
              </a:rPr>
              <a:t>crear</a:t>
            </a:r>
            <a:r>
              <a:rPr lang="en-US" dirty="0">
                <a:solidFill>
                  <a:srgbClr val="595959"/>
                </a:solidFill>
                <a:highlight>
                  <a:srgbClr val="F1C131"/>
                </a:highlight>
                <a:latin typeface="Montserrat"/>
                <a:ea typeface="Montserrat"/>
                <a:cs typeface="Montserrat"/>
                <a:sym typeface="Montserrat"/>
              </a:rPr>
              <a:t> </a:t>
            </a:r>
            <a:r>
              <a:rPr lang="en-US" dirty="0" err="1">
                <a:solidFill>
                  <a:srgbClr val="595959"/>
                </a:solidFill>
                <a:highlight>
                  <a:srgbClr val="F1C131"/>
                </a:highlight>
                <a:latin typeface="Montserrat"/>
                <a:ea typeface="Montserrat"/>
                <a:cs typeface="Montserrat"/>
                <a:sym typeface="Montserrat"/>
              </a:rPr>
              <a:t>los</a:t>
            </a:r>
            <a:r>
              <a:rPr lang="en-US" dirty="0">
                <a:solidFill>
                  <a:srgbClr val="595959"/>
                </a:solidFill>
                <a:highlight>
                  <a:srgbClr val="F1C131"/>
                </a:highlight>
                <a:latin typeface="Montserrat"/>
                <a:ea typeface="Montserrat"/>
                <a:cs typeface="Montserrat"/>
                <a:sym typeface="Montserrat"/>
              </a:rPr>
              <a:t> </a:t>
            </a:r>
            <a:r>
              <a:rPr lang="en-US" dirty="0" err="1">
                <a:solidFill>
                  <a:srgbClr val="595959"/>
                </a:solidFill>
                <a:highlight>
                  <a:srgbClr val="F1C131"/>
                </a:highlight>
                <a:latin typeface="Montserrat"/>
                <a:ea typeface="Montserrat"/>
                <a:cs typeface="Montserrat"/>
                <a:sym typeface="Montserrat"/>
              </a:rPr>
              <a:t>propios</a:t>
            </a:r>
            <a:r>
              <a:rPr lang="en-US" dirty="0">
                <a:solidFill>
                  <a:srgbClr val="595959"/>
                </a:solidFill>
                <a:highlight>
                  <a:srgbClr val="F1C131"/>
                </a:highlight>
                <a:latin typeface="Montserrat"/>
                <a:ea typeface="Montserrat"/>
                <a:cs typeface="Montserrat"/>
                <a:sym typeface="Montserrat"/>
              </a:rPr>
              <a:t>.</a:t>
            </a:r>
            <a:endParaRPr dirty="0">
              <a:solidFill>
                <a:srgbClr val="595959"/>
              </a:solidFill>
              <a:highlight>
                <a:srgbClr val="F1C131"/>
              </a:highlight>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1f0dce80866_0_184"/>
          <p:cNvSpPr txBox="1">
            <a:spLocks noGrp="1"/>
          </p:cNvSpPr>
          <p:nvPr>
            <p:ph type="title"/>
          </p:nvPr>
        </p:nvSpPr>
        <p:spPr>
          <a:xfrm>
            <a:off x="523350" y="2419500"/>
            <a:ext cx="8097300" cy="8265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n-US">
                <a:solidFill>
                  <a:schemeClr val="dk2"/>
                </a:solidFill>
              </a:rPr>
              <a:t>No te olvides de dar el presente</a:t>
            </a:r>
            <a:endParaRPr>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1f0dce80866_0_18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n-US" dirty="0" err="1">
                <a:solidFill>
                  <a:schemeClr val="dk2"/>
                </a:solidFill>
              </a:rPr>
              <a:t>Recordá</a:t>
            </a:r>
            <a:r>
              <a:rPr lang="en-US" dirty="0">
                <a:solidFill>
                  <a:schemeClr val="dk2"/>
                </a:solidFill>
              </a:rPr>
              <a:t>: </a:t>
            </a:r>
            <a:endParaRPr dirty="0">
              <a:solidFill>
                <a:schemeClr val="dk2"/>
              </a:solidFill>
            </a:endParaRPr>
          </a:p>
          <a:p>
            <a:pPr marL="457200" lvl="0" indent="-431800" algn="l" rtl="0">
              <a:lnSpc>
                <a:spcPct val="100000"/>
              </a:lnSpc>
              <a:spcBef>
                <a:spcPts val="0"/>
              </a:spcBef>
              <a:spcAft>
                <a:spcPts val="0"/>
              </a:spcAft>
              <a:buClr>
                <a:schemeClr val="dk2"/>
              </a:buClr>
              <a:buSzPts val="3200"/>
              <a:buFont typeface="Montserrat SemiBold"/>
              <a:buChar char="●"/>
            </a:pPr>
            <a:r>
              <a:rPr lang="en-US" sz="3200" b="1" dirty="0" err="1">
                <a:solidFill>
                  <a:schemeClr val="dk2"/>
                </a:solidFill>
                <a:latin typeface="Montserrat SemiBold"/>
                <a:ea typeface="Montserrat SemiBold"/>
                <a:cs typeface="Montserrat SemiBold"/>
                <a:sym typeface="Montserrat SemiBold"/>
              </a:rPr>
              <a:t>Revisar</a:t>
            </a:r>
            <a:r>
              <a:rPr lang="en-US" sz="3200" b="1" dirty="0">
                <a:solidFill>
                  <a:schemeClr val="dk2"/>
                </a:solidFill>
                <a:latin typeface="Montserrat SemiBold"/>
                <a:ea typeface="Montserrat SemiBold"/>
                <a:cs typeface="Montserrat SemiBold"/>
                <a:sym typeface="Montserrat SemiBold"/>
              </a:rPr>
              <a:t> la </a:t>
            </a:r>
            <a:r>
              <a:rPr lang="en-US" sz="3200" b="1" dirty="0" err="1">
                <a:solidFill>
                  <a:schemeClr val="dk2"/>
                </a:solidFill>
                <a:latin typeface="Montserrat SemiBold"/>
                <a:ea typeface="Montserrat SemiBold"/>
                <a:cs typeface="Montserrat SemiBold"/>
                <a:sym typeface="Montserrat SemiBold"/>
              </a:rPr>
              <a:t>Cartelera</a:t>
            </a:r>
            <a:r>
              <a:rPr lang="en-US" sz="3200" b="1" dirty="0">
                <a:solidFill>
                  <a:schemeClr val="dk2"/>
                </a:solidFill>
                <a:latin typeface="Montserrat SemiBold"/>
                <a:ea typeface="Montserrat SemiBold"/>
                <a:cs typeface="Montserrat SemiBold"/>
                <a:sym typeface="Montserrat SemiBold"/>
              </a:rPr>
              <a:t> de </a:t>
            </a:r>
            <a:r>
              <a:rPr lang="en-US" sz="3200" b="1" dirty="0" err="1">
                <a:solidFill>
                  <a:schemeClr val="dk2"/>
                </a:solidFill>
                <a:latin typeface="Montserrat SemiBold"/>
                <a:ea typeface="Montserrat SemiBold"/>
                <a:cs typeface="Montserrat SemiBold"/>
                <a:sym typeface="Montserrat SemiBold"/>
              </a:rPr>
              <a:t>Novedades</a:t>
            </a:r>
            <a:r>
              <a:rPr lang="en-US" sz="3200" b="1" dirty="0">
                <a:solidFill>
                  <a:schemeClr val="dk2"/>
                </a:solidFill>
                <a:latin typeface="Montserrat SemiBold"/>
                <a:ea typeface="Montserrat SemiBold"/>
                <a:cs typeface="Montserrat SemiBold"/>
                <a:sym typeface="Montserrat SemiBold"/>
              </a:rPr>
              <a:t>.</a:t>
            </a:r>
            <a:endParaRPr sz="3200" b="1" dirty="0">
              <a:solidFill>
                <a:schemeClr val="dk2"/>
              </a:solidFill>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Clr>
                <a:schemeClr val="dk2"/>
              </a:buClr>
              <a:buSzPts val="3200"/>
              <a:buFont typeface="Montserrat SemiBold"/>
              <a:buChar char="●"/>
            </a:pPr>
            <a:r>
              <a:rPr lang="en-US" sz="3200" b="1" dirty="0" err="1">
                <a:solidFill>
                  <a:schemeClr val="dk2"/>
                </a:solidFill>
                <a:latin typeface="Montserrat SemiBold"/>
                <a:ea typeface="Montserrat SemiBold"/>
                <a:cs typeface="Montserrat SemiBold"/>
                <a:sym typeface="Montserrat SemiBold"/>
              </a:rPr>
              <a:t>Hacer</a:t>
            </a:r>
            <a:r>
              <a:rPr lang="en-US" sz="3200" b="1" dirty="0">
                <a:solidFill>
                  <a:schemeClr val="dk2"/>
                </a:solidFill>
                <a:latin typeface="Montserrat SemiBold"/>
                <a:ea typeface="Montserrat SemiBold"/>
                <a:cs typeface="Montserrat SemiBold"/>
                <a:sym typeface="Montserrat SemiBold"/>
              </a:rPr>
              <a:t> </a:t>
            </a:r>
            <a:r>
              <a:rPr lang="en-US" sz="3200" b="1" dirty="0" err="1">
                <a:solidFill>
                  <a:schemeClr val="dk2"/>
                </a:solidFill>
                <a:latin typeface="Montserrat SemiBold"/>
                <a:ea typeface="Montserrat SemiBold"/>
                <a:cs typeface="Montserrat SemiBold"/>
                <a:sym typeface="Montserrat SemiBold"/>
              </a:rPr>
              <a:t>tus</a:t>
            </a:r>
            <a:r>
              <a:rPr lang="en-US" sz="3200" b="1" dirty="0">
                <a:solidFill>
                  <a:schemeClr val="dk2"/>
                </a:solidFill>
                <a:latin typeface="Montserrat SemiBold"/>
                <a:ea typeface="Montserrat SemiBold"/>
                <a:cs typeface="Montserrat SemiBold"/>
                <a:sym typeface="Montserrat SemiBold"/>
              </a:rPr>
              <a:t> consultas en </a:t>
            </a:r>
            <a:r>
              <a:rPr lang="en-US" sz="3200" b="1" dirty="0" err="1">
                <a:solidFill>
                  <a:schemeClr val="dk2"/>
                </a:solidFill>
                <a:latin typeface="Montserrat SemiBold"/>
                <a:ea typeface="Montserrat SemiBold"/>
                <a:cs typeface="Montserrat SemiBold"/>
                <a:sym typeface="Montserrat SemiBold"/>
              </a:rPr>
              <a:t>el</a:t>
            </a:r>
            <a:r>
              <a:rPr lang="en-US" sz="3200" b="1" dirty="0">
                <a:solidFill>
                  <a:schemeClr val="dk2"/>
                </a:solidFill>
                <a:latin typeface="Montserrat SemiBold"/>
                <a:ea typeface="Montserrat SemiBold"/>
                <a:cs typeface="Montserrat SemiBold"/>
                <a:sym typeface="Montserrat SemiBold"/>
              </a:rPr>
              <a:t> </a:t>
            </a:r>
            <a:r>
              <a:rPr lang="en-US" sz="3200" b="1" dirty="0" err="1">
                <a:solidFill>
                  <a:schemeClr val="dk2"/>
                </a:solidFill>
                <a:latin typeface="Montserrat SemiBold"/>
                <a:ea typeface="Montserrat SemiBold"/>
                <a:cs typeface="Montserrat SemiBold"/>
                <a:sym typeface="Montserrat SemiBold"/>
              </a:rPr>
              <a:t>Foro</a:t>
            </a:r>
            <a:r>
              <a:rPr lang="en-US" sz="3200" b="1" dirty="0">
                <a:solidFill>
                  <a:schemeClr val="dk2"/>
                </a:solidFill>
                <a:latin typeface="Montserrat SemiBold"/>
                <a:ea typeface="Montserrat SemiBold"/>
                <a:cs typeface="Montserrat SemiBold"/>
                <a:sym typeface="Montserrat SemiBold"/>
              </a:rPr>
              <a:t>.</a:t>
            </a:r>
            <a:endParaRPr sz="3200" b="1" dirty="0">
              <a:solidFill>
                <a:schemeClr val="dk2"/>
              </a:solidFill>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Clr>
                <a:schemeClr val="dk2"/>
              </a:buClr>
              <a:buSzPts val="3200"/>
              <a:buChar char="●"/>
            </a:pPr>
            <a:r>
              <a:rPr lang="en-US" sz="3200" dirty="0" err="1">
                <a:solidFill>
                  <a:schemeClr val="dk2"/>
                </a:solidFill>
              </a:rPr>
              <a:t>Realizá</a:t>
            </a:r>
            <a:r>
              <a:rPr lang="en-US" sz="3200" dirty="0">
                <a:solidFill>
                  <a:schemeClr val="dk2"/>
                </a:solidFill>
              </a:rPr>
              <a:t> </a:t>
            </a:r>
            <a:r>
              <a:rPr lang="en-US" sz="3200" dirty="0" err="1">
                <a:solidFill>
                  <a:schemeClr val="dk2"/>
                </a:solidFill>
              </a:rPr>
              <a:t>los</a:t>
            </a:r>
            <a:r>
              <a:rPr lang="en-US" sz="3200" dirty="0">
                <a:solidFill>
                  <a:schemeClr val="dk2"/>
                </a:solidFill>
              </a:rPr>
              <a:t> </a:t>
            </a:r>
            <a:r>
              <a:rPr lang="en-US" sz="3200" dirty="0" err="1">
                <a:solidFill>
                  <a:schemeClr val="dk2"/>
                </a:solidFill>
              </a:rPr>
              <a:t>ejercicios</a:t>
            </a:r>
            <a:r>
              <a:rPr lang="en-US" sz="3200" dirty="0">
                <a:solidFill>
                  <a:schemeClr val="dk2"/>
                </a:solidFill>
              </a:rPr>
              <a:t> </a:t>
            </a:r>
            <a:r>
              <a:rPr lang="en-US" sz="3200" dirty="0" err="1">
                <a:solidFill>
                  <a:schemeClr val="dk2"/>
                </a:solidFill>
              </a:rPr>
              <a:t>obligatorios</a:t>
            </a:r>
            <a:r>
              <a:rPr lang="en-US" sz="3200" dirty="0">
                <a:solidFill>
                  <a:schemeClr val="dk2"/>
                </a:solidFill>
              </a:rPr>
              <a:t>.</a:t>
            </a:r>
            <a:endParaRPr sz="3200" dirty="0">
              <a:solidFill>
                <a:schemeClr val="dk2"/>
              </a:solidFill>
            </a:endParaRPr>
          </a:p>
          <a:p>
            <a:pPr marL="0" lvl="0" indent="0" algn="l" rtl="0">
              <a:lnSpc>
                <a:spcPct val="100000"/>
              </a:lnSpc>
              <a:spcBef>
                <a:spcPts val="0"/>
              </a:spcBef>
              <a:spcAft>
                <a:spcPts val="0"/>
              </a:spcAft>
              <a:buSzPts val="3700"/>
              <a:buNone/>
            </a:pPr>
            <a:endParaRPr sz="3200" dirty="0">
              <a:solidFill>
                <a:schemeClr val="dk2"/>
              </a:solidFill>
            </a:endParaRPr>
          </a:p>
          <a:p>
            <a:pPr marL="0" lvl="0" indent="0" algn="l" rtl="0">
              <a:lnSpc>
                <a:spcPct val="100000"/>
              </a:lnSpc>
              <a:spcBef>
                <a:spcPts val="0"/>
              </a:spcBef>
              <a:spcAft>
                <a:spcPts val="0"/>
              </a:spcAft>
              <a:buSzPts val="3700"/>
              <a:buNone/>
            </a:pPr>
            <a:r>
              <a:rPr lang="en-US" sz="3200" dirty="0">
                <a:solidFill>
                  <a:schemeClr val="dk2"/>
                </a:solidFill>
              </a:rPr>
              <a:t>Todo en </a:t>
            </a:r>
            <a:r>
              <a:rPr lang="en-US" sz="3200" dirty="0" err="1">
                <a:solidFill>
                  <a:schemeClr val="dk2"/>
                </a:solidFill>
              </a:rPr>
              <a:t>el</a:t>
            </a:r>
            <a:r>
              <a:rPr lang="en-US" sz="3200" dirty="0">
                <a:solidFill>
                  <a:schemeClr val="dk2"/>
                </a:solidFill>
              </a:rPr>
              <a:t> Aula Virtual.</a:t>
            </a:r>
            <a:endParaRPr sz="3200" dirty="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pic>
        <p:nvPicPr>
          <p:cNvPr id="265" name="Google Shape;265;p5"/>
          <p:cNvPicPr preferRelativeResize="0"/>
          <p:nvPr/>
        </p:nvPicPr>
        <p:blipFill rotWithShape="1">
          <a:blip r:embed="rId3">
            <a:alphaModFix/>
          </a:blip>
          <a:srcRect/>
          <a:stretch/>
        </p:blipFill>
        <p:spPr>
          <a:xfrm>
            <a:off x="8078975" y="4699099"/>
            <a:ext cx="558474" cy="300724"/>
          </a:xfrm>
          <a:prstGeom prst="rect">
            <a:avLst/>
          </a:prstGeom>
          <a:noFill/>
          <a:ln>
            <a:noFill/>
          </a:ln>
        </p:spPr>
      </p:pic>
      <p:grpSp>
        <p:nvGrpSpPr>
          <p:cNvPr id="266" name="Google Shape;266;p5"/>
          <p:cNvGrpSpPr/>
          <p:nvPr/>
        </p:nvGrpSpPr>
        <p:grpSpPr>
          <a:xfrm>
            <a:off x="0" y="0"/>
            <a:ext cx="9144000" cy="513080"/>
            <a:chOff x="0" y="0"/>
            <a:chExt cx="9144000" cy="513080"/>
          </a:xfrm>
        </p:grpSpPr>
        <p:sp>
          <p:nvSpPr>
            <p:cNvPr id="267" name="Google Shape;267;p5"/>
            <p:cNvSpPr/>
            <p:nvPr/>
          </p:nvSpPr>
          <p:spPr>
            <a:xfrm>
              <a:off x="0" y="0"/>
              <a:ext cx="9144000" cy="513080"/>
            </a:xfrm>
            <a:custGeom>
              <a:avLst/>
              <a:gdLst/>
              <a:ahLst/>
              <a:cxnLst/>
              <a:rect l="l" t="t" r="r" b="b"/>
              <a:pathLst>
                <a:path w="9144000" h="513080" extrusionOk="0">
                  <a:moveTo>
                    <a:pt x="0" y="0"/>
                  </a:moveTo>
                  <a:lnTo>
                    <a:pt x="9143999" y="0"/>
                  </a:lnTo>
                  <a:lnTo>
                    <a:pt x="9143999" y="512574"/>
                  </a:lnTo>
                  <a:lnTo>
                    <a:pt x="0" y="512574"/>
                  </a:lnTo>
                  <a:lnTo>
                    <a:pt x="0" y="0"/>
                  </a:lnTo>
                  <a:close/>
                </a:path>
              </a:pathLst>
            </a:custGeom>
            <a:solidFill>
              <a:srgbClr val="F7C82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68" name="Google Shape;268;p5"/>
            <p:cNvPicPr preferRelativeResize="0"/>
            <p:nvPr/>
          </p:nvPicPr>
          <p:blipFill rotWithShape="1">
            <a:blip r:embed="rId4">
              <a:alphaModFix/>
            </a:blip>
            <a:srcRect/>
            <a:stretch/>
          </p:blipFill>
          <p:spPr>
            <a:xfrm>
              <a:off x="8155184" y="33946"/>
              <a:ext cx="876878" cy="399275"/>
            </a:xfrm>
            <a:prstGeom prst="rect">
              <a:avLst/>
            </a:prstGeom>
            <a:noFill/>
            <a:ln>
              <a:noFill/>
            </a:ln>
          </p:spPr>
        </p:pic>
      </p:grpSp>
      <p:pic>
        <p:nvPicPr>
          <p:cNvPr id="269" name="Google Shape;269;p5"/>
          <p:cNvPicPr preferRelativeResize="0"/>
          <p:nvPr/>
        </p:nvPicPr>
        <p:blipFill rotWithShape="1">
          <a:blip r:embed="rId5">
            <a:alphaModFix/>
          </a:blip>
          <a:srcRect/>
          <a:stretch/>
        </p:blipFill>
        <p:spPr>
          <a:xfrm>
            <a:off x="432025" y="4610037"/>
            <a:ext cx="1665397" cy="478849"/>
          </a:xfrm>
          <a:prstGeom prst="rect">
            <a:avLst/>
          </a:prstGeom>
          <a:noFill/>
          <a:ln>
            <a:noFill/>
          </a:ln>
        </p:spPr>
      </p:pic>
      <p:sp>
        <p:nvSpPr>
          <p:cNvPr id="270" name="Google Shape;270;p5"/>
          <p:cNvSpPr txBox="1">
            <a:spLocks noGrp="1"/>
          </p:cNvSpPr>
          <p:nvPr>
            <p:ph type="title"/>
          </p:nvPr>
        </p:nvSpPr>
        <p:spPr>
          <a:xfrm>
            <a:off x="384725" y="657648"/>
            <a:ext cx="4488300" cy="4014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b="1">
                <a:solidFill>
                  <a:srgbClr val="595959"/>
                </a:solidFill>
                <a:latin typeface="Montserrat"/>
                <a:ea typeface="Montserrat"/>
                <a:cs typeface="Montserrat"/>
                <a:sym typeface="Montserrat"/>
              </a:rPr>
              <a:t>Rutas</a:t>
            </a:r>
            <a:endParaRPr b="1">
              <a:solidFill>
                <a:srgbClr val="595959"/>
              </a:solidFill>
              <a:latin typeface="Montserrat"/>
              <a:ea typeface="Montserrat"/>
              <a:cs typeface="Montserrat"/>
              <a:sym typeface="Montserrat"/>
            </a:endParaRPr>
          </a:p>
        </p:txBody>
      </p:sp>
      <p:sp>
        <p:nvSpPr>
          <p:cNvPr id="271" name="Google Shape;271;p5"/>
          <p:cNvSpPr txBox="1"/>
          <p:nvPr/>
        </p:nvSpPr>
        <p:spPr>
          <a:xfrm>
            <a:off x="384725" y="1106693"/>
            <a:ext cx="7326600" cy="3440400"/>
          </a:xfrm>
          <a:prstGeom prst="rect">
            <a:avLst/>
          </a:prstGeom>
          <a:noFill/>
          <a:ln>
            <a:noFill/>
          </a:ln>
        </p:spPr>
        <p:txBody>
          <a:bodyPr spcFirstLastPara="1" wrap="square" lIns="0" tIns="12700" rIns="0" bIns="0" anchor="t" anchorCtr="0">
            <a:normAutofit/>
          </a:bodyPr>
          <a:lstStyle/>
          <a:p>
            <a:pPr marL="12700" lvl="0" indent="0" algn="l" rtl="0">
              <a:lnSpc>
                <a:spcPct val="100000"/>
              </a:lnSpc>
              <a:spcBef>
                <a:spcPts val="0"/>
              </a:spcBef>
              <a:spcAft>
                <a:spcPts val="0"/>
              </a:spcAft>
              <a:buNone/>
            </a:pPr>
            <a:r>
              <a:rPr lang="en-US" sz="2100" dirty="0">
                <a:solidFill>
                  <a:srgbClr val="595959"/>
                </a:solidFill>
                <a:latin typeface="Montserrat"/>
                <a:ea typeface="Montserrat"/>
                <a:cs typeface="Montserrat"/>
                <a:sym typeface="Montserrat"/>
              </a:rPr>
              <a:t>Como </a:t>
            </a:r>
            <a:r>
              <a:rPr lang="en-US" sz="2100" dirty="0" err="1">
                <a:solidFill>
                  <a:srgbClr val="595959"/>
                </a:solidFill>
                <a:latin typeface="Montserrat"/>
                <a:ea typeface="Montserrat"/>
                <a:cs typeface="Montserrat"/>
                <a:sym typeface="Montserrat"/>
              </a:rPr>
              <a:t>vimos</a:t>
            </a:r>
            <a:r>
              <a:rPr lang="en-US" sz="2100" dirty="0">
                <a:solidFill>
                  <a:srgbClr val="595959"/>
                </a:solidFill>
                <a:latin typeface="Montserrat"/>
                <a:ea typeface="Montserrat"/>
                <a:cs typeface="Montserrat"/>
                <a:sym typeface="Montserrat"/>
              </a:rPr>
              <a:t> hasta </a:t>
            </a:r>
            <a:r>
              <a:rPr lang="en-US" sz="2100" dirty="0" err="1">
                <a:solidFill>
                  <a:srgbClr val="595959"/>
                </a:solidFill>
                <a:latin typeface="Montserrat"/>
                <a:ea typeface="Montserrat"/>
                <a:cs typeface="Montserrat"/>
                <a:sym typeface="Montserrat"/>
              </a:rPr>
              <a:t>el</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momento</a:t>
            </a:r>
            <a:r>
              <a:rPr lang="en-US" sz="2100" dirty="0">
                <a:solidFill>
                  <a:srgbClr val="595959"/>
                </a:solidFill>
                <a:latin typeface="Montserrat"/>
                <a:ea typeface="Montserrat"/>
                <a:cs typeface="Montserrat"/>
                <a:sym typeface="Montserrat"/>
              </a:rPr>
              <a:t>, la </a:t>
            </a:r>
            <a:r>
              <a:rPr lang="en-US" sz="2100" dirty="0" err="1">
                <a:solidFill>
                  <a:srgbClr val="595959"/>
                </a:solidFill>
                <a:latin typeface="Montserrat"/>
                <a:ea typeface="Montserrat"/>
                <a:cs typeface="Montserrat"/>
                <a:sym typeface="Montserrat"/>
              </a:rPr>
              <a:t>comunicación</a:t>
            </a:r>
            <a:r>
              <a:rPr lang="en-US" sz="2100" dirty="0">
                <a:solidFill>
                  <a:srgbClr val="595959"/>
                </a:solidFill>
                <a:latin typeface="Montserrat"/>
                <a:ea typeface="Montserrat"/>
                <a:cs typeface="Montserrat"/>
                <a:sym typeface="Montserrat"/>
              </a:rPr>
              <a:t> entre </a:t>
            </a:r>
            <a:r>
              <a:rPr lang="en-US" sz="2100" dirty="0" err="1">
                <a:solidFill>
                  <a:schemeClr val="lt2"/>
                </a:solidFill>
                <a:highlight>
                  <a:srgbClr val="ED7D31"/>
                </a:highlight>
                <a:latin typeface="Montserrat"/>
                <a:ea typeface="Montserrat"/>
                <a:cs typeface="Montserrat"/>
                <a:sym typeface="Montserrat"/>
              </a:rPr>
              <a:t>clientes</a:t>
            </a:r>
            <a:r>
              <a:rPr lang="en-US" sz="2100" dirty="0">
                <a:solidFill>
                  <a:schemeClr val="lt2"/>
                </a:solidFill>
                <a:highlight>
                  <a:srgbClr val="ED7D31"/>
                </a:highlight>
                <a:latin typeface="Montserrat"/>
                <a:ea typeface="Montserrat"/>
                <a:cs typeface="Montserrat"/>
                <a:sym typeface="Montserrat"/>
              </a:rPr>
              <a:t> y </a:t>
            </a:r>
            <a:r>
              <a:rPr lang="en-US" sz="2100" dirty="0" err="1">
                <a:solidFill>
                  <a:schemeClr val="lt2"/>
                </a:solidFill>
                <a:highlight>
                  <a:srgbClr val="ED7D31"/>
                </a:highlight>
                <a:latin typeface="Montserrat"/>
                <a:ea typeface="Montserrat"/>
                <a:cs typeface="Montserrat"/>
                <a:sym typeface="Montserrat"/>
              </a:rPr>
              <a:t>servidores</a:t>
            </a:r>
            <a:r>
              <a:rPr lang="en-US" sz="2100" dirty="0">
                <a:solidFill>
                  <a:srgbClr val="595959"/>
                </a:solidFill>
                <a:latin typeface="Montserrat"/>
                <a:ea typeface="Montserrat"/>
                <a:cs typeface="Montserrat"/>
                <a:sym typeface="Montserrat"/>
              </a:rPr>
              <a:t> o entre </a:t>
            </a:r>
            <a:r>
              <a:rPr lang="en-US" sz="2100" dirty="0" err="1">
                <a:solidFill>
                  <a:srgbClr val="595959"/>
                </a:solidFill>
                <a:latin typeface="Montserrat"/>
                <a:ea typeface="Montserrat"/>
                <a:cs typeface="Montserrat"/>
                <a:sym typeface="Montserrat"/>
              </a:rPr>
              <a:t>programas</a:t>
            </a:r>
            <a:r>
              <a:rPr lang="en-US" sz="2100" dirty="0">
                <a:solidFill>
                  <a:srgbClr val="595959"/>
                </a:solidFill>
                <a:latin typeface="Montserrat"/>
                <a:ea typeface="Montserrat"/>
                <a:cs typeface="Montserrat"/>
                <a:sym typeface="Montserrat"/>
              </a:rPr>
              <a:t> que </a:t>
            </a:r>
            <a:r>
              <a:rPr lang="en-US" sz="2100" dirty="0" err="1">
                <a:solidFill>
                  <a:srgbClr val="595959"/>
                </a:solidFill>
                <a:latin typeface="Montserrat"/>
                <a:ea typeface="Montserrat"/>
                <a:cs typeface="Montserrat"/>
                <a:sym typeface="Montserrat"/>
              </a:rPr>
              <a:t>interactúan</a:t>
            </a:r>
            <a:r>
              <a:rPr lang="en-US" sz="2100" dirty="0">
                <a:solidFill>
                  <a:srgbClr val="595959"/>
                </a:solidFill>
                <a:latin typeface="Montserrat"/>
                <a:ea typeface="Montserrat"/>
                <a:cs typeface="Montserrat"/>
                <a:sym typeface="Montserrat"/>
              </a:rPr>
              <a:t> a </a:t>
            </a:r>
            <a:r>
              <a:rPr lang="en-US" sz="2100" dirty="0" err="1">
                <a:solidFill>
                  <a:srgbClr val="595959"/>
                </a:solidFill>
                <a:latin typeface="Montserrat"/>
                <a:ea typeface="Montserrat"/>
                <a:cs typeface="Montserrat"/>
                <a:sym typeface="Montserrat"/>
              </a:rPr>
              <a:t>través</a:t>
            </a:r>
            <a:r>
              <a:rPr lang="en-US" sz="2100" dirty="0">
                <a:solidFill>
                  <a:srgbClr val="595959"/>
                </a:solidFill>
                <a:latin typeface="Montserrat"/>
                <a:ea typeface="Montserrat"/>
                <a:cs typeface="Montserrat"/>
                <a:sym typeface="Montserrat"/>
              </a:rPr>
              <a:t> de la web, se </a:t>
            </a:r>
            <a:r>
              <a:rPr lang="en-US" sz="2100" dirty="0" err="1">
                <a:solidFill>
                  <a:srgbClr val="595959"/>
                </a:solidFill>
                <a:latin typeface="Montserrat"/>
                <a:ea typeface="Montserrat"/>
                <a:cs typeface="Montserrat"/>
                <a:sym typeface="Montserrat"/>
              </a:rPr>
              <a:t>hace</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mediante</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rutas</a:t>
            </a:r>
            <a:r>
              <a:rPr lang="en-US" sz="2100" dirty="0">
                <a:solidFill>
                  <a:srgbClr val="595959"/>
                </a:solidFill>
                <a:latin typeface="Montserrat"/>
                <a:ea typeface="Montserrat"/>
                <a:cs typeface="Montserrat"/>
                <a:sym typeface="Montserrat"/>
              </a:rPr>
              <a:t>.</a:t>
            </a:r>
            <a:endParaRPr sz="2100" dirty="0">
              <a:solidFill>
                <a:srgbClr val="595959"/>
              </a:solidFill>
              <a:latin typeface="Montserrat"/>
              <a:ea typeface="Montserrat"/>
              <a:cs typeface="Montserrat"/>
              <a:sym typeface="Montserrat"/>
            </a:endParaRPr>
          </a:p>
          <a:p>
            <a:pPr marL="12700" lvl="0" indent="0" algn="l" rtl="0">
              <a:spcBef>
                <a:spcPts val="0"/>
              </a:spcBef>
              <a:spcAft>
                <a:spcPts val="0"/>
              </a:spcAft>
              <a:buClr>
                <a:schemeClr val="dk1"/>
              </a:buClr>
              <a:buSzPts val="1100"/>
              <a:buFont typeface="Arial"/>
              <a:buNone/>
            </a:pPr>
            <a:endParaRPr sz="2100" dirty="0">
              <a:solidFill>
                <a:srgbClr val="595959"/>
              </a:solidFill>
              <a:latin typeface="Montserrat"/>
              <a:ea typeface="Montserrat"/>
              <a:cs typeface="Montserrat"/>
              <a:sym typeface="Montserrat"/>
            </a:endParaRPr>
          </a:p>
          <a:p>
            <a:pPr marL="12700" lvl="0" indent="0" algn="l" rtl="0">
              <a:spcBef>
                <a:spcPts val="0"/>
              </a:spcBef>
              <a:spcAft>
                <a:spcPts val="0"/>
              </a:spcAft>
              <a:buClr>
                <a:schemeClr val="dk1"/>
              </a:buClr>
              <a:buSzPts val="1100"/>
              <a:buFont typeface="Arial"/>
              <a:buNone/>
            </a:pPr>
            <a:r>
              <a:rPr lang="en-US" sz="2100" dirty="0">
                <a:solidFill>
                  <a:srgbClr val="595959"/>
                </a:solidFill>
                <a:latin typeface="Montserrat"/>
                <a:ea typeface="Montserrat"/>
                <a:cs typeface="Montserrat"/>
                <a:sym typeface="Montserrat"/>
              </a:rPr>
              <a:t>A </a:t>
            </a:r>
            <a:r>
              <a:rPr lang="en-US" sz="2100" dirty="0" err="1">
                <a:solidFill>
                  <a:srgbClr val="595959"/>
                </a:solidFill>
                <a:latin typeface="Montserrat"/>
                <a:ea typeface="Montserrat"/>
                <a:cs typeface="Montserrat"/>
                <a:sym typeface="Montserrat"/>
              </a:rPr>
              <a:t>estas</a:t>
            </a:r>
            <a:r>
              <a:rPr lang="en-US" sz="2100" dirty="0">
                <a:solidFill>
                  <a:srgbClr val="595959"/>
                </a:solidFill>
                <a:latin typeface="Montserrat"/>
                <a:ea typeface="Montserrat"/>
                <a:cs typeface="Montserrat"/>
                <a:sym typeface="Montserrat"/>
              </a:rPr>
              <a:t> </a:t>
            </a:r>
            <a:r>
              <a:rPr lang="en-US" sz="2100" b="1" dirty="0" err="1">
                <a:solidFill>
                  <a:srgbClr val="595959"/>
                </a:solidFill>
                <a:latin typeface="Montserrat"/>
                <a:ea typeface="Montserrat"/>
                <a:cs typeface="Montserrat"/>
                <a:sym typeface="Montserrat"/>
              </a:rPr>
              <a:t>rutas</a:t>
            </a:r>
            <a:r>
              <a:rPr lang="en-US" sz="2100" dirty="0">
                <a:solidFill>
                  <a:srgbClr val="595959"/>
                </a:solidFill>
                <a:latin typeface="Montserrat"/>
                <a:ea typeface="Montserrat"/>
                <a:cs typeface="Montserrat"/>
                <a:sym typeface="Montserrat"/>
              </a:rPr>
              <a:t> se las </a:t>
            </a:r>
            <a:r>
              <a:rPr lang="en-US" sz="2100" dirty="0" err="1">
                <a:solidFill>
                  <a:srgbClr val="595959"/>
                </a:solidFill>
                <a:latin typeface="Montserrat"/>
                <a:ea typeface="Montserrat"/>
                <a:cs typeface="Montserrat"/>
                <a:sym typeface="Montserrat"/>
              </a:rPr>
              <a:t>conoce</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comúnmente</a:t>
            </a:r>
            <a:r>
              <a:rPr lang="en-US" sz="2100" dirty="0">
                <a:solidFill>
                  <a:srgbClr val="595959"/>
                </a:solidFill>
                <a:latin typeface="Montserrat"/>
                <a:ea typeface="Montserrat"/>
                <a:cs typeface="Montserrat"/>
                <a:sym typeface="Montserrat"/>
              </a:rPr>
              <a:t> como </a:t>
            </a:r>
            <a:r>
              <a:rPr lang="en-US" sz="2100" b="1" dirty="0">
                <a:solidFill>
                  <a:srgbClr val="595959"/>
                </a:solidFill>
                <a:highlight>
                  <a:srgbClr val="F1C131"/>
                </a:highlight>
                <a:latin typeface="Montserrat"/>
                <a:ea typeface="Montserrat"/>
                <a:cs typeface="Montserrat"/>
                <a:sym typeface="Montserrat"/>
              </a:rPr>
              <a:t>ENDPOINTS </a:t>
            </a:r>
            <a:r>
              <a:rPr lang="en-US" sz="2100" dirty="0">
                <a:solidFill>
                  <a:srgbClr val="595959"/>
                </a:solidFill>
                <a:latin typeface="Montserrat"/>
                <a:ea typeface="Montserrat"/>
                <a:cs typeface="Montserrat"/>
                <a:sym typeface="Montserrat"/>
              </a:rPr>
              <a:t>y </a:t>
            </a:r>
            <a:r>
              <a:rPr lang="en-US" sz="2100" dirty="0" err="1">
                <a:solidFill>
                  <a:srgbClr val="595959"/>
                </a:solidFill>
                <a:latin typeface="Montserrat"/>
                <a:ea typeface="Montserrat"/>
                <a:cs typeface="Montserrat"/>
                <a:sym typeface="Montserrat"/>
              </a:rPr>
              <a:t>necesitaremos</a:t>
            </a:r>
            <a:r>
              <a:rPr lang="en-US" sz="2100" dirty="0">
                <a:solidFill>
                  <a:srgbClr val="595959"/>
                </a:solidFill>
                <a:latin typeface="Montserrat"/>
                <a:ea typeface="Montserrat"/>
                <a:cs typeface="Montserrat"/>
                <a:sym typeface="Montserrat"/>
              </a:rPr>
              <a:t> </a:t>
            </a:r>
            <a:r>
              <a:rPr lang="en-US" sz="2100" u="sng" dirty="0">
                <a:solidFill>
                  <a:srgbClr val="595959"/>
                </a:solidFill>
                <a:latin typeface="Montserrat"/>
                <a:ea typeface="Montserrat"/>
                <a:cs typeface="Montserrat"/>
                <a:sym typeface="Montserrat"/>
              </a:rPr>
              <a:t>uno </a:t>
            </a:r>
            <a:r>
              <a:rPr lang="en-US" sz="2100" u="sng" dirty="0" err="1">
                <a:solidFill>
                  <a:srgbClr val="595959"/>
                </a:solidFill>
                <a:latin typeface="Montserrat"/>
                <a:ea typeface="Montserrat"/>
                <a:cs typeface="Montserrat"/>
                <a:sym typeface="Montserrat"/>
              </a:rPr>
              <a:t>por</a:t>
            </a:r>
            <a:r>
              <a:rPr lang="en-US" sz="2100" u="sng" dirty="0">
                <a:solidFill>
                  <a:srgbClr val="595959"/>
                </a:solidFill>
                <a:latin typeface="Montserrat"/>
                <a:ea typeface="Montserrat"/>
                <a:cs typeface="Montserrat"/>
                <a:sym typeface="Montserrat"/>
              </a:rPr>
              <a:t> </a:t>
            </a:r>
            <a:r>
              <a:rPr lang="en-US" sz="2100" u="sng" dirty="0" err="1">
                <a:solidFill>
                  <a:srgbClr val="595959"/>
                </a:solidFill>
                <a:latin typeface="Montserrat"/>
                <a:ea typeface="Montserrat"/>
                <a:cs typeface="Montserrat"/>
                <a:sym typeface="Montserrat"/>
              </a:rPr>
              <a:t>cada</a:t>
            </a:r>
            <a:r>
              <a:rPr lang="en-US" sz="2100" u="sng" dirty="0">
                <a:solidFill>
                  <a:srgbClr val="595959"/>
                </a:solidFill>
                <a:latin typeface="Montserrat"/>
                <a:ea typeface="Montserrat"/>
                <a:cs typeface="Montserrat"/>
                <a:sym typeface="Montserrat"/>
              </a:rPr>
              <a:t> </a:t>
            </a:r>
            <a:r>
              <a:rPr lang="en-US" sz="2100" u="sng" dirty="0" err="1">
                <a:solidFill>
                  <a:srgbClr val="595959"/>
                </a:solidFill>
                <a:latin typeface="Montserrat"/>
                <a:ea typeface="Montserrat"/>
                <a:cs typeface="Montserrat"/>
                <a:sym typeface="Montserrat"/>
              </a:rPr>
              <a:t>flujo</a:t>
            </a:r>
            <a:r>
              <a:rPr lang="en-US" sz="2100" dirty="0">
                <a:solidFill>
                  <a:srgbClr val="595959"/>
                </a:solidFill>
                <a:latin typeface="Montserrat"/>
                <a:ea typeface="Montserrat"/>
                <a:cs typeface="Montserrat"/>
                <a:sym typeface="Montserrat"/>
              </a:rPr>
              <a:t> que </a:t>
            </a:r>
            <a:r>
              <a:rPr lang="en-US" sz="2100" dirty="0" err="1">
                <a:solidFill>
                  <a:srgbClr val="595959"/>
                </a:solidFill>
                <a:latin typeface="Montserrat"/>
                <a:ea typeface="Montserrat"/>
                <a:cs typeface="Montserrat"/>
                <a:sym typeface="Montserrat"/>
              </a:rPr>
              <a:t>posea</a:t>
            </a:r>
            <a:r>
              <a:rPr lang="en-US" sz="2100" dirty="0">
                <a:solidFill>
                  <a:srgbClr val="595959"/>
                </a:solidFill>
                <a:latin typeface="Montserrat"/>
                <a:ea typeface="Montserrat"/>
                <a:cs typeface="Montserrat"/>
                <a:sym typeface="Montserrat"/>
              </a:rPr>
              <a:t> nuestro </a:t>
            </a:r>
            <a:r>
              <a:rPr lang="en-US" sz="2100" dirty="0" err="1">
                <a:solidFill>
                  <a:srgbClr val="595959"/>
                </a:solidFill>
                <a:latin typeface="Montserrat"/>
                <a:ea typeface="Montserrat"/>
                <a:cs typeface="Montserrat"/>
                <a:sym typeface="Montserrat"/>
              </a:rPr>
              <a:t>servidor</a:t>
            </a:r>
            <a:r>
              <a:rPr lang="en-US" sz="2100" dirty="0">
                <a:solidFill>
                  <a:srgbClr val="595959"/>
                </a:solidFill>
                <a:latin typeface="Montserrat"/>
                <a:ea typeface="Montserrat"/>
                <a:cs typeface="Montserrat"/>
                <a:sym typeface="Montserrat"/>
              </a:rPr>
              <a:t>.</a:t>
            </a:r>
            <a:endParaRPr sz="2100" dirty="0">
              <a:solidFill>
                <a:srgbClr val="595959"/>
              </a:solidFill>
              <a:latin typeface="Montserrat"/>
              <a:ea typeface="Montserrat"/>
              <a:cs typeface="Montserrat"/>
              <a:sym typeface="Montserrat"/>
            </a:endParaRPr>
          </a:p>
          <a:p>
            <a:pPr marL="12700" lvl="0" indent="0" algn="l" rtl="0">
              <a:lnSpc>
                <a:spcPct val="100000"/>
              </a:lnSpc>
              <a:spcBef>
                <a:spcPts val="0"/>
              </a:spcBef>
              <a:spcAft>
                <a:spcPts val="0"/>
              </a:spcAft>
              <a:buNone/>
            </a:pPr>
            <a:endParaRPr sz="2100" dirty="0">
              <a:solidFill>
                <a:srgbClr val="59595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6"/>
          <p:cNvSpPr txBox="1">
            <a:spLocks noGrp="1"/>
          </p:cNvSpPr>
          <p:nvPr>
            <p:ph type="title"/>
          </p:nvPr>
        </p:nvSpPr>
        <p:spPr>
          <a:xfrm>
            <a:off x="563275" y="1688980"/>
            <a:ext cx="7000200" cy="12441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4000" b="1">
                <a:solidFill>
                  <a:srgbClr val="414141"/>
                </a:solidFill>
                <a:latin typeface="Montserrat"/>
                <a:ea typeface="Montserrat"/>
                <a:cs typeface="Montserrat"/>
                <a:sym typeface="Montserrat"/>
              </a:rPr>
              <a:t>Ahora sí, nuestras rutas se van complejizando.</a:t>
            </a:r>
            <a:endParaRPr sz="4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 name="Google Shape;271;p5">
            <a:extLst>
              <a:ext uri="{FF2B5EF4-FFF2-40B4-BE49-F238E27FC236}">
                <a16:creationId xmlns:a16="http://schemas.microsoft.com/office/drawing/2014/main" id="{405A24F3-57D9-0EDA-6DFD-2FF851A74F30}"/>
              </a:ext>
            </a:extLst>
          </p:cNvPr>
          <p:cNvSpPr txBox="1"/>
          <p:nvPr/>
        </p:nvSpPr>
        <p:spPr>
          <a:xfrm>
            <a:off x="384713" y="1191355"/>
            <a:ext cx="7326600" cy="3440400"/>
          </a:xfrm>
          <a:prstGeom prst="rect">
            <a:avLst/>
          </a:prstGeom>
          <a:noFill/>
          <a:ln>
            <a:noFill/>
          </a:ln>
        </p:spPr>
        <p:txBody>
          <a:bodyPr spcFirstLastPara="1" wrap="square" lIns="0" tIns="12700" rIns="0" bIns="0" anchor="t" anchorCtr="0">
            <a:normAutofit/>
          </a:bodyPr>
          <a:lstStyle/>
          <a:p>
            <a:pPr marL="12700" lvl="0" indent="0" algn="l" rtl="0">
              <a:lnSpc>
                <a:spcPct val="100000"/>
              </a:lnSpc>
              <a:spcBef>
                <a:spcPts val="0"/>
              </a:spcBef>
              <a:spcAft>
                <a:spcPts val="0"/>
              </a:spcAft>
              <a:buNone/>
            </a:pPr>
            <a:r>
              <a:rPr lang="es-AR" sz="2100" dirty="0">
                <a:solidFill>
                  <a:srgbClr val="595959"/>
                </a:solidFill>
                <a:latin typeface="Montserrat"/>
                <a:ea typeface="Montserrat"/>
                <a:cs typeface="Montserrat"/>
                <a:sym typeface="Montserrat"/>
              </a:rPr>
              <a:t>Vamos crear un proyecto para simular el consumo de datos desde un </a:t>
            </a:r>
            <a:r>
              <a:rPr lang="es-AR" sz="2100" dirty="0" err="1">
                <a:solidFill>
                  <a:srgbClr val="595959"/>
                </a:solidFill>
                <a:latin typeface="Montserrat"/>
                <a:ea typeface="Montserrat"/>
                <a:cs typeface="Montserrat"/>
                <a:sym typeface="Montserrat"/>
              </a:rPr>
              <a:t>frontend</a:t>
            </a:r>
            <a:r>
              <a:rPr lang="es-AR" sz="2100" dirty="0">
                <a:solidFill>
                  <a:srgbClr val="595959"/>
                </a:solidFill>
                <a:latin typeface="Montserrat"/>
                <a:ea typeface="Montserrat"/>
                <a:cs typeface="Montserrat"/>
                <a:sym typeface="Montserrat"/>
              </a:rPr>
              <a:t>. </a:t>
            </a:r>
          </a:p>
          <a:p>
            <a:pPr marL="12700" lvl="0" indent="0" algn="l" rtl="0">
              <a:lnSpc>
                <a:spcPct val="100000"/>
              </a:lnSpc>
              <a:spcBef>
                <a:spcPts val="0"/>
              </a:spcBef>
              <a:spcAft>
                <a:spcPts val="0"/>
              </a:spcAft>
              <a:buNone/>
            </a:pPr>
            <a:endParaRPr lang="es-AR" sz="2100" dirty="0">
              <a:solidFill>
                <a:srgbClr val="595959"/>
              </a:solidFill>
              <a:latin typeface="Montserrat"/>
              <a:ea typeface="Montserrat"/>
              <a:cs typeface="Montserrat"/>
              <a:sym typeface="Montserrat"/>
            </a:endParaRPr>
          </a:p>
          <a:p>
            <a:pPr marL="12700" lvl="0" indent="0" algn="l" rtl="0">
              <a:lnSpc>
                <a:spcPct val="100000"/>
              </a:lnSpc>
              <a:spcBef>
                <a:spcPts val="0"/>
              </a:spcBef>
              <a:spcAft>
                <a:spcPts val="0"/>
              </a:spcAft>
              <a:buNone/>
            </a:pPr>
            <a:r>
              <a:rPr lang="es-AR" sz="2100" dirty="0">
                <a:solidFill>
                  <a:srgbClr val="595959"/>
                </a:solidFill>
                <a:latin typeface="Montserrat"/>
                <a:ea typeface="Montserrat"/>
                <a:cs typeface="Montserrat"/>
                <a:sym typeface="Montserrat"/>
              </a:rPr>
              <a:t>Para ello vamos a el proyecto:</a:t>
            </a:r>
          </a:p>
          <a:p>
            <a:pPr marL="12700" lvl="0" indent="0" algn="l" rtl="0">
              <a:lnSpc>
                <a:spcPct val="100000"/>
              </a:lnSpc>
              <a:spcBef>
                <a:spcPts val="0"/>
              </a:spcBef>
              <a:spcAft>
                <a:spcPts val="0"/>
              </a:spcAft>
              <a:buNone/>
            </a:pPr>
            <a:endParaRPr lang="es-AR" sz="2100" dirty="0">
              <a:solidFill>
                <a:srgbClr val="595959"/>
              </a:solidFill>
              <a:latin typeface="Montserrat"/>
              <a:ea typeface="Montserrat"/>
              <a:cs typeface="Montserrat"/>
              <a:sym typeface="Montserrat"/>
            </a:endParaRPr>
          </a:p>
          <a:p>
            <a:pPr marL="12700" lvl="0" indent="0" algn="l" rtl="0">
              <a:lnSpc>
                <a:spcPct val="100000"/>
              </a:lnSpc>
              <a:spcBef>
                <a:spcPts val="0"/>
              </a:spcBef>
              <a:spcAft>
                <a:spcPts val="0"/>
              </a:spcAft>
              <a:buNone/>
            </a:pPr>
            <a:r>
              <a:rPr lang="es-AR" sz="2100" dirty="0">
                <a:solidFill>
                  <a:srgbClr val="595959"/>
                </a:solidFill>
                <a:latin typeface="Montserrat"/>
                <a:ea typeface="Montserrat"/>
                <a:cs typeface="Montserrat"/>
                <a:sym typeface="Montserrat"/>
              </a:rPr>
              <a:t>Instalamos </a:t>
            </a:r>
            <a:r>
              <a:rPr lang="es-AR" sz="2100" dirty="0" err="1">
                <a:solidFill>
                  <a:srgbClr val="595959"/>
                </a:solidFill>
                <a:latin typeface="Montserrat"/>
                <a:ea typeface="Montserrat"/>
                <a:cs typeface="Montserrat"/>
                <a:sym typeface="Montserrat"/>
              </a:rPr>
              <a:t>express</a:t>
            </a:r>
            <a:r>
              <a:rPr lang="es-AR" sz="2100" dirty="0">
                <a:solidFill>
                  <a:srgbClr val="595959"/>
                </a:solidFill>
                <a:latin typeface="Montserrat"/>
                <a:ea typeface="Montserrat"/>
                <a:cs typeface="Montserrat"/>
                <a:sym typeface="Montserrat"/>
              </a:rPr>
              <a:t>: </a:t>
            </a:r>
          </a:p>
          <a:p>
            <a:pPr marL="12700" lvl="0" indent="0" algn="l" rtl="0">
              <a:lnSpc>
                <a:spcPct val="100000"/>
              </a:lnSpc>
              <a:spcBef>
                <a:spcPts val="0"/>
              </a:spcBef>
              <a:spcAft>
                <a:spcPts val="0"/>
              </a:spcAft>
              <a:buNone/>
            </a:pPr>
            <a:endParaRPr lang="es-AR" sz="2100" dirty="0">
              <a:solidFill>
                <a:srgbClr val="595959"/>
              </a:solidFill>
              <a:latin typeface="Montserrat"/>
              <a:ea typeface="Montserrat"/>
              <a:cs typeface="Montserrat"/>
              <a:sym typeface="Montserrat"/>
            </a:endParaRPr>
          </a:p>
          <a:p>
            <a:pPr marL="12700" lvl="0" indent="0" algn="l" rtl="0">
              <a:lnSpc>
                <a:spcPct val="100000"/>
              </a:lnSpc>
              <a:spcBef>
                <a:spcPts val="0"/>
              </a:spcBef>
              <a:spcAft>
                <a:spcPts val="0"/>
              </a:spcAft>
              <a:buNone/>
            </a:pPr>
            <a:r>
              <a:rPr lang="es-AR" sz="2100" dirty="0">
                <a:solidFill>
                  <a:srgbClr val="595959"/>
                </a:solidFill>
                <a:latin typeface="Montserrat"/>
                <a:ea typeface="Montserrat"/>
                <a:cs typeface="Montserrat"/>
                <a:sym typeface="Montserrat"/>
              </a:rPr>
              <a:t>Y luego creamos la estructura:</a:t>
            </a:r>
          </a:p>
          <a:p>
            <a:pPr marL="12700" lvl="0" indent="0" algn="l" rtl="0">
              <a:lnSpc>
                <a:spcPct val="100000"/>
              </a:lnSpc>
              <a:spcBef>
                <a:spcPts val="0"/>
              </a:spcBef>
              <a:spcAft>
                <a:spcPts val="0"/>
              </a:spcAft>
              <a:buNone/>
            </a:pPr>
            <a:endParaRPr lang="es-AR" sz="2100" dirty="0">
              <a:solidFill>
                <a:srgbClr val="595959"/>
              </a:solidFill>
              <a:latin typeface="Montserrat"/>
              <a:ea typeface="Montserrat"/>
              <a:cs typeface="Montserrat"/>
              <a:sym typeface="Montserrat"/>
            </a:endParaRPr>
          </a:p>
          <a:p>
            <a:pPr marL="12700" lvl="0" indent="0" algn="l" rtl="0">
              <a:lnSpc>
                <a:spcPct val="100000"/>
              </a:lnSpc>
              <a:spcBef>
                <a:spcPts val="0"/>
              </a:spcBef>
              <a:spcAft>
                <a:spcPts val="0"/>
              </a:spcAft>
              <a:buNone/>
            </a:pPr>
            <a:endParaRPr lang="es-AR" sz="2100" dirty="0">
              <a:solidFill>
                <a:srgbClr val="595959"/>
              </a:solidFill>
              <a:latin typeface="Montserrat"/>
              <a:ea typeface="Montserrat"/>
              <a:cs typeface="Montserrat"/>
              <a:sym typeface="Montserrat"/>
            </a:endParaRPr>
          </a:p>
          <a:p>
            <a:pPr marL="12700" lvl="0" indent="0" algn="l" rtl="0">
              <a:lnSpc>
                <a:spcPct val="100000"/>
              </a:lnSpc>
              <a:spcBef>
                <a:spcPts val="0"/>
              </a:spcBef>
              <a:spcAft>
                <a:spcPts val="0"/>
              </a:spcAft>
              <a:buNone/>
            </a:pPr>
            <a:endParaRPr lang="es-AR" sz="2100" dirty="0">
              <a:solidFill>
                <a:srgbClr val="595959"/>
              </a:solidFill>
              <a:latin typeface="Montserrat"/>
              <a:ea typeface="Montserrat"/>
              <a:cs typeface="Montserrat"/>
              <a:sym typeface="Montserrat"/>
            </a:endParaRPr>
          </a:p>
          <a:p>
            <a:pPr marL="12700" lvl="0" indent="0" algn="l" rtl="0">
              <a:lnSpc>
                <a:spcPct val="100000"/>
              </a:lnSpc>
              <a:spcBef>
                <a:spcPts val="0"/>
              </a:spcBef>
              <a:spcAft>
                <a:spcPts val="0"/>
              </a:spcAft>
              <a:buNone/>
            </a:pPr>
            <a:endParaRPr sz="2100" dirty="0">
              <a:solidFill>
                <a:srgbClr val="595959"/>
              </a:solidFill>
              <a:latin typeface="Montserrat"/>
              <a:ea typeface="Montserrat"/>
              <a:cs typeface="Montserrat"/>
              <a:sym typeface="Montserrat"/>
            </a:endParaRPr>
          </a:p>
          <a:p>
            <a:pPr marL="12700" lvl="0" indent="0" algn="l" rtl="0">
              <a:lnSpc>
                <a:spcPct val="100000"/>
              </a:lnSpc>
              <a:spcBef>
                <a:spcPts val="0"/>
              </a:spcBef>
              <a:spcAft>
                <a:spcPts val="0"/>
              </a:spcAft>
              <a:buNone/>
            </a:pPr>
            <a:endParaRPr sz="2100" dirty="0">
              <a:solidFill>
                <a:srgbClr val="595959"/>
              </a:solidFill>
              <a:latin typeface="Calibri"/>
              <a:ea typeface="Calibri"/>
              <a:cs typeface="Calibri"/>
              <a:sym typeface="Calibri"/>
            </a:endParaRPr>
          </a:p>
        </p:txBody>
      </p:sp>
      <p:sp>
        <p:nvSpPr>
          <p:cNvPr id="281" name="Google Shape;281;g2b7c5592f34_0_60"/>
          <p:cNvSpPr txBox="1">
            <a:spLocks noGrp="1"/>
          </p:cNvSpPr>
          <p:nvPr>
            <p:ph type="title"/>
          </p:nvPr>
        </p:nvSpPr>
        <p:spPr>
          <a:xfrm>
            <a:off x="384713" y="562855"/>
            <a:ext cx="6960300" cy="628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b="1" dirty="0" err="1">
                <a:solidFill>
                  <a:srgbClr val="414141"/>
                </a:solidFill>
                <a:latin typeface="Montserrat"/>
                <a:ea typeface="Montserrat"/>
                <a:cs typeface="Montserrat"/>
                <a:sym typeface="Montserrat"/>
              </a:rPr>
              <a:t>Creación</a:t>
            </a:r>
            <a:r>
              <a:rPr lang="en-US" sz="4000" b="1" dirty="0">
                <a:solidFill>
                  <a:srgbClr val="414141"/>
                </a:solidFill>
                <a:latin typeface="Montserrat"/>
                <a:ea typeface="Montserrat"/>
                <a:cs typeface="Montserrat"/>
                <a:sym typeface="Montserrat"/>
              </a:rPr>
              <a:t> del </a:t>
            </a:r>
            <a:r>
              <a:rPr lang="en-US" sz="4000" b="1" dirty="0" err="1">
                <a:solidFill>
                  <a:srgbClr val="414141"/>
                </a:solidFill>
                <a:latin typeface="Montserrat"/>
                <a:ea typeface="Montserrat"/>
                <a:cs typeface="Montserrat"/>
                <a:sym typeface="Montserrat"/>
              </a:rPr>
              <a:t>proyecto</a:t>
            </a:r>
            <a:endParaRPr sz="4000" dirty="0">
              <a:solidFill>
                <a:srgbClr val="414141"/>
              </a:solidFill>
              <a:latin typeface="Montserrat"/>
              <a:ea typeface="Montserrat"/>
              <a:cs typeface="Montserrat"/>
              <a:sym typeface="Montserrat"/>
            </a:endParaRPr>
          </a:p>
        </p:txBody>
      </p:sp>
      <p:pic>
        <p:nvPicPr>
          <p:cNvPr id="3" name="Imagen 2">
            <a:extLst>
              <a:ext uri="{FF2B5EF4-FFF2-40B4-BE49-F238E27FC236}">
                <a16:creationId xmlns:a16="http://schemas.microsoft.com/office/drawing/2014/main" id="{B1B68244-2A47-86CC-3947-DF16E1A4BFFC}"/>
              </a:ext>
            </a:extLst>
          </p:cNvPr>
          <p:cNvPicPr>
            <a:picLocks noChangeAspect="1"/>
          </p:cNvPicPr>
          <p:nvPr/>
        </p:nvPicPr>
        <p:blipFill rotWithShape="1">
          <a:blip r:embed="rId3"/>
          <a:srcRect b="36858"/>
          <a:stretch/>
        </p:blipFill>
        <p:spPr>
          <a:xfrm>
            <a:off x="4564168" y="3413756"/>
            <a:ext cx="2206720" cy="1166889"/>
          </a:xfrm>
          <a:prstGeom prst="rect">
            <a:avLst/>
          </a:prstGeom>
        </p:spPr>
      </p:pic>
      <p:pic>
        <p:nvPicPr>
          <p:cNvPr id="5" name="Imagen 4">
            <a:extLst>
              <a:ext uri="{FF2B5EF4-FFF2-40B4-BE49-F238E27FC236}">
                <a16:creationId xmlns:a16="http://schemas.microsoft.com/office/drawing/2014/main" id="{4BC99404-D125-400B-7ACD-5675BC17BBCE}"/>
              </a:ext>
            </a:extLst>
          </p:cNvPr>
          <p:cNvPicPr>
            <a:picLocks noChangeAspect="1"/>
          </p:cNvPicPr>
          <p:nvPr/>
        </p:nvPicPr>
        <p:blipFill>
          <a:blip r:embed="rId4"/>
          <a:stretch>
            <a:fillRect/>
          </a:stretch>
        </p:blipFill>
        <p:spPr>
          <a:xfrm>
            <a:off x="4572000" y="2068475"/>
            <a:ext cx="2191056" cy="562053"/>
          </a:xfrm>
          <a:prstGeom prst="rect">
            <a:avLst/>
          </a:prstGeom>
        </p:spPr>
      </p:pic>
      <p:pic>
        <p:nvPicPr>
          <p:cNvPr id="7" name="Imagen 6">
            <a:extLst>
              <a:ext uri="{FF2B5EF4-FFF2-40B4-BE49-F238E27FC236}">
                <a16:creationId xmlns:a16="http://schemas.microsoft.com/office/drawing/2014/main" id="{7DDD2DBF-0E3A-337E-5A5B-F7E8D3393B65}"/>
              </a:ext>
            </a:extLst>
          </p:cNvPr>
          <p:cNvPicPr>
            <a:picLocks noChangeAspect="1"/>
          </p:cNvPicPr>
          <p:nvPr/>
        </p:nvPicPr>
        <p:blipFill>
          <a:blip r:embed="rId5"/>
          <a:stretch>
            <a:fillRect/>
          </a:stretch>
        </p:blipFill>
        <p:spPr>
          <a:xfrm>
            <a:off x="3428841" y="2726826"/>
            <a:ext cx="3334215" cy="590632"/>
          </a:xfrm>
          <a:prstGeom prst="rect">
            <a:avLst/>
          </a:prstGeom>
        </p:spPr>
      </p:pic>
    </p:spTree>
    <p:extLst>
      <p:ext uri="{BB962C8B-B14F-4D97-AF65-F5344CB8AC3E}">
        <p14:creationId xmlns:p14="http://schemas.microsoft.com/office/powerpoint/2010/main" val="186621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2b7c5592f34_0_60"/>
          <p:cNvSpPr txBox="1">
            <a:spLocks noGrp="1"/>
          </p:cNvSpPr>
          <p:nvPr>
            <p:ph type="title"/>
          </p:nvPr>
        </p:nvSpPr>
        <p:spPr>
          <a:xfrm>
            <a:off x="384713" y="562855"/>
            <a:ext cx="6960300" cy="628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b="1">
                <a:solidFill>
                  <a:srgbClr val="414141"/>
                </a:solidFill>
                <a:latin typeface="Montserrat"/>
                <a:ea typeface="Montserrat"/>
                <a:cs typeface="Montserrat"/>
                <a:sym typeface="Montserrat"/>
              </a:rPr>
              <a:t>Express Router</a:t>
            </a:r>
            <a:endParaRPr sz="4000">
              <a:solidFill>
                <a:srgbClr val="414141"/>
              </a:solidFill>
              <a:latin typeface="Montserrat"/>
              <a:ea typeface="Montserrat"/>
              <a:cs typeface="Montserrat"/>
              <a:sym typeface="Montserrat"/>
            </a:endParaRPr>
          </a:p>
        </p:txBody>
      </p:sp>
      <p:sp>
        <p:nvSpPr>
          <p:cNvPr id="282" name="Google Shape;282;g2b7c5592f34_0_60"/>
          <p:cNvSpPr txBox="1"/>
          <p:nvPr/>
        </p:nvSpPr>
        <p:spPr>
          <a:xfrm>
            <a:off x="384724" y="1191350"/>
            <a:ext cx="8504549" cy="2472781"/>
          </a:xfrm>
          <a:prstGeom prst="rect">
            <a:avLst/>
          </a:prstGeom>
          <a:noFill/>
          <a:ln>
            <a:noFill/>
          </a:ln>
        </p:spPr>
        <p:txBody>
          <a:bodyPr spcFirstLastPara="1" wrap="square" lIns="0" tIns="12700" rIns="0" bIns="0" anchor="ctr" anchorCtr="0">
            <a:normAutofit lnSpcReduction="10000"/>
          </a:bodyPr>
          <a:lstStyle/>
          <a:p>
            <a:pPr marL="12700" lvl="0" indent="0" algn="l" rtl="0">
              <a:lnSpc>
                <a:spcPct val="115000"/>
              </a:lnSpc>
              <a:spcBef>
                <a:spcPts val="0"/>
              </a:spcBef>
              <a:spcAft>
                <a:spcPts val="0"/>
              </a:spcAft>
              <a:buSzPts val="1100"/>
              <a:buNone/>
            </a:pPr>
            <a:r>
              <a:rPr lang="es-MX" sz="2100" dirty="0">
                <a:solidFill>
                  <a:srgbClr val="595959"/>
                </a:solidFill>
                <a:latin typeface="Montserrat"/>
                <a:ea typeface="Montserrat"/>
                <a:cs typeface="Montserrat"/>
                <a:sym typeface="Montserrat"/>
              </a:rPr>
              <a:t>Es una característica de Express.js que permite crear manejadores de rutas modulares y montables. Un enrutador de Express actúa como una instancia mini de una aplicación completa, lo que permite definir rutas y middleware de manera modular y reutilizable. Esto es especialmente útil para organizar tu aplicación en varios archivos y mantener el código limpio y manejable.</a:t>
            </a:r>
            <a:endParaRPr lang="en-US" sz="2100" dirty="0">
              <a:solidFill>
                <a:srgbClr val="59595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b7c5592f34_0_69"/>
          <p:cNvSpPr txBox="1">
            <a:spLocks noGrp="1"/>
          </p:cNvSpPr>
          <p:nvPr>
            <p:ph type="title"/>
          </p:nvPr>
        </p:nvSpPr>
        <p:spPr>
          <a:xfrm>
            <a:off x="384713" y="562855"/>
            <a:ext cx="6960300" cy="628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b="1">
                <a:solidFill>
                  <a:srgbClr val="414141"/>
                </a:solidFill>
                <a:latin typeface="Montserrat"/>
                <a:ea typeface="Montserrat"/>
                <a:cs typeface="Montserrat"/>
                <a:sym typeface="Montserrat"/>
              </a:rPr>
              <a:t>Express Router</a:t>
            </a:r>
            <a:endParaRPr sz="4000">
              <a:solidFill>
                <a:srgbClr val="414141"/>
              </a:solidFill>
              <a:latin typeface="Montserrat"/>
              <a:ea typeface="Montserrat"/>
              <a:cs typeface="Montserrat"/>
              <a:sym typeface="Montserrat"/>
            </a:endParaRPr>
          </a:p>
        </p:txBody>
      </p:sp>
      <p:sp>
        <p:nvSpPr>
          <p:cNvPr id="289" name="Google Shape;289;g2b7c5592f34_0_69"/>
          <p:cNvSpPr txBox="1"/>
          <p:nvPr/>
        </p:nvSpPr>
        <p:spPr>
          <a:xfrm>
            <a:off x="384713" y="1309175"/>
            <a:ext cx="7668538" cy="1101300"/>
          </a:xfrm>
          <a:prstGeom prst="rect">
            <a:avLst/>
          </a:prstGeom>
          <a:noFill/>
          <a:ln>
            <a:noFill/>
          </a:ln>
        </p:spPr>
        <p:txBody>
          <a:bodyPr spcFirstLastPara="1" wrap="square" lIns="0" tIns="12700" rIns="0" bIns="0" anchor="t" anchorCtr="0">
            <a:normAutofit/>
          </a:bodyPr>
          <a:lstStyle/>
          <a:p>
            <a:pPr marL="12700" lvl="0" indent="0" algn="l" rtl="0">
              <a:spcBef>
                <a:spcPts val="0"/>
              </a:spcBef>
              <a:spcAft>
                <a:spcPts val="1000"/>
              </a:spcAft>
              <a:buSzPts val="1100"/>
              <a:buNone/>
            </a:pPr>
            <a:r>
              <a:rPr lang="en-US" sz="2100" dirty="0">
                <a:solidFill>
                  <a:srgbClr val="595959"/>
                </a:solidFill>
                <a:latin typeface="Montserrat"/>
                <a:ea typeface="Montserrat"/>
                <a:cs typeface="Montserrat"/>
                <a:sym typeface="Montserrat"/>
              </a:rPr>
              <a:t>Vamos a </a:t>
            </a:r>
            <a:r>
              <a:rPr lang="en-US" sz="2100" dirty="0" err="1">
                <a:solidFill>
                  <a:srgbClr val="595959"/>
                </a:solidFill>
                <a:latin typeface="Montserrat"/>
                <a:ea typeface="Montserrat"/>
                <a:cs typeface="Montserrat"/>
                <a:sym typeface="Montserrat"/>
              </a:rPr>
              <a:t>crear</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el</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archivo</a:t>
            </a:r>
            <a:r>
              <a:rPr lang="en-US" sz="2100" dirty="0">
                <a:solidFill>
                  <a:srgbClr val="595959"/>
                </a:solidFill>
                <a:latin typeface="Montserrat"/>
                <a:ea typeface="Montserrat"/>
                <a:cs typeface="Montserrat"/>
                <a:sym typeface="Montserrat"/>
              </a:rPr>
              <a:t> server.js con </a:t>
            </a:r>
            <a:r>
              <a:rPr lang="en-US" sz="2100" dirty="0" err="1">
                <a:solidFill>
                  <a:srgbClr val="595959"/>
                </a:solidFill>
                <a:latin typeface="Montserrat"/>
                <a:ea typeface="Montserrat"/>
                <a:cs typeface="Montserrat"/>
                <a:sym typeface="Montserrat"/>
              </a:rPr>
              <a:t>el</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siguiente</a:t>
            </a:r>
            <a:r>
              <a:rPr lang="en-US" sz="2100" dirty="0">
                <a:solidFill>
                  <a:srgbClr val="595959"/>
                </a:solidFill>
                <a:latin typeface="Montserrat"/>
                <a:ea typeface="Montserrat"/>
                <a:cs typeface="Montserrat"/>
                <a:sym typeface="Montserrat"/>
              </a:rPr>
              <a:t> </a:t>
            </a:r>
            <a:r>
              <a:rPr lang="en-US" sz="2100" dirty="0" err="1">
                <a:solidFill>
                  <a:srgbClr val="595959"/>
                </a:solidFill>
                <a:latin typeface="Montserrat"/>
                <a:ea typeface="Montserrat"/>
                <a:cs typeface="Montserrat"/>
                <a:sym typeface="Montserrat"/>
              </a:rPr>
              <a:t>código</a:t>
            </a:r>
            <a:endParaRPr lang="en-US" sz="2100" dirty="0">
              <a:solidFill>
                <a:srgbClr val="595959"/>
              </a:solidFill>
              <a:latin typeface="Montserrat"/>
              <a:ea typeface="Montserrat"/>
              <a:cs typeface="Montserrat"/>
              <a:sym typeface="Montserrat"/>
            </a:endParaRPr>
          </a:p>
        </p:txBody>
      </p:sp>
      <p:pic>
        <p:nvPicPr>
          <p:cNvPr id="5" name="Imagen 4">
            <a:extLst>
              <a:ext uri="{FF2B5EF4-FFF2-40B4-BE49-F238E27FC236}">
                <a16:creationId xmlns:a16="http://schemas.microsoft.com/office/drawing/2014/main" id="{3468E62B-EE5D-D2F7-33CD-F3846D025175}"/>
              </a:ext>
            </a:extLst>
          </p:cNvPr>
          <p:cNvPicPr>
            <a:picLocks noChangeAspect="1"/>
          </p:cNvPicPr>
          <p:nvPr/>
        </p:nvPicPr>
        <p:blipFill>
          <a:blip r:embed="rId3"/>
          <a:stretch>
            <a:fillRect/>
          </a:stretch>
        </p:blipFill>
        <p:spPr>
          <a:xfrm>
            <a:off x="384713" y="1802674"/>
            <a:ext cx="5135625" cy="263030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2364</TotalTime>
  <Words>1742</Words>
  <Application>Microsoft Office PowerPoint</Application>
  <PresentationFormat>Presentación en pantalla (16:9)</PresentationFormat>
  <Paragraphs>150</Paragraphs>
  <Slides>43</Slides>
  <Notes>43</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43</vt:i4>
      </vt:variant>
    </vt:vector>
  </HeadingPairs>
  <TitlesOfParts>
    <vt:vector size="51" baseType="lpstr">
      <vt:lpstr>Arial</vt:lpstr>
      <vt:lpstr>Calibri</vt:lpstr>
      <vt:lpstr>Montserrat SemiBold</vt:lpstr>
      <vt:lpstr>Montserrat</vt:lpstr>
      <vt:lpstr>Montserrat Medium</vt:lpstr>
      <vt:lpstr>Office Theme</vt:lpstr>
      <vt:lpstr>Office Theme</vt:lpstr>
      <vt:lpstr>Simple Light</vt:lpstr>
      <vt:lpstr>Presentación de PowerPoint</vt:lpstr>
      <vt:lpstr>Les damos la bienvenida</vt:lpstr>
      <vt:lpstr>Clase 28</vt:lpstr>
      <vt:lpstr>NodeJS Rutas - Parte 2</vt:lpstr>
      <vt:lpstr>Rutas</vt:lpstr>
      <vt:lpstr>Ahora sí, nuestras rutas se van complejizando.</vt:lpstr>
      <vt:lpstr>Creación del proyecto</vt:lpstr>
      <vt:lpstr>Express Router</vt:lpstr>
      <vt:lpstr>Express Router</vt:lpstr>
      <vt:lpstr>Express Router</vt:lpstr>
      <vt:lpstr>El primer archivo de rutas</vt:lpstr>
      <vt:lpstr>Creando nuestro primer enpoint</vt:lpstr>
      <vt:lpstr>Probemos nuestros endpoint.</vt:lpstr>
      <vt:lpstr>POSTMAN</vt:lpstr>
      <vt:lpstr>INSOMNIA</vt:lpstr>
      <vt:lpstr>Postman / Insomnia</vt:lpstr>
      <vt:lpstr>Cómo usar POSTMAN Método GET</vt:lpstr>
      <vt:lpstr>De esta manera probamos nuestro backend sin un frontend y comunicamos nuestra aplicación con el mundo exterior.</vt:lpstr>
      <vt:lpstr>Status de de una respuesta HTTP</vt:lpstr>
      <vt:lpstr>Status de de una respuesta HTTP</vt:lpstr>
      <vt:lpstr>Mejorando la respuesta con GET</vt:lpstr>
      <vt:lpstr>Desde Postman…</vt:lpstr>
      <vt:lpstr>Utilizando parámetros en la ruta</vt:lpstr>
      <vt:lpstr>Utilizando parámetros en la ruta</vt:lpstr>
      <vt:lpstr>Utilizando parámetros en la ruta</vt:lpstr>
      <vt:lpstr>Utilizando parámetros en la ruta</vt:lpstr>
      <vt:lpstr>Utilizando parámetros en la ruta</vt:lpstr>
      <vt:lpstr>Ahora probemos con POST.</vt:lpstr>
      <vt:lpstr>Parseando datos recibidos</vt:lpstr>
      <vt:lpstr>Enviando la petición al servidor</vt:lpstr>
      <vt:lpstr>Programando en el servidor el POST</vt:lpstr>
      <vt:lpstr>Programando en el servidor el POST</vt:lpstr>
      <vt:lpstr>Programando en el servidor el POST</vt:lpstr>
      <vt:lpstr>Probando la petición en POSTMAN</vt:lpstr>
      <vt:lpstr>Metodo PUT</vt:lpstr>
      <vt:lpstr>Presentación de PowerPoint</vt:lpstr>
      <vt:lpstr>Presentación de PowerPoint</vt:lpstr>
      <vt:lpstr>Método DELETE</vt:lpstr>
      <vt:lpstr>Presentación de PowerPoint</vt:lpstr>
      <vt:lpstr>Presentación de PowerPoint</vt:lpstr>
      <vt:lpstr>Middlewares</vt:lpstr>
      <vt:lpstr>No te olvides de dar el presente</vt:lpstr>
      <vt:lpstr>Recordá:  Revisar la Cartelera de Novedades. Hacer tus consultas en el Foro. Realizá los ejercicios obligatorios.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Matias Hugo Seminara</dc:creator>
  <cp:lastModifiedBy>Matias Hugo Seminara</cp:lastModifiedBy>
  <cp:revision>2</cp:revision>
  <dcterms:created xsi:type="dcterms:W3CDTF">2024-01-30T23:07:05Z</dcterms:created>
  <dcterms:modified xsi:type="dcterms:W3CDTF">2024-06-06T20:31:39Z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