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embeddedFontLst>
    <p:embeddedFont>
      <p:font typeface="Consolas" panose="020B0609020204030204" pitchFamily="49" charset="0"/>
      <p:regular r:id="rId46"/>
      <p:bold r:id="rId47"/>
      <p:italic r:id="rId48"/>
      <p:boldItalic r:id="rId49"/>
    </p:embeddedFont>
    <p:embeddedFont>
      <p:font typeface="Montserrat Medium" panose="020B0604020202020204" charset="0"/>
      <p:regular r:id="rId50"/>
      <p:bold r:id="rId51"/>
      <p:italic r:id="rId52"/>
      <p:boldItalic r:id="rId53"/>
    </p:embeddedFont>
    <p:embeddedFont>
      <p:font typeface="Montserrat" panose="020B0604020202020204" charset="0"/>
      <p:regular r:id="rId54"/>
      <p:bold r:id="rId55"/>
      <p:italic r:id="rId56"/>
      <p:boldItalic r:id="rId57"/>
    </p:embeddedFont>
    <p:embeddedFont>
      <p:font typeface="Montserrat SemiBold"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9B06F7-BEDC-4F84-8464-C0D9F3499852}">
  <a:tblStyle styleId="{1B9B06F7-BEDC-4F84-8464-C0D9F349985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91"/>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font" Target="fonts/font1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49592eaf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49592ea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55e85e8dcb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55e85e8dc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3f074aecdc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3f074aecd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3f074aecd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3f074aecd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3f074aecd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3f074aec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55e85e8dcb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55e85e8dc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55e85e8dcb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55e85e8dc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3996ba3fd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3996ba3fd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55e85e8dcb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55e85e8dc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3996ba3fdb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3996ba3fd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55e85e8dcb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55e85e8dcb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49592eaf8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49592eaf8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55e85e8dcb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55e85e8dcb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55e85e8dcb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55e85e8dcb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3996ba3fdb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3996ba3fd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3996ba3fdb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3996ba3fd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55e85e8dcb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55e85e8dcb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5e85e8dcb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5e85e8dcb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3f074aecdc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3f074aecdc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3f074aecdc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3f074aecd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3f074aecdc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3f074aecdc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3f0e051809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3f0e05180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49592eaf82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49592eaf8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5902521be8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5902521b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55e85e8dcb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55e85e8dcb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55e85e8dcb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55e85e8dcb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55e85e8dcb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55e85e8dcb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55e85e8dcb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55e85e8dcb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55e85e8dcb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55e85e8dcb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55e85e8dcb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55e85e8dcb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55e85e8dcb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155e85e8dcb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49592eaf82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49592eaf8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fea8c8a20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fea8c8a20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49592eaf82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49592eaf8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3f074aecdc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3f074aecdc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149592eaf82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149592eaf8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49592eaf82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49592eaf8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49592eaf82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49592eaf8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49592eaf82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49592eaf82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49592eaf82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49592eaf82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55e85e8dcb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55e85e8dc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55e85e8dcb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55e85e8dc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55e85e8dcb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55e85e8dc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9"/>
        <p:cNvGrpSpPr/>
        <p:nvPr/>
      </p:nvGrpSpPr>
      <p:grpSpPr>
        <a:xfrm>
          <a:off x="0" y="0"/>
          <a:ext cx="0" cy="0"/>
          <a:chOff x="0" y="0"/>
          <a:chExt cx="0" cy="0"/>
        </a:xfrm>
      </p:grpSpPr>
      <p:sp>
        <p:nvSpPr>
          <p:cNvPr id="10" name="Google Shape;10;p2"/>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1226800"/>
            <a:ext cx="8520600" cy="15705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3" name="Google Shape;13;p2"/>
          <p:cNvPicPr preferRelativeResize="0"/>
          <p:nvPr/>
        </p:nvPicPr>
        <p:blipFill>
          <a:blip r:embed="rId2">
            <a:alphaModFix/>
          </a:blip>
          <a:stretch>
            <a:fillRect/>
          </a:stretch>
        </p:blipFill>
        <p:spPr>
          <a:xfrm>
            <a:off x="7910675" y="4073939"/>
            <a:ext cx="1365875" cy="1365875"/>
          </a:xfrm>
          <a:prstGeom prst="rect">
            <a:avLst/>
          </a:prstGeom>
          <a:noFill/>
          <a:ln>
            <a:noFill/>
          </a:ln>
        </p:spPr>
      </p:pic>
      <p:sp>
        <p:nvSpPr>
          <p:cNvPr id="14" name="Google Shape;14;p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2"/>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16" name="Google Shape;16;p2"/>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79"/>
        <p:cNvGrpSpPr/>
        <p:nvPr/>
      </p:nvGrpSpPr>
      <p:grpSpPr>
        <a:xfrm>
          <a:off x="0" y="0"/>
          <a:ext cx="0" cy="0"/>
          <a:chOff x="0" y="0"/>
          <a:chExt cx="0" cy="0"/>
        </a:xfrm>
      </p:grpSpPr>
      <p:sp>
        <p:nvSpPr>
          <p:cNvPr id="80" name="Google Shape;80;p11"/>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pic>
        <p:nvPicPr>
          <p:cNvPr id="82" name="Google Shape;82;p11"/>
          <p:cNvPicPr preferRelativeResize="0"/>
          <p:nvPr/>
        </p:nvPicPr>
        <p:blipFill>
          <a:blip r:embed="rId2">
            <a:alphaModFix/>
          </a:blip>
          <a:stretch>
            <a:fillRect/>
          </a:stretch>
        </p:blipFill>
        <p:spPr>
          <a:xfrm>
            <a:off x="4026135" y="4508338"/>
            <a:ext cx="1091725" cy="497100"/>
          </a:xfrm>
          <a:prstGeom prst="rect">
            <a:avLst/>
          </a:prstGeom>
          <a:noFill/>
          <a:ln>
            <a:noFill/>
          </a:ln>
        </p:spPr>
      </p:pic>
      <p:pic>
        <p:nvPicPr>
          <p:cNvPr id="83" name="Google Shape;83;p11"/>
          <p:cNvPicPr preferRelativeResize="0"/>
          <p:nvPr/>
        </p:nvPicPr>
        <p:blipFill>
          <a:blip r:embed="rId3">
            <a:alphaModFix/>
          </a:blip>
          <a:stretch>
            <a:fillRect/>
          </a:stretch>
        </p:blipFill>
        <p:spPr>
          <a:xfrm>
            <a:off x="0" y="4264238"/>
            <a:ext cx="1163080" cy="792599"/>
          </a:xfrm>
          <a:prstGeom prst="rect">
            <a:avLst/>
          </a:prstGeom>
          <a:noFill/>
          <a:ln>
            <a:noFill/>
          </a:ln>
        </p:spPr>
      </p:pic>
      <p:pic>
        <p:nvPicPr>
          <p:cNvPr id="84" name="Google Shape;84;p11"/>
          <p:cNvPicPr preferRelativeResize="0"/>
          <p:nvPr/>
        </p:nvPicPr>
        <p:blipFill>
          <a:blip r:embed="rId4">
            <a:alphaModFix/>
          </a:blip>
          <a:stretch>
            <a:fillRect/>
          </a:stretch>
        </p:blipFill>
        <p:spPr>
          <a:xfrm>
            <a:off x="7910675" y="4073939"/>
            <a:ext cx="1365875" cy="1365875"/>
          </a:xfrm>
          <a:prstGeom prst="rect">
            <a:avLst/>
          </a:prstGeom>
          <a:noFill/>
          <a:ln>
            <a:noFill/>
          </a:ln>
        </p:spPr>
      </p:pic>
      <p:sp>
        <p:nvSpPr>
          <p:cNvPr id="85" name="Google Shape;85;p11"/>
          <p:cNvSpPr txBox="1">
            <a:spLocks noGrp="1"/>
          </p:cNvSpPr>
          <p:nvPr>
            <p:ph type="title"/>
          </p:nvPr>
        </p:nvSpPr>
        <p:spPr>
          <a:xfrm>
            <a:off x="432025" y="187325"/>
            <a:ext cx="7982100" cy="497100"/>
          </a:xfrm>
          <a:prstGeom prst="rect">
            <a:avLst/>
          </a:prstGeom>
        </p:spPr>
        <p:txBody>
          <a:bodyPr spcFirstLastPara="1" wrap="square" lIns="91425" tIns="91425" rIns="91425" bIns="91425" anchor="ctr" anchorCtr="0">
            <a:normAutofit/>
          </a:bodyPr>
          <a:lstStyle>
            <a:lvl1pPr lvl="0" rtl="0">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6" name="Google Shape;86;p11"/>
          <p:cNvSpPr txBox="1">
            <a:spLocks noGrp="1"/>
          </p:cNvSpPr>
          <p:nvPr>
            <p:ph type="body" idx="1"/>
          </p:nvPr>
        </p:nvSpPr>
        <p:spPr>
          <a:xfrm>
            <a:off x="432025" y="847675"/>
            <a:ext cx="8280000" cy="3318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Font typeface="Montserrat"/>
              <a:buChar char="●"/>
              <a:defRPr>
                <a:latin typeface="Montserrat"/>
                <a:ea typeface="Montserrat"/>
                <a:cs typeface="Montserrat"/>
                <a:sym typeface="Montserrat"/>
              </a:defRPr>
            </a:lvl1pPr>
            <a:lvl2pPr marL="914400" lvl="1" indent="-317500" rtl="0">
              <a:spcBef>
                <a:spcPts val="0"/>
              </a:spcBef>
              <a:spcAft>
                <a:spcPts val="0"/>
              </a:spcAft>
              <a:buSzPts val="1400"/>
              <a:buFont typeface="Montserrat"/>
              <a:buChar char="○"/>
              <a:defRPr>
                <a:latin typeface="Montserrat"/>
                <a:ea typeface="Montserrat"/>
                <a:cs typeface="Montserrat"/>
                <a:sym typeface="Montserrat"/>
              </a:defRPr>
            </a:lvl2pPr>
            <a:lvl3pPr marL="1371600" lvl="2" indent="-317500" rtl="0">
              <a:spcBef>
                <a:spcPts val="0"/>
              </a:spcBef>
              <a:spcAft>
                <a:spcPts val="0"/>
              </a:spcAft>
              <a:buSzPts val="1400"/>
              <a:buFont typeface="Montserrat"/>
              <a:buChar char="■"/>
              <a:defRPr>
                <a:latin typeface="Montserrat"/>
                <a:ea typeface="Montserrat"/>
                <a:cs typeface="Montserrat"/>
                <a:sym typeface="Montserrat"/>
              </a:defRPr>
            </a:lvl3pPr>
            <a:lvl4pPr marL="1828800" lvl="3" indent="-317500" rtl="0">
              <a:spcBef>
                <a:spcPts val="0"/>
              </a:spcBef>
              <a:spcAft>
                <a:spcPts val="0"/>
              </a:spcAft>
              <a:buSzPts val="1400"/>
              <a:buFont typeface="Montserrat"/>
              <a:buChar char="●"/>
              <a:defRPr>
                <a:latin typeface="Montserrat"/>
                <a:ea typeface="Montserrat"/>
                <a:cs typeface="Montserrat"/>
                <a:sym typeface="Montserrat"/>
              </a:defRPr>
            </a:lvl4pPr>
            <a:lvl5pPr marL="2286000" lvl="4" indent="-317500" rtl="0">
              <a:spcBef>
                <a:spcPts val="0"/>
              </a:spcBef>
              <a:spcAft>
                <a:spcPts val="0"/>
              </a:spcAft>
              <a:buSzPts val="1400"/>
              <a:buFont typeface="Montserrat"/>
              <a:buChar char="○"/>
              <a:defRPr>
                <a:latin typeface="Montserrat"/>
                <a:ea typeface="Montserrat"/>
                <a:cs typeface="Montserrat"/>
                <a:sym typeface="Montserrat"/>
              </a:defRPr>
            </a:lvl5pPr>
            <a:lvl6pPr marL="2743200" lvl="5" indent="-317500" rtl="0">
              <a:spcBef>
                <a:spcPts val="0"/>
              </a:spcBef>
              <a:spcAft>
                <a:spcPts val="0"/>
              </a:spcAft>
              <a:buSzPts val="1400"/>
              <a:buFont typeface="Montserrat"/>
              <a:buChar char="■"/>
              <a:defRPr>
                <a:latin typeface="Montserrat"/>
                <a:ea typeface="Montserrat"/>
                <a:cs typeface="Montserrat"/>
                <a:sym typeface="Montserrat"/>
              </a:defRPr>
            </a:lvl6pPr>
            <a:lvl7pPr marL="3200400" lvl="6" indent="-317500" rtl="0">
              <a:spcBef>
                <a:spcPts val="0"/>
              </a:spcBef>
              <a:spcAft>
                <a:spcPts val="0"/>
              </a:spcAft>
              <a:buSzPts val="1400"/>
              <a:buFont typeface="Montserrat"/>
              <a:buChar char="●"/>
              <a:defRPr>
                <a:latin typeface="Montserrat"/>
                <a:ea typeface="Montserrat"/>
                <a:cs typeface="Montserrat"/>
                <a:sym typeface="Montserrat"/>
              </a:defRPr>
            </a:lvl7pPr>
            <a:lvl8pPr marL="3657600" lvl="7" indent="-317500" rtl="0">
              <a:spcBef>
                <a:spcPts val="0"/>
              </a:spcBef>
              <a:spcAft>
                <a:spcPts val="0"/>
              </a:spcAft>
              <a:buSzPts val="1400"/>
              <a:buFont typeface="Montserrat"/>
              <a:buChar char="○"/>
              <a:defRPr>
                <a:latin typeface="Montserrat"/>
                <a:ea typeface="Montserrat"/>
                <a:cs typeface="Montserrat"/>
                <a:sym typeface="Montserrat"/>
              </a:defRPr>
            </a:lvl8pPr>
            <a:lvl9pPr marL="4114800" lvl="8" indent="-317500" rtl="0">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87"/>
        <p:cNvGrpSpPr/>
        <p:nvPr/>
      </p:nvGrpSpPr>
      <p:grpSpPr>
        <a:xfrm>
          <a:off x="0" y="0"/>
          <a:ext cx="0" cy="0"/>
          <a:chOff x="0" y="0"/>
          <a:chExt cx="0" cy="0"/>
        </a:xfrm>
      </p:grpSpPr>
      <p:sp>
        <p:nvSpPr>
          <p:cNvPr id="88" name="Google Shape;88;p12"/>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 name="Google Shape;89;p12"/>
          <p:cNvPicPr preferRelativeResize="0"/>
          <p:nvPr/>
        </p:nvPicPr>
        <p:blipFill>
          <a:blip r:embed="rId2">
            <a:alphaModFix/>
          </a:blip>
          <a:stretch>
            <a:fillRect/>
          </a:stretch>
        </p:blipFill>
        <p:spPr>
          <a:xfrm>
            <a:off x="7910675" y="-260761"/>
            <a:ext cx="1365875" cy="1365875"/>
          </a:xfrm>
          <a:prstGeom prst="rect">
            <a:avLst/>
          </a:prstGeom>
          <a:noFill/>
          <a:ln>
            <a:noFill/>
          </a:ln>
        </p:spPr>
      </p:pic>
      <p:pic>
        <p:nvPicPr>
          <p:cNvPr id="90" name="Google Shape;90;p12"/>
          <p:cNvPicPr preferRelativeResize="0"/>
          <p:nvPr/>
        </p:nvPicPr>
        <p:blipFill>
          <a:blip r:embed="rId3">
            <a:alphaModFix/>
          </a:blip>
          <a:stretch>
            <a:fillRect/>
          </a:stretch>
        </p:blipFill>
        <p:spPr>
          <a:xfrm>
            <a:off x="0" y="5738"/>
            <a:ext cx="1163080" cy="792599"/>
          </a:xfrm>
          <a:prstGeom prst="rect">
            <a:avLst/>
          </a:prstGeom>
          <a:noFill/>
          <a:ln>
            <a:noFill/>
          </a:ln>
        </p:spPr>
      </p:pic>
      <p:pic>
        <p:nvPicPr>
          <p:cNvPr id="91" name="Google Shape;91;p12"/>
          <p:cNvPicPr preferRelativeResize="0"/>
          <p:nvPr/>
        </p:nvPicPr>
        <p:blipFill>
          <a:blip r:embed="rId4">
            <a:alphaModFix/>
          </a:blip>
          <a:stretch>
            <a:fillRect/>
          </a:stretch>
        </p:blipFill>
        <p:spPr>
          <a:xfrm>
            <a:off x="4026135" y="164938"/>
            <a:ext cx="1091725" cy="497100"/>
          </a:xfrm>
          <a:prstGeom prst="rect">
            <a:avLst/>
          </a:prstGeom>
          <a:noFill/>
          <a:ln>
            <a:noFill/>
          </a:ln>
        </p:spPr>
      </p:pic>
      <p:sp>
        <p:nvSpPr>
          <p:cNvPr id="92" name="Google Shape;92;p12"/>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lvl1pPr lvl="0" rtl="0">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93"/>
        <p:cNvGrpSpPr/>
        <p:nvPr/>
      </p:nvGrpSpPr>
      <p:grpSpPr>
        <a:xfrm>
          <a:off x="0" y="0"/>
          <a:ext cx="0" cy="0"/>
          <a:chOff x="0" y="0"/>
          <a:chExt cx="0" cy="0"/>
        </a:xfrm>
      </p:grpSpPr>
      <p:sp>
        <p:nvSpPr>
          <p:cNvPr id="94" name="Google Shape;94;p13"/>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95" name="Google Shape;95;p13"/>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3"/>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3"/>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98" name="Google Shape;98;p13"/>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99" name="Google Shape;99;p13"/>
          <p:cNvSpPr txBox="1">
            <a:spLocks noGrp="1"/>
          </p:cNvSpPr>
          <p:nvPr>
            <p:ph type="title"/>
          </p:nvPr>
        </p:nvSpPr>
        <p:spPr>
          <a:xfrm>
            <a:off x="3331525" y="2159925"/>
            <a:ext cx="2397900" cy="21216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0" name="Google Shape;100;p13"/>
          <p:cNvSpPr txBox="1">
            <a:spLocks noGrp="1"/>
          </p:cNvSpPr>
          <p:nvPr>
            <p:ph type="title" idx="2"/>
          </p:nvPr>
        </p:nvSpPr>
        <p:spPr>
          <a:xfrm>
            <a:off x="6134350" y="2196275"/>
            <a:ext cx="2397900" cy="20757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3"/>
          <p:cNvSpPr txBox="1">
            <a:spLocks noGrp="1"/>
          </p:cNvSpPr>
          <p:nvPr>
            <p:ph type="title" idx="3"/>
          </p:nvPr>
        </p:nvSpPr>
        <p:spPr>
          <a:xfrm>
            <a:off x="4039950" y="1164225"/>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Font typeface="Montserrat"/>
              <a:buNone/>
              <a:defRPr sz="1400" b="1">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13"/>
          <p:cNvSpPr txBox="1">
            <a:spLocks noGrp="1"/>
          </p:cNvSpPr>
          <p:nvPr>
            <p:ph type="title" idx="4"/>
          </p:nvPr>
        </p:nvSpPr>
        <p:spPr>
          <a:xfrm>
            <a:off x="6877450" y="1164225"/>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1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Google Shape;104;p13"/>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05" name="Google Shape;105;p13"/>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106" name="Google Shape;106;p13"/>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107"/>
        <p:cNvGrpSpPr/>
        <p:nvPr/>
      </p:nvGrpSpPr>
      <p:grpSpPr>
        <a:xfrm>
          <a:off x="0" y="0"/>
          <a:ext cx="0" cy="0"/>
          <a:chOff x="0" y="0"/>
          <a:chExt cx="0" cy="0"/>
        </a:xfrm>
      </p:grpSpPr>
      <p:sp>
        <p:nvSpPr>
          <p:cNvPr id="108" name="Google Shape;108;p14"/>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09" name="Google Shape;109;p14"/>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4"/>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4"/>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4"/>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3" name="Google Shape;113;p14"/>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4" name="Google Shape;114;p14"/>
          <p:cNvSpPr txBox="1">
            <a:spLocks noGrp="1"/>
          </p:cNvSpPr>
          <p:nvPr>
            <p:ph type="title"/>
          </p:nvPr>
        </p:nvSpPr>
        <p:spPr>
          <a:xfrm>
            <a:off x="1271800" y="1159375"/>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5" name="Google Shape;115;p14"/>
          <p:cNvSpPr txBox="1">
            <a:spLocks noGrp="1"/>
          </p:cNvSpPr>
          <p:nvPr>
            <p:ph type="title" idx="2"/>
          </p:nvPr>
        </p:nvSpPr>
        <p:spPr>
          <a:xfrm>
            <a:off x="3938175" y="1159375"/>
            <a:ext cx="109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Font typeface="Montserrat"/>
              <a:buNone/>
              <a:defRPr sz="1400" b="1">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6" name="Google Shape;116;p14"/>
          <p:cNvSpPr txBox="1">
            <a:spLocks noGrp="1"/>
          </p:cNvSpPr>
          <p:nvPr>
            <p:ph type="title" idx="3"/>
          </p:nvPr>
        </p:nvSpPr>
        <p:spPr>
          <a:xfrm>
            <a:off x="6877450" y="1159388"/>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7" name="Google Shape;117;p14"/>
          <p:cNvSpPr txBox="1">
            <a:spLocks noGrp="1"/>
          </p:cNvSpPr>
          <p:nvPr>
            <p:ph type="title" idx="4"/>
          </p:nvPr>
        </p:nvSpPr>
        <p:spPr>
          <a:xfrm>
            <a:off x="532575" y="2150850"/>
            <a:ext cx="2397900" cy="21120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14"/>
          <p:cNvSpPr txBox="1">
            <a:spLocks noGrp="1"/>
          </p:cNvSpPr>
          <p:nvPr>
            <p:ph type="title" idx="5"/>
          </p:nvPr>
        </p:nvSpPr>
        <p:spPr>
          <a:xfrm>
            <a:off x="6130475" y="2159925"/>
            <a:ext cx="2397900" cy="21120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1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 name="Google Shape;120;p14"/>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21" name="Google Shape;121;p14"/>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22" name="Google Shape;122;p14"/>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23" name="Google Shape;123;p14"/>
          <p:cNvSpPr txBox="1">
            <a:spLocks noGrp="1"/>
          </p:cNvSpPr>
          <p:nvPr>
            <p:ph type="title" idx="6"/>
          </p:nvPr>
        </p:nvSpPr>
        <p:spPr>
          <a:xfrm>
            <a:off x="3331525" y="2159925"/>
            <a:ext cx="2397900" cy="21216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24" name="Google Shape;124;p1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15"/>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15"/>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5"/>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5"/>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15"/>
          <p:cNvSpPr txBox="1">
            <a:spLocks noGrp="1"/>
          </p:cNvSpPr>
          <p:nvPr>
            <p:ph type="title"/>
          </p:nvPr>
        </p:nvSpPr>
        <p:spPr>
          <a:xfrm>
            <a:off x="1271800" y="1159375"/>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31" name="Google Shape;131;p15"/>
          <p:cNvSpPr txBox="1">
            <a:spLocks noGrp="1"/>
          </p:cNvSpPr>
          <p:nvPr>
            <p:ph type="title" idx="2"/>
          </p:nvPr>
        </p:nvSpPr>
        <p:spPr>
          <a:xfrm>
            <a:off x="3938175" y="1159375"/>
            <a:ext cx="109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Font typeface="Montserrat"/>
              <a:buNone/>
              <a:defRPr sz="1400" b="1">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32" name="Google Shape;132;p15"/>
          <p:cNvSpPr txBox="1">
            <a:spLocks noGrp="1"/>
          </p:cNvSpPr>
          <p:nvPr>
            <p:ph type="title" idx="3"/>
          </p:nvPr>
        </p:nvSpPr>
        <p:spPr>
          <a:xfrm>
            <a:off x="532575" y="2150850"/>
            <a:ext cx="2397900" cy="21120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1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15"/>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35" name="Google Shape;135;p15"/>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36" name="Google Shape;136;p15"/>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15"/>
          <p:cNvSpPr txBox="1">
            <a:spLocks noGrp="1"/>
          </p:cNvSpPr>
          <p:nvPr>
            <p:ph type="title" idx="4"/>
          </p:nvPr>
        </p:nvSpPr>
        <p:spPr>
          <a:xfrm>
            <a:off x="3331525" y="2159925"/>
            <a:ext cx="2397900" cy="21216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38" name="Google Shape;138;p1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17"/>
        <p:cNvGrpSpPr/>
        <p:nvPr/>
      </p:nvGrpSpPr>
      <p:grpSpPr>
        <a:xfrm>
          <a:off x="0" y="0"/>
          <a:ext cx="0" cy="0"/>
          <a:chOff x="0" y="0"/>
          <a:chExt cx="0" cy="0"/>
        </a:xfrm>
      </p:grpSpPr>
      <p:sp>
        <p:nvSpPr>
          <p:cNvPr id="18" name="Google Shape;18;p3"/>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550375" y="7600"/>
            <a:ext cx="8043300" cy="15705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0" name="Google Shape;20;p3"/>
          <p:cNvSpPr txBox="1">
            <a:spLocks noGrp="1"/>
          </p:cNvSpPr>
          <p:nvPr>
            <p:ph type="subTitle" idx="1"/>
          </p:nvPr>
        </p:nvSpPr>
        <p:spPr>
          <a:xfrm>
            <a:off x="550375" y="1614925"/>
            <a:ext cx="8043300" cy="2649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21" name="Google Shape;21;p3"/>
          <p:cNvPicPr preferRelativeResize="0"/>
          <p:nvPr/>
        </p:nvPicPr>
        <p:blipFill>
          <a:blip r:embed="rId2">
            <a:alphaModFix/>
          </a:blip>
          <a:stretch>
            <a:fillRect/>
          </a:stretch>
        </p:blipFill>
        <p:spPr>
          <a:xfrm>
            <a:off x="7910675" y="4073939"/>
            <a:ext cx="1365875" cy="1365875"/>
          </a:xfrm>
          <a:prstGeom prst="rect">
            <a:avLst/>
          </a:prstGeom>
          <a:noFill/>
          <a:ln>
            <a:noFill/>
          </a:ln>
        </p:spPr>
      </p:pic>
      <p:pic>
        <p:nvPicPr>
          <p:cNvPr id="22" name="Google Shape;22;p3"/>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23" name="Google Shape;23;p3"/>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335100" y="1617575"/>
            <a:ext cx="5497200" cy="1375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700"/>
              <a:buFont typeface="Montserrat"/>
              <a:buNone/>
              <a:defRPr sz="3700" b="1">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pic>
        <p:nvPicPr>
          <p:cNvPr id="26" name="Google Shape;26;p4"/>
          <p:cNvPicPr preferRelativeResize="0"/>
          <p:nvPr/>
        </p:nvPicPr>
        <p:blipFill>
          <a:blip r:embed="rId2">
            <a:alphaModFix/>
          </a:blip>
          <a:stretch>
            <a:fillRect/>
          </a:stretch>
        </p:blipFill>
        <p:spPr>
          <a:xfrm>
            <a:off x="0" y="1290050"/>
            <a:ext cx="3040999" cy="2072300"/>
          </a:xfrm>
          <a:prstGeom prst="rect">
            <a:avLst/>
          </a:prstGeom>
          <a:noFill/>
          <a:ln>
            <a:noFill/>
          </a:ln>
        </p:spPr>
      </p:pic>
      <p:pic>
        <p:nvPicPr>
          <p:cNvPr id="27" name="Google Shape;27;p4"/>
          <p:cNvPicPr preferRelativeResize="0"/>
          <p:nvPr/>
        </p:nvPicPr>
        <p:blipFill>
          <a:blip r:embed="rId3">
            <a:alphaModFix/>
          </a:blip>
          <a:stretch>
            <a:fillRect/>
          </a:stretch>
        </p:blipFill>
        <p:spPr>
          <a:xfrm>
            <a:off x="8222877" y="4573625"/>
            <a:ext cx="741498" cy="399274"/>
          </a:xfrm>
          <a:prstGeom prst="rect">
            <a:avLst/>
          </a:prstGeom>
          <a:noFill/>
          <a:ln>
            <a:noFill/>
          </a:ln>
        </p:spPr>
      </p:pic>
      <p:sp>
        <p:nvSpPr>
          <p:cNvPr id="28" name="Google Shape;28;p4"/>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latin typeface="Montserrat Medium"/>
              <a:ea typeface="Montserrat Medium"/>
              <a:cs typeface="Montserrat Medium"/>
              <a:sym typeface="Montserrat Medium"/>
            </a:endParaRPr>
          </a:p>
        </p:txBody>
      </p:sp>
      <p:sp>
        <p:nvSpPr>
          <p:cNvPr id="29" name="Google Shape;29;p4"/>
          <p:cNvSpPr txBox="1">
            <a:spLocks noGrp="1"/>
          </p:cNvSpPr>
          <p:nvPr>
            <p:ph type="subTitle" idx="1"/>
          </p:nvPr>
        </p:nvSpPr>
        <p:spPr>
          <a:xfrm>
            <a:off x="3335025" y="2986525"/>
            <a:ext cx="55344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 name="Google Shape;30;p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 name="Google Shape;31;p4"/>
          <p:cNvPicPr preferRelativeResize="0"/>
          <p:nvPr/>
        </p:nvPicPr>
        <p:blipFill>
          <a:blip r:embed="rId4">
            <a:alphaModFix/>
          </a:blip>
          <a:stretch>
            <a:fillRect/>
          </a:stretch>
        </p:blipFill>
        <p:spPr>
          <a:xfrm>
            <a:off x="8155184" y="33947"/>
            <a:ext cx="876879" cy="399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5"/>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Font typeface="Montserrat"/>
              <a:buChar char="●"/>
              <a:defRPr>
                <a:latin typeface="Montserrat"/>
                <a:ea typeface="Montserrat"/>
                <a:cs typeface="Montserrat"/>
                <a:sym typeface="Montserrat"/>
              </a:defRPr>
            </a:lvl1pPr>
            <a:lvl2pPr marL="914400" lvl="1" indent="-317500">
              <a:spcBef>
                <a:spcPts val="0"/>
              </a:spcBef>
              <a:spcAft>
                <a:spcPts val="0"/>
              </a:spcAft>
              <a:buSzPts val="1400"/>
              <a:buFont typeface="Montserrat"/>
              <a:buChar char="○"/>
              <a:defRPr>
                <a:latin typeface="Montserrat"/>
                <a:ea typeface="Montserrat"/>
                <a:cs typeface="Montserrat"/>
                <a:sym typeface="Montserrat"/>
              </a:defRPr>
            </a:lvl2pPr>
            <a:lvl3pPr marL="1371600" lvl="2" indent="-317500">
              <a:spcBef>
                <a:spcPts val="0"/>
              </a:spcBef>
              <a:spcAft>
                <a:spcPts val="0"/>
              </a:spcAft>
              <a:buSzPts val="1400"/>
              <a:buFont typeface="Montserrat"/>
              <a:buChar char="■"/>
              <a:defRPr>
                <a:latin typeface="Montserrat"/>
                <a:ea typeface="Montserrat"/>
                <a:cs typeface="Montserrat"/>
                <a:sym typeface="Montserrat"/>
              </a:defRPr>
            </a:lvl3pPr>
            <a:lvl4pPr marL="1828800" lvl="3" indent="-317500">
              <a:spcBef>
                <a:spcPts val="0"/>
              </a:spcBef>
              <a:spcAft>
                <a:spcPts val="0"/>
              </a:spcAft>
              <a:buSzPts val="1400"/>
              <a:buFont typeface="Montserrat"/>
              <a:buChar char="●"/>
              <a:defRPr>
                <a:latin typeface="Montserrat"/>
                <a:ea typeface="Montserrat"/>
                <a:cs typeface="Montserrat"/>
                <a:sym typeface="Montserrat"/>
              </a:defRPr>
            </a:lvl4pPr>
            <a:lvl5pPr marL="2286000" lvl="4" indent="-317500">
              <a:spcBef>
                <a:spcPts val="0"/>
              </a:spcBef>
              <a:spcAft>
                <a:spcPts val="0"/>
              </a:spcAft>
              <a:buSzPts val="1400"/>
              <a:buFont typeface="Montserrat"/>
              <a:buChar char="○"/>
              <a:defRPr>
                <a:latin typeface="Montserrat"/>
                <a:ea typeface="Montserrat"/>
                <a:cs typeface="Montserrat"/>
                <a:sym typeface="Montserrat"/>
              </a:defRPr>
            </a:lvl5pPr>
            <a:lvl6pPr marL="2743200" lvl="5" indent="-317500">
              <a:spcBef>
                <a:spcPts val="0"/>
              </a:spcBef>
              <a:spcAft>
                <a:spcPts val="0"/>
              </a:spcAft>
              <a:buSzPts val="1400"/>
              <a:buFont typeface="Montserrat"/>
              <a:buChar char="■"/>
              <a:defRPr>
                <a:latin typeface="Montserrat"/>
                <a:ea typeface="Montserrat"/>
                <a:cs typeface="Montserrat"/>
                <a:sym typeface="Montserrat"/>
              </a:defRPr>
            </a:lvl6pPr>
            <a:lvl7pPr marL="3200400" lvl="6" indent="-317500">
              <a:spcBef>
                <a:spcPts val="0"/>
              </a:spcBef>
              <a:spcAft>
                <a:spcPts val="0"/>
              </a:spcAft>
              <a:buSzPts val="1400"/>
              <a:buFont typeface="Montserrat"/>
              <a:buChar char="●"/>
              <a:defRPr>
                <a:latin typeface="Montserrat"/>
                <a:ea typeface="Montserrat"/>
                <a:cs typeface="Montserrat"/>
                <a:sym typeface="Montserrat"/>
              </a:defRPr>
            </a:lvl7pPr>
            <a:lvl8pPr marL="3657600" lvl="7" indent="-317500">
              <a:spcBef>
                <a:spcPts val="0"/>
              </a:spcBef>
              <a:spcAft>
                <a:spcPts val="0"/>
              </a:spcAft>
              <a:buSzPts val="1400"/>
              <a:buFont typeface="Montserrat"/>
              <a:buChar char="○"/>
              <a:defRPr>
                <a:latin typeface="Montserrat"/>
                <a:ea typeface="Montserrat"/>
                <a:cs typeface="Montserrat"/>
                <a:sym typeface="Montserrat"/>
              </a:defRPr>
            </a:lvl8pPr>
            <a:lvl9pPr marL="4114800" lvl="8" indent="-317500">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35" name="Google Shape;35;p5"/>
          <p:cNvPicPr preferRelativeResize="0"/>
          <p:nvPr/>
        </p:nvPicPr>
        <p:blipFill>
          <a:blip r:embed="rId2">
            <a:alphaModFix/>
          </a:blip>
          <a:stretch>
            <a:fillRect/>
          </a:stretch>
        </p:blipFill>
        <p:spPr>
          <a:xfrm>
            <a:off x="8078975" y="4699100"/>
            <a:ext cx="558475" cy="300725"/>
          </a:xfrm>
          <a:prstGeom prst="rect">
            <a:avLst/>
          </a:prstGeom>
          <a:noFill/>
          <a:ln>
            <a:noFill/>
          </a:ln>
        </p:spPr>
      </p:pic>
      <p:sp>
        <p:nvSpPr>
          <p:cNvPr id="36" name="Google Shape;36;p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 name="Google Shape;37;p5"/>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38" name="Google Shape;38;p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2" name="Google Shape;42;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43" name="Google Shape;43;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44" name="Google Shape;44;p6"/>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45" name="Google Shape;45;p6"/>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46" name="Google Shape;46;p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11700" y="-12175"/>
            <a:ext cx="77490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49" name="Google Shape;49;p7"/>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0" name="Google Shape;50;p7"/>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51" name="Google Shape;51;p7"/>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8"/>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txBox="1">
            <a:spLocks noGrp="1"/>
          </p:cNvSpPr>
          <p:nvPr>
            <p:ph type="title"/>
          </p:nvPr>
        </p:nvSpPr>
        <p:spPr>
          <a:xfrm>
            <a:off x="490250" y="450150"/>
            <a:ext cx="8061000" cy="3762900"/>
          </a:xfrm>
          <a:prstGeom prst="rect">
            <a:avLst/>
          </a:prstGeom>
        </p:spPr>
        <p:txBody>
          <a:bodyPr spcFirstLastPara="1" wrap="square" lIns="91425" tIns="91425" rIns="91425" bIns="91425" anchor="ctr" anchorCtr="0">
            <a:normAutofit/>
          </a:bodyPr>
          <a:lstStyle>
            <a:lvl1pPr lvl="0">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5" name="Google Shape;5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pic>
        <p:nvPicPr>
          <p:cNvPr id="56" name="Google Shape;56;p8"/>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7" name="Google Shape;57;p8"/>
          <p:cNvPicPr preferRelativeResize="0"/>
          <p:nvPr/>
        </p:nvPicPr>
        <p:blipFill>
          <a:blip r:embed="rId3">
            <a:alphaModFix/>
          </a:blip>
          <a:stretch>
            <a:fillRect/>
          </a:stretch>
        </p:blipFill>
        <p:spPr>
          <a:xfrm>
            <a:off x="7910675" y="4073939"/>
            <a:ext cx="1365875" cy="1365875"/>
          </a:xfrm>
          <a:prstGeom prst="rect">
            <a:avLst/>
          </a:prstGeom>
          <a:noFill/>
          <a:ln>
            <a:noFill/>
          </a:ln>
        </p:spPr>
      </p:pic>
      <p:pic>
        <p:nvPicPr>
          <p:cNvPr id="58" name="Google Shape;58;p8"/>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title"/>
          </p:nvPr>
        </p:nvSpPr>
        <p:spPr>
          <a:xfrm>
            <a:off x="265500" y="7759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Font typeface="Montserrat"/>
              <a:buNone/>
              <a:defRPr sz="3800">
                <a:latin typeface="Montserrat"/>
                <a:ea typeface="Montserrat"/>
                <a:cs typeface="Montserrat"/>
                <a:sym typeface="Montserrat"/>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2" name="Google Shape;62;p9"/>
          <p:cNvSpPr txBox="1">
            <a:spLocks noGrp="1"/>
          </p:cNvSpPr>
          <p:nvPr>
            <p:ph type="subTitle" idx="1"/>
          </p:nvPr>
        </p:nvSpPr>
        <p:spPr>
          <a:xfrm>
            <a:off x="265500" y="24982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3" name="Google Shape;6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
        <p:nvSpPr>
          <p:cNvPr id="64" name="Google Shape;64;p9"/>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Google Shape;65;p9"/>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66" name="Google Shape;66;p9"/>
          <p:cNvPicPr preferRelativeResize="0"/>
          <p:nvPr/>
        </p:nvPicPr>
        <p:blipFill>
          <a:blip r:embed="rId3">
            <a:alphaModFix/>
          </a:blip>
          <a:stretch>
            <a:fillRect/>
          </a:stretch>
        </p:blipFill>
        <p:spPr>
          <a:xfrm>
            <a:off x="3506975" y="4699100"/>
            <a:ext cx="558475" cy="300725"/>
          </a:xfrm>
          <a:prstGeom prst="rect">
            <a:avLst/>
          </a:prstGeom>
          <a:noFill/>
          <a:ln>
            <a:noFill/>
          </a:ln>
        </p:spPr>
      </p:pic>
      <p:pic>
        <p:nvPicPr>
          <p:cNvPr id="67" name="Google Shape;67;p9"/>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68"/>
        <p:cNvGrpSpPr/>
        <p:nvPr/>
      </p:nvGrpSpPr>
      <p:grpSpPr>
        <a:xfrm>
          <a:off x="0" y="0"/>
          <a:ext cx="0" cy="0"/>
          <a:chOff x="0" y="0"/>
          <a:chExt cx="0" cy="0"/>
        </a:xfrm>
      </p:grpSpPr>
      <p:sp>
        <p:nvSpPr>
          <p:cNvPr id="69" name="Google Shape;69;p1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body" idx="1"/>
          </p:nvPr>
        </p:nvSpPr>
        <p:spPr>
          <a:xfrm>
            <a:off x="433800" y="1715975"/>
            <a:ext cx="8203800" cy="14820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71" name="Google Shape;71;p10"/>
          <p:cNvPicPr preferRelativeResize="0"/>
          <p:nvPr/>
        </p:nvPicPr>
        <p:blipFill>
          <a:blip r:embed="rId2">
            <a:alphaModFix/>
          </a:blip>
          <a:stretch>
            <a:fillRect/>
          </a:stretch>
        </p:blipFill>
        <p:spPr>
          <a:xfrm>
            <a:off x="127225" y="906000"/>
            <a:ext cx="1429649" cy="936662"/>
          </a:xfrm>
          <a:prstGeom prst="rect">
            <a:avLst/>
          </a:prstGeom>
          <a:noFill/>
          <a:ln>
            <a:noFill/>
          </a:ln>
        </p:spPr>
      </p:pic>
      <p:pic>
        <p:nvPicPr>
          <p:cNvPr id="72" name="Google Shape;72;p10"/>
          <p:cNvPicPr preferRelativeResize="0"/>
          <p:nvPr/>
        </p:nvPicPr>
        <p:blipFill>
          <a:blip r:embed="rId3">
            <a:alphaModFix/>
          </a:blip>
          <a:stretch>
            <a:fillRect/>
          </a:stretch>
        </p:blipFill>
        <p:spPr>
          <a:xfrm>
            <a:off x="7632800" y="2758064"/>
            <a:ext cx="1385650" cy="907836"/>
          </a:xfrm>
          <a:prstGeom prst="rect">
            <a:avLst/>
          </a:prstGeom>
          <a:noFill/>
          <a:ln>
            <a:noFill/>
          </a:ln>
        </p:spPr>
      </p:pic>
      <p:sp>
        <p:nvSpPr>
          <p:cNvPr id="73" name="Google Shape;73;p10"/>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s" b="1">
                <a:solidFill>
                  <a:schemeClr val="dk1"/>
                </a:solidFill>
                <a:latin typeface="Montserrat"/>
                <a:ea typeface="Montserrat"/>
                <a:cs typeface="Montserrat"/>
                <a:sym typeface="Montserrat"/>
              </a:rPr>
              <a:t>Autor/as/es:</a:t>
            </a:r>
            <a:endParaRPr b="1">
              <a:solidFill>
                <a:schemeClr val="dk1"/>
              </a:solidFill>
              <a:latin typeface="Montserrat"/>
              <a:ea typeface="Montserrat"/>
              <a:cs typeface="Montserrat"/>
              <a:sym typeface="Montserrat"/>
            </a:endParaRPr>
          </a:p>
        </p:txBody>
      </p:sp>
      <p:pic>
        <p:nvPicPr>
          <p:cNvPr id="74" name="Google Shape;74;p10"/>
          <p:cNvPicPr preferRelativeResize="0"/>
          <p:nvPr/>
        </p:nvPicPr>
        <p:blipFill>
          <a:blip r:embed="rId4">
            <a:alphaModFix/>
          </a:blip>
          <a:stretch>
            <a:fillRect/>
          </a:stretch>
        </p:blipFill>
        <p:spPr>
          <a:xfrm>
            <a:off x="8155184" y="33947"/>
            <a:ext cx="876879" cy="399275"/>
          </a:xfrm>
          <a:prstGeom prst="rect">
            <a:avLst/>
          </a:prstGeom>
          <a:noFill/>
          <a:ln>
            <a:noFill/>
          </a:ln>
        </p:spPr>
      </p:pic>
      <p:pic>
        <p:nvPicPr>
          <p:cNvPr id="75" name="Google Shape;75;p10"/>
          <p:cNvPicPr preferRelativeResize="0"/>
          <p:nvPr/>
        </p:nvPicPr>
        <p:blipFill>
          <a:blip r:embed="rId5">
            <a:alphaModFix/>
          </a:blip>
          <a:stretch>
            <a:fillRect/>
          </a:stretch>
        </p:blipFill>
        <p:spPr>
          <a:xfrm>
            <a:off x="8078975" y="4699100"/>
            <a:ext cx="558475" cy="300725"/>
          </a:xfrm>
          <a:prstGeom prst="rect">
            <a:avLst/>
          </a:prstGeom>
          <a:noFill/>
          <a:ln>
            <a:noFill/>
          </a:ln>
        </p:spPr>
      </p:pic>
      <p:sp>
        <p:nvSpPr>
          <p:cNvPr id="76" name="Google Shape;76;p10"/>
          <p:cNvSpPr txBox="1">
            <a:spLocks noGrp="1"/>
          </p:cNvSpPr>
          <p:nvPr>
            <p:ph type="title"/>
          </p:nvPr>
        </p:nvSpPr>
        <p:spPr>
          <a:xfrm>
            <a:off x="1766475" y="3773600"/>
            <a:ext cx="7145100" cy="300600"/>
          </a:xfrm>
          <a:prstGeom prst="rect">
            <a:avLst/>
          </a:prstGeom>
        </p:spPr>
        <p:txBody>
          <a:bodyPr spcFirstLastPara="1" wrap="square" lIns="91425" tIns="91425" rIns="91425" bIns="91425" anchor="t" anchorCtr="0">
            <a:normAutofit/>
          </a:bodyPr>
          <a:lstStyle>
            <a:lvl1pPr lvl="0" rtl="0">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0"/>
          <p:cNvSpPr txBox="1">
            <a:spLocks noGrp="1"/>
          </p:cNvSpPr>
          <p:nvPr>
            <p:ph type="title" idx="2"/>
          </p:nvPr>
        </p:nvSpPr>
        <p:spPr>
          <a:xfrm>
            <a:off x="432025" y="83275"/>
            <a:ext cx="7145100" cy="399300"/>
          </a:xfrm>
          <a:prstGeom prst="rect">
            <a:avLst/>
          </a:prstGeom>
        </p:spPr>
        <p:txBody>
          <a:bodyPr spcFirstLastPara="1" wrap="square" lIns="91425" tIns="91425" rIns="91425" bIns="91425" anchor="t" anchorCtr="0">
            <a:normAutofit/>
          </a:bodyPr>
          <a:lstStyle>
            <a:lvl1pPr lvl="0" rtl="0">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78" name="Google Shape;78;p10"/>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hyperlink" Target="https://www.youtube.com/watch?v=FJy8xgEdkNc" TargetMode="External"/><Relationship Id="rId3" Type="http://schemas.openxmlformats.org/officeDocument/2006/relationships/hyperlink" Target="https://lenguajejs.com/javascript/fundamentos/objetos-basicos/" TargetMode="External"/><Relationship Id="rId7" Type="http://schemas.openxmlformats.org/officeDocument/2006/relationships/hyperlink" Target="https://www.youtube.com/watch?v=rf3riernYms" TargetMode="External"/><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hyperlink" Target="https://www.w3schools.com/jsref/jsref_forof.asp" TargetMode="External"/><Relationship Id="rId5" Type="http://schemas.openxmlformats.org/officeDocument/2006/relationships/hyperlink" Target="https://www.arquitecturajava.com/javascript-for-in-vs-for-of/" TargetMode="External"/><Relationship Id="rId4" Type="http://schemas.openxmlformats.org/officeDocument/2006/relationships/hyperlink" Target="https://developer.mozilla.org/es/docs/Web/JavaScript/Guide/Working_with_Object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6"/>
          <p:cNvSpPr txBox="1"/>
          <p:nvPr/>
        </p:nvSpPr>
        <p:spPr>
          <a:xfrm>
            <a:off x="3335100" y="1617575"/>
            <a:ext cx="5497200" cy="1375200"/>
          </a:xfrm>
          <a:prstGeom prst="rect">
            <a:avLst/>
          </a:prstGeom>
          <a:noFill/>
          <a:ln>
            <a:noFill/>
          </a:ln>
        </p:spPr>
        <p:txBody>
          <a:bodyPr spcFirstLastPara="1" wrap="square" lIns="91425" tIns="91425" rIns="91425" bIns="91425" anchor="ctr" anchorCtr="0">
            <a:normAutofit fontScale="92500"/>
          </a:bodyPr>
          <a:lstStyle/>
          <a:p>
            <a:pPr marL="0" lvl="0" indent="0" algn="ctr" rtl="0">
              <a:spcBef>
                <a:spcPts val="0"/>
              </a:spcBef>
              <a:spcAft>
                <a:spcPts val="0"/>
              </a:spcAft>
              <a:buNone/>
            </a:pPr>
            <a:r>
              <a:rPr lang="es" sz="3700" b="1" dirty="0">
                <a:solidFill>
                  <a:srgbClr val="000000"/>
                </a:solidFill>
                <a:latin typeface="Montserrat"/>
                <a:ea typeface="Montserrat"/>
                <a:cs typeface="Montserrat"/>
                <a:sym typeface="Montserrat"/>
              </a:rPr>
              <a:t>FULL STACK </a:t>
            </a:r>
            <a:r>
              <a:rPr lang="es-ES" sz="3700" b="1" dirty="0" smtClean="0">
                <a:solidFill>
                  <a:srgbClr val="000000"/>
                </a:solidFill>
                <a:latin typeface="Montserrat"/>
                <a:ea typeface="Montserrat"/>
                <a:cs typeface="Montserrat"/>
                <a:sym typeface="Montserrat"/>
              </a:rPr>
              <a:t>NODE JS</a:t>
            </a:r>
            <a:endParaRPr sz="3700" b="1" dirty="0">
              <a:solidFill>
                <a:srgbClr val="000000"/>
              </a:solidFill>
              <a:latin typeface="Montserrat"/>
              <a:ea typeface="Montserrat"/>
              <a:cs typeface="Montserrat"/>
              <a:sym typeface="Montserrat"/>
            </a:endParaRPr>
          </a:p>
          <a:p>
            <a:pPr marL="0" lvl="0" indent="0" algn="ctr" rtl="0">
              <a:spcBef>
                <a:spcPts val="0"/>
              </a:spcBef>
              <a:spcAft>
                <a:spcPts val="0"/>
              </a:spcAft>
              <a:buNone/>
            </a:pPr>
            <a:r>
              <a:rPr lang="es" sz="3700" b="1" dirty="0">
                <a:solidFill>
                  <a:srgbClr val="000000"/>
                </a:solidFill>
                <a:latin typeface="Montserrat"/>
                <a:ea typeface="Montserrat"/>
                <a:cs typeface="Montserrat"/>
                <a:sym typeface="Montserrat"/>
              </a:rPr>
              <a:t>Clase </a:t>
            </a:r>
            <a:r>
              <a:rPr lang="es" sz="3700" b="1" dirty="0">
                <a:latin typeface="Montserrat"/>
                <a:ea typeface="Montserrat"/>
                <a:cs typeface="Montserrat"/>
                <a:sym typeface="Montserrat"/>
              </a:rPr>
              <a:t>16</a:t>
            </a:r>
            <a:endParaRPr sz="3700" b="1" dirty="0">
              <a:solidFill>
                <a:srgbClr val="000000"/>
              </a:solidFill>
              <a:latin typeface="Montserrat"/>
              <a:ea typeface="Montserrat"/>
              <a:cs typeface="Montserrat"/>
              <a:sym typeface="Montserrat"/>
            </a:endParaRPr>
          </a:p>
        </p:txBody>
      </p:sp>
      <p:sp>
        <p:nvSpPr>
          <p:cNvPr id="144" name="Google Shape;144;p16"/>
          <p:cNvSpPr txBo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es" sz="2500">
                <a:solidFill>
                  <a:srgbClr val="595959"/>
                </a:solidFill>
                <a:latin typeface="Montserrat Medium"/>
                <a:ea typeface="Montserrat Medium"/>
                <a:cs typeface="Montserrat Medium"/>
                <a:sym typeface="Montserrat Medium"/>
              </a:rPr>
              <a:t>Javascript 4</a:t>
            </a:r>
            <a:endParaRPr sz="2500">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Objetos | Notación de corchetes</a:t>
            </a:r>
            <a:endParaRPr/>
          </a:p>
        </p:txBody>
      </p:sp>
      <p:sp>
        <p:nvSpPr>
          <p:cNvPr id="211" name="Google Shape;211;p25"/>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sz="1650"/>
              <a:t>Se puede acceder o establecer las propiedades de los objetos mediante la notación de corchetes </a:t>
            </a:r>
            <a:r>
              <a:rPr lang="es" sz="1650" b="1"/>
              <a:t>[ ]</a:t>
            </a:r>
            <a:r>
              <a:rPr lang="es" sz="1650"/>
              <a:t> . En los objetos cada propiedad está asociada con un valor tipo String que se puede utilizar para acceder a ella. Por lo tanto puedes acceder a las propiedades del objeto </a:t>
            </a:r>
            <a:r>
              <a:rPr lang="es" sz="1650" b="1"/>
              <a:t>miAuto</a:t>
            </a:r>
            <a:r>
              <a:rPr lang="es" sz="1650"/>
              <a:t> de la siguiente manera:</a:t>
            </a:r>
            <a:endParaRPr sz="1650"/>
          </a:p>
        </p:txBody>
      </p:sp>
      <p:sp>
        <p:nvSpPr>
          <p:cNvPr id="212" name="Google Shape;212;p25"/>
          <p:cNvSpPr/>
          <p:nvPr/>
        </p:nvSpPr>
        <p:spPr>
          <a:xfrm>
            <a:off x="3089575" y="2807725"/>
            <a:ext cx="2964900" cy="697500"/>
          </a:xfrm>
          <a:prstGeom prst="rect">
            <a:avLst/>
          </a:prstGeom>
          <a:solidFill>
            <a:srgbClr val="23262E"/>
          </a:solid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 sz="1200">
                <a:solidFill>
                  <a:srgbClr val="00E8C6"/>
                </a:solidFill>
                <a:latin typeface="Consolas"/>
                <a:ea typeface="Consolas"/>
                <a:cs typeface="Consolas"/>
                <a:sym typeface="Consolas"/>
              </a:rPr>
              <a:t>miAuto</a:t>
            </a:r>
            <a:r>
              <a:rPr lang="es" sz="1200">
                <a:solidFill>
                  <a:srgbClr val="D5CED9"/>
                </a:solidFill>
                <a:latin typeface="Consolas"/>
                <a:ea typeface="Consolas"/>
                <a:cs typeface="Consolas"/>
                <a:sym typeface="Consolas"/>
              </a:rPr>
              <a:t>[</a:t>
            </a:r>
            <a:r>
              <a:rPr lang="es" sz="1200">
                <a:solidFill>
                  <a:srgbClr val="96E072"/>
                </a:solidFill>
                <a:latin typeface="Consolas"/>
                <a:ea typeface="Consolas"/>
                <a:cs typeface="Consolas"/>
                <a:sym typeface="Consolas"/>
              </a:rPr>
              <a:t>'marca'</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'Ford'</a:t>
            </a:r>
            <a:endParaRPr sz="1200">
              <a:solidFill>
                <a:srgbClr val="96E072"/>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00E8C6"/>
                </a:solidFill>
                <a:latin typeface="Consolas"/>
                <a:ea typeface="Consolas"/>
                <a:cs typeface="Consolas"/>
                <a:sym typeface="Consolas"/>
              </a:rPr>
              <a:t>miAuto</a:t>
            </a:r>
            <a:r>
              <a:rPr lang="es" sz="1200">
                <a:solidFill>
                  <a:srgbClr val="D5CED9"/>
                </a:solidFill>
                <a:latin typeface="Consolas"/>
                <a:ea typeface="Consolas"/>
                <a:cs typeface="Consolas"/>
                <a:sym typeface="Consolas"/>
              </a:rPr>
              <a:t>[</a:t>
            </a:r>
            <a:r>
              <a:rPr lang="es" sz="1200">
                <a:solidFill>
                  <a:srgbClr val="96E072"/>
                </a:solidFill>
                <a:latin typeface="Consolas"/>
                <a:ea typeface="Consolas"/>
                <a:cs typeface="Consolas"/>
                <a:sym typeface="Consolas"/>
              </a:rPr>
              <a:t>'tipo'</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'Ranger'</a:t>
            </a:r>
            <a:endParaRPr sz="1200">
              <a:solidFill>
                <a:srgbClr val="96E072"/>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00E8C6"/>
                </a:solidFill>
                <a:latin typeface="Consolas"/>
                <a:ea typeface="Consolas"/>
                <a:cs typeface="Consolas"/>
                <a:sym typeface="Consolas"/>
              </a:rPr>
              <a:t>miAuto</a:t>
            </a:r>
            <a:r>
              <a:rPr lang="es" sz="1200">
                <a:solidFill>
                  <a:srgbClr val="D5CED9"/>
                </a:solidFill>
                <a:latin typeface="Consolas"/>
                <a:ea typeface="Consolas"/>
                <a:cs typeface="Consolas"/>
                <a:sym typeface="Consolas"/>
              </a:rPr>
              <a:t>[</a:t>
            </a:r>
            <a:r>
              <a:rPr lang="es" sz="1200">
                <a:solidFill>
                  <a:srgbClr val="96E072"/>
                </a:solidFill>
                <a:latin typeface="Consolas"/>
                <a:ea typeface="Consolas"/>
                <a:cs typeface="Consolas"/>
                <a:sym typeface="Consolas"/>
              </a:rPr>
              <a:t>'modelo'</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F39C12"/>
                </a:solidFill>
                <a:latin typeface="Consolas"/>
                <a:ea typeface="Consolas"/>
                <a:cs typeface="Consolas"/>
                <a:sym typeface="Consolas"/>
              </a:rPr>
              <a:t>2019</a:t>
            </a:r>
            <a:endParaRPr sz="1200">
              <a:solidFill>
                <a:srgbClr val="F39C12"/>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500">
              <a:solidFill>
                <a:srgbClr val="9CDCFE"/>
              </a:solidFill>
              <a:latin typeface="Consolas"/>
              <a:ea typeface="Consolas"/>
              <a:cs typeface="Consolas"/>
              <a:sym typeface="Consolas"/>
            </a:endParaRPr>
          </a:p>
        </p:txBody>
      </p:sp>
      <p:sp>
        <p:nvSpPr>
          <p:cNvPr id="213" name="Google Shape;213;p25"/>
          <p:cNvSpPr txBox="1"/>
          <p:nvPr/>
        </p:nvSpPr>
        <p:spPr>
          <a:xfrm>
            <a:off x="420600" y="3610325"/>
            <a:ext cx="8285400" cy="1022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 sz="1650">
                <a:solidFill>
                  <a:schemeClr val="dk2"/>
                </a:solidFill>
                <a:latin typeface="Montserrat"/>
                <a:ea typeface="Montserrat"/>
                <a:cs typeface="Montserrat"/>
                <a:sym typeface="Montserrat"/>
              </a:rPr>
              <a:t>El nombre de una propiedad puede ser cualquier cadena válida de JS. Pero si no es un identificador válido de JS (por ejemplo, comienza con un número) solo se puede acceder utilizando la notación de corchetes.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Objetos | Métodos</a:t>
            </a:r>
            <a:endParaRPr/>
          </a:p>
        </p:txBody>
      </p:sp>
      <p:sp>
        <p:nvSpPr>
          <p:cNvPr id="219" name="Google Shape;219;p26"/>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650"/>
              <a:t>Los </a:t>
            </a:r>
            <a:r>
              <a:rPr lang="es" sz="1650" b="1"/>
              <a:t>métodos</a:t>
            </a:r>
            <a:r>
              <a:rPr lang="es" sz="1650"/>
              <a:t> son el equivalente de las funciones, pero dentro de un objeto. Proporcionan al objeto la capacidad de interactuar con otros objetos o con el resto del programa.</a:t>
            </a:r>
            <a:endParaRPr sz="1650"/>
          </a:p>
          <a:p>
            <a:pPr marL="0" lvl="0" indent="0" algn="l" rtl="0">
              <a:spcBef>
                <a:spcPts val="1200"/>
              </a:spcBef>
              <a:spcAft>
                <a:spcPts val="0"/>
              </a:spcAft>
              <a:buNone/>
            </a:pPr>
            <a:r>
              <a:rPr lang="es" sz="1650"/>
              <a:t>Para escribirlos, colocamos su nombre seguido de paréntesis </a:t>
            </a:r>
            <a:r>
              <a:rPr lang="es" sz="1650" b="1"/>
              <a:t>( )</a:t>
            </a:r>
            <a:r>
              <a:rPr lang="es" sz="1650"/>
              <a:t>. El bloque de código que compone el método se escribe entre llaves</a:t>
            </a:r>
            <a:r>
              <a:rPr lang="es" sz="1650" b="1"/>
              <a:t> { } </a:t>
            </a:r>
            <a:r>
              <a:rPr lang="es" sz="1650"/>
              <a:t>y pueden devolver resultados mediante </a:t>
            </a:r>
            <a:r>
              <a:rPr lang="es" sz="1650" b="1"/>
              <a:t>return</a:t>
            </a:r>
            <a:r>
              <a:rPr lang="es" sz="1650"/>
              <a:t>, igual que las funciones.</a:t>
            </a:r>
            <a:endParaRPr sz="1650"/>
          </a:p>
          <a:p>
            <a:pPr marL="0" lvl="0" indent="0" algn="l" rtl="0">
              <a:spcBef>
                <a:spcPts val="1200"/>
              </a:spcBef>
              <a:spcAft>
                <a:spcPts val="1200"/>
              </a:spcAft>
              <a:buNone/>
            </a:pPr>
            <a:r>
              <a:rPr lang="es" sz="1650"/>
              <a:t>Se invocan desde el resto del programa usando la notación punto, pero usando paréntesis luego de su nombre para diferenciarlas de las propiedades.</a:t>
            </a:r>
            <a:endParaRPr sz="16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7"/>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Objetos | Métodos</a:t>
            </a:r>
            <a:endParaRPr/>
          </a:p>
        </p:txBody>
      </p:sp>
      <p:sp>
        <p:nvSpPr>
          <p:cNvPr id="225" name="Google Shape;225;p27"/>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sz="1650"/>
              <a:t>Por ejemplo, veamos cómo definir un nuevo objeto </a:t>
            </a:r>
            <a:r>
              <a:rPr lang="es" sz="1650" b="1"/>
              <a:t>Perro</a:t>
            </a:r>
            <a:r>
              <a:rPr lang="es" sz="1650"/>
              <a:t>, con los métodos </a:t>
            </a:r>
            <a:r>
              <a:rPr lang="es" sz="1650" b="1"/>
              <a:t>quienSoy()</a:t>
            </a:r>
            <a:r>
              <a:rPr lang="es" sz="1650"/>
              <a:t> y </a:t>
            </a:r>
            <a:r>
              <a:rPr lang="es" sz="1650" b="1"/>
              <a:t>ladrar()</a:t>
            </a:r>
            <a:r>
              <a:rPr lang="es" sz="1650"/>
              <a:t>:</a:t>
            </a:r>
            <a:endParaRPr sz="1650"/>
          </a:p>
        </p:txBody>
      </p:sp>
      <p:sp>
        <p:nvSpPr>
          <p:cNvPr id="226" name="Google Shape;226;p27"/>
          <p:cNvSpPr/>
          <p:nvPr/>
        </p:nvSpPr>
        <p:spPr>
          <a:xfrm>
            <a:off x="2328900" y="2030975"/>
            <a:ext cx="4468800" cy="2316300"/>
          </a:xfrm>
          <a:prstGeom prst="rect">
            <a:avLst/>
          </a:prstGeom>
          <a:solidFill>
            <a:srgbClr val="23262E"/>
          </a:solid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 sz="1200">
                <a:solidFill>
                  <a:srgbClr val="C74DED"/>
                </a:solidFill>
                <a:highlight>
                  <a:srgbClr val="23262E"/>
                </a:highlight>
                <a:latin typeface="Consolas"/>
                <a:ea typeface="Consolas"/>
                <a:cs typeface="Consolas"/>
                <a:sym typeface="Consolas"/>
              </a:rPr>
              <a:t>var</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perro</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    nombre: </a:t>
            </a:r>
            <a:r>
              <a:rPr lang="es" sz="1200">
                <a:solidFill>
                  <a:srgbClr val="96E072"/>
                </a:solidFill>
                <a:highlight>
                  <a:srgbClr val="23262E"/>
                </a:highlight>
                <a:latin typeface="Consolas"/>
                <a:ea typeface="Consolas"/>
                <a:cs typeface="Consolas"/>
                <a:sym typeface="Consolas"/>
              </a:rPr>
              <a:t>"Milo"</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    edad: </a:t>
            </a:r>
            <a:r>
              <a:rPr lang="es" sz="1200">
                <a:solidFill>
                  <a:srgbClr val="F39C12"/>
                </a:solidFill>
                <a:highlight>
                  <a:srgbClr val="23262E"/>
                </a:highlight>
                <a:latin typeface="Consolas"/>
                <a:ea typeface="Consolas"/>
                <a:cs typeface="Consolas"/>
                <a:sym typeface="Consolas"/>
              </a:rPr>
              <a:t>12</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    vivo: </a:t>
            </a:r>
            <a:r>
              <a:rPr lang="es" sz="1200">
                <a:solidFill>
                  <a:srgbClr val="EE5D43"/>
                </a:solidFill>
                <a:highlight>
                  <a:srgbClr val="23262E"/>
                </a:highlight>
                <a:latin typeface="Consolas"/>
                <a:ea typeface="Consolas"/>
                <a:cs typeface="Consolas"/>
                <a:sym typeface="Consolas"/>
              </a:rPr>
              <a:t>true</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    </a:t>
            </a:r>
            <a:r>
              <a:rPr lang="es" sz="1200">
                <a:solidFill>
                  <a:srgbClr val="FFE66D"/>
                </a:solidFill>
                <a:highlight>
                  <a:srgbClr val="23262E"/>
                </a:highlight>
                <a:latin typeface="Consolas"/>
                <a:ea typeface="Consolas"/>
                <a:cs typeface="Consolas"/>
                <a:sym typeface="Consolas"/>
              </a:rPr>
              <a:t>quienSoy</a:t>
            </a:r>
            <a:r>
              <a:rPr lang="es" sz="1200">
                <a:solidFill>
                  <a:srgbClr val="D5CED9"/>
                </a:solidFill>
                <a:highlight>
                  <a:srgbClr val="23262E"/>
                </a:highlight>
                <a:latin typeface="Consolas"/>
                <a:ea typeface="Consolas"/>
                <a:cs typeface="Consolas"/>
                <a:sym typeface="Consolas"/>
              </a:rPr>
              <a:t>() {</a:t>
            </a:r>
            <a:r>
              <a:rPr lang="es" sz="1200">
                <a:solidFill>
                  <a:srgbClr val="C74DED"/>
                </a:solidFill>
                <a:highlight>
                  <a:srgbClr val="23262E"/>
                </a:highlight>
                <a:latin typeface="Consolas"/>
                <a:ea typeface="Consolas"/>
                <a:cs typeface="Consolas"/>
                <a:sym typeface="Consolas"/>
              </a:rPr>
              <a:t>return</a:t>
            </a:r>
            <a:r>
              <a:rPr lang="es" sz="1200">
                <a:solidFill>
                  <a:srgbClr val="D5CED9"/>
                </a:solidFill>
                <a:highlight>
                  <a:srgbClr val="23262E"/>
                </a:highlight>
                <a:latin typeface="Consolas"/>
                <a:ea typeface="Consolas"/>
                <a:cs typeface="Consolas"/>
                <a:sym typeface="Consolas"/>
              </a:rPr>
              <a:t> </a:t>
            </a:r>
            <a:r>
              <a:rPr lang="es" sz="1200">
                <a:solidFill>
                  <a:srgbClr val="96E072"/>
                </a:solidFill>
                <a:highlight>
                  <a:srgbClr val="23262E"/>
                </a:highlight>
                <a:latin typeface="Consolas"/>
                <a:ea typeface="Consolas"/>
                <a:cs typeface="Consolas"/>
                <a:sym typeface="Consolas"/>
              </a:rPr>
              <a:t>"Soy "</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FF00AA"/>
                </a:solidFill>
                <a:highlight>
                  <a:srgbClr val="23262E"/>
                </a:highlight>
                <a:latin typeface="Consolas"/>
                <a:ea typeface="Consolas"/>
                <a:cs typeface="Consolas"/>
                <a:sym typeface="Consolas"/>
              </a:rPr>
              <a:t>this</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nombre</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    </a:t>
            </a:r>
            <a:r>
              <a:rPr lang="es" sz="1200">
                <a:solidFill>
                  <a:srgbClr val="FFE66D"/>
                </a:solidFill>
                <a:highlight>
                  <a:srgbClr val="23262E"/>
                </a:highlight>
                <a:latin typeface="Consolas"/>
                <a:ea typeface="Consolas"/>
                <a:cs typeface="Consolas"/>
                <a:sym typeface="Consolas"/>
              </a:rPr>
              <a:t>ladrar</a:t>
            </a:r>
            <a:r>
              <a:rPr lang="es" sz="1200">
                <a:solidFill>
                  <a:srgbClr val="D5CED9"/>
                </a:solidFill>
                <a:highlight>
                  <a:srgbClr val="23262E"/>
                </a:highlight>
                <a:latin typeface="Consolas"/>
                <a:ea typeface="Consolas"/>
                <a:cs typeface="Consolas"/>
                <a:sym typeface="Consolas"/>
              </a:rPr>
              <a:t>() {</a:t>
            </a:r>
            <a:r>
              <a:rPr lang="es" sz="1200">
                <a:solidFill>
                  <a:srgbClr val="C74DED"/>
                </a:solidFill>
                <a:highlight>
                  <a:srgbClr val="23262E"/>
                </a:highlight>
                <a:latin typeface="Consolas"/>
                <a:ea typeface="Consolas"/>
                <a:cs typeface="Consolas"/>
                <a:sym typeface="Consolas"/>
              </a:rPr>
              <a:t>return</a:t>
            </a:r>
            <a:r>
              <a:rPr lang="es" sz="1200">
                <a:solidFill>
                  <a:srgbClr val="D5CED9"/>
                </a:solidFill>
                <a:highlight>
                  <a:srgbClr val="23262E"/>
                </a:highlight>
                <a:latin typeface="Consolas"/>
                <a:ea typeface="Consolas"/>
                <a:cs typeface="Consolas"/>
                <a:sym typeface="Consolas"/>
              </a:rPr>
              <a:t> </a:t>
            </a:r>
            <a:r>
              <a:rPr lang="es" sz="1200">
                <a:solidFill>
                  <a:srgbClr val="FF00AA"/>
                </a:solidFill>
                <a:highlight>
                  <a:srgbClr val="23262E"/>
                </a:highlight>
                <a:latin typeface="Consolas"/>
                <a:ea typeface="Consolas"/>
                <a:cs typeface="Consolas"/>
                <a:sym typeface="Consolas"/>
              </a:rPr>
              <a:t>this</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nombre</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96E072"/>
                </a:solidFill>
                <a:highlight>
                  <a:srgbClr val="23262E"/>
                </a:highlight>
                <a:latin typeface="Consolas"/>
                <a:ea typeface="Consolas"/>
                <a:cs typeface="Consolas"/>
                <a:sym typeface="Consolas"/>
              </a:rPr>
              <a:t>" dice guau!"</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F39C12"/>
                </a:solidFill>
                <a:highlight>
                  <a:srgbClr val="23262E"/>
                </a:highlight>
                <a:latin typeface="Consolas"/>
                <a:ea typeface="Consolas"/>
                <a:cs typeface="Consolas"/>
                <a:sym typeface="Consolas"/>
              </a:rPr>
              <a:t>console</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log</a:t>
            </a:r>
            <a:r>
              <a:rPr lang="es" sz="1200">
                <a:solidFill>
                  <a:srgbClr val="D5CED9"/>
                </a:solidFill>
                <a:highlight>
                  <a:srgbClr val="23262E"/>
                </a:highlight>
                <a:latin typeface="Consolas"/>
                <a:ea typeface="Consolas"/>
                <a:cs typeface="Consolas"/>
                <a:sym typeface="Consolas"/>
              </a:rPr>
              <a:t>(</a:t>
            </a:r>
            <a:r>
              <a:rPr lang="es" sz="1200">
                <a:solidFill>
                  <a:srgbClr val="F39C12"/>
                </a:solidFill>
                <a:highlight>
                  <a:srgbClr val="23262E"/>
                </a:highlight>
                <a:latin typeface="Consolas"/>
                <a:ea typeface="Consolas"/>
                <a:cs typeface="Consolas"/>
                <a:sym typeface="Consolas"/>
              </a:rPr>
              <a:t>perro</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nombre</a:t>
            </a:r>
            <a:r>
              <a:rPr lang="es" sz="1200">
                <a:solidFill>
                  <a:srgbClr val="D5CED9"/>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"tiene"</a:t>
            </a:r>
            <a:r>
              <a:rPr lang="es" sz="1200">
                <a:solidFill>
                  <a:srgbClr val="D5CED9"/>
                </a:solidFill>
                <a:highlight>
                  <a:srgbClr val="23262E"/>
                </a:highlight>
                <a:latin typeface="Consolas"/>
                <a:ea typeface="Consolas"/>
                <a:cs typeface="Consolas"/>
                <a:sym typeface="Consolas"/>
              </a:rPr>
              <a:t>,</a:t>
            </a:r>
            <a:r>
              <a:rPr lang="es" sz="1200">
                <a:solidFill>
                  <a:srgbClr val="F39C12"/>
                </a:solidFill>
                <a:highlight>
                  <a:srgbClr val="23262E"/>
                </a:highlight>
                <a:latin typeface="Consolas"/>
                <a:ea typeface="Consolas"/>
                <a:cs typeface="Consolas"/>
                <a:sym typeface="Consolas"/>
              </a:rPr>
              <a:t>perro</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edad</a:t>
            </a:r>
            <a:r>
              <a:rPr lang="es" sz="1200">
                <a:solidFill>
                  <a:srgbClr val="D5CED9"/>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"años"</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F39C12"/>
                </a:solidFill>
                <a:highlight>
                  <a:srgbClr val="23262E"/>
                </a:highlight>
                <a:latin typeface="Consolas"/>
                <a:ea typeface="Consolas"/>
                <a:cs typeface="Consolas"/>
                <a:sym typeface="Consolas"/>
              </a:rPr>
              <a:t>console</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log</a:t>
            </a:r>
            <a:r>
              <a:rPr lang="es" sz="1200">
                <a:solidFill>
                  <a:srgbClr val="D5CED9"/>
                </a:solidFill>
                <a:highlight>
                  <a:srgbClr val="23262E"/>
                </a:highlight>
                <a:latin typeface="Consolas"/>
                <a:ea typeface="Consolas"/>
                <a:cs typeface="Consolas"/>
                <a:sym typeface="Consolas"/>
              </a:rPr>
              <a:t>(</a:t>
            </a:r>
            <a:r>
              <a:rPr lang="es" sz="1200">
                <a:solidFill>
                  <a:srgbClr val="F39C12"/>
                </a:solidFill>
                <a:highlight>
                  <a:srgbClr val="23262E"/>
                </a:highlight>
                <a:latin typeface="Consolas"/>
                <a:ea typeface="Consolas"/>
                <a:cs typeface="Consolas"/>
                <a:sym typeface="Consolas"/>
              </a:rPr>
              <a:t>perro</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quienSoy</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C74DED"/>
                </a:solidFill>
                <a:highlight>
                  <a:srgbClr val="23262E"/>
                </a:highlight>
                <a:latin typeface="Consolas"/>
                <a:ea typeface="Consolas"/>
                <a:cs typeface="Consolas"/>
                <a:sym typeface="Consolas"/>
              </a:rPr>
              <a:t>if</a:t>
            </a:r>
            <a:r>
              <a:rPr lang="es" sz="1200">
                <a:solidFill>
                  <a:srgbClr val="D5CED9"/>
                </a:solidFill>
                <a:highlight>
                  <a:srgbClr val="23262E"/>
                </a:highlight>
                <a:latin typeface="Consolas"/>
                <a:ea typeface="Consolas"/>
                <a:cs typeface="Consolas"/>
                <a:sym typeface="Consolas"/>
              </a:rPr>
              <a:t> (</a:t>
            </a:r>
            <a:r>
              <a:rPr lang="es" sz="1200">
                <a:solidFill>
                  <a:srgbClr val="F39C12"/>
                </a:solidFill>
                <a:highlight>
                  <a:srgbClr val="23262E"/>
                </a:highlight>
                <a:latin typeface="Consolas"/>
                <a:ea typeface="Consolas"/>
                <a:cs typeface="Consolas"/>
                <a:sym typeface="Consolas"/>
              </a:rPr>
              <a:t>perro</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vivo</a:t>
            </a:r>
            <a:r>
              <a:rPr lang="es" sz="1200">
                <a:solidFill>
                  <a:srgbClr val="D5CED9"/>
                </a:solidFill>
                <a:highlight>
                  <a:srgbClr val="23262E"/>
                </a:highlight>
                <a:latin typeface="Consolas"/>
                <a:ea typeface="Consolas"/>
                <a:cs typeface="Consolas"/>
                <a:sym typeface="Consolas"/>
              </a:rPr>
              <a:t>) {</a:t>
            </a: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    </a:t>
            </a:r>
            <a:r>
              <a:rPr lang="es" sz="1200">
                <a:solidFill>
                  <a:srgbClr val="F39C12"/>
                </a:solidFill>
                <a:highlight>
                  <a:srgbClr val="23262E"/>
                </a:highlight>
                <a:latin typeface="Consolas"/>
                <a:ea typeface="Consolas"/>
                <a:cs typeface="Consolas"/>
                <a:sym typeface="Consolas"/>
              </a:rPr>
              <a:t>console</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log</a:t>
            </a:r>
            <a:r>
              <a:rPr lang="es" sz="1200">
                <a:solidFill>
                  <a:srgbClr val="D5CED9"/>
                </a:solidFill>
                <a:highlight>
                  <a:srgbClr val="23262E"/>
                </a:highlight>
                <a:latin typeface="Consolas"/>
                <a:ea typeface="Consolas"/>
                <a:cs typeface="Consolas"/>
                <a:sym typeface="Consolas"/>
              </a:rPr>
              <a:t>(</a:t>
            </a:r>
            <a:r>
              <a:rPr lang="es" sz="1200">
                <a:solidFill>
                  <a:srgbClr val="F39C12"/>
                </a:solidFill>
                <a:highlight>
                  <a:srgbClr val="23262E"/>
                </a:highlight>
                <a:latin typeface="Consolas"/>
                <a:ea typeface="Consolas"/>
                <a:cs typeface="Consolas"/>
                <a:sym typeface="Consolas"/>
              </a:rPr>
              <a:t>perro</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ladrar</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SzPts val="1100"/>
              <a:buNone/>
            </a:pPr>
            <a:r>
              <a:rPr lang="es" sz="1200">
                <a:solidFill>
                  <a:srgbClr val="D5CED9"/>
                </a:solidFill>
                <a:highlight>
                  <a:srgbClr val="23262E"/>
                </a:highlight>
                <a:latin typeface="Consolas"/>
                <a:ea typeface="Consolas"/>
                <a:cs typeface="Consolas"/>
                <a:sym typeface="Consolas"/>
              </a:rPr>
              <a:t>}</a:t>
            </a:r>
            <a:endParaRPr sz="1200">
              <a:solidFill>
                <a:srgbClr val="6A9955"/>
              </a:solidFill>
              <a:latin typeface="Consolas"/>
              <a:ea typeface="Consolas"/>
              <a:cs typeface="Consolas"/>
              <a:sym typeface="Consolas"/>
            </a:endParaRPr>
          </a:p>
        </p:txBody>
      </p:sp>
      <p:pic>
        <p:nvPicPr>
          <p:cNvPr id="227" name="Google Shape;227;p27"/>
          <p:cNvPicPr preferRelativeResize="0"/>
          <p:nvPr/>
        </p:nvPicPr>
        <p:blipFill>
          <a:blip r:embed="rId3">
            <a:alphaModFix/>
          </a:blip>
          <a:stretch>
            <a:fillRect/>
          </a:stretch>
        </p:blipFill>
        <p:spPr>
          <a:xfrm>
            <a:off x="6178225" y="3582425"/>
            <a:ext cx="2533800" cy="1040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Objetos | Clases</a:t>
            </a:r>
            <a:endParaRPr/>
          </a:p>
        </p:txBody>
      </p:sp>
      <p:sp>
        <p:nvSpPr>
          <p:cNvPr id="233" name="Google Shape;233;p28"/>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sz="1650"/>
              <a:t>Las </a:t>
            </a:r>
            <a:r>
              <a:rPr lang="es" sz="1650" b="1"/>
              <a:t>clases</a:t>
            </a:r>
            <a:r>
              <a:rPr lang="es" sz="1650"/>
              <a:t> son una suerte de “</a:t>
            </a:r>
            <a:r>
              <a:rPr lang="es" sz="1650" i="1"/>
              <a:t>molde</a:t>
            </a:r>
            <a:r>
              <a:rPr lang="es" sz="1650"/>
              <a:t>” que podemos usar para crear varios objetos del mismo tipo. Usamos un </a:t>
            </a:r>
            <a:r>
              <a:rPr lang="es" sz="1650" b="1"/>
              <a:t>constructor</a:t>
            </a:r>
            <a:r>
              <a:rPr lang="es" sz="1650"/>
              <a:t> y </a:t>
            </a:r>
            <a:r>
              <a:rPr lang="es" sz="1650" i="1"/>
              <a:t>this</a:t>
            </a:r>
            <a:r>
              <a:rPr lang="es" sz="1650"/>
              <a:t> para asignar valores a las </a:t>
            </a:r>
            <a:r>
              <a:rPr lang="es" sz="1650" b="1"/>
              <a:t>propiedades</a:t>
            </a:r>
            <a:r>
              <a:rPr lang="es" sz="1650"/>
              <a:t> de los </a:t>
            </a:r>
            <a:r>
              <a:rPr lang="es" sz="1650" b="1"/>
              <a:t>objetos instanciados</a:t>
            </a:r>
            <a:r>
              <a:rPr lang="es" sz="1650"/>
              <a:t>:</a:t>
            </a:r>
            <a:endParaRPr sz="1650"/>
          </a:p>
        </p:txBody>
      </p:sp>
      <p:sp>
        <p:nvSpPr>
          <p:cNvPr id="234" name="Google Shape;234;p28"/>
          <p:cNvSpPr/>
          <p:nvPr/>
        </p:nvSpPr>
        <p:spPr>
          <a:xfrm>
            <a:off x="514200" y="2307475"/>
            <a:ext cx="3618300" cy="1581300"/>
          </a:xfrm>
          <a:prstGeom prst="rect">
            <a:avLst/>
          </a:prstGeom>
          <a:solidFill>
            <a:srgbClr val="23262E"/>
          </a:solid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 sz="1200">
                <a:solidFill>
                  <a:srgbClr val="5F6167"/>
                </a:solidFill>
                <a:highlight>
                  <a:srgbClr val="23262E"/>
                </a:highlight>
                <a:latin typeface="Consolas"/>
                <a:ea typeface="Consolas"/>
                <a:cs typeface="Consolas"/>
                <a:sym typeface="Consolas"/>
              </a:rPr>
              <a:t>// Clase Perro, con su constructor:</a:t>
            </a:r>
            <a:endParaRPr sz="1200">
              <a:solidFill>
                <a:srgbClr val="5F6167"/>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C74DED"/>
                </a:solidFill>
                <a:highlight>
                  <a:srgbClr val="23262E"/>
                </a:highlight>
                <a:latin typeface="Consolas"/>
                <a:ea typeface="Consolas"/>
                <a:cs typeface="Consolas"/>
                <a:sym typeface="Consolas"/>
              </a:rPr>
              <a:t>class</a:t>
            </a:r>
            <a:r>
              <a:rPr lang="es" sz="1200">
                <a:solidFill>
                  <a:srgbClr val="D5CED9"/>
                </a:solidFill>
                <a:highlight>
                  <a:srgbClr val="23262E"/>
                </a:highlight>
                <a:latin typeface="Consolas"/>
                <a:ea typeface="Consolas"/>
                <a:cs typeface="Consolas"/>
                <a:sym typeface="Consolas"/>
              </a:rPr>
              <a:t> </a:t>
            </a:r>
            <a:r>
              <a:rPr lang="es" sz="1200">
                <a:solidFill>
                  <a:srgbClr val="FFE66D"/>
                </a:solidFill>
                <a:highlight>
                  <a:srgbClr val="23262E"/>
                </a:highlight>
                <a:latin typeface="Consolas"/>
                <a:ea typeface="Consolas"/>
                <a:cs typeface="Consolas"/>
                <a:sym typeface="Consolas"/>
              </a:rPr>
              <a:t>Perro</a:t>
            </a:r>
            <a:r>
              <a:rPr lang="es" sz="1200">
                <a:solidFill>
                  <a:srgbClr val="D5CED9"/>
                </a:solidFill>
                <a:highlight>
                  <a:srgbClr val="23262E"/>
                </a:highlight>
                <a:latin typeface="Consolas"/>
                <a:ea typeface="Consolas"/>
                <a:cs typeface="Consolas"/>
                <a:sym typeface="Consolas"/>
              </a:rPr>
              <a:t> {</a:t>
            </a: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    </a:t>
            </a:r>
            <a:r>
              <a:rPr lang="es" sz="1200">
                <a:solidFill>
                  <a:srgbClr val="C74DED"/>
                </a:solidFill>
                <a:highlight>
                  <a:srgbClr val="23262E"/>
                </a:highlight>
                <a:latin typeface="Consolas"/>
                <a:ea typeface="Consolas"/>
                <a:cs typeface="Consolas"/>
                <a:sym typeface="Consolas"/>
              </a:rPr>
              <a:t>constructor</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nombre</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edad</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vivo</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         </a:t>
            </a:r>
            <a:r>
              <a:rPr lang="es" sz="1200">
                <a:solidFill>
                  <a:srgbClr val="FF00AA"/>
                </a:solidFill>
                <a:highlight>
                  <a:srgbClr val="23262E"/>
                </a:highlight>
                <a:latin typeface="Consolas"/>
                <a:ea typeface="Consolas"/>
                <a:cs typeface="Consolas"/>
                <a:sym typeface="Consolas"/>
              </a:rPr>
              <a:t>this</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nombre</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nombre</a:t>
            </a:r>
            <a:endParaRPr sz="1200">
              <a:solidFill>
                <a:srgbClr val="00E8C6"/>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         </a:t>
            </a:r>
            <a:r>
              <a:rPr lang="es" sz="1200">
                <a:solidFill>
                  <a:srgbClr val="FF00AA"/>
                </a:solidFill>
                <a:highlight>
                  <a:srgbClr val="23262E"/>
                </a:highlight>
                <a:latin typeface="Consolas"/>
                <a:ea typeface="Consolas"/>
                <a:cs typeface="Consolas"/>
                <a:sym typeface="Consolas"/>
              </a:rPr>
              <a:t>this</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edad</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edad</a:t>
            </a:r>
            <a:endParaRPr sz="1200">
              <a:solidFill>
                <a:srgbClr val="00E8C6"/>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         </a:t>
            </a:r>
            <a:r>
              <a:rPr lang="es" sz="1200">
                <a:solidFill>
                  <a:srgbClr val="FF00AA"/>
                </a:solidFill>
                <a:highlight>
                  <a:srgbClr val="23262E"/>
                </a:highlight>
                <a:latin typeface="Consolas"/>
                <a:ea typeface="Consolas"/>
                <a:cs typeface="Consolas"/>
                <a:sym typeface="Consolas"/>
              </a:rPr>
              <a:t>this</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vivo</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vivo</a:t>
            </a:r>
            <a:endParaRPr sz="1200">
              <a:solidFill>
                <a:srgbClr val="00E8C6"/>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         }</a:t>
            </a: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     }</a:t>
            </a:r>
            <a:endParaRPr sz="1200">
              <a:solidFill>
                <a:srgbClr val="569CD6"/>
              </a:solidFill>
              <a:latin typeface="Courier New"/>
              <a:ea typeface="Courier New"/>
              <a:cs typeface="Courier New"/>
              <a:sym typeface="Courier New"/>
            </a:endParaRPr>
          </a:p>
        </p:txBody>
      </p:sp>
      <p:sp>
        <p:nvSpPr>
          <p:cNvPr id="235" name="Google Shape;235;p28"/>
          <p:cNvSpPr/>
          <p:nvPr/>
        </p:nvSpPr>
        <p:spPr>
          <a:xfrm>
            <a:off x="4376450" y="2307475"/>
            <a:ext cx="4236900" cy="1546500"/>
          </a:xfrm>
          <a:prstGeom prst="rect">
            <a:avLst/>
          </a:prstGeom>
          <a:solidFill>
            <a:srgbClr val="23262E"/>
          </a:solid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 sz="1200">
                <a:solidFill>
                  <a:srgbClr val="5F6167"/>
                </a:solidFill>
                <a:highlight>
                  <a:srgbClr val="23262E"/>
                </a:highlight>
                <a:latin typeface="Consolas"/>
                <a:ea typeface="Consolas"/>
                <a:cs typeface="Consolas"/>
                <a:sym typeface="Consolas"/>
              </a:rPr>
              <a:t>// Instanciamos dos objetos clase Perro:</a:t>
            </a:r>
            <a:endParaRPr sz="1200">
              <a:solidFill>
                <a:srgbClr val="5F6167"/>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C74DED"/>
                </a:solidFill>
                <a:highlight>
                  <a:srgbClr val="23262E"/>
                </a:highlight>
                <a:latin typeface="Consolas"/>
                <a:ea typeface="Consolas"/>
                <a:cs typeface="Consolas"/>
                <a:sym typeface="Consolas"/>
              </a:rPr>
              <a:t>var</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perro1</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new</a:t>
            </a:r>
            <a:r>
              <a:rPr lang="es" sz="1200">
                <a:solidFill>
                  <a:srgbClr val="D5CED9"/>
                </a:solidFill>
                <a:highlight>
                  <a:srgbClr val="23262E"/>
                </a:highlight>
                <a:latin typeface="Consolas"/>
                <a:ea typeface="Consolas"/>
                <a:cs typeface="Consolas"/>
                <a:sym typeface="Consolas"/>
              </a:rPr>
              <a:t> </a:t>
            </a:r>
            <a:r>
              <a:rPr lang="es" sz="1200">
                <a:solidFill>
                  <a:srgbClr val="FFE66D"/>
                </a:solidFill>
                <a:highlight>
                  <a:srgbClr val="23262E"/>
                </a:highlight>
                <a:latin typeface="Consolas"/>
                <a:ea typeface="Consolas"/>
                <a:cs typeface="Consolas"/>
                <a:sym typeface="Consolas"/>
              </a:rPr>
              <a:t>Perro</a:t>
            </a:r>
            <a:r>
              <a:rPr lang="es" sz="1200">
                <a:solidFill>
                  <a:srgbClr val="D5CED9"/>
                </a:solidFill>
                <a:highlight>
                  <a:srgbClr val="23262E"/>
                </a:highlight>
                <a:latin typeface="Consolas"/>
                <a:ea typeface="Consolas"/>
                <a:cs typeface="Consolas"/>
                <a:sym typeface="Consolas"/>
              </a:rPr>
              <a:t> (</a:t>
            </a:r>
            <a:r>
              <a:rPr lang="es" sz="1200">
                <a:solidFill>
                  <a:srgbClr val="96E072"/>
                </a:solidFill>
                <a:highlight>
                  <a:srgbClr val="23262E"/>
                </a:highlight>
                <a:latin typeface="Consolas"/>
                <a:ea typeface="Consolas"/>
                <a:cs typeface="Consolas"/>
                <a:sym typeface="Consolas"/>
              </a:rPr>
              <a:t>"Lola"</a:t>
            </a:r>
            <a:r>
              <a:rPr lang="es" sz="1200">
                <a:solidFill>
                  <a:srgbClr val="D5CED9"/>
                </a:solidFill>
                <a:highlight>
                  <a:srgbClr val="23262E"/>
                </a:highlight>
                <a:latin typeface="Consolas"/>
                <a:ea typeface="Consolas"/>
                <a:cs typeface="Consolas"/>
                <a:sym typeface="Consolas"/>
              </a:rPr>
              <a:t>, </a:t>
            </a:r>
            <a:r>
              <a:rPr lang="es" sz="1200">
                <a:solidFill>
                  <a:srgbClr val="F39C12"/>
                </a:solidFill>
                <a:highlight>
                  <a:srgbClr val="23262E"/>
                </a:highlight>
                <a:latin typeface="Consolas"/>
                <a:ea typeface="Consolas"/>
                <a:cs typeface="Consolas"/>
                <a:sym typeface="Consolas"/>
              </a:rPr>
              <a:t>4</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true</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C74DED"/>
                </a:solidFill>
                <a:highlight>
                  <a:srgbClr val="23262E"/>
                </a:highlight>
                <a:latin typeface="Consolas"/>
                <a:ea typeface="Consolas"/>
                <a:cs typeface="Consolas"/>
                <a:sym typeface="Consolas"/>
              </a:rPr>
              <a:t>var</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perro2</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new</a:t>
            </a:r>
            <a:r>
              <a:rPr lang="es" sz="1200">
                <a:solidFill>
                  <a:srgbClr val="D5CED9"/>
                </a:solidFill>
                <a:highlight>
                  <a:srgbClr val="23262E"/>
                </a:highlight>
                <a:latin typeface="Consolas"/>
                <a:ea typeface="Consolas"/>
                <a:cs typeface="Consolas"/>
                <a:sym typeface="Consolas"/>
              </a:rPr>
              <a:t> </a:t>
            </a:r>
            <a:r>
              <a:rPr lang="es" sz="1200">
                <a:solidFill>
                  <a:srgbClr val="FFE66D"/>
                </a:solidFill>
                <a:highlight>
                  <a:srgbClr val="23262E"/>
                </a:highlight>
                <a:latin typeface="Consolas"/>
                <a:ea typeface="Consolas"/>
                <a:cs typeface="Consolas"/>
                <a:sym typeface="Consolas"/>
              </a:rPr>
              <a:t>Perro</a:t>
            </a:r>
            <a:r>
              <a:rPr lang="es" sz="1200">
                <a:solidFill>
                  <a:srgbClr val="D5CED9"/>
                </a:solidFill>
                <a:highlight>
                  <a:srgbClr val="23262E"/>
                </a:highlight>
                <a:latin typeface="Consolas"/>
                <a:ea typeface="Consolas"/>
                <a:cs typeface="Consolas"/>
                <a:sym typeface="Consolas"/>
              </a:rPr>
              <a:t> (</a:t>
            </a:r>
            <a:r>
              <a:rPr lang="es" sz="1200">
                <a:solidFill>
                  <a:srgbClr val="96E072"/>
                </a:solidFill>
                <a:highlight>
                  <a:srgbClr val="23262E"/>
                </a:highlight>
                <a:latin typeface="Consolas"/>
                <a:ea typeface="Consolas"/>
                <a:cs typeface="Consolas"/>
                <a:sym typeface="Consolas"/>
              </a:rPr>
              <a:t>"Lassie"</a:t>
            </a:r>
            <a:r>
              <a:rPr lang="es" sz="1200">
                <a:solidFill>
                  <a:srgbClr val="D5CED9"/>
                </a:solidFill>
                <a:highlight>
                  <a:srgbClr val="23262E"/>
                </a:highlight>
                <a:latin typeface="Consolas"/>
                <a:ea typeface="Consolas"/>
                <a:cs typeface="Consolas"/>
                <a:sym typeface="Consolas"/>
              </a:rPr>
              <a:t>, </a:t>
            </a:r>
            <a:r>
              <a:rPr lang="es" sz="1200">
                <a:solidFill>
                  <a:srgbClr val="F39C12"/>
                </a:solidFill>
                <a:highlight>
                  <a:srgbClr val="23262E"/>
                </a:highlight>
                <a:latin typeface="Consolas"/>
                <a:ea typeface="Consolas"/>
                <a:cs typeface="Consolas"/>
                <a:sym typeface="Consolas"/>
              </a:rPr>
              <a:t>10</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false</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5F6167"/>
                </a:solidFill>
                <a:highlight>
                  <a:srgbClr val="23262E"/>
                </a:highlight>
                <a:latin typeface="Consolas"/>
                <a:ea typeface="Consolas"/>
                <a:cs typeface="Consolas"/>
                <a:sym typeface="Consolas"/>
              </a:rPr>
              <a:t>// Modificamos alguna de sus PROPIEDADES:</a:t>
            </a:r>
            <a:endParaRPr sz="1200">
              <a:solidFill>
                <a:srgbClr val="5F6167"/>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F39C12"/>
                </a:solidFill>
                <a:highlight>
                  <a:srgbClr val="23262E"/>
                </a:highlight>
                <a:latin typeface="Consolas"/>
                <a:ea typeface="Consolas"/>
                <a:cs typeface="Consolas"/>
                <a:sym typeface="Consolas"/>
              </a:rPr>
              <a:t>perro1</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nombre</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96E072"/>
                </a:solidFill>
                <a:highlight>
                  <a:srgbClr val="23262E"/>
                </a:highlight>
                <a:latin typeface="Consolas"/>
                <a:ea typeface="Consolas"/>
                <a:cs typeface="Consolas"/>
                <a:sym typeface="Consolas"/>
              </a:rPr>
              <a:t>"Toby"</a:t>
            </a:r>
            <a:endParaRPr sz="1200">
              <a:solidFill>
                <a:srgbClr val="96E072"/>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SzPts val="1100"/>
              <a:buNone/>
            </a:pPr>
            <a:r>
              <a:rPr lang="es" sz="1200">
                <a:solidFill>
                  <a:srgbClr val="F39C12"/>
                </a:solidFill>
                <a:highlight>
                  <a:srgbClr val="23262E"/>
                </a:highlight>
                <a:latin typeface="Consolas"/>
                <a:ea typeface="Consolas"/>
                <a:cs typeface="Consolas"/>
                <a:sym typeface="Consolas"/>
              </a:rPr>
              <a:t>perro2</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edad</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F39C12"/>
                </a:solidFill>
                <a:highlight>
                  <a:srgbClr val="23262E"/>
                </a:highlight>
                <a:latin typeface="Consolas"/>
                <a:ea typeface="Consolas"/>
                <a:cs typeface="Consolas"/>
                <a:sym typeface="Consolas"/>
              </a:rPr>
              <a:t>6</a:t>
            </a:r>
            <a:endParaRPr sz="1200">
              <a:solidFill>
                <a:srgbClr val="6A9955"/>
              </a:solidFill>
              <a:latin typeface="Courier New"/>
              <a:ea typeface="Courier New"/>
              <a:cs typeface="Courier New"/>
              <a:sym typeface="Courier New"/>
            </a:endParaRPr>
          </a:p>
          <a:p>
            <a:pPr marL="0" lvl="0" indent="0" algn="l" rtl="0">
              <a:lnSpc>
                <a:spcPct val="135714"/>
              </a:lnSpc>
              <a:spcBef>
                <a:spcPts val="0"/>
              </a:spcBef>
              <a:spcAft>
                <a:spcPts val="0"/>
              </a:spcAft>
              <a:buSzPts val="1100"/>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SzPts val="1100"/>
              <a:buNone/>
            </a:pPr>
            <a:endParaRPr sz="1200">
              <a:solidFill>
                <a:srgbClr val="6A9955"/>
              </a:solidFill>
              <a:latin typeface="Courier New"/>
              <a:ea typeface="Courier New"/>
              <a:cs typeface="Courier New"/>
              <a:sym typeface="Courier New"/>
            </a:endParaRPr>
          </a:p>
        </p:txBody>
      </p:sp>
      <p:sp>
        <p:nvSpPr>
          <p:cNvPr id="236" name="Google Shape;236;p28"/>
          <p:cNvSpPr txBox="1"/>
          <p:nvPr/>
        </p:nvSpPr>
        <p:spPr>
          <a:xfrm>
            <a:off x="420600" y="3976375"/>
            <a:ext cx="8285400" cy="730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 sz="1650">
                <a:solidFill>
                  <a:schemeClr val="dk2"/>
                </a:solidFill>
                <a:latin typeface="Montserrat"/>
                <a:ea typeface="Montserrat"/>
                <a:cs typeface="Montserrat"/>
                <a:sym typeface="Montserrat"/>
              </a:rPr>
              <a:t>Usamos </a:t>
            </a:r>
            <a:r>
              <a:rPr lang="es" sz="1650" b="1">
                <a:solidFill>
                  <a:schemeClr val="dk2"/>
                </a:solidFill>
                <a:latin typeface="Montserrat"/>
                <a:ea typeface="Montserrat"/>
                <a:cs typeface="Montserrat"/>
                <a:sym typeface="Montserrat"/>
              </a:rPr>
              <a:t>this</a:t>
            </a:r>
            <a:r>
              <a:rPr lang="es" sz="1650">
                <a:solidFill>
                  <a:schemeClr val="dk2"/>
                </a:solidFill>
                <a:latin typeface="Montserrat"/>
                <a:ea typeface="Montserrat"/>
                <a:cs typeface="Montserrat"/>
                <a:sym typeface="Montserrat"/>
              </a:rPr>
              <a:t> para asignar valores a las propiedades del objeto que estamos creando con </a:t>
            </a:r>
            <a:r>
              <a:rPr lang="es" sz="1650" b="1">
                <a:solidFill>
                  <a:schemeClr val="dk2"/>
                </a:solidFill>
                <a:latin typeface="Montserrat"/>
                <a:ea typeface="Montserrat"/>
                <a:cs typeface="Montserrat"/>
                <a:sym typeface="Montserrat"/>
              </a:rPr>
              <a:t>new Perro</a:t>
            </a:r>
            <a:r>
              <a:rPr lang="es" sz="1650">
                <a:solidFill>
                  <a:schemeClr val="dk2"/>
                </a:solidFill>
                <a:latin typeface="Montserrat"/>
                <a:ea typeface="Montserrat"/>
                <a:cs typeface="Montserrat"/>
                <a:sym typeface="Montserrat"/>
              </a:rPr>
              <a:t>.</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Objetos | Función constructora</a:t>
            </a:r>
            <a:endParaRPr/>
          </a:p>
        </p:txBody>
      </p:sp>
      <p:sp>
        <p:nvSpPr>
          <p:cNvPr id="242" name="Google Shape;242;p29"/>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sz="1650"/>
              <a:t>Para definir un tipo (</a:t>
            </a:r>
            <a:r>
              <a:rPr lang="es" sz="1650" b="1"/>
              <a:t>clase</a:t>
            </a:r>
            <a:r>
              <a:rPr lang="es" sz="1650"/>
              <a:t>) de objeto, creamos una función que especifique su nombre, propiedades y métodos. Supongamos que deseas una clase llamada “Auto” para crear objetos “auto”, y deseas que tenga las siguientes propiedades: marca, tipo y modelo. Podrías escribir la siguiente función:</a:t>
            </a:r>
            <a:endParaRPr sz="1650"/>
          </a:p>
        </p:txBody>
      </p:sp>
      <p:sp>
        <p:nvSpPr>
          <p:cNvPr id="243" name="Google Shape;243;p29"/>
          <p:cNvSpPr/>
          <p:nvPr/>
        </p:nvSpPr>
        <p:spPr>
          <a:xfrm>
            <a:off x="432025" y="2663575"/>
            <a:ext cx="3600600" cy="1312800"/>
          </a:xfrm>
          <a:prstGeom prst="rect">
            <a:avLst/>
          </a:prstGeom>
          <a:solidFill>
            <a:srgbClr val="23262E"/>
          </a:solid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 sz="1200">
                <a:solidFill>
                  <a:srgbClr val="5F6167"/>
                </a:solidFill>
                <a:latin typeface="Consolas"/>
                <a:ea typeface="Consolas"/>
                <a:cs typeface="Consolas"/>
                <a:sym typeface="Consolas"/>
              </a:rPr>
              <a:t>//Función constructora (clase)</a:t>
            </a:r>
            <a:endParaRPr sz="1200">
              <a:solidFill>
                <a:srgbClr val="5F6167"/>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C74DED"/>
                </a:solidFill>
                <a:latin typeface="Consolas"/>
                <a:ea typeface="Consolas"/>
                <a:cs typeface="Consolas"/>
                <a:sym typeface="Consolas"/>
              </a:rPr>
              <a:t>function</a:t>
            </a:r>
            <a:r>
              <a:rPr lang="es" sz="1200">
                <a:solidFill>
                  <a:srgbClr val="D5CED9"/>
                </a:solidFill>
                <a:latin typeface="Consolas"/>
                <a:ea typeface="Consolas"/>
                <a:cs typeface="Consolas"/>
                <a:sym typeface="Consolas"/>
              </a:rPr>
              <a:t> </a:t>
            </a:r>
            <a:r>
              <a:rPr lang="es" sz="1200">
                <a:solidFill>
                  <a:srgbClr val="FFE66D"/>
                </a:solidFill>
                <a:latin typeface="Consolas"/>
                <a:ea typeface="Consolas"/>
                <a:cs typeface="Consolas"/>
                <a:sym typeface="Consolas"/>
              </a:rPr>
              <a:t>Auto</a:t>
            </a:r>
            <a:r>
              <a:rPr lang="es" sz="1200">
                <a:solidFill>
                  <a:srgbClr val="D5CED9"/>
                </a:solidFill>
                <a:latin typeface="Consolas"/>
                <a:ea typeface="Consolas"/>
                <a:cs typeface="Consolas"/>
                <a:sym typeface="Consolas"/>
              </a:rPr>
              <a:t>(</a:t>
            </a:r>
            <a:r>
              <a:rPr lang="es" sz="1200">
                <a:solidFill>
                  <a:srgbClr val="00E8C6"/>
                </a:solidFill>
                <a:latin typeface="Consolas"/>
                <a:ea typeface="Consolas"/>
                <a:cs typeface="Consolas"/>
                <a:sym typeface="Consolas"/>
              </a:rPr>
              <a:t>marca</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tipo</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modelo</a:t>
            </a:r>
            <a:r>
              <a:rPr lang="es" sz="1200">
                <a:solidFill>
                  <a:srgbClr val="D5CED9"/>
                </a:solidFill>
                <a:latin typeface="Consolas"/>
                <a:ea typeface="Consolas"/>
                <a:cs typeface="Consolas"/>
                <a:sym typeface="Consolas"/>
              </a:rPr>
              <a:t>) {</a:t>
            </a:r>
            <a:endParaRPr sz="1200">
              <a:solidFill>
                <a:srgbClr val="D5CED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D5CED9"/>
                </a:solidFill>
                <a:latin typeface="Consolas"/>
                <a:ea typeface="Consolas"/>
                <a:cs typeface="Consolas"/>
                <a:sym typeface="Consolas"/>
              </a:rPr>
              <a:t>   </a:t>
            </a:r>
            <a:r>
              <a:rPr lang="es" sz="1200">
                <a:solidFill>
                  <a:srgbClr val="FF00AA"/>
                </a:solidFill>
                <a:latin typeface="Consolas"/>
                <a:ea typeface="Consolas"/>
                <a:cs typeface="Consolas"/>
                <a:sym typeface="Consolas"/>
              </a:rPr>
              <a:t>this</a:t>
            </a:r>
            <a:r>
              <a:rPr lang="es" sz="1200">
                <a:solidFill>
                  <a:srgbClr val="D5CED9"/>
                </a:solidFill>
                <a:latin typeface="Consolas"/>
                <a:ea typeface="Consolas"/>
                <a:cs typeface="Consolas"/>
                <a:sym typeface="Consolas"/>
              </a:rPr>
              <a:t>.</a:t>
            </a:r>
            <a:r>
              <a:rPr lang="es" sz="1200">
                <a:solidFill>
                  <a:srgbClr val="00E8C6"/>
                </a:solidFill>
                <a:latin typeface="Consolas"/>
                <a:ea typeface="Consolas"/>
                <a:cs typeface="Consolas"/>
                <a:sym typeface="Consolas"/>
              </a:rPr>
              <a:t>marca</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marca</a:t>
            </a:r>
            <a:endParaRPr sz="1200">
              <a:solidFill>
                <a:srgbClr val="00E8C6"/>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D5CED9"/>
                </a:solidFill>
                <a:latin typeface="Consolas"/>
                <a:ea typeface="Consolas"/>
                <a:cs typeface="Consolas"/>
                <a:sym typeface="Consolas"/>
              </a:rPr>
              <a:t>   </a:t>
            </a:r>
            <a:r>
              <a:rPr lang="es" sz="1200">
                <a:solidFill>
                  <a:srgbClr val="FF00AA"/>
                </a:solidFill>
                <a:latin typeface="Consolas"/>
                <a:ea typeface="Consolas"/>
                <a:cs typeface="Consolas"/>
                <a:sym typeface="Consolas"/>
              </a:rPr>
              <a:t>this</a:t>
            </a:r>
            <a:r>
              <a:rPr lang="es" sz="1200">
                <a:solidFill>
                  <a:srgbClr val="D5CED9"/>
                </a:solidFill>
                <a:latin typeface="Consolas"/>
                <a:ea typeface="Consolas"/>
                <a:cs typeface="Consolas"/>
                <a:sym typeface="Consolas"/>
              </a:rPr>
              <a:t>.</a:t>
            </a:r>
            <a:r>
              <a:rPr lang="es" sz="1200">
                <a:solidFill>
                  <a:srgbClr val="00E8C6"/>
                </a:solidFill>
                <a:latin typeface="Consolas"/>
                <a:ea typeface="Consolas"/>
                <a:cs typeface="Consolas"/>
                <a:sym typeface="Consolas"/>
              </a:rPr>
              <a:t>tipo</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tipo</a:t>
            </a:r>
            <a:endParaRPr sz="1200">
              <a:solidFill>
                <a:srgbClr val="00E8C6"/>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D5CED9"/>
                </a:solidFill>
                <a:latin typeface="Consolas"/>
                <a:ea typeface="Consolas"/>
                <a:cs typeface="Consolas"/>
                <a:sym typeface="Consolas"/>
              </a:rPr>
              <a:t>   </a:t>
            </a:r>
            <a:r>
              <a:rPr lang="es" sz="1200">
                <a:solidFill>
                  <a:srgbClr val="FF00AA"/>
                </a:solidFill>
                <a:latin typeface="Consolas"/>
                <a:ea typeface="Consolas"/>
                <a:cs typeface="Consolas"/>
                <a:sym typeface="Consolas"/>
              </a:rPr>
              <a:t>this</a:t>
            </a:r>
            <a:r>
              <a:rPr lang="es" sz="1200">
                <a:solidFill>
                  <a:srgbClr val="D5CED9"/>
                </a:solidFill>
                <a:latin typeface="Consolas"/>
                <a:ea typeface="Consolas"/>
                <a:cs typeface="Consolas"/>
                <a:sym typeface="Consolas"/>
              </a:rPr>
              <a:t>.</a:t>
            </a:r>
            <a:r>
              <a:rPr lang="es" sz="1200">
                <a:solidFill>
                  <a:srgbClr val="00E8C6"/>
                </a:solidFill>
                <a:latin typeface="Consolas"/>
                <a:ea typeface="Consolas"/>
                <a:cs typeface="Consolas"/>
                <a:sym typeface="Consolas"/>
              </a:rPr>
              <a:t>modelo</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modelo</a:t>
            </a:r>
            <a:endParaRPr sz="1200">
              <a:solidFill>
                <a:srgbClr val="00E8C6"/>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D5CED9"/>
                </a:solidFill>
                <a:latin typeface="Consolas"/>
                <a:ea typeface="Consolas"/>
                <a:cs typeface="Consolas"/>
                <a:sym typeface="Consolas"/>
              </a:rPr>
              <a:t>   }</a:t>
            </a:r>
            <a:endParaRPr sz="1200">
              <a:solidFill>
                <a:srgbClr val="D5CED9"/>
              </a:solidFill>
              <a:latin typeface="Consolas"/>
              <a:ea typeface="Consolas"/>
              <a:cs typeface="Consolas"/>
              <a:sym typeface="Consolas"/>
            </a:endParaRPr>
          </a:p>
          <a:p>
            <a:pPr marL="0" lvl="0" indent="0" algn="l" rtl="0">
              <a:lnSpc>
                <a:spcPct val="100000"/>
              </a:lnSpc>
              <a:spcBef>
                <a:spcPts val="0"/>
              </a:spcBef>
              <a:spcAft>
                <a:spcPts val="0"/>
              </a:spcAft>
              <a:buSzPts val="1100"/>
              <a:buNone/>
            </a:pPr>
            <a:endParaRPr sz="1200">
              <a:solidFill>
                <a:srgbClr val="6A9955"/>
              </a:solidFill>
              <a:latin typeface="Consolas"/>
              <a:ea typeface="Consolas"/>
              <a:cs typeface="Consolas"/>
              <a:sym typeface="Consolas"/>
            </a:endParaRPr>
          </a:p>
        </p:txBody>
      </p:sp>
      <p:sp>
        <p:nvSpPr>
          <p:cNvPr id="244" name="Google Shape;244;p29"/>
          <p:cNvSpPr/>
          <p:nvPr/>
        </p:nvSpPr>
        <p:spPr>
          <a:xfrm>
            <a:off x="4088400" y="2663575"/>
            <a:ext cx="4467300" cy="1312800"/>
          </a:xfrm>
          <a:prstGeom prst="rect">
            <a:avLst/>
          </a:prstGeom>
          <a:solidFill>
            <a:srgbClr val="23262E"/>
          </a:solid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 sz="1200">
                <a:solidFill>
                  <a:srgbClr val="5F6167"/>
                </a:solidFill>
                <a:latin typeface="Consolas"/>
                <a:ea typeface="Consolas"/>
                <a:cs typeface="Consolas"/>
                <a:sym typeface="Consolas"/>
              </a:rPr>
              <a:t>//Creamos el objeto miAuto</a:t>
            </a:r>
            <a:endParaRPr sz="1200">
              <a:solidFill>
                <a:srgbClr val="5F6167"/>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miAuto</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new</a:t>
            </a:r>
            <a:r>
              <a:rPr lang="es" sz="1200">
                <a:solidFill>
                  <a:srgbClr val="D5CED9"/>
                </a:solidFill>
                <a:latin typeface="Consolas"/>
                <a:ea typeface="Consolas"/>
                <a:cs typeface="Consolas"/>
                <a:sym typeface="Consolas"/>
              </a:rPr>
              <a:t> </a:t>
            </a:r>
            <a:r>
              <a:rPr lang="es" sz="1200">
                <a:solidFill>
                  <a:srgbClr val="FFE66D"/>
                </a:solidFill>
                <a:latin typeface="Consolas"/>
                <a:ea typeface="Consolas"/>
                <a:cs typeface="Consolas"/>
                <a:sym typeface="Consolas"/>
              </a:rPr>
              <a:t>Auto</a:t>
            </a:r>
            <a:r>
              <a:rPr lang="es" sz="1200">
                <a:solidFill>
                  <a:srgbClr val="D5CED9"/>
                </a:solidFill>
                <a:latin typeface="Consolas"/>
                <a:ea typeface="Consolas"/>
                <a:cs typeface="Consolas"/>
                <a:sym typeface="Consolas"/>
              </a:rPr>
              <a:t>(</a:t>
            </a:r>
            <a:r>
              <a:rPr lang="es" sz="1200">
                <a:solidFill>
                  <a:srgbClr val="96E072"/>
                </a:solidFill>
                <a:latin typeface="Consolas"/>
                <a:ea typeface="Consolas"/>
                <a:cs typeface="Consolas"/>
                <a:sym typeface="Consolas"/>
              </a:rPr>
              <a:t>'Ford'</a:t>
            </a:r>
            <a:r>
              <a:rPr lang="es" sz="1200">
                <a:solidFill>
                  <a:srgbClr val="D5CED9"/>
                </a:solidFill>
                <a:latin typeface="Consolas"/>
                <a:ea typeface="Consolas"/>
                <a:cs typeface="Consolas"/>
                <a:sym typeface="Consolas"/>
              </a:rPr>
              <a:t>,</a:t>
            </a:r>
            <a:r>
              <a:rPr lang="es" sz="1200">
                <a:solidFill>
                  <a:srgbClr val="96E072"/>
                </a:solidFill>
                <a:latin typeface="Consolas"/>
                <a:ea typeface="Consolas"/>
                <a:cs typeface="Consolas"/>
                <a:sym typeface="Consolas"/>
              </a:rPr>
              <a:t>'Focus'</a:t>
            </a:r>
            <a:r>
              <a:rPr lang="es" sz="1200">
                <a:solidFill>
                  <a:srgbClr val="D5CED9"/>
                </a:solidFill>
                <a:latin typeface="Consolas"/>
                <a:ea typeface="Consolas"/>
                <a:cs typeface="Consolas"/>
                <a:sym typeface="Consolas"/>
              </a:rPr>
              <a:t>, </a:t>
            </a:r>
            <a:r>
              <a:rPr lang="es" sz="1200">
                <a:solidFill>
                  <a:srgbClr val="F39C12"/>
                </a:solidFill>
                <a:latin typeface="Consolas"/>
                <a:ea typeface="Consolas"/>
                <a:cs typeface="Consolas"/>
                <a:sym typeface="Consolas"/>
              </a:rPr>
              <a:t>2019</a:t>
            </a: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5F6167"/>
                </a:solidFill>
                <a:latin typeface="Consolas"/>
                <a:ea typeface="Consolas"/>
                <a:cs typeface="Consolas"/>
                <a:sym typeface="Consolas"/>
              </a:rPr>
              <a:t>//Creamos el objeto miFurgon</a:t>
            </a:r>
            <a:endParaRPr sz="1200">
              <a:solidFill>
                <a:srgbClr val="5F6167"/>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miFurgon</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new</a:t>
            </a:r>
            <a:r>
              <a:rPr lang="es" sz="1200">
                <a:solidFill>
                  <a:srgbClr val="D5CED9"/>
                </a:solidFill>
                <a:latin typeface="Consolas"/>
                <a:ea typeface="Consolas"/>
                <a:cs typeface="Consolas"/>
                <a:sym typeface="Consolas"/>
              </a:rPr>
              <a:t> </a:t>
            </a:r>
            <a:r>
              <a:rPr lang="es" sz="1200">
                <a:solidFill>
                  <a:srgbClr val="FFE66D"/>
                </a:solidFill>
                <a:latin typeface="Consolas"/>
                <a:ea typeface="Consolas"/>
                <a:cs typeface="Consolas"/>
                <a:sym typeface="Consolas"/>
              </a:rPr>
              <a:t>Auto</a:t>
            </a:r>
            <a:r>
              <a:rPr lang="es" sz="1200">
                <a:solidFill>
                  <a:srgbClr val="D5CED9"/>
                </a:solidFill>
                <a:latin typeface="Consolas"/>
                <a:ea typeface="Consolas"/>
                <a:cs typeface="Consolas"/>
                <a:sym typeface="Consolas"/>
              </a:rPr>
              <a:t>(</a:t>
            </a:r>
            <a:r>
              <a:rPr lang="es" sz="1200">
                <a:solidFill>
                  <a:srgbClr val="96E072"/>
                </a:solidFill>
                <a:latin typeface="Consolas"/>
                <a:ea typeface="Consolas"/>
                <a:cs typeface="Consolas"/>
                <a:sym typeface="Consolas"/>
              </a:rPr>
              <a:t>'Renault'</a:t>
            </a:r>
            <a:r>
              <a:rPr lang="es" sz="1200">
                <a:solidFill>
                  <a:srgbClr val="D5CED9"/>
                </a:solidFill>
                <a:latin typeface="Consolas"/>
                <a:ea typeface="Consolas"/>
                <a:cs typeface="Consolas"/>
                <a:sym typeface="Consolas"/>
              </a:rPr>
              <a:t>,</a:t>
            </a:r>
            <a:r>
              <a:rPr lang="es" sz="1200">
                <a:solidFill>
                  <a:srgbClr val="96E072"/>
                </a:solidFill>
                <a:latin typeface="Consolas"/>
                <a:ea typeface="Consolas"/>
                <a:cs typeface="Consolas"/>
                <a:sym typeface="Consolas"/>
              </a:rPr>
              <a:t>'Traffic'</a:t>
            </a:r>
            <a:r>
              <a:rPr lang="es" sz="1200">
                <a:solidFill>
                  <a:srgbClr val="D5CED9"/>
                </a:solidFill>
                <a:latin typeface="Consolas"/>
                <a:ea typeface="Consolas"/>
                <a:cs typeface="Consolas"/>
                <a:sym typeface="Consolas"/>
              </a:rPr>
              <a:t>, </a:t>
            </a:r>
            <a:r>
              <a:rPr lang="es" sz="1200">
                <a:solidFill>
                  <a:srgbClr val="F39C12"/>
                </a:solidFill>
                <a:latin typeface="Consolas"/>
                <a:ea typeface="Consolas"/>
                <a:cs typeface="Consolas"/>
                <a:sym typeface="Consolas"/>
              </a:rPr>
              <a:t>2010</a:t>
            </a: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a:p>
            <a:pPr marL="0" lvl="0" indent="0" algn="l" rtl="0">
              <a:lnSpc>
                <a:spcPct val="135714"/>
              </a:lnSpc>
              <a:spcBef>
                <a:spcPts val="0"/>
              </a:spcBef>
              <a:spcAft>
                <a:spcPts val="0"/>
              </a:spcAft>
              <a:buSzPts val="1100"/>
              <a:buNone/>
            </a:pPr>
            <a:endParaRPr sz="1200">
              <a:solidFill>
                <a:srgbClr val="6A9955"/>
              </a:solidFill>
              <a:latin typeface="Courier New"/>
              <a:ea typeface="Courier New"/>
              <a:cs typeface="Courier New"/>
              <a:sym typeface="Courier New"/>
            </a:endParaRPr>
          </a:p>
          <a:p>
            <a:pPr marL="0" lvl="0" indent="0" algn="l" rtl="0">
              <a:lnSpc>
                <a:spcPct val="100000"/>
              </a:lnSpc>
              <a:spcBef>
                <a:spcPts val="0"/>
              </a:spcBef>
              <a:spcAft>
                <a:spcPts val="0"/>
              </a:spcAft>
              <a:buSzPts val="1100"/>
              <a:buNone/>
            </a:pPr>
            <a:endParaRPr sz="1200">
              <a:solidFill>
                <a:srgbClr val="6A9955"/>
              </a:solidFill>
              <a:highlight>
                <a:srgbClr val="1E1E1E"/>
              </a:highlight>
              <a:latin typeface="Courier New"/>
              <a:ea typeface="Courier New"/>
              <a:cs typeface="Courier New"/>
              <a:sym typeface="Courier New"/>
            </a:endParaRPr>
          </a:p>
        </p:txBody>
      </p:sp>
      <p:sp>
        <p:nvSpPr>
          <p:cNvPr id="245" name="Google Shape;245;p29"/>
          <p:cNvSpPr txBox="1"/>
          <p:nvPr/>
        </p:nvSpPr>
        <p:spPr>
          <a:xfrm>
            <a:off x="420600" y="3976375"/>
            <a:ext cx="8285400" cy="730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 sz="1650">
                <a:solidFill>
                  <a:schemeClr val="dk2"/>
                </a:solidFill>
                <a:latin typeface="Montserrat"/>
                <a:ea typeface="Montserrat"/>
                <a:cs typeface="Montserrat"/>
                <a:sym typeface="Montserrat"/>
              </a:rPr>
              <a:t>Observa el uso de </a:t>
            </a:r>
            <a:r>
              <a:rPr lang="es" sz="1650" b="1">
                <a:solidFill>
                  <a:schemeClr val="dk2"/>
                </a:solidFill>
                <a:latin typeface="Montserrat"/>
                <a:ea typeface="Montserrat"/>
                <a:cs typeface="Montserrat"/>
                <a:sym typeface="Montserrat"/>
              </a:rPr>
              <a:t>this</a:t>
            </a:r>
            <a:r>
              <a:rPr lang="es" sz="1650">
                <a:solidFill>
                  <a:schemeClr val="dk2"/>
                </a:solidFill>
                <a:latin typeface="Montserrat"/>
                <a:ea typeface="Montserrat"/>
                <a:cs typeface="Montserrat"/>
                <a:sym typeface="Montserrat"/>
              </a:rPr>
              <a:t> para asignar valores a las propiedades del objeto en función de los valores pasados a la función.</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0"/>
          <p:cNvSpPr txBox="1">
            <a:spLocks noGrp="1"/>
          </p:cNvSpPr>
          <p:nvPr>
            <p:ph type="ctrTitle"/>
          </p:nvPr>
        </p:nvSpPr>
        <p:spPr>
          <a:xfrm>
            <a:off x="311700" y="1226800"/>
            <a:ext cx="8520600" cy="1570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s"/>
              <a:t>Objeto String</a:t>
            </a:r>
            <a:endParaRPr/>
          </a:p>
        </p:txBody>
      </p:sp>
      <p:sp>
        <p:nvSpPr>
          <p:cNvPr id="251" name="Google Shape;251;p3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1"/>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String</a:t>
            </a:r>
            <a:endParaRPr/>
          </a:p>
        </p:txBody>
      </p:sp>
      <p:sp>
        <p:nvSpPr>
          <p:cNvPr id="257" name="Google Shape;257;p31"/>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sz="1650"/>
              <a:t>Cuando hablamos de una variable que posee información de </a:t>
            </a:r>
            <a:r>
              <a:rPr lang="es" sz="1650" b="1"/>
              <a:t>texto</a:t>
            </a:r>
            <a:r>
              <a:rPr lang="es" sz="1650"/>
              <a:t>, decimos que su tipo de dato es </a:t>
            </a:r>
            <a:r>
              <a:rPr lang="es" sz="1650" b="1"/>
              <a:t>String</a:t>
            </a:r>
            <a:r>
              <a:rPr lang="es" sz="1650"/>
              <a:t>. Hay dos formas de crear una variable de texto:</a:t>
            </a:r>
            <a:endParaRPr sz="1400"/>
          </a:p>
        </p:txBody>
      </p:sp>
      <p:sp>
        <p:nvSpPr>
          <p:cNvPr id="258" name="Google Shape;258;p31"/>
          <p:cNvSpPr txBox="1"/>
          <p:nvPr/>
        </p:nvSpPr>
        <p:spPr>
          <a:xfrm>
            <a:off x="515125" y="3276050"/>
            <a:ext cx="81969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600"/>
              </a:spcAft>
              <a:buNone/>
            </a:pPr>
            <a:r>
              <a:rPr lang="es" sz="1650">
                <a:solidFill>
                  <a:schemeClr val="dk2"/>
                </a:solidFill>
                <a:latin typeface="Montserrat"/>
                <a:ea typeface="Montserrat"/>
                <a:cs typeface="Montserrat"/>
                <a:sym typeface="Montserrat"/>
              </a:rPr>
              <a:t>Los String son tipos de datos primitivos, y como tal, es más sencillo crearlos de forma literal que usar el constructor </a:t>
            </a:r>
            <a:r>
              <a:rPr lang="es" sz="1650" b="1">
                <a:solidFill>
                  <a:schemeClr val="dk2"/>
                </a:solidFill>
                <a:latin typeface="Montserrat"/>
                <a:ea typeface="Montserrat"/>
                <a:cs typeface="Montserrat"/>
                <a:sym typeface="Montserrat"/>
              </a:rPr>
              <a:t>new</a:t>
            </a:r>
            <a:r>
              <a:rPr lang="es" sz="1650">
                <a:solidFill>
                  <a:schemeClr val="dk2"/>
                </a:solidFill>
                <a:latin typeface="Montserrat"/>
                <a:ea typeface="Montserrat"/>
                <a:cs typeface="Montserrat"/>
                <a:sym typeface="Montserrat"/>
              </a:rPr>
              <a:t>. Para delimitar un texto, se pueden utilizar comillas simples, comillas dobles o backticks (o comilla invertida o francesa). </a:t>
            </a:r>
            <a:endParaRPr sz="1650">
              <a:solidFill>
                <a:schemeClr val="dk2"/>
              </a:solidFill>
              <a:latin typeface="Montserrat"/>
              <a:ea typeface="Montserrat"/>
              <a:cs typeface="Montserrat"/>
              <a:sym typeface="Montserrat"/>
            </a:endParaRPr>
          </a:p>
        </p:txBody>
      </p:sp>
      <p:graphicFrame>
        <p:nvGraphicFramePr>
          <p:cNvPr id="259" name="Google Shape;259;p31"/>
          <p:cNvGraphicFramePr/>
          <p:nvPr/>
        </p:nvGraphicFramePr>
        <p:xfrm>
          <a:off x="798675" y="2085760"/>
          <a:ext cx="3000000" cy="3000000"/>
        </p:xfrm>
        <a:graphic>
          <a:graphicData uri="http://schemas.openxmlformats.org/drawingml/2006/table">
            <a:tbl>
              <a:tblPr>
                <a:noFill/>
                <a:tableStyleId>{1B9B06F7-BEDC-4F84-8464-C0D9F3499852}</a:tableStyleId>
              </a:tblPr>
              <a:tblGrid>
                <a:gridCol w="1746925">
                  <a:extLst>
                    <a:ext uri="{9D8B030D-6E8A-4147-A177-3AD203B41FA5}">
                      <a16:colId xmlns:a16="http://schemas.microsoft.com/office/drawing/2014/main" val="20000"/>
                    </a:ext>
                  </a:extLst>
                </a:gridCol>
                <a:gridCol w="5799775">
                  <a:extLst>
                    <a:ext uri="{9D8B030D-6E8A-4147-A177-3AD203B41FA5}">
                      <a16:colId xmlns:a16="http://schemas.microsoft.com/office/drawing/2014/main" val="20001"/>
                    </a:ext>
                  </a:extLst>
                </a:gridCol>
              </a:tblGrid>
              <a:tr h="324000">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Constructor</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Descripción</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extLst>
                  <a:ext uri="{0D108BD9-81ED-4DB2-BD59-A6C34878D82A}">
                    <a16:rowId xmlns:a16="http://schemas.microsoft.com/office/drawing/2014/main" val="10000"/>
                  </a:ext>
                </a:extLst>
              </a:tr>
              <a:tr h="32400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new String(s)</a:t>
                      </a:r>
                      <a:endParaRPr sz="1200" u="none" strike="noStrike" cap="none">
                        <a:latin typeface="Montserrat"/>
                        <a:ea typeface="Montserrat"/>
                        <a:cs typeface="Montserrat"/>
                        <a:sym typeface="Montserrat"/>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rgbClr val="000000"/>
                          </a:solidFill>
                          <a:latin typeface="Montserrat"/>
                          <a:ea typeface="Montserrat"/>
                          <a:cs typeface="Montserrat"/>
                          <a:sym typeface="Montserrat"/>
                        </a:rPr>
                        <a:t>Crea un objeto de texto a partir del texto </a:t>
                      </a:r>
                      <a:r>
                        <a:rPr lang="es" sz="1200" b="1" i="1" u="none" strike="noStrike" cap="none">
                          <a:solidFill>
                            <a:srgbClr val="000000"/>
                          </a:solidFill>
                          <a:latin typeface="Montserrat"/>
                          <a:ea typeface="Montserrat"/>
                          <a:cs typeface="Montserrat"/>
                          <a:sym typeface="Montserrat"/>
                        </a:rPr>
                        <a:t>s</a:t>
                      </a:r>
                      <a:r>
                        <a:rPr lang="es" sz="1200" u="none" strike="noStrike" cap="none">
                          <a:solidFill>
                            <a:srgbClr val="000000"/>
                          </a:solidFill>
                          <a:latin typeface="Montserrat"/>
                          <a:ea typeface="Montserrat"/>
                          <a:cs typeface="Montserrat"/>
                          <a:sym typeface="Montserrat"/>
                        </a:rPr>
                        <a:t> pasado </a:t>
                      </a:r>
                      <a:r>
                        <a:rPr lang="es" sz="1200">
                          <a:latin typeface="Montserrat"/>
                          <a:ea typeface="Montserrat"/>
                          <a:cs typeface="Montserrat"/>
                          <a:sym typeface="Montserrat"/>
                        </a:rPr>
                        <a:t>como</a:t>
                      </a:r>
                      <a:r>
                        <a:rPr lang="es" sz="1200" u="none" strike="noStrike" cap="none">
                          <a:solidFill>
                            <a:srgbClr val="000000"/>
                          </a:solidFill>
                          <a:latin typeface="Montserrat"/>
                          <a:ea typeface="Montserrat"/>
                          <a:cs typeface="Montserrat"/>
                          <a:sym typeface="Montserrat"/>
                        </a:rPr>
                        <a:t> parámetro.</a:t>
                      </a:r>
                      <a:endParaRPr sz="1200" u="none" strike="noStrike" cap="none">
                        <a:latin typeface="Montserrat"/>
                        <a:ea typeface="Montserrat"/>
                        <a:cs typeface="Montserrat"/>
                        <a:sym typeface="Montserrat"/>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2400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's'</a:t>
                      </a:r>
                      <a:endParaRPr sz="1200" u="none" strike="noStrike" cap="none">
                        <a:latin typeface="Montserrat"/>
                        <a:ea typeface="Montserrat"/>
                        <a:cs typeface="Montserrat"/>
                        <a:sym typeface="Montserrat"/>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rgbClr val="000000"/>
                          </a:solidFill>
                          <a:latin typeface="Montserrat"/>
                          <a:ea typeface="Montserrat"/>
                          <a:cs typeface="Montserrat"/>
                          <a:sym typeface="Montserrat"/>
                        </a:rPr>
                        <a:t>Simplemente, el texto entre comillas. Notación preferida.</a:t>
                      </a:r>
                      <a:endParaRPr sz="1200" u="none" strike="noStrike" cap="none">
                        <a:latin typeface="Montserrat"/>
                        <a:ea typeface="Montserrat"/>
                        <a:cs typeface="Montserrat"/>
                        <a:sym typeface="Montserrat"/>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2"/>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String</a:t>
            </a:r>
            <a:endParaRPr/>
          </a:p>
        </p:txBody>
      </p:sp>
      <p:sp>
        <p:nvSpPr>
          <p:cNvPr id="265" name="Google Shape;265;p32"/>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s" sz="1650"/>
              <a:t>Un string puede tener cero, uno o varios caracteres.</a:t>
            </a:r>
            <a:endParaRPr sz="1650"/>
          </a:p>
          <a:p>
            <a:pPr marL="0" lvl="0" indent="0" algn="l" rtl="0">
              <a:spcBef>
                <a:spcPts val="1200"/>
              </a:spcBef>
              <a:spcAft>
                <a:spcPts val="1200"/>
              </a:spcAft>
              <a:buNone/>
            </a:pPr>
            <a:endParaRPr sz="1400"/>
          </a:p>
        </p:txBody>
      </p:sp>
      <p:sp>
        <p:nvSpPr>
          <p:cNvPr id="266" name="Google Shape;266;p32"/>
          <p:cNvSpPr/>
          <p:nvPr/>
        </p:nvSpPr>
        <p:spPr>
          <a:xfrm>
            <a:off x="1956750" y="1939880"/>
            <a:ext cx="5230500" cy="22665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F6167"/>
              </a:buClr>
              <a:buSzPts val="1400"/>
              <a:buFont typeface="Consolas"/>
              <a:buNone/>
            </a:pPr>
            <a:r>
              <a:rPr lang="es" sz="1400" b="0" i="0" u="none" strike="noStrike" cap="none">
                <a:solidFill>
                  <a:srgbClr val="5F6167"/>
                </a:solidFill>
                <a:latin typeface="Consolas"/>
                <a:ea typeface="Consolas"/>
                <a:cs typeface="Consolas"/>
                <a:sym typeface="Consolas"/>
              </a:rPr>
              <a:t>// Declaraci</a:t>
            </a:r>
            <a:r>
              <a:rPr lang="es">
                <a:solidFill>
                  <a:srgbClr val="5F6167"/>
                </a:solidFill>
                <a:latin typeface="Consolas"/>
                <a:ea typeface="Consolas"/>
                <a:cs typeface="Consolas"/>
                <a:sym typeface="Consolas"/>
              </a:rPr>
              <a:t>ón l</a:t>
            </a:r>
            <a:r>
              <a:rPr lang="es" sz="1400" b="0" i="0" u="none" strike="noStrike" cap="none">
                <a:solidFill>
                  <a:srgbClr val="5F6167"/>
                </a:solidFill>
                <a:latin typeface="Consolas"/>
                <a:ea typeface="Consolas"/>
                <a:cs typeface="Consolas"/>
                <a:sym typeface="Consolas"/>
              </a:rPr>
              <a:t>iteral</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C74DED"/>
              </a:buClr>
              <a:buSzPts val="1400"/>
              <a:buFont typeface="Consolas"/>
              <a:buNone/>
            </a:pPr>
            <a:r>
              <a:rPr lang="es" sz="1400" b="0" i="0" u="none" strike="noStrike" cap="none">
                <a:solidFill>
                  <a:srgbClr val="C74DED"/>
                </a:solidFill>
                <a:latin typeface="Consolas"/>
                <a:ea typeface="Consolas"/>
                <a:cs typeface="Consolas"/>
                <a:sym typeface="Consolas"/>
              </a:rPr>
              <a:t>const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texto1</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96E072"/>
                </a:solidFill>
                <a:latin typeface="Consolas"/>
                <a:ea typeface="Consolas"/>
                <a:cs typeface="Consolas"/>
                <a:sym typeface="Consolas"/>
              </a:rPr>
              <a:t>"¡Hola a todos!"</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C74DED"/>
              </a:buClr>
              <a:buSzPts val="1400"/>
              <a:buFont typeface="Consolas"/>
              <a:buNone/>
            </a:pPr>
            <a:r>
              <a:rPr lang="es">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texto2</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96E072"/>
                </a:solidFill>
                <a:latin typeface="Consolas"/>
                <a:ea typeface="Consolas"/>
                <a:cs typeface="Consolas"/>
                <a:sym typeface="Consolas"/>
              </a:rPr>
              <a:t>"Otro mensaje de texto"</a:t>
            </a:r>
            <a:endParaRPr sz="1400" b="0" i="0" u="none" strike="noStrike" cap="none">
              <a:solidFill>
                <a:srgbClr val="D5CED9"/>
              </a:solidFill>
              <a:latin typeface="Consolas"/>
              <a:ea typeface="Consolas"/>
              <a:cs typeface="Consolas"/>
              <a:sym typeface="Consolas"/>
            </a:endParaRPr>
          </a:p>
          <a:p>
            <a:pPr marL="0" lvl="0" indent="0" algn="l" rtl="0">
              <a:spcBef>
                <a:spcPts val="0"/>
              </a:spcBef>
              <a:spcAft>
                <a:spcPts val="0"/>
              </a:spcAft>
              <a:buClr>
                <a:srgbClr val="C74DED"/>
              </a:buClr>
              <a:buSzPts val="1400"/>
              <a:buFont typeface="Consolas"/>
              <a:buNone/>
            </a:pPr>
            <a:r>
              <a:rPr lang="es">
                <a:solidFill>
                  <a:srgbClr val="C74DED"/>
                </a:solidFill>
                <a:latin typeface="Consolas"/>
                <a:ea typeface="Consolas"/>
                <a:cs typeface="Consolas"/>
                <a:sym typeface="Consolas"/>
              </a:rPr>
              <a:t>var</a:t>
            </a:r>
            <a:r>
              <a:rPr lang="es">
                <a:solidFill>
                  <a:srgbClr val="D5CED9"/>
                </a:solidFill>
                <a:latin typeface="Consolas"/>
                <a:ea typeface="Consolas"/>
                <a:cs typeface="Consolas"/>
                <a:sym typeface="Consolas"/>
              </a:rPr>
              <a:t> </a:t>
            </a:r>
            <a:r>
              <a:rPr lang="es">
                <a:solidFill>
                  <a:srgbClr val="00E8C6"/>
                </a:solidFill>
                <a:latin typeface="Consolas"/>
                <a:ea typeface="Consolas"/>
                <a:cs typeface="Consolas"/>
                <a:sym typeface="Consolas"/>
              </a:rPr>
              <a:t>vacio</a:t>
            </a:r>
            <a:r>
              <a:rPr lang="es">
                <a:solidFill>
                  <a:srgbClr val="D5CED9"/>
                </a:solidFill>
                <a:latin typeface="Consolas"/>
                <a:ea typeface="Consolas"/>
                <a:cs typeface="Consolas"/>
                <a:sym typeface="Consolas"/>
              </a:rPr>
              <a:t> </a:t>
            </a:r>
            <a:r>
              <a:rPr lang="es">
                <a:solidFill>
                  <a:srgbClr val="EE5D43"/>
                </a:solidFill>
                <a:latin typeface="Consolas"/>
                <a:ea typeface="Consolas"/>
                <a:cs typeface="Consolas"/>
                <a:sym typeface="Consolas"/>
              </a:rPr>
              <a:t>=</a:t>
            </a:r>
            <a:r>
              <a:rPr lang="es">
                <a:solidFill>
                  <a:srgbClr val="D5CED9"/>
                </a:solidFill>
                <a:latin typeface="Consolas"/>
                <a:ea typeface="Consolas"/>
                <a:cs typeface="Consolas"/>
                <a:sym typeface="Consolas"/>
              </a:rPr>
              <a:t> </a:t>
            </a:r>
            <a:r>
              <a:rPr lang="es">
                <a:solidFill>
                  <a:srgbClr val="96E072"/>
                </a:solidFill>
                <a:latin typeface="Consolas"/>
                <a:ea typeface="Consolas"/>
                <a:cs typeface="Consolas"/>
                <a:sym typeface="Consolas"/>
              </a:rPr>
              <a:t>""</a:t>
            </a:r>
            <a:endParaRPr>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SzPts val="1800"/>
              <a:buFont typeface="Arial"/>
              <a:buNone/>
            </a:pPr>
            <a:r>
              <a:rPr lang="es">
                <a:solidFill>
                  <a:srgbClr val="C74DED"/>
                </a:solidFill>
                <a:latin typeface="Consolas"/>
                <a:ea typeface="Consolas"/>
                <a:cs typeface="Consolas"/>
                <a:sym typeface="Consolas"/>
              </a:rPr>
              <a:t>var</a:t>
            </a:r>
            <a:r>
              <a:rPr lang="es">
                <a:solidFill>
                  <a:srgbClr val="D5CED9"/>
                </a:solidFill>
                <a:latin typeface="Consolas"/>
                <a:ea typeface="Consolas"/>
                <a:cs typeface="Consolas"/>
                <a:sym typeface="Consolas"/>
              </a:rPr>
              <a:t> </a:t>
            </a:r>
            <a:r>
              <a:rPr lang="es">
                <a:solidFill>
                  <a:srgbClr val="00E8C6"/>
                </a:solidFill>
                <a:latin typeface="Consolas"/>
                <a:ea typeface="Consolas"/>
                <a:cs typeface="Consolas"/>
                <a:sym typeface="Consolas"/>
              </a:rPr>
              <a:t>texto3</a:t>
            </a:r>
            <a:r>
              <a:rPr lang="es">
                <a:solidFill>
                  <a:srgbClr val="D5CED9"/>
                </a:solidFill>
                <a:latin typeface="Consolas"/>
                <a:ea typeface="Consolas"/>
                <a:cs typeface="Consolas"/>
                <a:sym typeface="Consolas"/>
              </a:rPr>
              <a:t> </a:t>
            </a:r>
            <a:r>
              <a:rPr lang="es">
                <a:solidFill>
                  <a:srgbClr val="EE5D43"/>
                </a:solidFill>
                <a:latin typeface="Consolas"/>
                <a:ea typeface="Consolas"/>
                <a:cs typeface="Consolas"/>
                <a:sym typeface="Consolas"/>
              </a:rPr>
              <a:t>=</a:t>
            </a:r>
            <a:r>
              <a:rPr lang="es">
                <a:solidFill>
                  <a:srgbClr val="D5CED9"/>
                </a:solidFill>
                <a:latin typeface="Consolas"/>
                <a:ea typeface="Consolas"/>
                <a:cs typeface="Consolas"/>
                <a:sym typeface="Consolas"/>
              </a:rPr>
              <a:t> </a:t>
            </a:r>
            <a:r>
              <a:rPr lang="es">
                <a:solidFill>
                  <a:srgbClr val="96E072"/>
                </a:solidFill>
                <a:latin typeface="Consolas"/>
                <a:ea typeface="Consolas"/>
                <a:cs typeface="Consolas"/>
                <a:sym typeface="Consolas"/>
              </a:rPr>
              <a:t>"123"</a:t>
            </a:r>
            <a:r>
              <a:rPr lang="es">
                <a:solidFill>
                  <a:srgbClr val="D5CED9"/>
                </a:solidFill>
                <a:latin typeface="Consolas"/>
                <a:ea typeface="Consolas"/>
                <a:cs typeface="Consolas"/>
                <a:sym typeface="Consolas"/>
              </a:rPr>
              <a:t> </a:t>
            </a:r>
            <a:r>
              <a:rPr lang="es">
                <a:solidFill>
                  <a:srgbClr val="5F6167"/>
                </a:solidFill>
                <a:latin typeface="Consolas"/>
                <a:ea typeface="Consolas"/>
                <a:cs typeface="Consolas"/>
                <a:sym typeface="Consolas"/>
              </a:rPr>
              <a:t>// Cuidado, NO es un Number!</a:t>
            </a:r>
            <a:endParaRPr>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SzPts val="1800"/>
              <a:buFont typeface="Arial"/>
              <a:buNone/>
            </a:pPr>
            <a:r>
              <a:rPr lang="es" sz="1800" b="0" i="0" u="none" strike="noStrike" cap="none">
                <a:latin typeface="Arial"/>
                <a:ea typeface="Arial"/>
                <a:cs typeface="Arial"/>
                <a:sym typeface="Arial"/>
              </a:rPr>
              <a:t/>
            </a:r>
            <a:br>
              <a:rPr lang="es" sz="1800" b="0" i="0" u="none" strike="noStrike" cap="none">
                <a:latin typeface="Arial"/>
                <a:ea typeface="Arial"/>
                <a:cs typeface="Arial"/>
                <a:sym typeface="Arial"/>
              </a:rPr>
            </a:br>
            <a:r>
              <a:rPr lang="es" sz="1400" b="0" i="0" u="none" strike="noStrike" cap="none">
                <a:solidFill>
                  <a:srgbClr val="5F6167"/>
                </a:solidFill>
                <a:latin typeface="Consolas"/>
                <a:ea typeface="Consolas"/>
                <a:cs typeface="Consolas"/>
                <a:sym typeface="Consolas"/>
              </a:rPr>
              <a:t>// Declaraci</a:t>
            </a:r>
            <a:r>
              <a:rPr lang="es">
                <a:solidFill>
                  <a:srgbClr val="5F6167"/>
                </a:solidFill>
                <a:latin typeface="Consolas"/>
                <a:ea typeface="Consolas"/>
                <a:cs typeface="Consolas"/>
                <a:sym typeface="Consolas"/>
              </a:rPr>
              <a:t>ón con el constructor new String</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C74DED"/>
              </a:buClr>
              <a:buSzPts val="1400"/>
              <a:buFont typeface="Consolas"/>
              <a:buNone/>
            </a:pPr>
            <a:r>
              <a:rPr lang="es" sz="1400" b="0" i="0" u="none" strike="noStrike" cap="none">
                <a:solidFill>
                  <a:srgbClr val="C74DED"/>
                </a:solidFill>
                <a:latin typeface="Consolas"/>
                <a:ea typeface="Consolas"/>
                <a:cs typeface="Consolas"/>
                <a:sym typeface="Consolas"/>
              </a:rPr>
              <a:t>const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texto1</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new</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String</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"¡Hola a todos!"</a:t>
            </a:r>
            <a:r>
              <a:rPr lang="es" sz="1400" b="0" i="0" u="none" strike="noStrike" cap="none">
                <a:solidFill>
                  <a:srgbClr val="D5CED9"/>
                </a:solidFill>
                <a:latin typeface="Consolas"/>
                <a:ea typeface="Consolas"/>
                <a:cs typeface="Consolas"/>
                <a:sym typeface="Consolas"/>
              </a:rPr>
              <a:t>)</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C74DED"/>
              </a:buClr>
              <a:buSzPts val="1400"/>
              <a:buFont typeface="Consolas"/>
              <a:buNone/>
            </a:pPr>
            <a:r>
              <a:rPr lang="es">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texto2</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new</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String</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"Otro mensaje de texto"</a:t>
            </a:r>
            <a:r>
              <a:rPr lang="es" sz="1400" b="0" i="0" u="none" strike="noStrike" cap="none">
                <a:solidFill>
                  <a:srgbClr val="D5CED9"/>
                </a:solidFill>
                <a:latin typeface="Consolas"/>
                <a:ea typeface="Consolas"/>
                <a:cs typeface="Consolas"/>
                <a:sym typeface="Consolas"/>
              </a:rPr>
              <a:t>)</a:t>
            </a:r>
            <a:endParaRPr sz="1400" b="0" i="0" u="none" strike="noStrike" cap="non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3"/>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String | Propiedades y métodos</a:t>
            </a:r>
            <a:endParaRPr/>
          </a:p>
        </p:txBody>
      </p:sp>
      <p:graphicFrame>
        <p:nvGraphicFramePr>
          <p:cNvPr id="272" name="Google Shape;272;p33"/>
          <p:cNvGraphicFramePr/>
          <p:nvPr/>
        </p:nvGraphicFramePr>
        <p:xfrm>
          <a:off x="902508" y="1322960"/>
          <a:ext cx="3000000" cy="3000000"/>
        </p:xfrm>
        <a:graphic>
          <a:graphicData uri="http://schemas.openxmlformats.org/drawingml/2006/table">
            <a:tbl>
              <a:tblPr>
                <a:noFill/>
                <a:tableStyleId>{1B9B06F7-BEDC-4F84-8464-C0D9F3499852}</a:tableStyleId>
              </a:tblPr>
              <a:tblGrid>
                <a:gridCol w="2055600">
                  <a:extLst>
                    <a:ext uri="{9D8B030D-6E8A-4147-A177-3AD203B41FA5}">
                      <a16:colId xmlns:a16="http://schemas.microsoft.com/office/drawing/2014/main" val="20000"/>
                    </a:ext>
                  </a:extLst>
                </a:gridCol>
                <a:gridCol w="5356425">
                  <a:extLst>
                    <a:ext uri="{9D8B030D-6E8A-4147-A177-3AD203B41FA5}">
                      <a16:colId xmlns:a16="http://schemas.microsoft.com/office/drawing/2014/main" val="20001"/>
                    </a:ext>
                  </a:extLst>
                </a:gridCol>
              </a:tblGrid>
              <a:tr h="324000">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Propiedad</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Descripción</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extLst>
                  <a:ext uri="{0D108BD9-81ED-4DB2-BD59-A6C34878D82A}">
                    <a16:rowId xmlns:a16="http://schemas.microsoft.com/office/drawing/2014/main" val="10000"/>
                  </a:ext>
                </a:extLst>
              </a:tr>
              <a:tr h="32400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.length</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Devuelve el número de caracteres de la variable de tipo string en cuestión</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273" name="Google Shape;273;p33"/>
          <p:cNvGraphicFramePr/>
          <p:nvPr/>
        </p:nvGraphicFramePr>
        <p:xfrm>
          <a:off x="902508" y="2352380"/>
          <a:ext cx="3000000" cy="3000000"/>
        </p:xfrm>
        <a:graphic>
          <a:graphicData uri="http://schemas.openxmlformats.org/drawingml/2006/table">
            <a:tbl>
              <a:tblPr>
                <a:noFill/>
                <a:tableStyleId>{1B9B06F7-BEDC-4F84-8464-C0D9F3499852}</a:tableStyleId>
              </a:tblPr>
              <a:tblGrid>
                <a:gridCol w="2055600">
                  <a:extLst>
                    <a:ext uri="{9D8B030D-6E8A-4147-A177-3AD203B41FA5}">
                      <a16:colId xmlns:a16="http://schemas.microsoft.com/office/drawing/2014/main" val="20000"/>
                    </a:ext>
                  </a:extLst>
                </a:gridCol>
                <a:gridCol w="5356450">
                  <a:extLst>
                    <a:ext uri="{9D8B030D-6E8A-4147-A177-3AD203B41FA5}">
                      <a16:colId xmlns:a16="http://schemas.microsoft.com/office/drawing/2014/main" val="20001"/>
                    </a:ext>
                  </a:extLst>
                </a:gridCol>
              </a:tblGrid>
              <a:tr h="324000">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Método</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Descripción</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extLst>
                  <a:ext uri="{0D108BD9-81ED-4DB2-BD59-A6C34878D82A}">
                    <a16:rowId xmlns:a16="http://schemas.microsoft.com/office/drawing/2014/main" val="10000"/>
                  </a:ext>
                </a:extLst>
              </a:tr>
              <a:tr h="32400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.charAt(pos)</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Devuelve el carácter en la posición pos de la variable.</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2400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.concat(str1, str2...)</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Devuelve el texto de la variable unido a str1, a str2...</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2400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.indexOf(str)</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Devuelve la primera posición del texto str.</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2400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.indexOf(str, from)</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Idem al anterior, partiendo desde la posición from.</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2400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.lastIndexOf(str, from)</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Idem al anterior, pero devuelve la última posición.</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4"/>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String | .length y .concat(str1, str2...)</a:t>
            </a:r>
            <a:endParaRPr/>
          </a:p>
        </p:txBody>
      </p:sp>
      <p:sp>
        <p:nvSpPr>
          <p:cNvPr id="279" name="Google Shape;279;p34"/>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s" sz="1650"/>
              <a:t>La propiedad </a:t>
            </a:r>
            <a:r>
              <a:rPr lang="es" sz="1650" b="1"/>
              <a:t>.length</a:t>
            </a:r>
            <a:r>
              <a:rPr lang="es" sz="1650"/>
              <a:t> devuelve el número de caracteres de una cadena.</a:t>
            </a:r>
            <a:endParaRPr sz="1650"/>
          </a:p>
          <a:p>
            <a:pPr marL="0" lvl="0" indent="0" algn="l" rtl="0">
              <a:spcBef>
                <a:spcPts val="1200"/>
              </a:spcBef>
              <a:spcAft>
                <a:spcPts val="1200"/>
              </a:spcAft>
              <a:buNone/>
            </a:pPr>
            <a:endParaRPr sz="1400"/>
          </a:p>
        </p:txBody>
      </p:sp>
      <p:sp>
        <p:nvSpPr>
          <p:cNvPr id="280" name="Google Shape;280;p34"/>
          <p:cNvSpPr/>
          <p:nvPr/>
        </p:nvSpPr>
        <p:spPr>
          <a:xfrm>
            <a:off x="1956750" y="1746700"/>
            <a:ext cx="5230500" cy="1223400"/>
          </a:xfrm>
          <a:prstGeom prst="rect">
            <a:avLst/>
          </a:prstGeom>
          <a:solidFill>
            <a:srgbClr val="23262E"/>
          </a:solid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 sz="1200">
                <a:solidFill>
                  <a:srgbClr val="5F6167"/>
                </a:solidFill>
                <a:latin typeface="Consolas"/>
                <a:ea typeface="Consolas"/>
                <a:cs typeface="Consolas"/>
                <a:sym typeface="Consolas"/>
              </a:rPr>
              <a:t>// Creamos una variable de texto</a:t>
            </a:r>
            <a:endParaRPr sz="1200">
              <a:solidFill>
                <a:srgbClr val="5F6167"/>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texto1</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"¡Hola a todos!"</a:t>
            </a:r>
            <a:endParaRPr sz="1200">
              <a:solidFill>
                <a:srgbClr val="D5CED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00E8C6"/>
                </a:solidFill>
                <a:latin typeface="Consolas"/>
                <a:ea typeface="Consolas"/>
                <a:cs typeface="Consolas"/>
                <a:sym typeface="Consolas"/>
              </a:rPr>
              <a:t>largo</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F39C12"/>
                </a:solidFill>
                <a:latin typeface="Consolas"/>
                <a:ea typeface="Consolas"/>
                <a:cs typeface="Consolas"/>
                <a:sym typeface="Consolas"/>
              </a:rPr>
              <a:t>texto1</a:t>
            </a:r>
            <a:r>
              <a:rPr lang="es" sz="1200">
                <a:solidFill>
                  <a:srgbClr val="D5CED9"/>
                </a:solidFill>
                <a:latin typeface="Consolas"/>
                <a:ea typeface="Consolas"/>
                <a:cs typeface="Consolas"/>
                <a:sym typeface="Consolas"/>
              </a:rPr>
              <a:t>.</a:t>
            </a:r>
            <a:r>
              <a:rPr lang="es" sz="1200">
                <a:solidFill>
                  <a:srgbClr val="00E8C6"/>
                </a:solidFill>
                <a:latin typeface="Consolas"/>
                <a:ea typeface="Consolas"/>
                <a:cs typeface="Consolas"/>
                <a:sym typeface="Consolas"/>
              </a:rPr>
              <a:t>length</a:t>
            </a:r>
            <a:endParaRPr sz="1200">
              <a:solidFill>
                <a:srgbClr val="00E8C6"/>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F39C12"/>
                </a:solidFill>
                <a:latin typeface="Consolas"/>
                <a:ea typeface="Consolas"/>
                <a:cs typeface="Consolas"/>
                <a:sym typeface="Consolas"/>
              </a:rPr>
              <a:t>console</a:t>
            </a:r>
            <a:r>
              <a:rPr lang="es" sz="1200">
                <a:solidFill>
                  <a:srgbClr val="D5CED9"/>
                </a:solidFill>
                <a:latin typeface="Consolas"/>
                <a:ea typeface="Consolas"/>
                <a:cs typeface="Consolas"/>
                <a:sym typeface="Consolas"/>
              </a:rPr>
              <a:t>.</a:t>
            </a:r>
            <a:r>
              <a:rPr lang="es" sz="1200">
                <a:solidFill>
                  <a:srgbClr val="FFE66D"/>
                </a:solidFill>
                <a:latin typeface="Consolas"/>
                <a:ea typeface="Consolas"/>
                <a:cs typeface="Consolas"/>
                <a:sym typeface="Consolas"/>
              </a:rPr>
              <a:t>log</a:t>
            </a:r>
            <a:r>
              <a:rPr lang="es" sz="1200">
                <a:solidFill>
                  <a:srgbClr val="D5CED9"/>
                </a:solidFill>
                <a:latin typeface="Consolas"/>
                <a:ea typeface="Consolas"/>
                <a:cs typeface="Consolas"/>
                <a:sym typeface="Consolas"/>
              </a:rPr>
              <a:t>(</a:t>
            </a:r>
            <a:r>
              <a:rPr lang="es" sz="1200">
                <a:solidFill>
                  <a:srgbClr val="00E8C6"/>
                </a:solidFill>
                <a:latin typeface="Consolas"/>
                <a:ea typeface="Consolas"/>
                <a:cs typeface="Consolas"/>
                <a:sym typeface="Consolas"/>
              </a:rPr>
              <a:t>largo</a:t>
            </a:r>
            <a:r>
              <a:rPr lang="es" sz="1200">
                <a:solidFill>
                  <a:srgbClr val="D5CED9"/>
                </a:solidFill>
                <a:latin typeface="Consolas"/>
                <a:ea typeface="Consolas"/>
                <a:cs typeface="Consolas"/>
                <a:sym typeface="Consolas"/>
              </a:rPr>
              <a:t>)   </a:t>
            </a:r>
            <a:r>
              <a:rPr lang="es" sz="1200">
                <a:solidFill>
                  <a:srgbClr val="5F6167"/>
                </a:solidFill>
                <a:latin typeface="Consolas"/>
                <a:ea typeface="Consolas"/>
                <a:cs typeface="Consolas"/>
                <a:sym typeface="Consolas"/>
              </a:rPr>
              <a:t>//14</a:t>
            </a:r>
            <a:endParaRPr sz="1200">
              <a:solidFill>
                <a:srgbClr val="5F6167"/>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5F6167"/>
                </a:solidFill>
                <a:latin typeface="Consolas"/>
                <a:ea typeface="Consolas"/>
                <a:cs typeface="Consolas"/>
                <a:sym typeface="Consolas"/>
              </a:rPr>
              <a:t>// Se puede usar directamente:</a:t>
            </a:r>
            <a:endParaRPr sz="1200">
              <a:solidFill>
                <a:srgbClr val="5F6167"/>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F39C12"/>
                </a:solidFill>
                <a:latin typeface="Consolas"/>
                <a:ea typeface="Consolas"/>
                <a:cs typeface="Consolas"/>
                <a:sym typeface="Consolas"/>
              </a:rPr>
              <a:t>console</a:t>
            </a:r>
            <a:r>
              <a:rPr lang="es" sz="1200">
                <a:solidFill>
                  <a:srgbClr val="D5CED9"/>
                </a:solidFill>
                <a:latin typeface="Consolas"/>
                <a:ea typeface="Consolas"/>
                <a:cs typeface="Consolas"/>
                <a:sym typeface="Consolas"/>
              </a:rPr>
              <a:t>.</a:t>
            </a:r>
            <a:r>
              <a:rPr lang="es" sz="1200">
                <a:solidFill>
                  <a:srgbClr val="FFE66D"/>
                </a:solidFill>
                <a:latin typeface="Consolas"/>
                <a:ea typeface="Consolas"/>
                <a:cs typeface="Consolas"/>
                <a:sym typeface="Consolas"/>
              </a:rPr>
              <a:t>log</a:t>
            </a:r>
            <a:r>
              <a:rPr lang="es" sz="1200">
                <a:solidFill>
                  <a:srgbClr val="D5CED9"/>
                </a:solidFill>
                <a:latin typeface="Consolas"/>
                <a:ea typeface="Consolas"/>
                <a:cs typeface="Consolas"/>
                <a:sym typeface="Consolas"/>
              </a:rPr>
              <a:t>(</a:t>
            </a:r>
            <a:r>
              <a:rPr lang="es" sz="1200">
                <a:solidFill>
                  <a:srgbClr val="96E072"/>
                </a:solidFill>
                <a:latin typeface="Consolas"/>
                <a:ea typeface="Consolas"/>
                <a:cs typeface="Consolas"/>
                <a:sym typeface="Consolas"/>
              </a:rPr>
              <a:t>"Hola"</a:t>
            </a:r>
            <a:r>
              <a:rPr lang="es" sz="1200">
                <a:solidFill>
                  <a:srgbClr val="D5CED9"/>
                </a:solidFill>
                <a:latin typeface="Consolas"/>
                <a:ea typeface="Consolas"/>
                <a:cs typeface="Consolas"/>
                <a:sym typeface="Consolas"/>
              </a:rPr>
              <a:t>.</a:t>
            </a:r>
            <a:r>
              <a:rPr lang="es" sz="1200">
                <a:solidFill>
                  <a:srgbClr val="00E8C6"/>
                </a:solidFill>
                <a:latin typeface="Consolas"/>
                <a:ea typeface="Consolas"/>
                <a:cs typeface="Consolas"/>
                <a:sym typeface="Consolas"/>
              </a:rPr>
              <a:t>length</a:t>
            </a:r>
            <a:r>
              <a:rPr lang="es" sz="1200">
                <a:solidFill>
                  <a:srgbClr val="D5CED9"/>
                </a:solidFill>
                <a:latin typeface="Consolas"/>
                <a:ea typeface="Consolas"/>
                <a:cs typeface="Consolas"/>
                <a:sym typeface="Consolas"/>
              </a:rPr>
              <a:t>) </a:t>
            </a:r>
            <a:r>
              <a:rPr lang="es" sz="1200">
                <a:solidFill>
                  <a:srgbClr val="5F6167"/>
                </a:solidFill>
                <a:latin typeface="Consolas"/>
                <a:ea typeface="Consolas"/>
                <a:cs typeface="Consolas"/>
                <a:sym typeface="Consolas"/>
              </a:rPr>
              <a:t>//4</a:t>
            </a:r>
            <a:endParaRPr sz="1200">
              <a:solidFill>
                <a:srgbClr val="5F6167"/>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200">
              <a:solidFill>
                <a:srgbClr val="6A9955"/>
              </a:solidFill>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400"/>
              <a:buFont typeface="Consolas"/>
              <a:buNone/>
            </a:pPr>
            <a:endParaRPr>
              <a:solidFill>
                <a:srgbClr val="5F6167"/>
              </a:solidFill>
              <a:latin typeface="Consolas"/>
              <a:ea typeface="Consolas"/>
              <a:cs typeface="Consolas"/>
              <a:sym typeface="Consolas"/>
            </a:endParaRPr>
          </a:p>
        </p:txBody>
      </p:sp>
      <p:sp>
        <p:nvSpPr>
          <p:cNvPr id="281" name="Google Shape;281;p34"/>
          <p:cNvSpPr txBox="1"/>
          <p:nvPr/>
        </p:nvSpPr>
        <p:spPr>
          <a:xfrm>
            <a:off x="388400" y="3050700"/>
            <a:ext cx="8285400" cy="438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 sz="1650" b="1">
                <a:solidFill>
                  <a:schemeClr val="dk2"/>
                </a:solidFill>
                <a:latin typeface="Montserrat"/>
                <a:ea typeface="Montserrat"/>
                <a:cs typeface="Montserrat"/>
                <a:sym typeface="Montserrat"/>
              </a:rPr>
              <a:t>.concat(str1, str2...) </a:t>
            </a:r>
            <a:r>
              <a:rPr lang="es" sz="1650">
                <a:solidFill>
                  <a:schemeClr val="dk2"/>
                </a:solidFill>
                <a:latin typeface="Montserrat"/>
                <a:ea typeface="Montserrat"/>
                <a:cs typeface="Montserrat"/>
                <a:sym typeface="Montserrat"/>
              </a:rPr>
              <a:t>concatena cadenas. Su función es similar al operador “+”:</a:t>
            </a:r>
            <a:endParaRPr sz="1650">
              <a:solidFill>
                <a:schemeClr val="dk2"/>
              </a:solidFill>
              <a:latin typeface="Montserrat"/>
              <a:ea typeface="Montserrat"/>
              <a:cs typeface="Montserrat"/>
              <a:sym typeface="Montserrat"/>
            </a:endParaRPr>
          </a:p>
        </p:txBody>
      </p:sp>
      <p:sp>
        <p:nvSpPr>
          <p:cNvPr id="282" name="Google Shape;282;p34"/>
          <p:cNvSpPr/>
          <p:nvPr/>
        </p:nvSpPr>
        <p:spPr>
          <a:xfrm>
            <a:off x="1956750" y="3437050"/>
            <a:ext cx="5230500" cy="1262100"/>
          </a:xfrm>
          <a:prstGeom prst="rect">
            <a:avLst/>
          </a:prstGeom>
          <a:solidFill>
            <a:srgbClr val="23262E"/>
          </a:solid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 sz="1200">
                <a:solidFill>
                  <a:srgbClr val="5F6167"/>
                </a:solidFill>
                <a:latin typeface="Consolas"/>
                <a:ea typeface="Consolas"/>
                <a:cs typeface="Consolas"/>
                <a:sym typeface="Consolas"/>
              </a:rPr>
              <a:t>// Creamos una variable de texto</a:t>
            </a:r>
            <a:endParaRPr sz="1200">
              <a:solidFill>
                <a:srgbClr val="5F6167"/>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cad</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"¡Hola "</a:t>
            </a:r>
            <a:endParaRPr sz="1200">
              <a:solidFill>
                <a:srgbClr val="D5CED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5F6167"/>
                </a:solidFill>
                <a:latin typeface="Consolas"/>
                <a:ea typeface="Consolas"/>
                <a:cs typeface="Consolas"/>
                <a:sym typeface="Consolas"/>
              </a:rPr>
              <a:t>// Concatenamos con otra</a:t>
            </a:r>
            <a:endParaRPr sz="1200">
              <a:solidFill>
                <a:srgbClr val="5F6167"/>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saludo</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F39C12"/>
                </a:solidFill>
                <a:latin typeface="Consolas"/>
                <a:ea typeface="Consolas"/>
                <a:cs typeface="Consolas"/>
                <a:sym typeface="Consolas"/>
              </a:rPr>
              <a:t>cad</a:t>
            </a:r>
            <a:r>
              <a:rPr lang="es" sz="1200">
                <a:solidFill>
                  <a:srgbClr val="D5CED9"/>
                </a:solidFill>
                <a:latin typeface="Consolas"/>
                <a:ea typeface="Consolas"/>
                <a:cs typeface="Consolas"/>
                <a:sym typeface="Consolas"/>
              </a:rPr>
              <a:t>.</a:t>
            </a:r>
            <a:r>
              <a:rPr lang="es" sz="1200">
                <a:solidFill>
                  <a:srgbClr val="FFE66D"/>
                </a:solidFill>
                <a:latin typeface="Consolas"/>
                <a:ea typeface="Consolas"/>
                <a:cs typeface="Consolas"/>
                <a:sym typeface="Consolas"/>
              </a:rPr>
              <a:t>concat</a:t>
            </a:r>
            <a:r>
              <a:rPr lang="es" sz="1200">
                <a:solidFill>
                  <a:srgbClr val="D5CED9"/>
                </a:solidFill>
                <a:latin typeface="Consolas"/>
                <a:ea typeface="Consolas"/>
                <a:cs typeface="Consolas"/>
                <a:sym typeface="Consolas"/>
              </a:rPr>
              <a:t>(</a:t>
            </a:r>
            <a:r>
              <a:rPr lang="es" sz="1200">
                <a:solidFill>
                  <a:srgbClr val="96E072"/>
                </a:solidFill>
                <a:latin typeface="Consolas"/>
                <a:ea typeface="Consolas"/>
                <a:cs typeface="Consolas"/>
                <a:sym typeface="Consolas"/>
              </a:rPr>
              <a:t>"Codo a Codo!"</a:t>
            </a: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5F6167"/>
                </a:solidFill>
                <a:latin typeface="Consolas"/>
                <a:ea typeface="Consolas"/>
                <a:cs typeface="Consolas"/>
                <a:sym typeface="Consolas"/>
              </a:rPr>
              <a:t>// Y en la consola vemos "¡Hola Codo a Codo!"</a:t>
            </a:r>
            <a:endParaRPr sz="1200">
              <a:solidFill>
                <a:srgbClr val="5F6167"/>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F39C12"/>
                </a:solidFill>
                <a:latin typeface="Consolas"/>
                <a:ea typeface="Consolas"/>
                <a:cs typeface="Consolas"/>
                <a:sym typeface="Consolas"/>
              </a:rPr>
              <a:t>console</a:t>
            </a:r>
            <a:r>
              <a:rPr lang="es" sz="1200">
                <a:solidFill>
                  <a:srgbClr val="D5CED9"/>
                </a:solidFill>
                <a:latin typeface="Consolas"/>
                <a:ea typeface="Consolas"/>
                <a:cs typeface="Consolas"/>
                <a:sym typeface="Consolas"/>
              </a:rPr>
              <a:t>.</a:t>
            </a:r>
            <a:r>
              <a:rPr lang="es" sz="1200">
                <a:solidFill>
                  <a:srgbClr val="FFE66D"/>
                </a:solidFill>
                <a:latin typeface="Consolas"/>
                <a:ea typeface="Consolas"/>
                <a:cs typeface="Consolas"/>
                <a:sym typeface="Consolas"/>
              </a:rPr>
              <a:t>log</a:t>
            </a:r>
            <a:r>
              <a:rPr lang="es" sz="1200">
                <a:solidFill>
                  <a:srgbClr val="D5CED9"/>
                </a:solidFill>
                <a:latin typeface="Consolas"/>
                <a:ea typeface="Consolas"/>
                <a:cs typeface="Consolas"/>
                <a:sym typeface="Consolas"/>
              </a:rPr>
              <a:t>(</a:t>
            </a:r>
            <a:r>
              <a:rPr lang="es" sz="1200">
                <a:solidFill>
                  <a:srgbClr val="00E8C6"/>
                </a:solidFill>
                <a:latin typeface="Consolas"/>
                <a:ea typeface="Consolas"/>
                <a:cs typeface="Consolas"/>
                <a:sym typeface="Consolas"/>
              </a:rPr>
              <a:t>saludo</a:t>
            </a:r>
            <a:r>
              <a:rPr lang="es" sz="1200">
                <a:solidFill>
                  <a:srgbClr val="D5CED9"/>
                </a:solidFill>
                <a:latin typeface="Consolas"/>
                <a:ea typeface="Consolas"/>
                <a:cs typeface="Consolas"/>
                <a:sym typeface="Consolas"/>
              </a:rPr>
              <a:t>)</a:t>
            </a:r>
            <a:endParaRPr sz="1200">
              <a:solidFill>
                <a:srgbClr val="C74DED"/>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7"/>
          <p:cNvSpPr txBox="1">
            <a:spLocks noGrp="1"/>
          </p:cNvSpPr>
          <p:nvPr>
            <p:ph type="ctrTitle"/>
          </p:nvPr>
        </p:nvSpPr>
        <p:spPr>
          <a:xfrm>
            <a:off x="311700" y="1226800"/>
            <a:ext cx="8520600" cy="1570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b="0"/>
              <a:t>Objetos</a:t>
            </a:r>
            <a:endParaRPr b="0"/>
          </a:p>
        </p:txBody>
      </p:sp>
      <p:sp>
        <p:nvSpPr>
          <p:cNvPr id="150" name="Google Shape;150;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51" name="Google Shape;151;p17"/>
          <p:cNvPicPr preferRelativeResize="0"/>
          <p:nvPr/>
        </p:nvPicPr>
        <p:blipFill>
          <a:blip r:embed="rId3">
            <a:alphaModFix/>
          </a:blip>
          <a:stretch>
            <a:fillRect/>
          </a:stretch>
        </p:blipFill>
        <p:spPr>
          <a:xfrm>
            <a:off x="4210050" y="2868475"/>
            <a:ext cx="723900"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5"/>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String | charAt(pos)</a:t>
            </a:r>
            <a:endParaRPr/>
          </a:p>
        </p:txBody>
      </p:sp>
      <p:sp>
        <p:nvSpPr>
          <p:cNvPr id="288" name="Google Shape;288;p35"/>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50" b="1"/>
              <a:t>Charat</a:t>
            </a:r>
            <a:r>
              <a:rPr lang="es" sz="1650"/>
              <a:t> devuelve el carácter ubicado una posición determinada dentro del string. Podemos guardarlo en una variable, mostrarlo en el documento o en la consola. Cada caracter está almacenado en una posición:</a:t>
            </a:r>
            <a:endParaRPr sz="1650"/>
          </a:p>
          <a:p>
            <a:pPr marL="0" lvl="0" indent="0" algn="l" rtl="0">
              <a:spcBef>
                <a:spcPts val="1200"/>
              </a:spcBef>
              <a:spcAft>
                <a:spcPts val="0"/>
              </a:spcAft>
              <a:buNone/>
            </a:pPr>
            <a:endParaRPr sz="1650"/>
          </a:p>
          <a:p>
            <a:pPr marL="0" lvl="0" indent="0" algn="l" rtl="0">
              <a:spcBef>
                <a:spcPts val="1200"/>
              </a:spcBef>
              <a:spcAft>
                <a:spcPts val="0"/>
              </a:spcAft>
              <a:buClr>
                <a:schemeClr val="dk1"/>
              </a:buClr>
              <a:buSzPts val="1100"/>
              <a:buFont typeface="Arial"/>
              <a:buNone/>
            </a:pPr>
            <a:endParaRPr sz="1650"/>
          </a:p>
          <a:p>
            <a:pPr marL="0" lvl="0" indent="0" algn="l" rtl="0">
              <a:spcBef>
                <a:spcPts val="1200"/>
              </a:spcBef>
              <a:spcAft>
                <a:spcPts val="0"/>
              </a:spcAft>
              <a:buClr>
                <a:schemeClr val="dk1"/>
              </a:buClr>
              <a:buSzPts val="1100"/>
              <a:buFont typeface="Arial"/>
              <a:buNone/>
            </a:pPr>
            <a:endParaRPr sz="1650"/>
          </a:p>
          <a:p>
            <a:pPr marL="0" lvl="0" indent="0" algn="l" rtl="0">
              <a:spcBef>
                <a:spcPts val="1200"/>
              </a:spcBef>
              <a:spcAft>
                <a:spcPts val="1200"/>
              </a:spcAft>
              <a:buNone/>
            </a:pPr>
            <a:endParaRPr sz="1650"/>
          </a:p>
        </p:txBody>
      </p:sp>
      <p:sp>
        <p:nvSpPr>
          <p:cNvPr id="289" name="Google Shape;289;p35"/>
          <p:cNvSpPr/>
          <p:nvPr/>
        </p:nvSpPr>
        <p:spPr>
          <a:xfrm>
            <a:off x="593900" y="2418000"/>
            <a:ext cx="3019500" cy="3075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74DED"/>
              </a:buClr>
              <a:buSzPts val="1400"/>
              <a:buFont typeface="Consolas"/>
              <a:buNone/>
            </a:pPr>
            <a:r>
              <a:rPr lang="es" sz="1200" i="0" u="none" strike="noStrike" cap="none">
                <a:solidFill>
                  <a:srgbClr val="C74DED"/>
                </a:solidFill>
                <a:latin typeface="Consolas"/>
                <a:ea typeface="Consolas"/>
                <a:cs typeface="Consolas"/>
                <a:sym typeface="Consolas"/>
              </a:rPr>
              <a:t>var</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00E8C6"/>
                </a:solidFill>
                <a:latin typeface="Consolas"/>
                <a:ea typeface="Consolas"/>
                <a:cs typeface="Consolas"/>
                <a:sym typeface="Consolas"/>
              </a:rPr>
              <a:t>cad</a:t>
            </a:r>
            <a:r>
              <a:rPr lang="es" sz="1200" i="0" u="none" strike="noStrike" cap="none">
                <a:solidFill>
                  <a:srgbClr val="EE5D43"/>
                </a:solidFill>
                <a:latin typeface="Consolas"/>
                <a:ea typeface="Consolas"/>
                <a:cs typeface="Consolas"/>
                <a:sym typeface="Consolas"/>
              </a:rPr>
              <a:t>=</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96E072"/>
                </a:solidFill>
                <a:latin typeface="Consolas"/>
                <a:ea typeface="Consolas"/>
                <a:cs typeface="Consolas"/>
                <a:sym typeface="Consolas"/>
              </a:rPr>
              <a:t>"hola como estas"</a:t>
            </a:r>
            <a:endParaRPr sz="1200" i="0" u="none" strike="noStrike" cap="none">
              <a:latin typeface="Consolas"/>
              <a:ea typeface="Consolas"/>
              <a:cs typeface="Consolas"/>
              <a:sym typeface="Consolas"/>
            </a:endParaRPr>
          </a:p>
        </p:txBody>
      </p:sp>
      <p:pic>
        <p:nvPicPr>
          <p:cNvPr id="290" name="Google Shape;290;p35"/>
          <p:cNvPicPr preferRelativeResize="0"/>
          <p:nvPr/>
        </p:nvPicPr>
        <p:blipFill rotWithShape="1">
          <a:blip r:embed="rId3">
            <a:alphaModFix/>
          </a:blip>
          <a:srcRect/>
          <a:stretch/>
        </p:blipFill>
        <p:spPr>
          <a:xfrm>
            <a:off x="3852830" y="2376625"/>
            <a:ext cx="4581000" cy="390240"/>
          </a:xfrm>
          <a:prstGeom prst="rect">
            <a:avLst/>
          </a:prstGeom>
          <a:noFill/>
          <a:ln>
            <a:noFill/>
          </a:ln>
        </p:spPr>
      </p:pic>
      <p:sp>
        <p:nvSpPr>
          <p:cNvPr id="291" name="Google Shape;291;p35"/>
          <p:cNvSpPr/>
          <p:nvPr/>
        </p:nvSpPr>
        <p:spPr>
          <a:xfrm>
            <a:off x="1172200" y="2981875"/>
            <a:ext cx="5743500" cy="1442400"/>
          </a:xfrm>
          <a:prstGeom prst="rect">
            <a:avLst/>
          </a:prstGeom>
          <a:solidFill>
            <a:srgbClr val="23262E"/>
          </a:solidFill>
          <a:ln>
            <a:noFill/>
          </a:ln>
        </p:spPr>
        <p:txBody>
          <a:bodyPr spcFirstLastPara="1" wrap="square" lIns="91425" tIns="45700" rIns="91425" bIns="45700" anchor="t" anchorCtr="0">
            <a:noAutofit/>
          </a:bodyPr>
          <a:lstStyle/>
          <a:p>
            <a:pPr marL="0" lvl="0" indent="0" algn="l" rtl="0">
              <a:spcBef>
                <a:spcPts val="0"/>
              </a:spcBef>
              <a:spcAft>
                <a:spcPts val="0"/>
              </a:spcAft>
              <a:buClr>
                <a:srgbClr val="C74DED"/>
              </a:buClr>
              <a:buSzPts val="1400"/>
              <a:buFont typeface="Consolas"/>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cad</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"hola como estas"</a:t>
            </a:r>
            <a:endParaRPr sz="1200">
              <a:solidFill>
                <a:srgbClr val="F39C12"/>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i="0" u="none" strike="noStrike" cap="none">
                <a:solidFill>
                  <a:srgbClr val="F39C12"/>
                </a:solidFill>
                <a:latin typeface="Consolas"/>
                <a:ea typeface="Consolas"/>
                <a:cs typeface="Consolas"/>
                <a:sym typeface="Consolas"/>
              </a:rPr>
              <a:t>document</a:t>
            </a:r>
            <a:r>
              <a:rPr lang="es" sz="1200" i="0" u="none" strike="noStrike" cap="none">
                <a:solidFill>
                  <a:srgbClr val="D5CED9"/>
                </a:solidFill>
                <a:latin typeface="Consolas"/>
                <a:ea typeface="Consolas"/>
                <a:cs typeface="Consolas"/>
                <a:sym typeface="Consolas"/>
              </a:rPr>
              <a:t>.</a:t>
            </a:r>
            <a:r>
              <a:rPr lang="es" sz="1200" i="0" u="none" strike="noStrike" cap="none">
                <a:solidFill>
                  <a:srgbClr val="FFE66D"/>
                </a:solidFill>
                <a:latin typeface="Consolas"/>
                <a:ea typeface="Consolas"/>
                <a:cs typeface="Consolas"/>
                <a:sym typeface="Consolas"/>
              </a:rPr>
              <a:t>write</a:t>
            </a:r>
            <a:r>
              <a:rPr lang="es" sz="1200" i="0" u="none" strike="noStrike" cap="none">
                <a:solidFill>
                  <a:srgbClr val="D5CED9"/>
                </a:solidFill>
                <a:latin typeface="Consolas"/>
                <a:ea typeface="Consolas"/>
                <a:cs typeface="Consolas"/>
                <a:sym typeface="Consolas"/>
              </a:rPr>
              <a:t>(</a:t>
            </a:r>
            <a:r>
              <a:rPr lang="es" sz="1200" i="0" u="none" strike="noStrike" cap="none">
                <a:solidFill>
                  <a:srgbClr val="96E072"/>
                </a:solidFill>
                <a:latin typeface="Consolas"/>
                <a:ea typeface="Consolas"/>
                <a:cs typeface="Consolas"/>
                <a:sym typeface="Consolas"/>
              </a:rPr>
              <a:t>"CHARAT &lt;br&gt;"</a:t>
            </a:r>
            <a:r>
              <a:rPr lang="es" sz="1200" i="0" u="none" strike="noStrike" cap="none">
                <a:solidFill>
                  <a:srgbClr val="D5CED9"/>
                </a:solidFill>
                <a:latin typeface="Consolas"/>
                <a:ea typeface="Consolas"/>
                <a:cs typeface="Consolas"/>
                <a:sym typeface="Consolas"/>
              </a:rPr>
              <a:t>)</a:t>
            </a:r>
            <a:endParaRPr sz="1200" i="0" u="none" strike="noStrike" cap="none">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i="0" u="none" strike="noStrike" cap="none">
                <a:solidFill>
                  <a:srgbClr val="F39C12"/>
                </a:solidFill>
                <a:latin typeface="Consolas"/>
                <a:ea typeface="Consolas"/>
                <a:cs typeface="Consolas"/>
                <a:sym typeface="Consolas"/>
              </a:rPr>
              <a:t>document</a:t>
            </a:r>
            <a:r>
              <a:rPr lang="es" sz="1200" i="0" u="none" strike="noStrike" cap="none">
                <a:solidFill>
                  <a:srgbClr val="D5CED9"/>
                </a:solidFill>
                <a:latin typeface="Consolas"/>
                <a:ea typeface="Consolas"/>
                <a:cs typeface="Consolas"/>
                <a:sym typeface="Consolas"/>
              </a:rPr>
              <a:t>.</a:t>
            </a:r>
            <a:r>
              <a:rPr lang="es" sz="1200" i="0" u="none" strike="noStrike" cap="none">
                <a:solidFill>
                  <a:srgbClr val="FFE66D"/>
                </a:solidFill>
                <a:latin typeface="Consolas"/>
                <a:ea typeface="Consolas"/>
                <a:cs typeface="Consolas"/>
                <a:sym typeface="Consolas"/>
              </a:rPr>
              <a:t>write</a:t>
            </a:r>
            <a:r>
              <a:rPr lang="es" sz="1200" i="0" u="none" strike="noStrike" cap="none">
                <a:solidFill>
                  <a:srgbClr val="D5CED9"/>
                </a:solidFill>
                <a:latin typeface="Consolas"/>
                <a:ea typeface="Consolas"/>
                <a:cs typeface="Consolas"/>
                <a:sym typeface="Consolas"/>
              </a:rPr>
              <a:t>(</a:t>
            </a:r>
            <a:r>
              <a:rPr lang="es" sz="1200" i="0" u="none" strike="noStrike" cap="none">
                <a:solidFill>
                  <a:srgbClr val="F39C12"/>
                </a:solidFill>
                <a:latin typeface="Consolas"/>
                <a:ea typeface="Consolas"/>
                <a:cs typeface="Consolas"/>
                <a:sym typeface="Consolas"/>
              </a:rPr>
              <a:t>cad</a:t>
            </a:r>
            <a:r>
              <a:rPr lang="es" sz="1200" i="0" u="none" strike="noStrike" cap="none">
                <a:solidFill>
                  <a:srgbClr val="D5CED9"/>
                </a:solidFill>
                <a:latin typeface="Consolas"/>
                <a:ea typeface="Consolas"/>
                <a:cs typeface="Consolas"/>
                <a:sym typeface="Consolas"/>
              </a:rPr>
              <a:t>.</a:t>
            </a:r>
            <a:r>
              <a:rPr lang="es" sz="1200" i="0" u="none" strike="noStrike" cap="none">
                <a:solidFill>
                  <a:srgbClr val="FFE66D"/>
                </a:solidFill>
                <a:latin typeface="Consolas"/>
                <a:ea typeface="Consolas"/>
                <a:cs typeface="Consolas"/>
                <a:sym typeface="Consolas"/>
              </a:rPr>
              <a:t>charAt</a:t>
            </a:r>
            <a:r>
              <a:rPr lang="es" sz="1200" i="0" u="none" strike="noStrike" cap="none">
                <a:solidFill>
                  <a:srgbClr val="D5CED9"/>
                </a:solidFill>
                <a:latin typeface="Consolas"/>
                <a:ea typeface="Consolas"/>
                <a:cs typeface="Consolas"/>
                <a:sym typeface="Consolas"/>
              </a:rPr>
              <a:t>(</a:t>
            </a:r>
            <a:r>
              <a:rPr lang="es" sz="1200" i="0" u="none" strike="noStrike" cap="none">
                <a:solidFill>
                  <a:srgbClr val="F39C12"/>
                </a:solidFill>
                <a:latin typeface="Consolas"/>
                <a:ea typeface="Consolas"/>
                <a:cs typeface="Consolas"/>
                <a:sym typeface="Consolas"/>
              </a:rPr>
              <a:t>0</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5F6167"/>
                </a:solidFill>
                <a:latin typeface="Consolas"/>
                <a:ea typeface="Consolas"/>
                <a:cs typeface="Consolas"/>
                <a:sym typeface="Consolas"/>
              </a:rPr>
              <a:t>// devuelve "h"</a:t>
            </a:r>
            <a:endParaRPr sz="1200" i="0" u="none" strike="noStrike" cap="none">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400"/>
              <a:buFont typeface="Consolas"/>
              <a:buNone/>
            </a:pPr>
            <a:r>
              <a:rPr lang="es" sz="1200" i="0" u="none" strike="noStrike" cap="none">
                <a:solidFill>
                  <a:srgbClr val="C74DED"/>
                </a:solidFill>
                <a:latin typeface="Consolas"/>
                <a:ea typeface="Consolas"/>
                <a:cs typeface="Consolas"/>
                <a:sym typeface="Consolas"/>
              </a:rPr>
              <a:t>var</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00E8C6"/>
                </a:solidFill>
                <a:latin typeface="Consolas"/>
                <a:ea typeface="Consolas"/>
                <a:cs typeface="Consolas"/>
                <a:sym typeface="Consolas"/>
              </a:rPr>
              <a:t>pos1</a:t>
            </a:r>
            <a:r>
              <a:rPr lang="es" sz="1200" i="0" u="none" strike="noStrike" cap="none">
                <a:solidFill>
                  <a:srgbClr val="EE5D43"/>
                </a:solidFill>
                <a:latin typeface="Consolas"/>
                <a:ea typeface="Consolas"/>
                <a:cs typeface="Consolas"/>
                <a:sym typeface="Consolas"/>
              </a:rPr>
              <a:t>=</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00E8C6"/>
                </a:solidFill>
                <a:latin typeface="Consolas"/>
                <a:ea typeface="Consolas"/>
                <a:cs typeface="Consolas"/>
                <a:sym typeface="Consolas"/>
              </a:rPr>
              <a:t>cad</a:t>
            </a:r>
            <a:r>
              <a:rPr lang="es" sz="1200" i="0" u="none" strike="noStrike" cap="none">
                <a:solidFill>
                  <a:srgbClr val="D5CED9"/>
                </a:solidFill>
                <a:latin typeface="Consolas"/>
                <a:ea typeface="Consolas"/>
                <a:cs typeface="Consolas"/>
                <a:sym typeface="Consolas"/>
              </a:rPr>
              <a:t>[</a:t>
            </a:r>
            <a:r>
              <a:rPr lang="es" sz="1200" i="0" u="none" strike="noStrike" cap="none">
                <a:solidFill>
                  <a:srgbClr val="F39C12"/>
                </a:solidFill>
                <a:latin typeface="Consolas"/>
                <a:ea typeface="Consolas"/>
                <a:cs typeface="Consolas"/>
                <a:sym typeface="Consolas"/>
              </a:rPr>
              <a:t>1</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5F6167"/>
                </a:solidFill>
                <a:latin typeface="Consolas"/>
                <a:ea typeface="Consolas"/>
                <a:cs typeface="Consolas"/>
                <a:sym typeface="Consolas"/>
              </a:rPr>
              <a:t>//</a:t>
            </a:r>
            <a:r>
              <a:rPr lang="es" sz="1200">
                <a:solidFill>
                  <a:srgbClr val="5F6167"/>
                </a:solidFill>
                <a:latin typeface="Consolas"/>
                <a:ea typeface="Consolas"/>
                <a:cs typeface="Consolas"/>
                <a:sym typeface="Consolas"/>
              </a:rPr>
              <a:t>Almaceno en pos1 el caracter 1(“</a:t>
            </a:r>
            <a:r>
              <a:rPr lang="es" sz="1200" i="0" u="none" strike="noStrike" cap="none">
                <a:solidFill>
                  <a:srgbClr val="5F6167"/>
                </a:solidFill>
                <a:latin typeface="Consolas"/>
                <a:ea typeface="Consolas"/>
                <a:cs typeface="Consolas"/>
                <a:sym typeface="Consolas"/>
              </a:rPr>
              <a:t>o</a:t>
            </a:r>
            <a:r>
              <a:rPr lang="es" sz="1200">
                <a:solidFill>
                  <a:srgbClr val="5F6167"/>
                </a:solidFill>
                <a:latin typeface="Consolas"/>
                <a:ea typeface="Consolas"/>
                <a:cs typeface="Consolas"/>
                <a:sym typeface="Consolas"/>
              </a:rPr>
              <a:t>”)</a:t>
            </a:r>
            <a:endParaRPr sz="1200" i="0" u="none" strike="noStrike" cap="none">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400"/>
              <a:buFont typeface="Consolas"/>
              <a:buNone/>
            </a:pPr>
            <a:r>
              <a:rPr lang="es" sz="1200" i="0" u="none" strike="noStrike" cap="none">
                <a:solidFill>
                  <a:srgbClr val="C74DED"/>
                </a:solidFill>
                <a:latin typeface="Consolas"/>
                <a:ea typeface="Consolas"/>
                <a:cs typeface="Consolas"/>
                <a:sym typeface="Consolas"/>
              </a:rPr>
              <a:t>var</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00E8C6"/>
                </a:solidFill>
                <a:latin typeface="Consolas"/>
                <a:ea typeface="Consolas"/>
                <a:cs typeface="Consolas"/>
                <a:sym typeface="Consolas"/>
              </a:rPr>
              <a:t>pos2</a:t>
            </a:r>
            <a:r>
              <a:rPr lang="es" sz="1200" i="0" u="none" strike="noStrike" cap="none">
                <a:solidFill>
                  <a:srgbClr val="EE5D43"/>
                </a:solidFill>
                <a:latin typeface="Consolas"/>
                <a:ea typeface="Consolas"/>
                <a:cs typeface="Consolas"/>
                <a:sym typeface="Consolas"/>
              </a:rPr>
              <a:t>=</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00E8C6"/>
                </a:solidFill>
                <a:latin typeface="Consolas"/>
                <a:ea typeface="Consolas"/>
                <a:cs typeface="Consolas"/>
                <a:sym typeface="Consolas"/>
              </a:rPr>
              <a:t>cad</a:t>
            </a:r>
            <a:r>
              <a:rPr lang="es" sz="1200" i="0" u="none" strike="noStrike" cap="none">
                <a:solidFill>
                  <a:srgbClr val="D5CED9"/>
                </a:solidFill>
                <a:latin typeface="Consolas"/>
                <a:ea typeface="Consolas"/>
                <a:cs typeface="Consolas"/>
                <a:sym typeface="Consolas"/>
              </a:rPr>
              <a:t>[</a:t>
            </a:r>
            <a:r>
              <a:rPr lang="es" sz="1200" i="0" u="none" strike="noStrike" cap="none">
                <a:solidFill>
                  <a:srgbClr val="F39C12"/>
                </a:solidFill>
                <a:latin typeface="Consolas"/>
                <a:ea typeface="Consolas"/>
                <a:cs typeface="Consolas"/>
                <a:sym typeface="Consolas"/>
              </a:rPr>
              <a:t>20</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5F6167"/>
                </a:solidFill>
                <a:latin typeface="Consolas"/>
                <a:ea typeface="Consolas"/>
                <a:cs typeface="Consolas"/>
                <a:sym typeface="Consolas"/>
              </a:rPr>
              <a:t>//indefinido (no hay elemento nro 20)</a:t>
            </a:r>
            <a:endParaRPr sz="1200" i="0" u="none" strike="noStrike" cap="none">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i="0" u="none" strike="noStrike" cap="none">
                <a:solidFill>
                  <a:srgbClr val="F39C12"/>
                </a:solidFill>
                <a:latin typeface="Consolas"/>
                <a:ea typeface="Consolas"/>
                <a:cs typeface="Consolas"/>
                <a:sym typeface="Consolas"/>
              </a:rPr>
              <a:t>document</a:t>
            </a:r>
            <a:r>
              <a:rPr lang="es" sz="1200" i="0" u="none" strike="noStrike" cap="none">
                <a:solidFill>
                  <a:srgbClr val="D5CED9"/>
                </a:solidFill>
                <a:latin typeface="Consolas"/>
                <a:ea typeface="Consolas"/>
                <a:cs typeface="Consolas"/>
                <a:sym typeface="Consolas"/>
              </a:rPr>
              <a:t>.</a:t>
            </a:r>
            <a:r>
              <a:rPr lang="es" sz="1200" i="0" u="none" strike="noStrike" cap="none">
                <a:solidFill>
                  <a:srgbClr val="FFE66D"/>
                </a:solidFill>
                <a:latin typeface="Consolas"/>
                <a:ea typeface="Consolas"/>
                <a:cs typeface="Consolas"/>
                <a:sym typeface="Consolas"/>
              </a:rPr>
              <a:t>write</a:t>
            </a:r>
            <a:r>
              <a:rPr lang="es" sz="1200" i="0" u="none" strike="noStrike" cap="none">
                <a:solidFill>
                  <a:srgbClr val="D5CED9"/>
                </a:solidFill>
                <a:latin typeface="Consolas"/>
                <a:ea typeface="Consolas"/>
                <a:cs typeface="Consolas"/>
                <a:sym typeface="Consolas"/>
              </a:rPr>
              <a:t>(</a:t>
            </a:r>
            <a:r>
              <a:rPr lang="es" sz="1200" i="0" u="none" strike="noStrike" cap="none">
                <a:solidFill>
                  <a:srgbClr val="00E8C6"/>
                </a:solidFill>
                <a:latin typeface="Consolas"/>
                <a:ea typeface="Consolas"/>
                <a:cs typeface="Consolas"/>
                <a:sym typeface="Consolas"/>
              </a:rPr>
              <a:t>pos1</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5F6167"/>
                </a:solidFill>
                <a:latin typeface="Consolas"/>
                <a:ea typeface="Consolas"/>
                <a:cs typeface="Consolas"/>
                <a:sym typeface="Consolas"/>
              </a:rPr>
              <a:t>//devuelve o</a:t>
            </a:r>
            <a:endParaRPr sz="1200" i="0" u="none" strike="noStrike" cap="none">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i="0" u="none" strike="noStrike" cap="none">
                <a:solidFill>
                  <a:srgbClr val="F39C12"/>
                </a:solidFill>
                <a:latin typeface="Consolas"/>
                <a:ea typeface="Consolas"/>
                <a:cs typeface="Consolas"/>
                <a:sym typeface="Consolas"/>
              </a:rPr>
              <a:t>document</a:t>
            </a:r>
            <a:r>
              <a:rPr lang="es" sz="1200" i="0" u="none" strike="noStrike" cap="none">
                <a:solidFill>
                  <a:srgbClr val="D5CED9"/>
                </a:solidFill>
                <a:latin typeface="Consolas"/>
                <a:ea typeface="Consolas"/>
                <a:cs typeface="Consolas"/>
                <a:sym typeface="Consolas"/>
              </a:rPr>
              <a:t>.</a:t>
            </a:r>
            <a:r>
              <a:rPr lang="es" sz="1200" i="0" u="none" strike="noStrike" cap="none">
                <a:solidFill>
                  <a:srgbClr val="FFE66D"/>
                </a:solidFill>
                <a:latin typeface="Consolas"/>
                <a:ea typeface="Consolas"/>
                <a:cs typeface="Consolas"/>
                <a:sym typeface="Consolas"/>
              </a:rPr>
              <a:t>write</a:t>
            </a:r>
            <a:r>
              <a:rPr lang="es" sz="1200" i="0" u="none" strike="noStrike" cap="none">
                <a:solidFill>
                  <a:srgbClr val="D5CED9"/>
                </a:solidFill>
                <a:latin typeface="Consolas"/>
                <a:ea typeface="Consolas"/>
                <a:cs typeface="Consolas"/>
                <a:sym typeface="Consolas"/>
              </a:rPr>
              <a:t>(</a:t>
            </a:r>
            <a:r>
              <a:rPr lang="es" sz="1200" i="0" u="none" strike="noStrike" cap="none">
                <a:solidFill>
                  <a:srgbClr val="00E8C6"/>
                </a:solidFill>
                <a:latin typeface="Consolas"/>
                <a:ea typeface="Consolas"/>
                <a:cs typeface="Consolas"/>
                <a:sym typeface="Consolas"/>
              </a:rPr>
              <a:t>pos2</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5F6167"/>
                </a:solidFill>
                <a:latin typeface="Consolas"/>
                <a:ea typeface="Consolas"/>
                <a:cs typeface="Consolas"/>
                <a:sym typeface="Consolas"/>
              </a:rPr>
              <a:t>//</a:t>
            </a:r>
            <a:r>
              <a:rPr lang="es" sz="1200">
                <a:solidFill>
                  <a:srgbClr val="5F6167"/>
                </a:solidFill>
                <a:latin typeface="Consolas"/>
                <a:ea typeface="Consolas"/>
                <a:cs typeface="Consolas"/>
                <a:sym typeface="Consolas"/>
              </a:rPr>
              <a:t>undefinded</a:t>
            </a:r>
            <a:endParaRPr sz="1200" i="0" u="none" strike="noStrike" cap="none">
              <a:latin typeface="Consolas"/>
              <a:ea typeface="Consolas"/>
              <a:cs typeface="Consolas"/>
              <a:sym typeface="Consolas"/>
            </a:endParaRPr>
          </a:p>
        </p:txBody>
      </p:sp>
      <p:pic>
        <p:nvPicPr>
          <p:cNvPr id="292" name="Google Shape;292;p35"/>
          <p:cNvPicPr preferRelativeResize="0"/>
          <p:nvPr/>
        </p:nvPicPr>
        <p:blipFill rotWithShape="1">
          <a:blip r:embed="rId4">
            <a:alphaModFix/>
          </a:blip>
          <a:srcRect/>
          <a:stretch/>
        </p:blipFill>
        <p:spPr>
          <a:xfrm>
            <a:off x="7133935" y="3335330"/>
            <a:ext cx="1004400" cy="857880"/>
          </a:xfrm>
          <a:prstGeom prst="rect">
            <a:avLst/>
          </a:prstGeom>
          <a:noFill/>
          <a:ln w="9525" cap="flat" cmpd="sng">
            <a:solidFill>
              <a:srgbClr val="595959"/>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6"/>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String | . indexOf() y .lastIndexOf()</a:t>
            </a:r>
            <a:endParaRPr/>
          </a:p>
        </p:txBody>
      </p:sp>
      <p:sp>
        <p:nvSpPr>
          <p:cNvPr id="298" name="Google Shape;298;p36"/>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50" b="1"/>
              <a:t>. indexOf(str)</a:t>
            </a:r>
            <a:r>
              <a:rPr lang="es" sz="1650"/>
              <a:t> devuelve la posición de la primera aparición de </a:t>
            </a:r>
            <a:r>
              <a:rPr lang="es" sz="1650" b="1"/>
              <a:t>str</a:t>
            </a:r>
            <a:r>
              <a:rPr lang="es" sz="1650"/>
              <a:t> dentro de la cadena, </a:t>
            </a:r>
            <a:r>
              <a:rPr lang="es" sz="1650" b="1"/>
              <a:t>.indexOf(str, from)</a:t>
            </a:r>
            <a:r>
              <a:rPr lang="es" sz="1650"/>
              <a:t> hace lo propio, pero a partir de la posición indicada por </a:t>
            </a:r>
            <a:r>
              <a:rPr lang="es" sz="1650" b="1"/>
              <a:t>from</a:t>
            </a:r>
            <a:r>
              <a:rPr lang="es" sz="1650"/>
              <a:t>. Y</a:t>
            </a:r>
            <a:r>
              <a:rPr lang="es" sz="1650" b="1"/>
              <a:t> .lastIndexOf(str, from)</a:t>
            </a:r>
            <a:r>
              <a:rPr lang="es" sz="1650"/>
              <a:t> devuelve el carácter ubicado a partir de la posición indicada por </a:t>
            </a:r>
            <a:r>
              <a:rPr lang="es" sz="1650" b="1"/>
              <a:t>from </a:t>
            </a:r>
            <a:r>
              <a:rPr lang="es" sz="1650"/>
              <a:t>pero partiendo desde el final: </a:t>
            </a:r>
            <a:endParaRPr sz="1650"/>
          </a:p>
          <a:p>
            <a:pPr marL="0" lvl="0" indent="0" algn="l" rtl="0">
              <a:spcBef>
                <a:spcPts val="1200"/>
              </a:spcBef>
              <a:spcAft>
                <a:spcPts val="0"/>
              </a:spcAft>
              <a:buNone/>
            </a:pPr>
            <a:endParaRPr sz="1650"/>
          </a:p>
          <a:p>
            <a:pPr marL="0" lvl="0" indent="0" algn="l" rtl="0">
              <a:spcBef>
                <a:spcPts val="1200"/>
              </a:spcBef>
              <a:spcAft>
                <a:spcPts val="0"/>
              </a:spcAft>
              <a:buNone/>
            </a:pPr>
            <a:endParaRPr sz="1650"/>
          </a:p>
          <a:p>
            <a:pPr marL="0" lvl="0" indent="0" algn="l" rtl="0">
              <a:spcBef>
                <a:spcPts val="1200"/>
              </a:spcBef>
              <a:spcAft>
                <a:spcPts val="0"/>
              </a:spcAft>
              <a:buNone/>
            </a:pPr>
            <a:endParaRPr sz="1650"/>
          </a:p>
          <a:p>
            <a:pPr marL="0" lvl="0" indent="0" algn="l" rtl="0">
              <a:spcBef>
                <a:spcPts val="1200"/>
              </a:spcBef>
              <a:spcAft>
                <a:spcPts val="1200"/>
              </a:spcAft>
              <a:buNone/>
            </a:pPr>
            <a:endParaRPr sz="1650"/>
          </a:p>
        </p:txBody>
      </p:sp>
      <p:sp>
        <p:nvSpPr>
          <p:cNvPr id="299" name="Google Shape;299;p36"/>
          <p:cNvSpPr/>
          <p:nvPr/>
        </p:nvSpPr>
        <p:spPr>
          <a:xfrm>
            <a:off x="1288050" y="2676675"/>
            <a:ext cx="6550500" cy="10146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39C12"/>
              </a:buClr>
              <a:buSzPts val="1400"/>
              <a:buFont typeface="Consolas"/>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cad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"hola como estas"</a:t>
            </a:r>
            <a:endParaRPr sz="120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write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cad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indexOf</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a:solidFill>
                  <a:srgbClr val="5F6167"/>
                </a:solidFill>
                <a:latin typeface="Consolas"/>
                <a:ea typeface="Consolas"/>
                <a:cs typeface="Consolas"/>
                <a:sym typeface="Consolas"/>
              </a:rPr>
              <a:t>//Muestra “3” en el documento HTML</a:t>
            </a:r>
            <a:endParaRPr sz="120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write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cad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indexOf</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4</a:t>
            </a:r>
            <a:r>
              <a:rPr lang="es" sz="1200" b="0" i="0" u="none" strike="noStrike" cap="none">
                <a:solidFill>
                  <a:srgbClr val="D5CED9"/>
                </a:solidFill>
                <a:latin typeface="Consolas"/>
                <a:ea typeface="Consolas"/>
                <a:cs typeface="Consolas"/>
                <a:sym typeface="Consolas"/>
              </a:rPr>
              <a:t>))      </a:t>
            </a:r>
            <a:r>
              <a:rPr lang="es" sz="1200">
                <a:solidFill>
                  <a:srgbClr val="5F6167"/>
                </a:solidFill>
                <a:latin typeface="Consolas"/>
                <a:ea typeface="Consolas"/>
                <a:cs typeface="Consolas"/>
                <a:sym typeface="Consolas"/>
              </a:rPr>
              <a:t>//Muestra “13” en el documento HTML</a:t>
            </a:r>
            <a:endParaRPr sz="120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write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cad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lastIndexOf</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"o"</a:t>
            </a:r>
            <a:r>
              <a:rPr lang="es" sz="1200" b="0" i="0" u="none" strike="noStrike" cap="none">
                <a:solidFill>
                  <a:srgbClr val="D5CED9"/>
                </a:solidFill>
                <a:latin typeface="Consolas"/>
                <a:ea typeface="Consolas"/>
                <a:cs typeface="Consolas"/>
                <a:sym typeface="Consolas"/>
              </a:rPr>
              <a:t>))    </a:t>
            </a:r>
            <a:r>
              <a:rPr lang="es" sz="1200">
                <a:solidFill>
                  <a:srgbClr val="5F6167"/>
                </a:solidFill>
                <a:latin typeface="Consolas"/>
                <a:ea typeface="Consolas"/>
                <a:cs typeface="Consolas"/>
                <a:sym typeface="Consolas"/>
              </a:rPr>
              <a:t>//Muestra “8” en el documento HTML</a:t>
            </a:r>
            <a:endParaRPr sz="12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write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cad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lastIndexOf</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7</a:t>
            </a:r>
            <a:r>
              <a:rPr lang="es" sz="1200" b="0" i="0" u="none" strike="noStrike" cap="none">
                <a:solidFill>
                  <a:srgbClr val="D5CED9"/>
                </a:solidFill>
                <a:latin typeface="Consolas"/>
                <a:ea typeface="Consolas"/>
                <a:cs typeface="Consolas"/>
                <a:sym typeface="Consolas"/>
              </a:rPr>
              <a:t>)) </a:t>
            </a:r>
            <a:r>
              <a:rPr lang="es" sz="1200">
                <a:solidFill>
                  <a:srgbClr val="5F6167"/>
                </a:solidFill>
                <a:latin typeface="Consolas"/>
                <a:ea typeface="Consolas"/>
                <a:cs typeface="Consolas"/>
                <a:sym typeface="Consolas"/>
              </a:rPr>
              <a:t>//Muestra “6” en el documento HTML</a:t>
            </a:r>
            <a:endParaRPr sz="1200" b="0" i="0" u="none" strike="noStrike" cap="none">
              <a:latin typeface="Arial"/>
              <a:ea typeface="Arial"/>
              <a:cs typeface="Arial"/>
              <a:sym typeface="Arial"/>
            </a:endParaRPr>
          </a:p>
        </p:txBody>
      </p:sp>
      <p:sp>
        <p:nvSpPr>
          <p:cNvPr id="300" name="Google Shape;300;p36"/>
          <p:cNvSpPr txBox="1"/>
          <p:nvPr/>
        </p:nvSpPr>
        <p:spPr>
          <a:xfrm>
            <a:off x="1288050" y="3700325"/>
            <a:ext cx="6550500" cy="7389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s" sz="1200">
                <a:solidFill>
                  <a:schemeClr val="dk2"/>
                </a:solidFill>
                <a:latin typeface="Montserrat"/>
                <a:ea typeface="Montserrat"/>
                <a:cs typeface="Montserrat"/>
                <a:sym typeface="Montserrat"/>
              </a:rPr>
              <a:t>En este ejemplo, </a:t>
            </a:r>
            <a:r>
              <a:rPr lang="es" sz="1200" b="1">
                <a:solidFill>
                  <a:schemeClr val="dk2"/>
                </a:solidFill>
                <a:latin typeface="Montserrat"/>
                <a:ea typeface="Montserrat"/>
                <a:cs typeface="Montserrat"/>
                <a:sym typeface="Montserrat"/>
              </a:rPr>
              <a:t>IndexOf </a:t>
            </a:r>
            <a:r>
              <a:rPr lang="es" sz="1200">
                <a:solidFill>
                  <a:schemeClr val="dk2"/>
                </a:solidFill>
                <a:latin typeface="Montserrat"/>
                <a:ea typeface="Montserrat"/>
                <a:cs typeface="Montserrat"/>
                <a:sym typeface="Montserrat"/>
              </a:rPr>
              <a:t>cuenta desde el principio de la cadena, si agregamos un valor más al método empieza a contar desde ese valor. En cambio, </a:t>
            </a:r>
            <a:r>
              <a:rPr lang="es" sz="1200" b="1">
                <a:solidFill>
                  <a:schemeClr val="dk2"/>
                </a:solidFill>
                <a:latin typeface="Montserrat"/>
                <a:ea typeface="Montserrat"/>
                <a:cs typeface="Montserrat"/>
                <a:sym typeface="Montserrat"/>
              </a:rPr>
              <a:t>lastIndexOf </a:t>
            </a:r>
            <a:r>
              <a:rPr lang="es" sz="1200">
                <a:solidFill>
                  <a:schemeClr val="dk2"/>
                </a:solidFill>
                <a:latin typeface="Montserrat"/>
                <a:ea typeface="Montserrat"/>
                <a:cs typeface="Montserrat"/>
                <a:sym typeface="Montserrat"/>
              </a:rPr>
              <a:t>cuenta desde el final de la cadena.</a:t>
            </a:r>
            <a:endParaRPr sz="1200" b="1">
              <a:solidFill>
                <a:schemeClr val="dk2"/>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7"/>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String | Más métodos</a:t>
            </a:r>
            <a:endParaRPr/>
          </a:p>
        </p:txBody>
      </p:sp>
      <p:sp>
        <p:nvSpPr>
          <p:cNvPr id="306" name="Google Shape;306;p37"/>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50"/>
              <a:t>El objeto String posee una gran cantidad de métodos. Veamos algunos más:</a:t>
            </a:r>
            <a:endParaRPr sz="1650"/>
          </a:p>
          <a:p>
            <a:pPr marL="0" lvl="0" indent="0" algn="l" rtl="0">
              <a:spcBef>
                <a:spcPts val="1200"/>
              </a:spcBef>
              <a:spcAft>
                <a:spcPts val="1200"/>
              </a:spcAft>
              <a:buNone/>
            </a:pPr>
            <a:endParaRPr sz="1650"/>
          </a:p>
        </p:txBody>
      </p:sp>
      <p:graphicFrame>
        <p:nvGraphicFramePr>
          <p:cNvPr id="307" name="Google Shape;307;p37"/>
          <p:cNvGraphicFramePr/>
          <p:nvPr/>
        </p:nvGraphicFramePr>
        <p:xfrm>
          <a:off x="865970" y="1729150"/>
          <a:ext cx="3000000" cy="3000000"/>
        </p:xfrm>
        <a:graphic>
          <a:graphicData uri="http://schemas.openxmlformats.org/drawingml/2006/table">
            <a:tbl>
              <a:tblPr>
                <a:noFill/>
                <a:tableStyleId>{1B9B06F7-BEDC-4F84-8464-C0D9F3499852}</a:tableStyleId>
              </a:tblPr>
              <a:tblGrid>
                <a:gridCol w="2055600">
                  <a:extLst>
                    <a:ext uri="{9D8B030D-6E8A-4147-A177-3AD203B41FA5}">
                      <a16:colId xmlns:a16="http://schemas.microsoft.com/office/drawing/2014/main" val="20000"/>
                    </a:ext>
                  </a:extLst>
                </a:gridCol>
                <a:gridCol w="5356450">
                  <a:extLst>
                    <a:ext uri="{9D8B030D-6E8A-4147-A177-3AD203B41FA5}">
                      <a16:colId xmlns:a16="http://schemas.microsoft.com/office/drawing/2014/main" val="20001"/>
                    </a:ext>
                  </a:extLst>
                </a:gridCol>
              </a:tblGrid>
              <a:tr h="326525">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Método</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rgbClr val="F8C823"/>
                    </a:solidFill>
                  </a:tcPr>
                </a:tc>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Descripción</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rgbClr val="F8C823"/>
                    </a:solidFill>
                  </a:tcPr>
                </a:tc>
                <a:extLst>
                  <a:ext uri="{0D108BD9-81ED-4DB2-BD59-A6C34878D82A}">
                    <a16:rowId xmlns:a16="http://schemas.microsoft.com/office/drawing/2014/main" val="10000"/>
                  </a:ext>
                </a:extLst>
              </a:tr>
              <a:tr h="326525">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.repeat(n) </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Devuelve el texto de la variable repetido </a:t>
                      </a:r>
                      <a:r>
                        <a:rPr lang="es" sz="1200" b="1" u="none" strike="noStrike" cap="none">
                          <a:solidFill>
                            <a:srgbClr val="000000"/>
                          </a:solidFill>
                          <a:latin typeface="Montserrat"/>
                          <a:ea typeface="Montserrat"/>
                          <a:cs typeface="Montserrat"/>
                          <a:sym typeface="Montserrat"/>
                        </a:rPr>
                        <a:t>n</a:t>
                      </a:r>
                      <a:r>
                        <a:rPr lang="es" sz="1200" b="0" u="none" strike="noStrike" cap="none">
                          <a:solidFill>
                            <a:srgbClr val="000000"/>
                          </a:solidFill>
                          <a:latin typeface="Montserrat"/>
                          <a:ea typeface="Montserrat"/>
                          <a:cs typeface="Montserrat"/>
                          <a:sym typeface="Montserrat"/>
                        </a:rPr>
                        <a:t> veces.</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1"/>
                  </a:ext>
                </a:extLst>
              </a:tr>
              <a:tr h="326525">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.toLowerCase()</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Devuelve el texto de la variable en minúsculas.</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2"/>
                  </a:ext>
                </a:extLst>
              </a:tr>
              <a:tr h="326525">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.toUpperCase()</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Devuelve el texto de la variable en mayúsculas.</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3"/>
                  </a:ext>
                </a:extLst>
              </a:tr>
              <a:tr h="326525">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.trim()</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Devuelve el texto sin espacios a la izquierda y derecha.</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4"/>
                  </a:ext>
                </a:extLst>
              </a:tr>
              <a:tr h="326525">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.replace(str, newstr)</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Reemplaza la primera aparición del texto </a:t>
                      </a:r>
                      <a:r>
                        <a:rPr lang="es" sz="1200" b="1" u="none" strike="noStrike" cap="none">
                          <a:solidFill>
                            <a:srgbClr val="000000"/>
                          </a:solidFill>
                          <a:latin typeface="Montserrat"/>
                          <a:ea typeface="Montserrat"/>
                          <a:cs typeface="Montserrat"/>
                          <a:sym typeface="Montserrat"/>
                        </a:rPr>
                        <a:t>str</a:t>
                      </a:r>
                      <a:r>
                        <a:rPr lang="es" sz="1200" b="0" u="none" strike="noStrike" cap="none">
                          <a:solidFill>
                            <a:srgbClr val="000000"/>
                          </a:solidFill>
                          <a:latin typeface="Montserrat"/>
                          <a:ea typeface="Montserrat"/>
                          <a:cs typeface="Montserrat"/>
                          <a:sym typeface="Montserrat"/>
                        </a:rPr>
                        <a:t> por </a:t>
                      </a:r>
                      <a:r>
                        <a:rPr lang="es" sz="1200" b="1" u="none" strike="noStrike" cap="none">
                          <a:solidFill>
                            <a:srgbClr val="000000"/>
                          </a:solidFill>
                          <a:latin typeface="Montserrat"/>
                          <a:ea typeface="Montserrat"/>
                          <a:cs typeface="Montserrat"/>
                          <a:sym typeface="Montserrat"/>
                        </a:rPr>
                        <a:t>newstr</a:t>
                      </a:r>
                      <a:r>
                        <a:rPr lang="es" sz="1200" b="0" u="none" strike="noStrike" cap="none">
                          <a:solidFill>
                            <a:srgbClr val="000000"/>
                          </a:solidFill>
                          <a:latin typeface="Montserrat"/>
                          <a:ea typeface="Montserrat"/>
                          <a:cs typeface="Montserrat"/>
                          <a:sym typeface="Montserrat"/>
                        </a:rPr>
                        <a:t>.</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5"/>
                  </a:ext>
                </a:extLst>
              </a:tr>
              <a:tr h="326525">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.substr(ini, len)</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Devuelve el subtexto desde la posición </a:t>
                      </a:r>
                      <a:r>
                        <a:rPr lang="es" sz="1200" b="1" u="none" strike="noStrike" cap="none">
                          <a:solidFill>
                            <a:srgbClr val="000000"/>
                          </a:solidFill>
                          <a:latin typeface="Montserrat"/>
                          <a:ea typeface="Montserrat"/>
                          <a:cs typeface="Montserrat"/>
                          <a:sym typeface="Montserrat"/>
                        </a:rPr>
                        <a:t>ini </a:t>
                      </a:r>
                      <a:r>
                        <a:rPr lang="es" sz="1200" b="0" u="none" strike="noStrike" cap="none">
                          <a:solidFill>
                            <a:srgbClr val="000000"/>
                          </a:solidFill>
                          <a:latin typeface="Montserrat"/>
                          <a:ea typeface="Montserrat"/>
                          <a:cs typeface="Montserrat"/>
                          <a:sym typeface="Montserrat"/>
                        </a:rPr>
                        <a:t>hasta </a:t>
                      </a:r>
                      <a:r>
                        <a:rPr lang="es" sz="1200" b="1" u="none" strike="noStrike" cap="none">
                          <a:solidFill>
                            <a:srgbClr val="000000"/>
                          </a:solidFill>
                          <a:latin typeface="Montserrat"/>
                          <a:ea typeface="Montserrat"/>
                          <a:cs typeface="Montserrat"/>
                          <a:sym typeface="Montserrat"/>
                        </a:rPr>
                        <a:t>ini+len</a:t>
                      </a:r>
                      <a:r>
                        <a:rPr lang="es" sz="1200" b="0" u="none" strike="noStrike" cap="none">
                          <a:solidFill>
                            <a:srgbClr val="000000"/>
                          </a:solidFill>
                          <a:latin typeface="Montserrat"/>
                          <a:ea typeface="Montserrat"/>
                          <a:cs typeface="Montserrat"/>
                          <a:sym typeface="Montserrat"/>
                        </a:rPr>
                        <a:t>.</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6"/>
                  </a:ext>
                </a:extLst>
              </a:tr>
              <a:tr h="326525">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.substring(ini, end)</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Devuelve el subtexto desde la posición </a:t>
                      </a:r>
                      <a:r>
                        <a:rPr lang="es" sz="1200" b="1" u="none" strike="noStrike" cap="none">
                          <a:solidFill>
                            <a:srgbClr val="000000"/>
                          </a:solidFill>
                          <a:latin typeface="Montserrat"/>
                          <a:ea typeface="Montserrat"/>
                          <a:cs typeface="Montserrat"/>
                          <a:sym typeface="Montserrat"/>
                        </a:rPr>
                        <a:t>ini</a:t>
                      </a:r>
                      <a:r>
                        <a:rPr lang="es" sz="1200" b="0" u="none" strike="noStrike" cap="none">
                          <a:solidFill>
                            <a:srgbClr val="000000"/>
                          </a:solidFill>
                          <a:latin typeface="Montserrat"/>
                          <a:ea typeface="Montserrat"/>
                          <a:cs typeface="Montserrat"/>
                          <a:sym typeface="Montserrat"/>
                        </a:rPr>
                        <a:t> hasta </a:t>
                      </a:r>
                      <a:r>
                        <a:rPr lang="es" sz="1200" b="1" u="none" strike="noStrike" cap="none">
                          <a:solidFill>
                            <a:srgbClr val="000000"/>
                          </a:solidFill>
                          <a:latin typeface="Montserrat"/>
                          <a:ea typeface="Montserrat"/>
                          <a:cs typeface="Montserrat"/>
                          <a:sym typeface="Montserrat"/>
                        </a:rPr>
                        <a:t>end</a:t>
                      </a:r>
                      <a:r>
                        <a:rPr lang="es" sz="1200" b="0" u="none" strike="noStrike" cap="none">
                          <a:solidFill>
                            <a:srgbClr val="000000"/>
                          </a:solidFill>
                          <a:latin typeface="Montserrat"/>
                          <a:ea typeface="Montserrat"/>
                          <a:cs typeface="Montserrat"/>
                          <a:sym typeface="Montserrat"/>
                        </a:rPr>
                        <a:t>.</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311"/>
        <p:cNvGrpSpPr/>
        <p:nvPr/>
      </p:nvGrpSpPr>
      <p:grpSpPr>
        <a:xfrm>
          <a:off x="0" y="0"/>
          <a:ext cx="0" cy="0"/>
          <a:chOff x="0" y="0"/>
          <a:chExt cx="0" cy="0"/>
        </a:xfrm>
      </p:grpSpPr>
      <p:sp>
        <p:nvSpPr>
          <p:cNvPr id="312" name="Google Shape;312;p38"/>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String | repeat(n), toLowerCase() y toUpperCase()</a:t>
            </a:r>
            <a:endParaRPr/>
          </a:p>
        </p:txBody>
      </p:sp>
      <p:sp>
        <p:nvSpPr>
          <p:cNvPr id="313" name="Google Shape;313;p38"/>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650" b="1"/>
              <a:t>repeat(n) </a:t>
            </a:r>
            <a:r>
              <a:rPr lang="es" sz="1650"/>
              <a:t>repite n veces la cadena de texto:</a:t>
            </a:r>
            <a:endParaRPr sz="1650"/>
          </a:p>
          <a:p>
            <a:pPr marL="0" lvl="0" indent="0" algn="l" rtl="0">
              <a:spcBef>
                <a:spcPts val="1200"/>
              </a:spcBef>
              <a:spcAft>
                <a:spcPts val="0"/>
              </a:spcAft>
              <a:buClr>
                <a:schemeClr val="dk1"/>
              </a:buClr>
              <a:buSzPts val="1100"/>
              <a:buFont typeface="Arial"/>
              <a:buNone/>
            </a:pPr>
            <a:endParaRPr sz="1650"/>
          </a:p>
          <a:p>
            <a:pPr marL="0" lvl="0" indent="0" algn="l" rtl="0">
              <a:spcBef>
                <a:spcPts val="1200"/>
              </a:spcBef>
              <a:spcAft>
                <a:spcPts val="1200"/>
              </a:spcAft>
              <a:buNone/>
            </a:pPr>
            <a:endParaRPr sz="1650"/>
          </a:p>
        </p:txBody>
      </p:sp>
      <p:sp>
        <p:nvSpPr>
          <p:cNvPr id="314" name="Google Shape;314;p38"/>
          <p:cNvSpPr/>
          <p:nvPr/>
        </p:nvSpPr>
        <p:spPr>
          <a:xfrm>
            <a:off x="565275" y="1738355"/>
            <a:ext cx="3668100" cy="572700"/>
          </a:xfrm>
          <a:prstGeom prst="rect">
            <a:avLst/>
          </a:prstGeom>
          <a:solidFill>
            <a:srgbClr val="23262E"/>
          </a:solidFill>
          <a:ln>
            <a:noFill/>
          </a:ln>
        </p:spPr>
        <p:txBody>
          <a:bodyPr spcFirstLastPara="1" wrap="square" lIns="91425" tIns="45700" rIns="91425" bIns="45700" anchor="t" anchorCtr="0">
            <a:noAutofit/>
          </a:bodyPr>
          <a:lstStyle/>
          <a:p>
            <a:pPr marL="0" lvl="0" indent="0" algn="l" rtl="0">
              <a:spcBef>
                <a:spcPts val="0"/>
              </a:spcBef>
              <a:spcAft>
                <a:spcPts val="0"/>
              </a:spcAft>
              <a:buClr>
                <a:srgbClr val="C74DED"/>
              </a:buClr>
              <a:buSzPts val="1400"/>
              <a:buFont typeface="Consolas"/>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cad</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"Aprendiendo JavaScript "</a:t>
            </a:r>
            <a:endParaRPr sz="1200">
              <a:solidFill>
                <a:srgbClr val="F39C12"/>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i="0" u="none" strike="noStrike" cap="none">
                <a:solidFill>
                  <a:srgbClr val="F39C12"/>
                </a:solidFill>
                <a:latin typeface="Consolas"/>
                <a:ea typeface="Consolas"/>
                <a:cs typeface="Consolas"/>
                <a:sym typeface="Consolas"/>
              </a:rPr>
              <a:t>document</a:t>
            </a:r>
            <a:r>
              <a:rPr lang="es" sz="1200" i="0" u="none" strike="noStrike" cap="none">
                <a:solidFill>
                  <a:srgbClr val="D5CED9"/>
                </a:solidFill>
                <a:latin typeface="Consolas"/>
                <a:ea typeface="Consolas"/>
                <a:cs typeface="Consolas"/>
                <a:sym typeface="Consolas"/>
              </a:rPr>
              <a:t>.</a:t>
            </a:r>
            <a:r>
              <a:rPr lang="es" sz="1200" i="0" u="none" strike="noStrike" cap="none">
                <a:solidFill>
                  <a:srgbClr val="FFE66D"/>
                </a:solidFill>
                <a:latin typeface="Consolas"/>
                <a:ea typeface="Consolas"/>
                <a:cs typeface="Consolas"/>
                <a:sym typeface="Consolas"/>
              </a:rPr>
              <a:t>write</a:t>
            </a:r>
            <a:r>
              <a:rPr lang="es" sz="1200" i="0" u="none" strike="noStrike" cap="none">
                <a:solidFill>
                  <a:srgbClr val="D5CED9"/>
                </a:solidFill>
                <a:latin typeface="Consolas"/>
                <a:ea typeface="Consolas"/>
                <a:cs typeface="Consolas"/>
                <a:sym typeface="Consolas"/>
              </a:rPr>
              <a:t>(</a:t>
            </a:r>
            <a:r>
              <a:rPr lang="es" sz="1200" i="0" u="none" strike="noStrike" cap="none">
                <a:solidFill>
                  <a:srgbClr val="F39C12"/>
                </a:solidFill>
                <a:latin typeface="Consolas"/>
                <a:ea typeface="Consolas"/>
                <a:cs typeface="Consolas"/>
                <a:sym typeface="Consolas"/>
              </a:rPr>
              <a:t>cad</a:t>
            </a:r>
            <a:r>
              <a:rPr lang="es" sz="1200" i="0" u="none" strike="noStrike" cap="none">
                <a:solidFill>
                  <a:srgbClr val="D5CED9"/>
                </a:solidFill>
                <a:latin typeface="Consolas"/>
                <a:ea typeface="Consolas"/>
                <a:cs typeface="Consolas"/>
                <a:sym typeface="Consolas"/>
              </a:rPr>
              <a:t>.</a:t>
            </a:r>
            <a:r>
              <a:rPr lang="es" sz="1200" i="0" u="none" strike="noStrike" cap="none">
                <a:solidFill>
                  <a:srgbClr val="FFE66D"/>
                </a:solidFill>
                <a:latin typeface="Consolas"/>
                <a:ea typeface="Consolas"/>
                <a:cs typeface="Consolas"/>
                <a:sym typeface="Consolas"/>
              </a:rPr>
              <a:t>repeat</a:t>
            </a:r>
            <a:r>
              <a:rPr lang="es" sz="1200" i="0" u="none" strike="noStrike" cap="none">
                <a:solidFill>
                  <a:srgbClr val="D5CED9"/>
                </a:solidFill>
                <a:latin typeface="Consolas"/>
                <a:ea typeface="Consolas"/>
                <a:cs typeface="Consolas"/>
                <a:sym typeface="Consolas"/>
              </a:rPr>
              <a:t>(</a:t>
            </a:r>
            <a:r>
              <a:rPr lang="es" sz="1200">
                <a:solidFill>
                  <a:srgbClr val="F39C12"/>
                </a:solidFill>
                <a:latin typeface="Consolas"/>
                <a:ea typeface="Consolas"/>
                <a:cs typeface="Consolas"/>
                <a:sym typeface="Consolas"/>
              </a:rPr>
              <a:t>3</a:t>
            </a:r>
            <a:r>
              <a:rPr lang="es" sz="1200" i="0" u="none" strike="noStrike" cap="none">
                <a:solidFill>
                  <a:srgbClr val="D5CED9"/>
                </a:solidFill>
                <a:latin typeface="Consolas"/>
                <a:ea typeface="Consolas"/>
                <a:cs typeface="Consolas"/>
                <a:sym typeface="Consolas"/>
              </a:rPr>
              <a:t>))</a:t>
            </a:r>
            <a:endParaRPr sz="1200" i="0" u="none" strike="noStrike" cap="none">
              <a:latin typeface="Consolas"/>
              <a:ea typeface="Consolas"/>
              <a:cs typeface="Consolas"/>
              <a:sym typeface="Consolas"/>
            </a:endParaRPr>
          </a:p>
        </p:txBody>
      </p:sp>
      <p:sp>
        <p:nvSpPr>
          <p:cNvPr id="315" name="Google Shape;315;p38"/>
          <p:cNvSpPr txBox="1"/>
          <p:nvPr/>
        </p:nvSpPr>
        <p:spPr>
          <a:xfrm>
            <a:off x="420600" y="2689700"/>
            <a:ext cx="8285400" cy="730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 sz="1650">
                <a:solidFill>
                  <a:schemeClr val="dk2"/>
                </a:solidFill>
                <a:latin typeface="Montserrat"/>
                <a:ea typeface="Montserrat"/>
                <a:cs typeface="Montserrat"/>
                <a:sym typeface="Montserrat"/>
              </a:rPr>
              <a:t>Los otros dos métodos convierten a mayúsculas (</a:t>
            </a:r>
            <a:r>
              <a:rPr lang="es" sz="1650" b="1">
                <a:solidFill>
                  <a:schemeClr val="dk2"/>
                </a:solidFill>
                <a:latin typeface="Montserrat"/>
                <a:ea typeface="Montserrat"/>
                <a:cs typeface="Montserrat"/>
                <a:sym typeface="Montserrat"/>
              </a:rPr>
              <a:t>toUpperCase</a:t>
            </a:r>
            <a:r>
              <a:rPr lang="es" sz="1650">
                <a:solidFill>
                  <a:schemeClr val="dk2"/>
                </a:solidFill>
                <a:latin typeface="Montserrat"/>
                <a:ea typeface="Montserrat"/>
                <a:cs typeface="Montserrat"/>
                <a:sym typeface="Montserrat"/>
              </a:rPr>
              <a:t>) y minúsculas (</a:t>
            </a:r>
            <a:r>
              <a:rPr lang="es" sz="1650" b="1">
                <a:solidFill>
                  <a:schemeClr val="dk2"/>
                </a:solidFill>
                <a:latin typeface="Montserrat"/>
                <a:ea typeface="Montserrat"/>
                <a:cs typeface="Montserrat"/>
                <a:sym typeface="Montserrat"/>
              </a:rPr>
              <a:t>toLowerCase</a:t>
            </a:r>
            <a:r>
              <a:rPr lang="es" sz="1650">
                <a:solidFill>
                  <a:schemeClr val="dk2"/>
                </a:solidFill>
                <a:latin typeface="Montserrat"/>
                <a:ea typeface="Montserrat"/>
                <a:cs typeface="Montserrat"/>
                <a:sym typeface="Montserrat"/>
              </a:rPr>
              <a:t>) una cadena de texto:</a:t>
            </a:r>
            <a:endParaRPr sz="1650">
              <a:solidFill>
                <a:schemeClr val="dk2"/>
              </a:solidFill>
              <a:latin typeface="Montserrat"/>
              <a:ea typeface="Montserrat"/>
              <a:cs typeface="Montserrat"/>
              <a:sym typeface="Montserrat"/>
            </a:endParaRPr>
          </a:p>
        </p:txBody>
      </p:sp>
      <p:sp>
        <p:nvSpPr>
          <p:cNvPr id="316" name="Google Shape;316;p38"/>
          <p:cNvSpPr/>
          <p:nvPr/>
        </p:nvSpPr>
        <p:spPr>
          <a:xfrm>
            <a:off x="2042649" y="3595425"/>
            <a:ext cx="3150300" cy="786600"/>
          </a:xfrm>
          <a:prstGeom prst="rect">
            <a:avLst/>
          </a:prstGeom>
          <a:solidFill>
            <a:srgbClr val="23262E"/>
          </a:solidFill>
          <a:ln>
            <a:noFill/>
          </a:ln>
        </p:spPr>
        <p:txBody>
          <a:bodyPr spcFirstLastPara="1" wrap="square" lIns="91425" tIns="45700" rIns="91425" bIns="45700" anchor="t" anchorCtr="0">
            <a:noAutofit/>
          </a:bodyPr>
          <a:lstStyle/>
          <a:p>
            <a:pPr marL="0" lvl="0" indent="0" algn="l" rtl="0">
              <a:spcBef>
                <a:spcPts val="0"/>
              </a:spcBef>
              <a:spcAft>
                <a:spcPts val="0"/>
              </a:spcAft>
              <a:buClr>
                <a:srgbClr val="C74DED"/>
              </a:buClr>
              <a:buSzPts val="1400"/>
              <a:buFont typeface="Consolas"/>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cad</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"Aprendiendo JavaScript "</a:t>
            </a:r>
            <a:endParaRPr sz="1200">
              <a:solidFill>
                <a:srgbClr val="F39C12"/>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i="0" u="none" strike="noStrike" cap="none">
                <a:solidFill>
                  <a:srgbClr val="F39C12"/>
                </a:solidFill>
                <a:latin typeface="Consolas"/>
                <a:ea typeface="Consolas"/>
                <a:cs typeface="Consolas"/>
                <a:sym typeface="Consolas"/>
              </a:rPr>
              <a:t>document</a:t>
            </a:r>
            <a:r>
              <a:rPr lang="es" sz="1200" i="0" u="none" strike="noStrike" cap="none">
                <a:solidFill>
                  <a:srgbClr val="D5CED9"/>
                </a:solidFill>
                <a:latin typeface="Consolas"/>
                <a:ea typeface="Consolas"/>
                <a:cs typeface="Consolas"/>
                <a:sym typeface="Consolas"/>
              </a:rPr>
              <a:t>.</a:t>
            </a:r>
            <a:r>
              <a:rPr lang="es" sz="1200" i="0" u="none" strike="noStrike" cap="none">
                <a:solidFill>
                  <a:srgbClr val="FFE66D"/>
                </a:solidFill>
                <a:latin typeface="Consolas"/>
                <a:ea typeface="Consolas"/>
                <a:cs typeface="Consolas"/>
                <a:sym typeface="Consolas"/>
              </a:rPr>
              <a:t>write</a:t>
            </a:r>
            <a:r>
              <a:rPr lang="es" sz="1200" i="0" u="none" strike="noStrike" cap="none">
                <a:solidFill>
                  <a:srgbClr val="D5CED9"/>
                </a:solidFill>
                <a:latin typeface="Consolas"/>
                <a:ea typeface="Consolas"/>
                <a:cs typeface="Consolas"/>
                <a:sym typeface="Consolas"/>
              </a:rPr>
              <a:t>(</a:t>
            </a:r>
            <a:r>
              <a:rPr lang="es" sz="1200" i="0" u="none" strike="noStrike" cap="none">
                <a:solidFill>
                  <a:srgbClr val="F39C12"/>
                </a:solidFill>
                <a:latin typeface="Consolas"/>
                <a:ea typeface="Consolas"/>
                <a:cs typeface="Consolas"/>
                <a:sym typeface="Consolas"/>
              </a:rPr>
              <a:t>cad</a:t>
            </a:r>
            <a:r>
              <a:rPr lang="es" sz="1200" i="0" u="none" strike="noStrike" cap="none">
                <a:solidFill>
                  <a:srgbClr val="D5CED9"/>
                </a:solidFill>
                <a:latin typeface="Consolas"/>
                <a:ea typeface="Consolas"/>
                <a:cs typeface="Consolas"/>
                <a:sym typeface="Consolas"/>
              </a:rPr>
              <a:t>.</a:t>
            </a:r>
            <a:r>
              <a:rPr lang="es" sz="1200" i="0" u="none" strike="noStrike" cap="none">
                <a:solidFill>
                  <a:srgbClr val="FFE66D"/>
                </a:solidFill>
                <a:latin typeface="Consolas"/>
                <a:ea typeface="Consolas"/>
                <a:cs typeface="Consolas"/>
                <a:sym typeface="Consolas"/>
              </a:rPr>
              <a:t>toLowerCase</a:t>
            </a:r>
            <a:r>
              <a:rPr lang="es" sz="1200" i="0" u="none" strike="noStrike" cap="none">
                <a:solidFill>
                  <a:srgbClr val="D5CED9"/>
                </a:solidFill>
                <a:latin typeface="Consolas"/>
                <a:ea typeface="Consolas"/>
                <a:cs typeface="Consolas"/>
                <a:sym typeface="Consolas"/>
              </a:rPr>
              <a:t>())</a:t>
            </a:r>
            <a:endParaRPr sz="1200" i="0" u="none" strike="noStrike" cap="none">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i="0" u="none" strike="noStrike" cap="none">
                <a:solidFill>
                  <a:srgbClr val="F39C12"/>
                </a:solidFill>
                <a:latin typeface="Consolas"/>
                <a:ea typeface="Consolas"/>
                <a:cs typeface="Consolas"/>
                <a:sym typeface="Consolas"/>
              </a:rPr>
              <a:t>document</a:t>
            </a:r>
            <a:r>
              <a:rPr lang="es" sz="1200" i="0" u="none" strike="noStrike" cap="none">
                <a:solidFill>
                  <a:srgbClr val="D5CED9"/>
                </a:solidFill>
                <a:latin typeface="Consolas"/>
                <a:ea typeface="Consolas"/>
                <a:cs typeface="Consolas"/>
                <a:sym typeface="Consolas"/>
              </a:rPr>
              <a:t>.</a:t>
            </a:r>
            <a:r>
              <a:rPr lang="es" sz="1200" i="0" u="none" strike="noStrike" cap="none">
                <a:solidFill>
                  <a:srgbClr val="FFE66D"/>
                </a:solidFill>
                <a:latin typeface="Consolas"/>
                <a:ea typeface="Consolas"/>
                <a:cs typeface="Consolas"/>
                <a:sym typeface="Consolas"/>
              </a:rPr>
              <a:t>write</a:t>
            </a:r>
            <a:r>
              <a:rPr lang="es" sz="1200" i="0" u="none" strike="noStrike" cap="none">
                <a:solidFill>
                  <a:srgbClr val="D5CED9"/>
                </a:solidFill>
                <a:latin typeface="Consolas"/>
                <a:ea typeface="Consolas"/>
                <a:cs typeface="Consolas"/>
                <a:sym typeface="Consolas"/>
              </a:rPr>
              <a:t>(</a:t>
            </a:r>
            <a:r>
              <a:rPr lang="es" sz="1200" i="0" u="none" strike="noStrike" cap="none">
                <a:solidFill>
                  <a:srgbClr val="F39C12"/>
                </a:solidFill>
                <a:latin typeface="Consolas"/>
                <a:ea typeface="Consolas"/>
                <a:cs typeface="Consolas"/>
                <a:sym typeface="Consolas"/>
              </a:rPr>
              <a:t>cad</a:t>
            </a:r>
            <a:r>
              <a:rPr lang="es" sz="1200" i="0" u="none" strike="noStrike" cap="none">
                <a:solidFill>
                  <a:srgbClr val="D5CED9"/>
                </a:solidFill>
                <a:latin typeface="Consolas"/>
                <a:ea typeface="Consolas"/>
                <a:cs typeface="Consolas"/>
                <a:sym typeface="Consolas"/>
              </a:rPr>
              <a:t>.</a:t>
            </a:r>
            <a:r>
              <a:rPr lang="es" sz="1200" i="0" u="none" strike="noStrike" cap="none">
                <a:solidFill>
                  <a:srgbClr val="FFE66D"/>
                </a:solidFill>
                <a:latin typeface="Consolas"/>
                <a:ea typeface="Consolas"/>
                <a:cs typeface="Consolas"/>
                <a:sym typeface="Consolas"/>
              </a:rPr>
              <a:t>toUpperCase</a:t>
            </a:r>
            <a:r>
              <a:rPr lang="es" sz="1200" i="0" u="none" strike="noStrike" cap="none">
                <a:solidFill>
                  <a:srgbClr val="D5CED9"/>
                </a:solidFill>
                <a:latin typeface="Consolas"/>
                <a:ea typeface="Consolas"/>
                <a:cs typeface="Consolas"/>
                <a:sym typeface="Consolas"/>
              </a:rPr>
              <a:t>())</a:t>
            </a:r>
            <a:endParaRPr sz="1200" i="0" u="none" strike="noStrike" cap="none">
              <a:latin typeface="Consolas"/>
              <a:ea typeface="Consolas"/>
              <a:cs typeface="Consolas"/>
              <a:sym typeface="Consolas"/>
            </a:endParaRPr>
          </a:p>
        </p:txBody>
      </p:sp>
      <p:pic>
        <p:nvPicPr>
          <p:cNvPr id="317" name="Google Shape;317;p38"/>
          <p:cNvPicPr preferRelativeResize="0"/>
          <p:nvPr/>
        </p:nvPicPr>
        <p:blipFill rotWithShape="1">
          <a:blip r:embed="rId3">
            <a:alphaModFix/>
          </a:blip>
          <a:srcRect/>
          <a:stretch/>
        </p:blipFill>
        <p:spPr>
          <a:xfrm>
            <a:off x="5262111" y="3600830"/>
            <a:ext cx="1839240" cy="775800"/>
          </a:xfrm>
          <a:prstGeom prst="rect">
            <a:avLst/>
          </a:prstGeom>
          <a:noFill/>
          <a:ln w="9525" cap="flat" cmpd="sng">
            <a:solidFill>
              <a:schemeClr val="lt1"/>
            </a:solidFill>
            <a:prstDash val="solid"/>
            <a:round/>
            <a:headEnd type="none" w="sm" len="sm"/>
            <a:tailEnd type="none" w="sm" len="sm"/>
          </a:ln>
        </p:spPr>
      </p:pic>
      <p:pic>
        <p:nvPicPr>
          <p:cNvPr id="318" name="Google Shape;318;p38"/>
          <p:cNvPicPr preferRelativeResize="0"/>
          <p:nvPr/>
        </p:nvPicPr>
        <p:blipFill rotWithShape="1">
          <a:blip r:embed="rId4">
            <a:alphaModFix/>
          </a:blip>
          <a:srcRect/>
          <a:stretch/>
        </p:blipFill>
        <p:spPr>
          <a:xfrm>
            <a:off x="2215385" y="2212960"/>
            <a:ext cx="6295319" cy="40104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322"/>
        <p:cNvGrpSpPr/>
        <p:nvPr/>
      </p:nvGrpSpPr>
      <p:grpSpPr>
        <a:xfrm>
          <a:off x="0" y="0"/>
          <a:ext cx="0" cy="0"/>
          <a:chOff x="0" y="0"/>
          <a:chExt cx="0" cy="0"/>
        </a:xfrm>
      </p:grpSpPr>
      <p:sp>
        <p:nvSpPr>
          <p:cNvPr id="323" name="Google Shape;323;p39"/>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String | trim() y replace(str, newstr)</a:t>
            </a:r>
            <a:endParaRPr/>
          </a:p>
        </p:txBody>
      </p:sp>
      <p:sp>
        <p:nvSpPr>
          <p:cNvPr id="324" name="Google Shape;324;p39"/>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 sz="1650" b="1"/>
              <a:t>trim()</a:t>
            </a:r>
            <a:r>
              <a:rPr lang="es" sz="1650"/>
              <a:t> elimina los espacios al inicio y al final de la cadena:</a:t>
            </a:r>
            <a:endParaRPr sz="1650"/>
          </a:p>
        </p:txBody>
      </p:sp>
      <p:sp>
        <p:nvSpPr>
          <p:cNvPr id="325" name="Google Shape;325;p39"/>
          <p:cNvSpPr/>
          <p:nvPr/>
        </p:nvSpPr>
        <p:spPr>
          <a:xfrm>
            <a:off x="1072375" y="1738350"/>
            <a:ext cx="3894000" cy="572700"/>
          </a:xfrm>
          <a:prstGeom prst="rect">
            <a:avLst/>
          </a:prstGeom>
          <a:solidFill>
            <a:srgbClr val="23262E"/>
          </a:solidFill>
          <a:ln>
            <a:noFill/>
          </a:ln>
        </p:spPr>
        <p:txBody>
          <a:bodyPr spcFirstLastPara="1" wrap="square" lIns="91425" tIns="45700" rIns="91425" bIns="45700" anchor="t" anchorCtr="0">
            <a:noAutofit/>
          </a:bodyPr>
          <a:lstStyle/>
          <a:p>
            <a:pPr marL="0" lvl="0" indent="0" algn="l" rtl="0">
              <a:spcBef>
                <a:spcPts val="0"/>
              </a:spcBef>
              <a:spcAft>
                <a:spcPts val="0"/>
              </a:spcAft>
              <a:buClr>
                <a:srgbClr val="C74DED"/>
              </a:buClr>
              <a:buSzPts val="1400"/>
              <a:buFont typeface="Consolas"/>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cad2</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       Texto de ejemplo"</a:t>
            </a:r>
            <a:endParaRPr sz="1200">
              <a:solidFill>
                <a:srgbClr val="F39C12"/>
              </a:solidFill>
              <a:latin typeface="Consolas"/>
              <a:ea typeface="Consolas"/>
              <a:cs typeface="Consolas"/>
              <a:sym typeface="Consolas"/>
            </a:endParaRPr>
          </a:p>
          <a:p>
            <a:pPr marL="0" lvl="0" indent="0" algn="l" rtl="0">
              <a:spcBef>
                <a:spcPts val="0"/>
              </a:spcBef>
              <a:spcAft>
                <a:spcPts val="0"/>
              </a:spcAft>
              <a:buClr>
                <a:srgbClr val="FFE66D"/>
              </a:buClr>
              <a:buSzPts val="1400"/>
              <a:buFont typeface="Consolas"/>
              <a:buNone/>
            </a:pPr>
            <a:r>
              <a:rPr lang="es" sz="1200">
                <a:solidFill>
                  <a:srgbClr val="FFE66D"/>
                </a:solidFill>
                <a:latin typeface="Consolas"/>
                <a:ea typeface="Consolas"/>
                <a:cs typeface="Consolas"/>
                <a:sym typeface="Consolas"/>
              </a:rPr>
              <a:t>alert</a:t>
            </a:r>
            <a:r>
              <a:rPr lang="es" sz="1200">
                <a:solidFill>
                  <a:srgbClr val="D5CED9"/>
                </a:solidFill>
                <a:latin typeface="Consolas"/>
                <a:ea typeface="Consolas"/>
                <a:cs typeface="Consolas"/>
                <a:sym typeface="Consolas"/>
              </a:rPr>
              <a:t>(</a:t>
            </a:r>
            <a:r>
              <a:rPr lang="es" sz="1200">
                <a:solidFill>
                  <a:srgbClr val="F39C12"/>
                </a:solidFill>
                <a:latin typeface="Consolas"/>
                <a:ea typeface="Consolas"/>
                <a:cs typeface="Consolas"/>
                <a:sym typeface="Consolas"/>
              </a:rPr>
              <a:t>cad2</a:t>
            </a:r>
            <a:r>
              <a:rPr lang="es" sz="1200">
                <a:solidFill>
                  <a:srgbClr val="D5CED9"/>
                </a:solidFill>
                <a:latin typeface="Consolas"/>
                <a:ea typeface="Consolas"/>
                <a:cs typeface="Consolas"/>
                <a:sym typeface="Consolas"/>
              </a:rPr>
              <a:t>.</a:t>
            </a:r>
            <a:r>
              <a:rPr lang="es" sz="1200">
                <a:solidFill>
                  <a:srgbClr val="FFE66D"/>
                </a:solidFill>
                <a:latin typeface="Consolas"/>
                <a:ea typeface="Consolas"/>
                <a:cs typeface="Consolas"/>
                <a:sym typeface="Consolas"/>
              </a:rPr>
              <a:t>trim</a:t>
            </a:r>
            <a:r>
              <a:rPr lang="es" sz="1200">
                <a:solidFill>
                  <a:srgbClr val="D5CED9"/>
                </a:solidFill>
                <a:latin typeface="Consolas"/>
                <a:ea typeface="Consolas"/>
                <a:cs typeface="Consolas"/>
                <a:sym typeface="Consolas"/>
              </a:rPr>
              <a:t>())</a:t>
            </a:r>
            <a:endParaRPr sz="1200" i="0" u="none" strike="noStrike" cap="none">
              <a:latin typeface="Consolas"/>
              <a:ea typeface="Consolas"/>
              <a:cs typeface="Consolas"/>
              <a:sym typeface="Consolas"/>
            </a:endParaRPr>
          </a:p>
        </p:txBody>
      </p:sp>
      <p:sp>
        <p:nvSpPr>
          <p:cNvPr id="326" name="Google Shape;326;p39"/>
          <p:cNvSpPr txBox="1"/>
          <p:nvPr/>
        </p:nvSpPr>
        <p:spPr>
          <a:xfrm>
            <a:off x="420600" y="2689700"/>
            <a:ext cx="8285400" cy="438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 sz="1650" b="1">
                <a:solidFill>
                  <a:schemeClr val="dk2"/>
                </a:solidFill>
                <a:latin typeface="Montserrat"/>
                <a:ea typeface="Montserrat"/>
                <a:cs typeface="Montserrat"/>
                <a:sym typeface="Montserrat"/>
              </a:rPr>
              <a:t>replace(str, newstr)</a:t>
            </a:r>
            <a:r>
              <a:rPr lang="es" sz="1650">
                <a:solidFill>
                  <a:schemeClr val="dk2"/>
                </a:solidFill>
                <a:latin typeface="Montserrat"/>
                <a:ea typeface="Montserrat"/>
                <a:cs typeface="Montserrat"/>
                <a:sym typeface="Montserrat"/>
              </a:rPr>
              <a:t> sustituye las apariciones de </a:t>
            </a:r>
            <a:r>
              <a:rPr lang="es" sz="1650" b="1">
                <a:solidFill>
                  <a:schemeClr val="dk2"/>
                </a:solidFill>
                <a:latin typeface="Montserrat"/>
                <a:ea typeface="Montserrat"/>
                <a:cs typeface="Montserrat"/>
                <a:sym typeface="Montserrat"/>
              </a:rPr>
              <a:t>str</a:t>
            </a:r>
            <a:r>
              <a:rPr lang="es" sz="1650">
                <a:solidFill>
                  <a:schemeClr val="dk2"/>
                </a:solidFill>
                <a:latin typeface="Montserrat"/>
                <a:ea typeface="Montserrat"/>
                <a:cs typeface="Montserrat"/>
                <a:sym typeface="Montserrat"/>
              </a:rPr>
              <a:t> por </a:t>
            </a:r>
            <a:r>
              <a:rPr lang="es" sz="1650" b="1">
                <a:solidFill>
                  <a:schemeClr val="dk2"/>
                </a:solidFill>
                <a:latin typeface="Montserrat"/>
                <a:ea typeface="Montserrat"/>
                <a:cs typeface="Montserrat"/>
                <a:sym typeface="Montserrat"/>
              </a:rPr>
              <a:t>newstr</a:t>
            </a:r>
            <a:r>
              <a:rPr lang="es" sz="1650">
                <a:solidFill>
                  <a:schemeClr val="dk2"/>
                </a:solidFill>
                <a:latin typeface="Montserrat"/>
                <a:ea typeface="Montserrat"/>
                <a:cs typeface="Montserrat"/>
                <a:sym typeface="Montserrat"/>
              </a:rPr>
              <a:t>:</a:t>
            </a:r>
            <a:endParaRPr sz="1650">
              <a:solidFill>
                <a:schemeClr val="dk2"/>
              </a:solidFill>
              <a:latin typeface="Montserrat"/>
              <a:ea typeface="Montserrat"/>
              <a:cs typeface="Montserrat"/>
              <a:sym typeface="Montserrat"/>
            </a:endParaRPr>
          </a:p>
        </p:txBody>
      </p:sp>
      <p:sp>
        <p:nvSpPr>
          <p:cNvPr id="327" name="Google Shape;327;p39"/>
          <p:cNvSpPr/>
          <p:nvPr/>
        </p:nvSpPr>
        <p:spPr>
          <a:xfrm>
            <a:off x="1883575" y="3223200"/>
            <a:ext cx="5376900" cy="572700"/>
          </a:xfrm>
          <a:prstGeom prst="rect">
            <a:avLst/>
          </a:prstGeom>
          <a:solidFill>
            <a:srgbClr val="23262E"/>
          </a:solidFill>
          <a:ln>
            <a:noFill/>
          </a:ln>
        </p:spPr>
        <p:txBody>
          <a:bodyPr spcFirstLastPara="1" wrap="square" lIns="91425" tIns="45700" rIns="91425" bIns="45700" anchor="t" anchorCtr="0">
            <a:noAutofit/>
          </a:bodyPr>
          <a:lstStyle/>
          <a:p>
            <a:pPr marL="0" lvl="0" indent="0" algn="l" rtl="0">
              <a:spcBef>
                <a:spcPts val="0"/>
              </a:spcBef>
              <a:spcAft>
                <a:spcPts val="0"/>
              </a:spcAft>
              <a:buClr>
                <a:srgbClr val="C74DED"/>
              </a:buClr>
              <a:buSzPts val="1400"/>
              <a:buFont typeface="Consolas"/>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cad</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"Aprendiendo JavaScript"</a:t>
            </a:r>
            <a:endParaRPr sz="1200">
              <a:solidFill>
                <a:srgbClr val="F39C12"/>
              </a:solidFill>
              <a:latin typeface="Consolas"/>
              <a:ea typeface="Consolas"/>
              <a:cs typeface="Consolas"/>
              <a:sym typeface="Consolas"/>
            </a:endParaRPr>
          </a:p>
          <a:p>
            <a:pPr marL="0" lvl="0" indent="0" algn="l" rtl="0">
              <a:spcBef>
                <a:spcPts val="0"/>
              </a:spcBef>
              <a:spcAft>
                <a:spcPts val="0"/>
              </a:spcAft>
              <a:buClr>
                <a:srgbClr val="F39C12"/>
              </a:buClr>
              <a:buSzPts val="1400"/>
              <a:buFont typeface="Consolas"/>
              <a:buNone/>
            </a:pPr>
            <a:r>
              <a:rPr lang="es" sz="1200">
                <a:solidFill>
                  <a:srgbClr val="F39C12"/>
                </a:solidFill>
                <a:latin typeface="Consolas"/>
                <a:ea typeface="Consolas"/>
                <a:cs typeface="Consolas"/>
                <a:sym typeface="Consolas"/>
              </a:rPr>
              <a:t>document</a:t>
            </a:r>
            <a:r>
              <a:rPr lang="es" sz="1200">
                <a:solidFill>
                  <a:srgbClr val="D5CED9"/>
                </a:solidFill>
                <a:latin typeface="Consolas"/>
                <a:ea typeface="Consolas"/>
                <a:cs typeface="Consolas"/>
                <a:sym typeface="Consolas"/>
              </a:rPr>
              <a:t>.</a:t>
            </a:r>
            <a:r>
              <a:rPr lang="es" sz="1200">
                <a:solidFill>
                  <a:srgbClr val="FFE66D"/>
                </a:solidFill>
                <a:latin typeface="Consolas"/>
                <a:ea typeface="Consolas"/>
                <a:cs typeface="Consolas"/>
                <a:sym typeface="Consolas"/>
              </a:rPr>
              <a:t>write</a:t>
            </a:r>
            <a:r>
              <a:rPr lang="es" sz="1200">
                <a:solidFill>
                  <a:srgbClr val="D5CED9"/>
                </a:solidFill>
                <a:latin typeface="Consolas"/>
                <a:ea typeface="Consolas"/>
                <a:cs typeface="Consolas"/>
                <a:sym typeface="Consolas"/>
              </a:rPr>
              <a:t>(</a:t>
            </a:r>
            <a:r>
              <a:rPr lang="es" sz="1200">
                <a:solidFill>
                  <a:srgbClr val="F39C12"/>
                </a:solidFill>
                <a:latin typeface="Consolas"/>
                <a:ea typeface="Consolas"/>
                <a:cs typeface="Consolas"/>
                <a:sym typeface="Consolas"/>
              </a:rPr>
              <a:t>cad</a:t>
            </a:r>
            <a:r>
              <a:rPr lang="es" sz="1200">
                <a:solidFill>
                  <a:srgbClr val="D5CED9"/>
                </a:solidFill>
                <a:latin typeface="Consolas"/>
                <a:ea typeface="Consolas"/>
                <a:cs typeface="Consolas"/>
                <a:sym typeface="Consolas"/>
              </a:rPr>
              <a:t>.</a:t>
            </a:r>
            <a:r>
              <a:rPr lang="es" sz="1200">
                <a:solidFill>
                  <a:srgbClr val="FFE66D"/>
                </a:solidFill>
                <a:latin typeface="Consolas"/>
                <a:ea typeface="Consolas"/>
                <a:cs typeface="Consolas"/>
                <a:sym typeface="Consolas"/>
              </a:rPr>
              <a:t>replace</a:t>
            </a:r>
            <a:r>
              <a:rPr lang="es" sz="1200">
                <a:solidFill>
                  <a:srgbClr val="D5CED9"/>
                </a:solidFill>
                <a:latin typeface="Consolas"/>
                <a:ea typeface="Consolas"/>
                <a:cs typeface="Consolas"/>
                <a:sym typeface="Consolas"/>
              </a:rPr>
              <a:t>(</a:t>
            </a:r>
            <a:r>
              <a:rPr lang="es" sz="1200">
                <a:solidFill>
                  <a:srgbClr val="96E072"/>
                </a:solidFill>
                <a:latin typeface="Consolas"/>
                <a:ea typeface="Consolas"/>
                <a:cs typeface="Consolas"/>
                <a:sym typeface="Consolas"/>
              </a:rPr>
              <a:t>"JavaScript"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"Python"</a:t>
            </a:r>
            <a:r>
              <a:rPr lang="es" sz="1200">
                <a:solidFill>
                  <a:srgbClr val="D5CED9"/>
                </a:solidFill>
                <a:latin typeface="Consolas"/>
                <a:ea typeface="Consolas"/>
                <a:cs typeface="Consolas"/>
                <a:sym typeface="Consolas"/>
              </a:rPr>
              <a:t>))</a:t>
            </a:r>
            <a:endParaRPr sz="1200" i="0" u="none" strike="noStrike" cap="none">
              <a:latin typeface="Consolas"/>
              <a:ea typeface="Consolas"/>
              <a:cs typeface="Consolas"/>
              <a:sym typeface="Consolas"/>
            </a:endParaRPr>
          </a:p>
        </p:txBody>
      </p:sp>
      <p:pic>
        <p:nvPicPr>
          <p:cNvPr id="328" name="Google Shape;328;p39"/>
          <p:cNvPicPr preferRelativeResize="0"/>
          <p:nvPr/>
        </p:nvPicPr>
        <p:blipFill rotWithShape="1">
          <a:blip r:embed="rId3">
            <a:alphaModFix/>
          </a:blip>
          <a:srcRect/>
          <a:stretch/>
        </p:blipFill>
        <p:spPr>
          <a:xfrm>
            <a:off x="5117455" y="1738360"/>
            <a:ext cx="2819160" cy="856440"/>
          </a:xfrm>
          <a:prstGeom prst="rect">
            <a:avLst/>
          </a:prstGeom>
          <a:noFill/>
          <a:ln>
            <a:noFill/>
          </a:ln>
        </p:spPr>
      </p:pic>
      <p:sp>
        <p:nvSpPr>
          <p:cNvPr id="329" name="Google Shape;329;p39"/>
          <p:cNvSpPr txBox="1"/>
          <p:nvPr/>
        </p:nvSpPr>
        <p:spPr>
          <a:xfrm>
            <a:off x="491000" y="3993150"/>
            <a:ext cx="8323800" cy="1022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 sz="1650">
                <a:solidFill>
                  <a:schemeClr val="dk2"/>
                </a:solidFill>
                <a:latin typeface="Montserrat"/>
                <a:ea typeface="Montserrat"/>
                <a:cs typeface="Montserrat"/>
                <a:sym typeface="Montserrat"/>
              </a:rPr>
              <a:t>La cadena "Aprendiendo JavaScript" se transforma en "Aprendiendo Python																				" </a:t>
            </a:r>
            <a:endParaRPr sz="1650">
              <a:solidFill>
                <a:schemeClr val="dk2"/>
              </a:solidFill>
              <a:latin typeface="Montserrat"/>
              <a:ea typeface="Montserrat"/>
              <a:cs typeface="Montserrat"/>
              <a:sym typeface="Montserra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333"/>
        <p:cNvGrpSpPr/>
        <p:nvPr/>
      </p:nvGrpSpPr>
      <p:grpSpPr>
        <a:xfrm>
          <a:off x="0" y="0"/>
          <a:ext cx="0" cy="0"/>
          <a:chOff x="0" y="0"/>
          <a:chExt cx="0" cy="0"/>
        </a:xfrm>
      </p:grpSpPr>
      <p:sp>
        <p:nvSpPr>
          <p:cNvPr id="334" name="Google Shape;334;p4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String | substr(ini, len) y substring(ini, end)</a:t>
            </a:r>
            <a:endParaRPr/>
          </a:p>
        </p:txBody>
      </p:sp>
      <p:sp>
        <p:nvSpPr>
          <p:cNvPr id="335" name="Google Shape;335;p40"/>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 sz="1650" b="1"/>
              <a:t>substr(ini, len)</a:t>
            </a:r>
            <a:r>
              <a:rPr lang="es" sz="1650"/>
              <a:t> devuelve una cadena de </a:t>
            </a:r>
            <a:r>
              <a:rPr lang="es" sz="1650" b="1"/>
              <a:t>len</a:t>
            </a:r>
            <a:r>
              <a:rPr lang="es" sz="1650"/>
              <a:t> caracteres tomados a partir de la posición </a:t>
            </a:r>
            <a:r>
              <a:rPr lang="es" sz="1650" b="1"/>
              <a:t>ini</a:t>
            </a:r>
            <a:r>
              <a:rPr lang="es" sz="1650"/>
              <a:t>:</a:t>
            </a:r>
            <a:endParaRPr sz="1650"/>
          </a:p>
        </p:txBody>
      </p:sp>
      <p:sp>
        <p:nvSpPr>
          <p:cNvPr id="336" name="Google Shape;336;p40"/>
          <p:cNvSpPr txBox="1"/>
          <p:nvPr/>
        </p:nvSpPr>
        <p:spPr>
          <a:xfrm>
            <a:off x="420600" y="2818475"/>
            <a:ext cx="8285400" cy="730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 sz="1650" b="1">
                <a:solidFill>
                  <a:schemeClr val="dk2"/>
                </a:solidFill>
                <a:latin typeface="Montserrat"/>
                <a:ea typeface="Montserrat"/>
                <a:cs typeface="Montserrat"/>
                <a:sym typeface="Montserrat"/>
              </a:rPr>
              <a:t>substring(ini, end) </a:t>
            </a:r>
            <a:r>
              <a:rPr lang="es" sz="1650">
                <a:solidFill>
                  <a:schemeClr val="dk2"/>
                </a:solidFill>
                <a:latin typeface="Montserrat"/>
                <a:ea typeface="Montserrat"/>
                <a:cs typeface="Montserrat"/>
                <a:sym typeface="Montserrat"/>
              </a:rPr>
              <a:t>devuelve una cadena con los caracteres contenidos entre la posición </a:t>
            </a:r>
            <a:r>
              <a:rPr lang="es" sz="1650" b="1">
                <a:solidFill>
                  <a:schemeClr val="dk2"/>
                </a:solidFill>
                <a:latin typeface="Montserrat"/>
                <a:ea typeface="Montserrat"/>
                <a:cs typeface="Montserrat"/>
                <a:sym typeface="Montserrat"/>
              </a:rPr>
              <a:t>ini</a:t>
            </a:r>
            <a:r>
              <a:rPr lang="es" sz="1650">
                <a:solidFill>
                  <a:schemeClr val="dk2"/>
                </a:solidFill>
                <a:latin typeface="Montserrat"/>
                <a:ea typeface="Montserrat"/>
                <a:cs typeface="Montserrat"/>
                <a:sym typeface="Montserrat"/>
              </a:rPr>
              <a:t> y </a:t>
            </a:r>
            <a:r>
              <a:rPr lang="es" sz="1650" b="1">
                <a:solidFill>
                  <a:schemeClr val="dk2"/>
                </a:solidFill>
                <a:latin typeface="Montserrat"/>
                <a:ea typeface="Montserrat"/>
                <a:cs typeface="Montserrat"/>
                <a:sym typeface="Montserrat"/>
              </a:rPr>
              <a:t>end</a:t>
            </a:r>
            <a:r>
              <a:rPr lang="es" sz="1650">
                <a:solidFill>
                  <a:schemeClr val="dk2"/>
                </a:solidFill>
                <a:latin typeface="Montserrat"/>
                <a:ea typeface="Montserrat"/>
                <a:cs typeface="Montserrat"/>
                <a:sym typeface="Montserrat"/>
              </a:rPr>
              <a:t> (no inclusive):</a:t>
            </a:r>
            <a:endParaRPr sz="1650">
              <a:solidFill>
                <a:schemeClr val="dk2"/>
              </a:solidFill>
              <a:latin typeface="Montserrat"/>
              <a:ea typeface="Montserrat"/>
              <a:cs typeface="Montserrat"/>
              <a:sym typeface="Montserrat"/>
            </a:endParaRPr>
          </a:p>
        </p:txBody>
      </p:sp>
      <p:sp>
        <p:nvSpPr>
          <p:cNvPr id="337" name="Google Shape;337;p40"/>
          <p:cNvSpPr/>
          <p:nvPr/>
        </p:nvSpPr>
        <p:spPr>
          <a:xfrm>
            <a:off x="1874850" y="3577575"/>
            <a:ext cx="5376900" cy="833400"/>
          </a:xfrm>
          <a:prstGeom prst="rect">
            <a:avLst/>
          </a:prstGeom>
          <a:solidFill>
            <a:srgbClr val="23262E"/>
          </a:solidFill>
          <a:ln>
            <a:noFill/>
          </a:ln>
        </p:spPr>
        <p:txBody>
          <a:bodyPr spcFirstLastPara="1" wrap="square" lIns="91425" tIns="45700" rIns="91425" bIns="45700" anchor="t" anchorCtr="0">
            <a:noAutofit/>
          </a:bodyPr>
          <a:lstStyle/>
          <a:p>
            <a:pPr marL="0" lvl="0" indent="0" algn="l" rtl="0">
              <a:spcBef>
                <a:spcPts val="0"/>
              </a:spcBef>
              <a:spcAft>
                <a:spcPts val="0"/>
              </a:spcAft>
              <a:buClr>
                <a:srgbClr val="C74DED"/>
              </a:buClr>
              <a:buSzPts val="1400"/>
              <a:buFont typeface="Consolas"/>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cad</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"Aprendiendo JavaScript "</a:t>
            </a:r>
            <a:endParaRPr sz="1200">
              <a:solidFill>
                <a:srgbClr val="D5CED9"/>
              </a:solidFill>
              <a:latin typeface="Consolas"/>
              <a:ea typeface="Consolas"/>
              <a:cs typeface="Consolas"/>
              <a:sym typeface="Consolas"/>
            </a:endParaRPr>
          </a:p>
          <a:p>
            <a:pPr marL="0" lvl="0" indent="0" algn="l" rtl="0">
              <a:spcBef>
                <a:spcPts val="0"/>
              </a:spcBef>
              <a:spcAft>
                <a:spcPts val="0"/>
              </a:spcAft>
              <a:buClr>
                <a:srgbClr val="5F6167"/>
              </a:buClr>
              <a:buSzPts val="1400"/>
              <a:buFont typeface="Consolas"/>
              <a:buNone/>
            </a:pPr>
            <a:r>
              <a:rPr lang="es" sz="1200">
                <a:solidFill>
                  <a:srgbClr val="5F6167"/>
                </a:solidFill>
                <a:latin typeface="Consolas"/>
                <a:ea typeface="Consolas"/>
                <a:cs typeface="Consolas"/>
                <a:sym typeface="Consolas"/>
              </a:rPr>
              <a:t>//Muestra en el documento HTML la subcadena “pre”</a:t>
            </a:r>
            <a:endParaRPr sz="1200">
              <a:solidFill>
                <a:srgbClr val="D5CED9"/>
              </a:solidFill>
              <a:latin typeface="Consolas"/>
              <a:ea typeface="Consolas"/>
              <a:cs typeface="Consolas"/>
              <a:sym typeface="Consolas"/>
            </a:endParaRPr>
          </a:p>
          <a:p>
            <a:pPr marL="0" lvl="0" indent="0" algn="l" rtl="0">
              <a:spcBef>
                <a:spcPts val="0"/>
              </a:spcBef>
              <a:spcAft>
                <a:spcPts val="0"/>
              </a:spcAft>
              <a:buClr>
                <a:srgbClr val="F39C12"/>
              </a:buClr>
              <a:buSzPts val="1400"/>
              <a:buFont typeface="Consolas"/>
              <a:buNone/>
            </a:pPr>
            <a:r>
              <a:rPr lang="es" sz="1200">
                <a:solidFill>
                  <a:srgbClr val="F39C12"/>
                </a:solidFill>
                <a:latin typeface="Consolas"/>
                <a:ea typeface="Consolas"/>
                <a:cs typeface="Consolas"/>
                <a:sym typeface="Consolas"/>
              </a:rPr>
              <a:t>document</a:t>
            </a:r>
            <a:r>
              <a:rPr lang="es" sz="1200">
                <a:solidFill>
                  <a:srgbClr val="D5CED9"/>
                </a:solidFill>
                <a:latin typeface="Consolas"/>
                <a:ea typeface="Consolas"/>
                <a:cs typeface="Consolas"/>
                <a:sym typeface="Consolas"/>
              </a:rPr>
              <a:t>.</a:t>
            </a:r>
            <a:r>
              <a:rPr lang="es" sz="1200">
                <a:solidFill>
                  <a:srgbClr val="FFE66D"/>
                </a:solidFill>
                <a:latin typeface="Consolas"/>
                <a:ea typeface="Consolas"/>
                <a:cs typeface="Consolas"/>
                <a:sym typeface="Consolas"/>
              </a:rPr>
              <a:t>write</a:t>
            </a:r>
            <a:r>
              <a:rPr lang="es" sz="1200">
                <a:solidFill>
                  <a:srgbClr val="D5CED9"/>
                </a:solidFill>
                <a:latin typeface="Consolas"/>
                <a:ea typeface="Consolas"/>
                <a:cs typeface="Consolas"/>
                <a:sym typeface="Consolas"/>
              </a:rPr>
              <a:t>(</a:t>
            </a:r>
            <a:r>
              <a:rPr lang="es" sz="1200">
                <a:solidFill>
                  <a:srgbClr val="F39C12"/>
                </a:solidFill>
                <a:latin typeface="Consolas"/>
                <a:ea typeface="Consolas"/>
                <a:cs typeface="Consolas"/>
                <a:sym typeface="Consolas"/>
              </a:rPr>
              <a:t>cad</a:t>
            </a:r>
            <a:r>
              <a:rPr lang="es" sz="1200">
                <a:solidFill>
                  <a:srgbClr val="D5CED9"/>
                </a:solidFill>
                <a:latin typeface="Consolas"/>
                <a:ea typeface="Consolas"/>
                <a:cs typeface="Consolas"/>
                <a:sym typeface="Consolas"/>
              </a:rPr>
              <a:t>.</a:t>
            </a:r>
            <a:r>
              <a:rPr lang="es" sz="1200">
                <a:solidFill>
                  <a:srgbClr val="FFE66D"/>
                </a:solidFill>
                <a:latin typeface="Consolas"/>
                <a:ea typeface="Consolas"/>
                <a:cs typeface="Consolas"/>
                <a:sym typeface="Consolas"/>
              </a:rPr>
              <a:t>substring</a:t>
            </a:r>
            <a:r>
              <a:rPr lang="es" sz="1200">
                <a:solidFill>
                  <a:srgbClr val="D5CED9"/>
                </a:solidFill>
                <a:latin typeface="Consolas"/>
                <a:ea typeface="Consolas"/>
                <a:cs typeface="Consolas"/>
                <a:sym typeface="Consolas"/>
              </a:rPr>
              <a:t>(</a:t>
            </a:r>
            <a:r>
              <a:rPr lang="es" sz="1200">
                <a:solidFill>
                  <a:srgbClr val="F39C12"/>
                </a:solidFill>
                <a:latin typeface="Consolas"/>
                <a:ea typeface="Consolas"/>
                <a:cs typeface="Consolas"/>
                <a:sym typeface="Consolas"/>
              </a:rPr>
              <a:t>1</a:t>
            </a:r>
            <a:r>
              <a:rPr lang="es" sz="1200">
                <a:solidFill>
                  <a:srgbClr val="D5CED9"/>
                </a:solidFill>
                <a:latin typeface="Consolas"/>
                <a:ea typeface="Consolas"/>
                <a:cs typeface="Consolas"/>
                <a:sym typeface="Consolas"/>
              </a:rPr>
              <a:t>, </a:t>
            </a:r>
            <a:r>
              <a:rPr lang="es" sz="1200">
                <a:solidFill>
                  <a:srgbClr val="F39C12"/>
                </a:solidFill>
                <a:latin typeface="Consolas"/>
                <a:ea typeface="Consolas"/>
                <a:cs typeface="Consolas"/>
                <a:sym typeface="Consolas"/>
              </a:rPr>
              <a:t>4</a:t>
            </a:r>
            <a:r>
              <a:rPr lang="es" sz="1200">
                <a:solidFill>
                  <a:srgbClr val="D5CED9"/>
                </a:solidFill>
                <a:latin typeface="Consolas"/>
                <a:ea typeface="Consolas"/>
                <a:cs typeface="Consolas"/>
                <a:sym typeface="Consolas"/>
              </a:rPr>
              <a:t>))</a:t>
            </a:r>
            <a:endParaRPr sz="1200" i="0" u="none" strike="noStrike" cap="none">
              <a:latin typeface="Consolas"/>
              <a:ea typeface="Consolas"/>
              <a:cs typeface="Consolas"/>
              <a:sym typeface="Consolas"/>
            </a:endParaRPr>
          </a:p>
        </p:txBody>
      </p:sp>
      <p:sp>
        <p:nvSpPr>
          <p:cNvPr id="338" name="Google Shape;338;p40"/>
          <p:cNvSpPr/>
          <p:nvPr/>
        </p:nvSpPr>
        <p:spPr>
          <a:xfrm>
            <a:off x="1875000" y="1993600"/>
            <a:ext cx="5376900" cy="7605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74DED"/>
              </a:buClr>
              <a:buSzPts val="1400"/>
              <a:buFont typeface="Consolas"/>
              <a:buNone/>
            </a:pPr>
            <a:r>
              <a:rPr lang="es" sz="1200" i="0" u="none" strike="noStrike" cap="none">
                <a:solidFill>
                  <a:srgbClr val="C74DED"/>
                </a:solidFill>
                <a:latin typeface="Consolas"/>
                <a:ea typeface="Consolas"/>
                <a:cs typeface="Consolas"/>
                <a:sym typeface="Consolas"/>
              </a:rPr>
              <a:t>var</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00E8C6"/>
                </a:solidFill>
                <a:latin typeface="Consolas"/>
                <a:ea typeface="Consolas"/>
                <a:cs typeface="Consolas"/>
                <a:sym typeface="Consolas"/>
              </a:rPr>
              <a:t>cad</a:t>
            </a:r>
            <a:r>
              <a:rPr lang="es" sz="1200" i="0" u="none" strike="noStrike" cap="none">
                <a:solidFill>
                  <a:srgbClr val="EE5D43"/>
                </a:solidFill>
                <a:latin typeface="Consolas"/>
                <a:ea typeface="Consolas"/>
                <a:cs typeface="Consolas"/>
                <a:sym typeface="Consolas"/>
              </a:rPr>
              <a:t>=</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96E072"/>
                </a:solidFill>
                <a:latin typeface="Consolas"/>
                <a:ea typeface="Consolas"/>
                <a:cs typeface="Consolas"/>
                <a:sym typeface="Consolas"/>
              </a:rPr>
              <a:t>"Aprendiendo JavaScript "</a:t>
            </a:r>
            <a:endParaRPr sz="1200" i="0" u="none" strike="noStrike" cap="none">
              <a:solidFill>
                <a:srgbClr val="D5CED9"/>
              </a:solidFill>
              <a:latin typeface="Consolas"/>
              <a:ea typeface="Consolas"/>
              <a:cs typeface="Consolas"/>
              <a:sym typeface="Consolas"/>
            </a:endParaRPr>
          </a:p>
          <a:p>
            <a:pPr marL="0" lvl="0" indent="0" algn="l" rtl="0">
              <a:spcBef>
                <a:spcPts val="0"/>
              </a:spcBef>
              <a:spcAft>
                <a:spcPts val="0"/>
              </a:spcAft>
              <a:buClr>
                <a:srgbClr val="5F6167"/>
              </a:buClr>
              <a:buSzPts val="1400"/>
              <a:buFont typeface="Consolas"/>
              <a:buNone/>
            </a:pPr>
            <a:r>
              <a:rPr lang="es" sz="1200">
                <a:solidFill>
                  <a:srgbClr val="5F6167"/>
                </a:solidFill>
                <a:latin typeface="Consolas"/>
                <a:ea typeface="Consolas"/>
                <a:cs typeface="Consolas"/>
                <a:sym typeface="Consolas"/>
              </a:rPr>
              <a:t>//Muestra en el documento HTML la subcadena “Java”</a:t>
            </a:r>
            <a:endParaRPr sz="1200">
              <a:solidFill>
                <a:srgbClr val="D5CED9"/>
              </a:solidFill>
              <a:latin typeface="Consolas"/>
              <a:ea typeface="Consolas"/>
              <a:cs typeface="Consolas"/>
              <a:sym typeface="Consolas"/>
            </a:endParaRPr>
          </a:p>
          <a:p>
            <a:pPr marL="0" lvl="0" indent="0" algn="l" rtl="0">
              <a:spcBef>
                <a:spcPts val="0"/>
              </a:spcBef>
              <a:spcAft>
                <a:spcPts val="0"/>
              </a:spcAft>
              <a:buClr>
                <a:srgbClr val="F39C12"/>
              </a:buClr>
              <a:buSzPts val="1400"/>
              <a:buFont typeface="Consolas"/>
              <a:buNone/>
            </a:pPr>
            <a:r>
              <a:rPr lang="es" sz="1200">
                <a:solidFill>
                  <a:srgbClr val="F39C12"/>
                </a:solidFill>
                <a:latin typeface="Consolas"/>
                <a:ea typeface="Consolas"/>
                <a:cs typeface="Consolas"/>
                <a:sym typeface="Consolas"/>
              </a:rPr>
              <a:t>document</a:t>
            </a:r>
            <a:r>
              <a:rPr lang="es" sz="1200">
                <a:solidFill>
                  <a:srgbClr val="D5CED9"/>
                </a:solidFill>
                <a:latin typeface="Consolas"/>
                <a:ea typeface="Consolas"/>
                <a:cs typeface="Consolas"/>
                <a:sym typeface="Consolas"/>
              </a:rPr>
              <a:t>.</a:t>
            </a:r>
            <a:r>
              <a:rPr lang="es" sz="1200">
                <a:solidFill>
                  <a:srgbClr val="FFE66D"/>
                </a:solidFill>
                <a:latin typeface="Consolas"/>
                <a:ea typeface="Consolas"/>
                <a:cs typeface="Consolas"/>
                <a:sym typeface="Consolas"/>
              </a:rPr>
              <a:t>write</a:t>
            </a:r>
            <a:r>
              <a:rPr lang="es" sz="1200">
                <a:solidFill>
                  <a:srgbClr val="D5CED9"/>
                </a:solidFill>
                <a:latin typeface="Consolas"/>
                <a:ea typeface="Consolas"/>
                <a:cs typeface="Consolas"/>
                <a:sym typeface="Consolas"/>
              </a:rPr>
              <a:t>(</a:t>
            </a:r>
            <a:r>
              <a:rPr lang="es" sz="1200">
                <a:solidFill>
                  <a:srgbClr val="F39C12"/>
                </a:solidFill>
                <a:latin typeface="Consolas"/>
                <a:ea typeface="Consolas"/>
                <a:cs typeface="Consolas"/>
                <a:sym typeface="Consolas"/>
              </a:rPr>
              <a:t>cad</a:t>
            </a:r>
            <a:r>
              <a:rPr lang="es" sz="1200">
                <a:solidFill>
                  <a:srgbClr val="D5CED9"/>
                </a:solidFill>
                <a:latin typeface="Consolas"/>
                <a:ea typeface="Consolas"/>
                <a:cs typeface="Consolas"/>
                <a:sym typeface="Consolas"/>
              </a:rPr>
              <a:t>.</a:t>
            </a:r>
            <a:r>
              <a:rPr lang="es" sz="1200">
                <a:solidFill>
                  <a:srgbClr val="FFE66D"/>
                </a:solidFill>
                <a:latin typeface="Consolas"/>
                <a:ea typeface="Consolas"/>
                <a:cs typeface="Consolas"/>
                <a:sym typeface="Consolas"/>
              </a:rPr>
              <a:t>substr</a:t>
            </a:r>
            <a:r>
              <a:rPr lang="es" sz="1200">
                <a:solidFill>
                  <a:srgbClr val="D5CED9"/>
                </a:solidFill>
                <a:latin typeface="Consolas"/>
                <a:ea typeface="Consolas"/>
                <a:cs typeface="Consolas"/>
                <a:sym typeface="Consolas"/>
              </a:rPr>
              <a:t>(</a:t>
            </a:r>
            <a:r>
              <a:rPr lang="es" sz="1200">
                <a:solidFill>
                  <a:srgbClr val="F39C12"/>
                </a:solidFill>
                <a:latin typeface="Consolas"/>
                <a:ea typeface="Consolas"/>
                <a:cs typeface="Consolas"/>
                <a:sym typeface="Consolas"/>
              </a:rPr>
              <a:t>12</a:t>
            </a:r>
            <a:r>
              <a:rPr lang="es" sz="1200">
                <a:solidFill>
                  <a:srgbClr val="D5CED9"/>
                </a:solidFill>
                <a:latin typeface="Consolas"/>
                <a:ea typeface="Consolas"/>
                <a:cs typeface="Consolas"/>
                <a:sym typeface="Consolas"/>
              </a:rPr>
              <a:t>, </a:t>
            </a:r>
            <a:r>
              <a:rPr lang="es" sz="1200">
                <a:solidFill>
                  <a:srgbClr val="F39C12"/>
                </a:solidFill>
                <a:latin typeface="Consolas"/>
                <a:ea typeface="Consolas"/>
                <a:cs typeface="Consolas"/>
                <a:sym typeface="Consolas"/>
              </a:rPr>
              <a:t>4</a:t>
            </a: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1"/>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Plantilla de cadena de caracteres (template string)</a:t>
            </a:r>
            <a:endParaRPr/>
          </a:p>
        </p:txBody>
      </p:sp>
      <p:sp>
        <p:nvSpPr>
          <p:cNvPr id="344" name="Google Shape;344;p41"/>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50"/>
              <a:t>Las </a:t>
            </a:r>
            <a:r>
              <a:rPr lang="es" sz="1650" b="1"/>
              <a:t>Template Strings </a:t>
            </a:r>
            <a:r>
              <a:rPr lang="es" sz="1650"/>
              <a:t>utilizan las comillas invertidas o backticks para delimitar sus contenidos, en vez de las tradicionales comillas simples o dobles de las cadenas de texto normales.</a:t>
            </a:r>
            <a:br>
              <a:rPr lang="es" sz="1650"/>
            </a:br>
            <a:r>
              <a:rPr lang="es" sz="1650"/>
              <a:t>Las principales funcionalidades que aportan las Template Strings son:</a:t>
            </a:r>
            <a:endParaRPr sz="1650"/>
          </a:p>
          <a:p>
            <a:pPr marL="457200" lvl="0" indent="-333375" algn="l" rtl="0">
              <a:spcBef>
                <a:spcPts val="0"/>
              </a:spcBef>
              <a:spcAft>
                <a:spcPts val="0"/>
              </a:spcAft>
              <a:buSzPts val="1650"/>
              <a:buChar char="●"/>
            </a:pPr>
            <a:r>
              <a:rPr lang="es" sz="1650"/>
              <a:t>Interpolación de cadenas.</a:t>
            </a:r>
            <a:endParaRPr sz="1650"/>
          </a:p>
          <a:p>
            <a:pPr marL="457200" lvl="0" indent="-333375" algn="l" rtl="0">
              <a:spcBef>
                <a:spcPts val="0"/>
              </a:spcBef>
              <a:spcAft>
                <a:spcPts val="0"/>
              </a:spcAft>
              <a:buSzPts val="1650"/>
              <a:buChar char="●"/>
            </a:pPr>
            <a:r>
              <a:rPr lang="es" sz="1650"/>
              <a:t>Posibilidad de incluir (y evaluar) expresiones dentro de cadenas.</a:t>
            </a:r>
            <a:endParaRPr sz="1650"/>
          </a:p>
          <a:p>
            <a:pPr marL="457200" lvl="0" indent="-333375" algn="l" rtl="0">
              <a:spcBef>
                <a:spcPts val="0"/>
              </a:spcBef>
              <a:spcAft>
                <a:spcPts val="0"/>
              </a:spcAft>
              <a:buSzPts val="1650"/>
              <a:buChar char="●"/>
            </a:pPr>
            <a:r>
              <a:rPr lang="es" sz="1650"/>
              <a:t>Definición de cadenas de texto en varias líneas sin tener que usar hacks.</a:t>
            </a:r>
            <a:endParaRPr sz="1650"/>
          </a:p>
          <a:p>
            <a:pPr marL="457200" lvl="0" indent="-333375" algn="l" rtl="0">
              <a:spcBef>
                <a:spcPts val="0"/>
              </a:spcBef>
              <a:spcAft>
                <a:spcPts val="0"/>
              </a:spcAft>
              <a:buSzPts val="1650"/>
              <a:buChar char="●"/>
            </a:pPr>
            <a:r>
              <a:rPr lang="es" sz="1650"/>
              <a:t>Formatear cadenas de manera avanzada.</a:t>
            </a:r>
            <a:endParaRPr sz="1650"/>
          </a:p>
          <a:p>
            <a:pPr marL="457200" lvl="0" indent="-333375" algn="l" rtl="0">
              <a:spcBef>
                <a:spcPts val="0"/>
              </a:spcBef>
              <a:spcAft>
                <a:spcPts val="0"/>
              </a:spcAft>
              <a:buSzPts val="1650"/>
              <a:buChar char="●"/>
            </a:pPr>
            <a:r>
              <a:rPr lang="es" sz="1650"/>
              <a:t>Cadenas etiquetadas.</a:t>
            </a:r>
            <a:endParaRPr sz="1650"/>
          </a:p>
        </p:txBody>
      </p:sp>
      <p:sp>
        <p:nvSpPr>
          <p:cNvPr id="345" name="Google Shape;345;p41"/>
          <p:cNvSpPr/>
          <p:nvPr/>
        </p:nvSpPr>
        <p:spPr>
          <a:xfrm>
            <a:off x="3059100" y="4012225"/>
            <a:ext cx="3008400" cy="467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 sz="1200" i="0" u="none" strike="noStrike" cap="none">
                <a:solidFill>
                  <a:srgbClr val="5F6167"/>
                </a:solidFill>
                <a:latin typeface="Consolas"/>
                <a:ea typeface="Consolas"/>
                <a:cs typeface="Consolas"/>
                <a:sym typeface="Consolas"/>
              </a:rPr>
              <a:t>// esto es una Template String</a:t>
            </a:r>
            <a:endParaRPr sz="120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None/>
            </a:pPr>
            <a:r>
              <a:rPr lang="es" sz="1200" i="0" u="none" strike="noStrike" cap="none">
                <a:solidFill>
                  <a:srgbClr val="C74DED"/>
                </a:solidFill>
                <a:latin typeface="Consolas"/>
                <a:ea typeface="Consolas"/>
                <a:cs typeface="Consolas"/>
                <a:sym typeface="Consolas"/>
              </a:rPr>
              <a:t>var</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00E8C6"/>
                </a:solidFill>
                <a:latin typeface="Consolas"/>
                <a:ea typeface="Consolas"/>
                <a:cs typeface="Consolas"/>
                <a:sym typeface="Consolas"/>
              </a:rPr>
              <a:t>saludo</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EE5D43"/>
                </a:solidFill>
                <a:latin typeface="Consolas"/>
                <a:ea typeface="Consolas"/>
                <a:cs typeface="Consolas"/>
                <a:sym typeface="Consolas"/>
              </a:rPr>
              <a:t>=</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96E072"/>
                </a:solidFill>
                <a:latin typeface="Consolas"/>
                <a:ea typeface="Consolas"/>
                <a:cs typeface="Consolas"/>
                <a:sym typeface="Consolas"/>
              </a:rPr>
              <a:t>`¡Hola Mundo!`</a:t>
            </a:r>
            <a:endParaRPr sz="1200">
              <a:latin typeface="Consolas"/>
              <a:ea typeface="Consolas"/>
              <a:cs typeface="Consolas"/>
              <a:sym typeface="Consolas"/>
            </a:endParaRPr>
          </a:p>
          <a:p>
            <a:pPr marL="0" marR="0" lvl="0" indent="0" algn="l" rtl="0">
              <a:lnSpc>
                <a:spcPct val="100000"/>
              </a:lnSpc>
              <a:spcBef>
                <a:spcPts val="0"/>
              </a:spcBef>
              <a:spcAft>
                <a:spcPts val="0"/>
              </a:spcAft>
              <a:buNone/>
            </a:pPr>
            <a:endParaRPr sz="1200">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2"/>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Plantilla de cadena de caracteres (template string)</a:t>
            </a:r>
            <a:endParaRPr/>
          </a:p>
          <a:p>
            <a:pPr marL="0" lvl="0" indent="0" algn="l" rtl="0">
              <a:spcBef>
                <a:spcPts val="0"/>
              </a:spcBef>
              <a:spcAft>
                <a:spcPts val="0"/>
              </a:spcAft>
              <a:buNone/>
            </a:pPr>
            <a:endParaRPr/>
          </a:p>
        </p:txBody>
      </p:sp>
      <p:sp>
        <p:nvSpPr>
          <p:cNvPr id="351" name="Google Shape;351;p42"/>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1650"/>
              <a:t>Una de las mejores características de las </a:t>
            </a:r>
            <a:r>
              <a:rPr lang="es" sz="1650" b="1"/>
              <a:t>Template Strings </a:t>
            </a:r>
            <a:r>
              <a:rPr lang="es" sz="1650"/>
              <a:t>es la </a:t>
            </a:r>
            <a:r>
              <a:rPr lang="es" sz="1650" b="1"/>
              <a:t>interpolación de cadenas</a:t>
            </a:r>
            <a:r>
              <a:rPr lang="es" sz="1650"/>
              <a:t>. La interpolación permite utilizar cualquier expresión válida de JavaScript (como por ejemplo la suma de dos variables) dentro de una cadena y obtener como resultado la cadena completa con la expresión evaluada. </a:t>
            </a:r>
            <a:endParaRPr sz="1650"/>
          </a:p>
          <a:p>
            <a:pPr marL="0" lvl="0" indent="0" algn="l" rtl="0">
              <a:lnSpc>
                <a:spcPct val="115000"/>
              </a:lnSpc>
              <a:spcBef>
                <a:spcPts val="0"/>
              </a:spcBef>
              <a:spcAft>
                <a:spcPts val="0"/>
              </a:spcAft>
              <a:buNone/>
            </a:pPr>
            <a:r>
              <a:rPr lang="es" sz="1650"/>
              <a:t>Las partes variables de una </a:t>
            </a:r>
            <a:r>
              <a:rPr lang="es" sz="1650" i="1"/>
              <a:t>Template String</a:t>
            </a:r>
            <a:r>
              <a:rPr lang="es" sz="1650"/>
              <a:t> se denominan </a:t>
            </a:r>
            <a:r>
              <a:rPr lang="es" sz="1650" i="1"/>
              <a:t>placeholders</a:t>
            </a:r>
            <a:r>
              <a:rPr lang="es" sz="1650"/>
              <a:t> y utilizan la sintaxis </a:t>
            </a:r>
            <a:r>
              <a:rPr lang="es" sz="1650" b="1"/>
              <a:t>${ } </a:t>
            </a:r>
            <a:r>
              <a:rPr lang="es" sz="1650"/>
              <a:t>para diferenciarse del resto de la cadena. Ejemplo:</a:t>
            </a:r>
            <a:endParaRPr sz="1650"/>
          </a:p>
          <a:p>
            <a:pPr marL="0" lvl="0" indent="0" algn="l" rtl="0">
              <a:lnSpc>
                <a:spcPct val="100000"/>
              </a:lnSpc>
              <a:spcBef>
                <a:spcPts val="0"/>
              </a:spcBef>
              <a:spcAft>
                <a:spcPts val="0"/>
              </a:spcAft>
              <a:buNone/>
            </a:pPr>
            <a:endParaRPr sz="1650"/>
          </a:p>
        </p:txBody>
      </p:sp>
      <p:sp>
        <p:nvSpPr>
          <p:cNvPr id="352" name="Google Shape;352;p42"/>
          <p:cNvSpPr/>
          <p:nvPr/>
        </p:nvSpPr>
        <p:spPr>
          <a:xfrm>
            <a:off x="2517900" y="3582047"/>
            <a:ext cx="4090800" cy="954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 sz="1400" b="0" i="0" u="none" strike="noStrike" cap="none">
                <a:solidFill>
                  <a:srgbClr val="5F6167"/>
                </a:solidFill>
                <a:latin typeface="Consolas"/>
                <a:ea typeface="Consolas"/>
                <a:cs typeface="Consolas"/>
                <a:sym typeface="Consolas"/>
              </a:rPr>
              <a:t>// Sustitución simple de cadenas</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nombre</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96E072"/>
                </a:solidFill>
                <a:latin typeface="Consolas"/>
                <a:ea typeface="Consolas"/>
                <a:cs typeface="Consolas"/>
                <a:sym typeface="Consolas"/>
              </a:rPr>
              <a:t>"Juan"</a:t>
            </a:r>
            <a:endParaRPr/>
          </a:p>
          <a:p>
            <a:pPr marL="0" marR="0" lvl="0" indent="0" algn="l" rtl="0">
              <a:lnSpc>
                <a:spcPct val="100000"/>
              </a:lnSpc>
              <a:spcBef>
                <a:spcPts val="0"/>
              </a:spcBef>
              <a:spcAft>
                <a:spcPts val="0"/>
              </a:spcAft>
              <a:buNone/>
            </a:pPr>
            <a:r>
              <a:rPr lang="es" sz="1400" b="0" i="0" u="none" strike="noStrike" cap="none">
                <a:solidFill>
                  <a:srgbClr val="F39C12"/>
                </a:solidFill>
                <a:latin typeface="Consolas"/>
                <a:ea typeface="Consolas"/>
                <a:cs typeface="Consolas"/>
                <a:sym typeface="Consolas"/>
              </a:rPr>
              <a:t>console</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log</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`¡Hola </a:t>
            </a:r>
            <a:r>
              <a:rPr lang="es" sz="1400" b="0" i="0" u="none" strike="noStrike" cap="none">
                <a:solidFill>
                  <a:srgbClr val="F92672"/>
                </a:solidFill>
                <a:latin typeface="Consolas"/>
                <a:ea typeface="Consolas"/>
                <a:cs typeface="Consolas"/>
                <a:sym typeface="Consolas"/>
              </a:rPr>
              <a:t>${</a:t>
            </a:r>
            <a:r>
              <a:rPr lang="es" sz="1400" b="0" i="0" u="none" strike="noStrike" cap="none">
                <a:solidFill>
                  <a:srgbClr val="00E8C6"/>
                </a:solidFill>
                <a:latin typeface="Consolas"/>
                <a:ea typeface="Consolas"/>
                <a:cs typeface="Consolas"/>
                <a:sym typeface="Consolas"/>
              </a:rPr>
              <a:t>nombre</a:t>
            </a:r>
            <a:r>
              <a:rPr lang="es" sz="1400" b="0" i="0" u="none" strike="noStrike" cap="none">
                <a:solidFill>
                  <a:srgbClr val="F92672"/>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 sz="1400" b="0" i="0" u="none" strike="noStrike" cap="none">
                <a:solidFill>
                  <a:srgbClr val="5F6167"/>
                </a:solidFill>
                <a:latin typeface="Consolas"/>
                <a:ea typeface="Consolas"/>
                <a:cs typeface="Consolas"/>
                <a:sym typeface="Consolas"/>
              </a:rPr>
              <a:t>// resultado =&gt; "¡Hola Juan!"</a:t>
            </a:r>
            <a:endParaRPr sz="1400" b="0" i="0" u="none" strike="noStrike" cap="none">
              <a:solidFill>
                <a:srgbClr val="D5CED9"/>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3"/>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Plantilla de cadena de caracteres (template string)</a:t>
            </a:r>
            <a:endParaRPr/>
          </a:p>
        </p:txBody>
      </p:sp>
      <p:sp>
        <p:nvSpPr>
          <p:cNvPr id="358" name="Google Shape;358;p43"/>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 sz="1650"/>
              <a:t>Como dentro de las partes variables de la cadena se puede incluir cualquier expresión válida de JavaScript, en la práctica sirven para mucho más que mostrar el contenido de una variable. En los siguientes ejemplos se muestran cómo interpolar algunas operaciones matemáticas sencillas:</a:t>
            </a:r>
            <a:endParaRPr sz="1650"/>
          </a:p>
        </p:txBody>
      </p:sp>
      <p:sp>
        <p:nvSpPr>
          <p:cNvPr id="359" name="Google Shape;359;p43"/>
          <p:cNvSpPr/>
          <p:nvPr/>
        </p:nvSpPr>
        <p:spPr>
          <a:xfrm>
            <a:off x="973949" y="2763600"/>
            <a:ext cx="7178700" cy="16005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 sz="1200" i="0" u="none" strike="noStrike" cap="none">
                <a:solidFill>
                  <a:srgbClr val="C74DED"/>
                </a:solidFill>
                <a:latin typeface="Consolas"/>
                <a:ea typeface="Consolas"/>
                <a:cs typeface="Consolas"/>
                <a:sym typeface="Consolas"/>
              </a:rPr>
              <a:t>var</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00E8C6"/>
                </a:solidFill>
                <a:latin typeface="Consolas"/>
                <a:ea typeface="Consolas"/>
                <a:cs typeface="Consolas"/>
                <a:sym typeface="Consolas"/>
              </a:rPr>
              <a:t>a</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EE5D43"/>
                </a:solidFill>
                <a:latin typeface="Consolas"/>
                <a:ea typeface="Consolas"/>
                <a:cs typeface="Consolas"/>
                <a:sym typeface="Consolas"/>
              </a:rPr>
              <a:t>=</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F39C12"/>
                </a:solidFill>
                <a:latin typeface="Consolas"/>
                <a:ea typeface="Consolas"/>
                <a:cs typeface="Consolas"/>
                <a:sym typeface="Consolas"/>
              </a:rPr>
              <a:t>10</a:t>
            </a:r>
            <a:endParaRPr sz="1200">
              <a:latin typeface="Consolas"/>
              <a:ea typeface="Consolas"/>
              <a:cs typeface="Consolas"/>
              <a:sym typeface="Consolas"/>
            </a:endParaRPr>
          </a:p>
          <a:p>
            <a:pPr marL="0" marR="0" lvl="0" indent="0" algn="l" rtl="0">
              <a:lnSpc>
                <a:spcPct val="100000"/>
              </a:lnSpc>
              <a:spcBef>
                <a:spcPts val="0"/>
              </a:spcBef>
              <a:spcAft>
                <a:spcPts val="0"/>
              </a:spcAft>
              <a:buNone/>
            </a:pPr>
            <a:r>
              <a:rPr lang="es" sz="1200" i="0" u="none" strike="noStrike" cap="none">
                <a:solidFill>
                  <a:srgbClr val="C74DED"/>
                </a:solidFill>
                <a:latin typeface="Consolas"/>
                <a:ea typeface="Consolas"/>
                <a:cs typeface="Consolas"/>
                <a:sym typeface="Consolas"/>
              </a:rPr>
              <a:t>var</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00E8C6"/>
                </a:solidFill>
                <a:latin typeface="Consolas"/>
                <a:ea typeface="Consolas"/>
                <a:cs typeface="Consolas"/>
                <a:sym typeface="Consolas"/>
              </a:rPr>
              <a:t>b</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EE5D43"/>
                </a:solidFill>
                <a:latin typeface="Consolas"/>
                <a:ea typeface="Consolas"/>
                <a:cs typeface="Consolas"/>
                <a:sym typeface="Consolas"/>
              </a:rPr>
              <a:t>=</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F39C12"/>
                </a:solidFill>
                <a:latin typeface="Consolas"/>
                <a:ea typeface="Consolas"/>
                <a:cs typeface="Consolas"/>
                <a:sym typeface="Consolas"/>
              </a:rPr>
              <a:t>10</a:t>
            </a:r>
            <a:endParaRPr sz="1200">
              <a:latin typeface="Consolas"/>
              <a:ea typeface="Consolas"/>
              <a:cs typeface="Consolas"/>
              <a:sym typeface="Consolas"/>
            </a:endParaRPr>
          </a:p>
          <a:p>
            <a:pPr marL="0" marR="0" lvl="0" indent="0" algn="l" rtl="0">
              <a:lnSpc>
                <a:spcPct val="100000"/>
              </a:lnSpc>
              <a:spcBef>
                <a:spcPts val="0"/>
              </a:spcBef>
              <a:spcAft>
                <a:spcPts val="0"/>
              </a:spcAft>
              <a:buNone/>
            </a:pPr>
            <a:r>
              <a:rPr lang="es" sz="1200" i="0" u="none" strike="noStrike" cap="none">
                <a:solidFill>
                  <a:srgbClr val="F39C12"/>
                </a:solidFill>
                <a:latin typeface="Consolas"/>
                <a:ea typeface="Consolas"/>
                <a:cs typeface="Consolas"/>
                <a:sym typeface="Consolas"/>
              </a:rPr>
              <a:t>console</a:t>
            </a:r>
            <a:r>
              <a:rPr lang="es" sz="1200" i="0" u="none" strike="noStrike" cap="none">
                <a:solidFill>
                  <a:srgbClr val="D5CED9"/>
                </a:solidFill>
                <a:latin typeface="Consolas"/>
                <a:ea typeface="Consolas"/>
                <a:cs typeface="Consolas"/>
                <a:sym typeface="Consolas"/>
              </a:rPr>
              <a:t>.</a:t>
            </a:r>
            <a:r>
              <a:rPr lang="es" sz="1200" i="0" u="none" strike="noStrike" cap="none">
                <a:solidFill>
                  <a:srgbClr val="FFE66D"/>
                </a:solidFill>
                <a:latin typeface="Consolas"/>
                <a:ea typeface="Consolas"/>
                <a:cs typeface="Consolas"/>
                <a:sym typeface="Consolas"/>
              </a:rPr>
              <a:t>log</a:t>
            </a:r>
            <a:r>
              <a:rPr lang="es" sz="1200" i="0" u="none" strike="noStrike" cap="none">
                <a:solidFill>
                  <a:srgbClr val="D5CED9"/>
                </a:solidFill>
                <a:latin typeface="Consolas"/>
                <a:ea typeface="Consolas"/>
                <a:cs typeface="Consolas"/>
                <a:sym typeface="Consolas"/>
              </a:rPr>
              <a:t>(</a:t>
            </a:r>
            <a:r>
              <a:rPr lang="es" sz="1200" i="0" u="none" strike="noStrike" cap="none">
                <a:solidFill>
                  <a:srgbClr val="96E072"/>
                </a:solidFill>
                <a:latin typeface="Consolas"/>
                <a:ea typeface="Consolas"/>
                <a:cs typeface="Consolas"/>
                <a:sym typeface="Consolas"/>
              </a:rPr>
              <a:t>`¡JavaScript se publicó hace </a:t>
            </a:r>
            <a:r>
              <a:rPr lang="es" sz="1200" i="0" u="none" strike="noStrike" cap="none">
                <a:solidFill>
                  <a:srgbClr val="F92672"/>
                </a:solidFill>
                <a:latin typeface="Consolas"/>
                <a:ea typeface="Consolas"/>
                <a:cs typeface="Consolas"/>
                <a:sym typeface="Consolas"/>
              </a:rPr>
              <a:t>${</a:t>
            </a:r>
            <a:r>
              <a:rPr lang="es" sz="1200" i="0" u="none" strike="noStrike" cap="none">
                <a:solidFill>
                  <a:srgbClr val="00E8C6"/>
                </a:solidFill>
                <a:latin typeface="Consolas"/>
                <a:ea typeface="Consolas"/>
                <a:cs typeface="Consolas"/>
                <a:sym typeface="Consolas"/>
              </a:rPr>
              <a:t>a</a:t>
            </a:r>
            <a:r>
              <a:rPr lang="es" sz="1200" i="0" u="none" strike="noStrike" cap="none">
                <a:solidFill>
                  <a:srgbClr val="EE5D43"/>
                </a:solidFill>
                <a:latin typeface="Consolas"/>
                <a:ea typeface="Consolas"/>
                <a:cs typeface="Consolas"/>
                <a:sym typeface="Consolas"/>
              </a:rPr>
              <a:t>+</a:t>
            </a:r>
            <a:r>
              <a:rPr lang="es" sz="1200" i="0" u="none" strike="noStrike" cap="none">
                <a:solidFill>
                  <a:srgbClr val="00E8C6"/>
                </a:solidFill>
                <a:latin typeface="Consolas"/>
                <a:ea typeface="Consolas"/>
                <a:cs typeface="Consolas"/>
                <a:sym typeface="Consolas"/>
              </a:rPr>
              <a:t>b</a:t>
            </a:r>
            <a:r>
              <a:rPr lang="es" sz="1200" i="0" u="none" strike="noStrike" cap="none">
                <a:solidFill>
                  <a:srgbClr val="F92672"/>
                </a:solidFill>
                <a:latin typeface="Consolas"/>
                <a:ea typeface="Consolas"/>
                <a:cs typeface="Consolas"/>
                <a:sym typeface="Consolas"/>
              </a:rPr>
              <a:t>}</a:t>
            </a:r>
            <a:r>
              <a:rPr lang="es" sz="1200" i="0" u="none" strike="noStrike" cap="none">
                <a:solidFill>
                  <a:srgbClr val="96E072"/>
                </a:solidFill>
                <a:latin typeface="Consolas"/>
                <a:ea typeface="Consolas"/>
                <a:cs typeface="Consolas"/>
                <a:sym typeface="Consolas"/>
              </a:rPr>
              <a:t> años!`</a:t>
            </a:r>
            <a:r>
              <a:rPr lang="es" sz="1200" i="0" u="none" strike="noStrike" cap="none">
                <a:solidFill>
                  <a:srgbClr val="D5CED9"/>
                </a:solidFill>
                <a:latin typeface="Consolas"/>
                <a:ea typeface="Consolas"/>
                <a:cs typeface="Consolas"/>
                <a:sym typeface="Consolas"/>
              </a:rPr>
              <a:t>)</a:t>
            </a:r>
            <a:endParaRPr sz="1200">
              <a:latin typeface="Consolas"/>
              <a:ea typeface="Consolas"/>
              <a:cs typeface="Consolas"/>
              <a:sym typeface="Consolas"/>
            </a:endParaRPr>
          </a:p>
          <a:p>
            <a:pPr marL="0" marR="0" lvl="0" indent="0" algn="l" rtl="0">
              <a:lnSpc>
                <a:spcPct val="100000"/>
              </a:lnSpc>
              <a:spcBef>
                <a:spcPts val="0"/>
              </a:spcBef>
              <a:spcAft>
                <a:spcPts val="0"/>
              </a:spcAft>
              <a:buNone/>
            </a:pPr>
            <a:r>
              <a:rPr lang="es" sz="1200" i="0" u="none" strike="noStrike" cap="none">
                <a:solidFill>
                  <a:srgbClr val="5F6167"/>
                </a:solidFill>
                <a:latin typeface="Consolas"/>
                <a:ea typeface="Consolas"/>
                <a:cs typeface="Consolas"/>
                <a:sym typeface="Consolas"/>
              </a:rPr>
              <a:t>// resultado =&gt; ¡JavaScript se publicó hace 20 años!</a:t>
            </a:r>
            <a:endParaRPr sz="120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None/>
            </a:pPr>
            <a:r>
              <a:rPr lang="es" sz="1200" i="0" u="none" strike="noStrike" cap="none">
                <a:solidFill>
                  <a:srgbClr val="D5CED9"/>
                </a:solidFill>
                <a:latin typeface="Consolas"/>
                <a:ea typeface="Consolas"/>
                <a:cs typeface="Consolas"/>
                <a:sym typeface="Consolas"/>
              </a:rPr>
              <a:t/>
            </a:r>
            <a:br>
              <a:rPr lang="es" sz="1200" i="0" u="none" strike="noStrike" cap="none">
                <a:solidFill>
                  <a:srgbClr val="D5CED9"/>
                </a:solidFill>
                <a:latin typeface="Consolas"/>
                <a:ea typeface="Consolas"/>
                <a:cs typeface="Consolas"/>
                <a:sym typeface="Consolas"/>
              </a:rPr>
            </a:br>
            <a:r>
              <a:rPr lang="es" sz="1200" i="0" u="none" strike="noStrike" cap="none">
                <a:solidFill>
                  <a:srgbClr val="F39C12"/>
                </a:solidFill>
                <a:latin typeface="Consolas"/>
                <a:ea typeface="Consolas"/>
                <a:cs typeface="Consolas"/>
                <a:sym typeface="Consolas"/>
              </a:rPr>
              <a:t>console</a:t>
            </a:r>
            <a:r>
              <a:rPr lang="es" sz="1200" i="0" u="none" strike="noStrike" cap="none">
                <a:solidFill>
                  <a:srgbClr val="D5CED9"/>
                </a:solidFill>
                <a:latin typeface="Consolas"/>
                <a:ea typeface="Consolas"/>
                <a:cs typeface="Consolas"/>
                <a:sym typeface="Consolas"/>
              </a:rPr>
              <a:t>.</a:t>
            </a:r>
            <a:r>
              <a:rPr lang="es" sz="1200" i="0" u="none" strike="noStrike" cap="none">
                <a:solidFill>
                  <a:srgbClr val="FFE66D"/>
                </a:solidFill>
                <a:latin typeface="Consolas"/>
                <a:ea typeface="Consolas"/>
                <a:cs typeface="Consolas"/>
                <a:sym typeface="Consolas"/>
              </a:rPr>
              <a:t>log</a:t>
            </a:r>
            <a:r>
              <a:rPr lang="es" sz="1200" i="0" u="none" strike="noStrike" cap="none">
                <a:solidFill>
                  <a:srgbClr val="D5CED9"/>
                </a:solidFill>
                <a:latin typeface="Consolas"/>
                <a:ea typeface="Consolas"/>
                <a:cs typeface="Consolas"/>
                <a:sym typeface="Consolas"/>
              </a:rPr>
              <a:t>(</a:t>
            </a:r>
            <a:r>
              <a:rPr lang="es" sz="1200" i="0" u="none" strike="noStrike" cap="none">
                <a:solidFill>
                  <a:srgbClr val="96E072"/>
                </a:solidFill>
                <a:latin typeface="Consolas"/>
                <a:ea typeface="Consolas"/>
                <a:cs typeface="Consolas"/>
                <a:sym typeface="Consolas"/>
              </a:rPr>
              <a:t>`Existen </a:t>
            </a:r>
            <a:r>
              <a:rPr lang="es" sz="1200" i="0" u="none" strike="noStrike" cap="none">
                <a:solidFill>
                  <a:srgbClr val="F92672"/>
                </a:solidFill>
                <a:latin typeface="Consolas"/>
                <a:ea typeface="Consolas"/>
                <a:cs typeface="Consolas"/>
                <a:sym typeface="Consolas"/>
              </a:rPr>
              <a:t>${</a:t>
            </a:r>
            <a:r>
              <a:rPr lang="es" sz="1200" i="0" u="none" strike="noStrike" cap="none">
                <a:solidFill>
                  <a:srgbClr val="F39C12"/>
                </a:solidFill>
                <a:latin typeface="Consolas"/>
                <a:ea typeface="Consolas"/>
                <a:cs typeface="Consolas"/>
                <a:sym typeface="Consolas"/>
              </a:rPr>
              <a:t>2</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EE5D43"/>
                </a:solidFill>
                <a:latin typeface="Consolas"/>
                <a:ea typeface="Consolas"/>
                <a:cs typeface="Consolas"/>
                <a:sym typeface="Consolas"/>
              </a:rPr>
              <a:t>*</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00E8C6"/>
                </a:solidFill>
                <a:latin typeface="Consolas"/>
                <a:ea typeface="Consolas"/>
                <a:cs typeface="Consolas"/>
                <a:sym typeface="Consolas"/>
              </a:rPr>
              <a:t>a</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EE5D43"/>
                </a:solidFill>
                <a:latin typeface="Consolas"/>
                <a:ea typeface="Consolas"/>
                <a:cs typeface="Consolas"/>
                <a:sym typeface="Consolas"/>
              </a:rPr>
              <a:t>+</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00E8C6"/>
                </a:solidFill>
                <a:latin typeface="Consolas"/>
                <a:ea typeface="Consolas"/>
                <a:cs typeface="Consolas"/>
                <a:sym typeface="Consolas"/>
              </a:rPr>
              <a:t>b</a:t>
            </a:r>
            <a:r>
              <a:rPr lang="es" sz="1200" i="0" u="none" strike="noStrike" cap="none">
                <a:solidFill>
                  <a:srgbClr val="D5CED9"/>
                </a:solidFill>
                <a:latin typeface="Consolas"/>
                <a:ea typeface="Consolas"/>
                <a:cs typeface="Consolas"/>
                <a:sym typeface="Consolas"/>
              </a:rPr>
              <a:t>)</a:t>
            </a:r>
            <a:r>
              <a:rPr lang="es" sz="1200" i="0" u="none" strike="noStrike" cap="none">
                <a:solidFill>
                  <a:srgbClr val="F92672"/>
                </a:solidFill>
                <a:latin typeface="Consolas"/>
                <a:ea typeface="Consolas"/>
                <a:cs typeface="Consolas"/>
                <a:sym typeface="Consolas"/>
              </a:rPr>
              <a:t>}</a:t>
            </a:r>
            <a:r>
              <a:rPr lang="es" sz="1200" i="0" u="none" strike="noStrike" cap="none">
                <a:solidFill>
                  <a:srgbClr val="96E072"/>
                </a:solidFill>
                <a:latin typeface="Consolas"/>
                <a:ea typeface="Consolas"/>
                <a:cs typeface="Consolas"/>
                <a:sym typeface="Consolas"/>
              </a:rPr>
              <a:t> frameworks JavaScript y no </a:t>
            </a:r>
            <a:r>
              <a:rPr lang="es" sz="1200" i="0" u="none" strike="noStrike" cap="none">
                <a:solidFill>
                  <a:srgbClr val="F92672"/>
                </a:solidFill>
                <a:latin typeface="Consolas"/>
                <a:ea typeface="Consolas"/>
                <a:cs typeface="Consolas"/>
                <a:sym typeface="Consolas"/>
              </a:rPr>
              <a:t>${</a:t>
            </a:r>
            <a:r>
              <a:rPr lang="es" sz="1200" i="0" u="none" strike="noStrike" cap="none">
                <a:solidFill>
                  <a:srgbClr val="F39C12"/>
                </a:solidFill>
                <a:latin typeface="Consolas"/>
                <a:ea typeface="Consolas"/>
                <a:cs typeface="Consolas"/>
                <a:sym typeface="Consolas"/>
              </a:rPr>
              <a:t>10</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EE5D43"/>
                </a:solidFill>
                <a:latin typeface="Consolas"/>
                <a:ea typeface="Consolas"/>
                <a:cs typeface="Consolas"/>
                <a:sym typeface="Consolas"/>
              </a:rPr>
              <a:t>*</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00E8C6"/>
                </a:solidFill>
                <a:latin typeface="Consolas"/>
                <a:ea typeface="Consolas"/>
                <a:cs typeface="Consolas"/>
                <a:sym typeface="Consolas"/>
              </a:rPr>
              <a:t>a</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EE5D43"/>
                </a:solidFill>
                <a:latin typeface="Consolas"/>
                <a:ea typeface="Consolas"/>
                <a:cs typeface="Consolas"/>
                <a:sym typeface="Consolas"/>
              </a:rPr>
              <a:t>+</a:t>
            </a:r>
            <a:r>
              <a:rPr lang="es" sz="1200" i="0" u="none" strike="noStrike" cap="none">
                <a:solidFill>
                  <a:srgbClr val="D5CED9"/>
                </a:solidFill>
                <a:latin typeface="Consolas"/>
                <a:ea typeface="Consolas"/>
                <a:cs typeface="Consolas"/>
                <a:sym typeface="Consolas"/>
              </a:rPr>
              <a:t> </a:t>
            </a:r>
            <a:r>
              <a:rPr lang="es" sz="1200" i="0" u="none" strike="noStrike" cap="none">
                <a:solidFill>
                  <a:srgbClr val="00E8C6"/>
                </a:solidFill>
                <a:latin typeface="Consolas"/>
                <a:ea typeface="Consolas"/>
                <a:cs typeface="Consolas"/>
                <a:sym typeface="Consolas"/>
              </a:rPr>
              <a:t>b</a:t>
            </a:r>
            <a:r>
              <a:rPr lang="es" sz="1200" i="0" u="none" strike="noStrike" cap="none">
                <a:solidFill>
                  <a:srgbClr val="D5CED9"/>
                </a:solidFill>
                <a:latin typeface="Consolas"/>
                <a:ea typeface="Consolas"/>
                <a:cs typeface="Consolas"/>
                <a:sym typeface="Consolas"/>
              </a:rPr>
              <a:t>)</a:t>
            </a:r>
            <a:r>
              <a:rPr lang="es" sz="1200" i="0" u="none" strike="noStrike" cap="none">
                <a:solidFill>
                  <a:srgbClr val="F92672"/>
                </a:solidFill>
                <a:latin typeface="Consolas"/>
                <a:ea typeface="Consolas"/>
                <a:cs typeface="Consolas"/>
                <a:sym typeface="Consolas"/>
              </a:rPr>
              <a:t>}</a:t>
            </a:r>
            <a:r>
              <a:rPr lang="es" sz="1200" i="0" u="none" strike="noStrike" cap="none">
                <a:solidFill>
                  <a:srgbClr val="96E072"/>
                </a:solidFill>
                <a:latin typeface="Consolas"/>
                <a:ea typeface="Consolas"/>
                <a:cs typeface="Consolas"/>
                <a:sym typeface="Consolas"/>
              </a:rPr>
              <a:t>.`</a:t>
            </a:r>
            <a:r>
              <a:rPr lang="es" sz="1200" i="0" u="none" strike="noStrike" cap="none">
                <a:solidFill>
                  <a:srgbClr val="D5CED9"/>
                </a:solidFill>
                <a:latin typeface="Consolas"/>
                <a:ea typeface="Consolas"/>
                <a:cs typeface="Consolas"/>
                <a:sym typeface="Consolas"/>
              </a:rPr>
              <a:t>)</a:t>
            </a:r>
            <a:endParaRPr sz="1200">
              <a:latin typeface="Consolas"/>
              <a:ea typeface="Consolas"/>
              <a:cs typeface="Consolas"/>
              <a:sym typeface="Consolas"/>
            </a:endParaRPr>
          </a:p>
          <a:p>
            <a:pPr marL="0" marR="0" lvl="0" indent="0" algn="l" rtl="0">
              <a:lnSpc>
                <a:spcPct val="100000"/>
              </a:lnSpc>
              <a:spcBef>
                <a:spcPts val="0"/>
              </a:spcBef>
              <a:spcAft>
                <a:spcPts val="0"/>
              </a:spcAft>
              <a:buNone/>
            </a:pPr>
            <a:r>
              <a:rPr lang="es" sz="1200" i="0" u="none" strike="noStrike" cap="none">
                <a:solidFill>
                  <a:srgbClr val="5F6167"/>
                </a:solidFill>
                <a:latin typeface="Consolas"/>
                <a:ea typeface="Consolas"/>
                <a:cs typeface="Consolas"/>
                <a:sym typeface="Consolas"/>
              </a:rPr>
              <a:t>// resultado =&gt; Existen 40 frameworks JavaScript y no 200.</a:t>
            </a:r>
            <a:endParaRPr sz="1200" i="0" u="none" strike="noStrike" cap="none">
              <a:solidFill>
                <a:srgbClr val="D5CED9"/>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4"/>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Plantilla de cadena de caracteres (template string)</a:t>
            </a:r>
            <a:endParaRPr/>
          </a:p>
        </p:txBody>
      </p:sp>
      <p:sp>
        <p:nvSpPr>
          <p:cNvPr id="365" name="Google Shape;365;p44"/>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 sz="1650"/>
              <a:t>Dentro de un valor interpolado también se puede utilizar cualquier función:</a:t>
            </a:r>
            <a:endParaRPr sz="1650"/>
          </a:p>
        </p:txBody>
      </p:sp>
      <p:sp>
        <p:nvSpPr>
          <p:cNvPr id="366" name="Google Shape;366;p44"/>
          <p:cNvSpPr txBox="1"/>
          <p:nvPr/>
        </p:nvSpPr>
        <p:spPr>
          <a:xfrm>
            <a:off x="420600" y="2458738"/>
            <a:ext cx="8285400" cy="730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 sz="1650">
                <a:solidFill>
                  <a:schemeClr val="dk2"/>
                </a:solidFill>
                <a:latin typeface="Montserrat"/>
                <a:ea typeface="Montserrat"/>
                <a:cs typeface="Montserrat"/>
                <a:sym typeface="Montserrat"/>
              </a:rPr>
              <a:t>La sintaxis ${} también funciona con expresiones que invocan métodos y acceden a propiedades:</a:t>
            </a:r>
            <a:endParaRPr sz="1650">
              <a:solidFill>
                <a:schemeClr val="dk2"/>
              </a:solidFill>
              <a:latin typeface="Montserrat"/>
              <a:ea typeface="Montserrat"/>
              <a:cs typeface="Montserrat"/>
              <a:sym typeface="Montserrat"/>
            </a:endParaRPr>
          </a:p>
        </p:txBody>
      </p:sp>
      <p:sp>
        <p:nvSpPr>
          <p:cNvPr id="367" name="Google Shape;367;p44"/>
          <p:cNvSpPr/>
          <p:nvPr/>
        </p:nvSpPr>
        <p:spPr>
          <a:xfrm>
            <a:off x="1800150" y="1721275"/>
            <a:ext cx="5526300" cy="730800"/>
          </a:xfrm>
          <a:prstGeom prst="rect">
            <a:avLst/>
          </a:prstGeom>
          <a:solidFill>
            <a:srgbClr val="23262E"/>
          </a:solid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s" sz="1200">
                <a:solidFill>
                  <a:srgbClr val="C74DED"/>
                </a:solidFill>
                <a:highlight>
                  <a:srgbClr val="23262E"/>
                </a:highlight>
                <a:latin typeface="Consolas"/>
                <a:ea typeface="Consolas"/>
                <a:cs typeface="Consolas"/>
                <a:sym typeface="Consolas"/>
              </a:rPr>
              <a:t>function</a:t>
            </a:r>
            <a:r>
              <a:rPr lang="es" sz="1200">
                <a:solidFill>
                  <a:srgbClr val="D5CED9"/>
                </a:solidFill>
                <a:highlight>
                  <a:srgbClr val="23262E"/>
                </a:highlight>
                <a:latin typeface="Consolas"/>
                <a:ea typeface="Consolas"/>
                <a:cs typeface="Consolas"/>
                <a:sym typeface="Consolas"/>
              </a:rPr>
              <a:t> </a:t>
            </a:r>
            <a:r>
              <a:rPr lang="es" sz="1200">
                <a:solidFill>
                  <a:srgbClr val="FFE66D"/>
                </a:solidFill>
                <a:highlight>
                  <a:srgbClr val="23262E"/>
                </a:highlight>
                <a:latin typeface="Consolas"/>
                <a:ea typeface="Consolas"/>
                <a:cs typeface="Consolas"/>
                <a:sym typeface="Consolas"/>
              </a:rPr>
              <a:t>fn</a:t>
            </a:r>
            <a:r>
              <a:rPr lang="es" sz="1200">
                <a:solidFill>
                  <a:srgbClr val="D5CED9"/>
                </a:solidFill>
                <a:highlight>
                  <a:srgbClr val="23262E"/>
                </a:highlight>
                <a:latin typeface="Consolas"/>
                <a:ea typeface="Consolas"/>
                <a:cs typeface="Consolas"/>
                <a:sym typeface="Consolas"/>
              </a:rPr>
              <a:t>() { </a:t>
            </a:r>
            <a:r>
              <a:rPr lang="es" sz="1200">
                <a:solidFill>
                  <a:srgbClr val="C74DED"/>
                </a:solidFill>
                <a:highlight>
                  <a:srgbClr val="23262E"/>
                </a:highlight>
                <a:latin typeface="Consolas"/>
                <a:ea typeface="Consolas"/>
                <a:cs typeface="Consolas"/>
                <a:sym typeface="Consolas"/>
              </a:rPr>
              <a:t>return</a:t>
            </a:r>
            <a:r>
              <a:rPr lang="es" sz="1200">
                <a:solidFill>
                  <a:srgbClr val="D5CED9"/>
                </a:solidFill>
                <a:highlight>
                  <a:srgbClr val="23262E"/>
                </a:highlight>
                <a:latin typeface="Consolas"/>
                <a:ea typeface="Consolas"/>
                <a:cs typeface="Consolas"/>
                <a:sym typeface="Consolas"/>
              </a:rPr>
              <a:t> </a:t>
            </a:r>
            <a:r>
              <a:rPr lang="es" sz="1200">
                <a:solidFill>
                  <a:srgbClr val="96E072"/>
                </a:solidFill>
                <a:highlight>
                  <a:srgbClr val="23262E"/>
                </a:highlight>
                <a:latin typeface="Consolas"/>
                <a:ea typeface="Consolas"/>
                <a:cs typeface="Consolas"/>
                <a:sym typeface="Consolas"/>
              </a:rPr>
              <a:t>"Este es el resultado de la función"</a:t>
            </a:r>
            <a:r>
              <a:rPr lang="es" sz="1200">
                <a:solidFill>
                  <a:srgbClr val="D5CED9"/>
                </a:solidFill>
                <a:highlight>
                  <a:srgbClr val="23262E"/>
                </a:highlight>
                <a:latin typeface="Consolas"/>
                <a:ea typeface="Consolas"/>
                <a:cs typeface="Consolas"/>
                <a:sym typeface="Consolas"/>
              </a:rPr>
              <a:t> }</a:t>
            </a: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SzPts val="1100"/>
              <a:buNone/>
            </a:pPr>
            <a:r>
              <a:rPr lang="es" sz="1200">
                <a:solidFill>
                  <a:srgbClr val="F39C12"/>
                </a:solidFill>
                <a:highlight>
                  <a:srgbClr val="23262E"/>
                </a:highlight>
                <a:latin typeface="Consolas"/>
                <a:ea typeface="Consolas"/>
                <a:cs typeface="Consolas"/>
                <a:sym typeface="Consolas"/>
              </a:rPr>
              <a:t>console</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log</a:t>
            </a:r>
            <a:r>
              <a:rPr lang="es" sz="1200">
                <a:solidFill>
                  <a:srgbClr val="D5CED9"/>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`Hola Mundo: </a:t>
            </a:r>
            <a:r>
              <a:rPr lang="es" sz="1200">
                <a:solidFill>
                  <a:srgbClr val="F92672"/>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fn</a:t>
            </a:r>
            <a:r>
              <a:rPr lang="es" sz="1200">
                <a:solidFill>
                  <a:srgbClr val="D5CED9"/>
                </a:solidFill>
                <a:highlight>
                  <a:srgbClr val="23262E"/>
                </a:highlight>
                <a:latin typeface="Consolas"/>
                <a:ea typeface="Consolas"/>
                <a:cs typeface="Consolas"/>
                <a:sym typeface="Consolas"/>
              </a:rPr>
              <a:t>()</a:t>
            </a:r>
            <a:r>
              <a:rPr lang="es" sz="1200">
                <a:solidFill>
                  <a:srgbClr val="F92672"/>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SzPts val="1100"/>
              <a:buNone/>
            </a:pPr>
            <a:r>
              <a:rPr lang="es" sz="1200">
                <a:solidFill>
                  <a:srgbClr val="5F6167"/>
                </a:solidFill>
                <a:highlight>
                  <a:srgbClr val="23262E"/>
                </a:highlight>
                <a:latin typeface="Consolas"/>
                <a:ea typeface="Consolas"/>
                <a:cs typeface="Consolas"/>
                <a:sym typeface="Consolas"/>
              </a:rPr>
              <a:t>//Hola Mundo: Este es el resultado de la función</a:t>
            </a:r>
            <a:endParaRPr sz="1200">
              <a:solidFill>
                <a:srgbClr val="C74DED"/>
              </a:solidFill>
              <a:latin typeface="Consolas"/>
              <a:ea typeface="Consolas"/>
              <a:cs typeface="Consolas"/>
              <a:sym typeface="Consolas"/>
            </a:endParaRPr>
          </a:p>
        </p:txBody>
      </p:sp>
      <p:sp>
        <p:nvSpPr>
          <p:cNvPr id="368" name="Google Shape;368;p44"/>
          <p:cNvSpPr/>
          <p:nvPr/>
        </p:nvSpPr>
        <p:spPr>
          <a:xfrm>
            <a:off x="630175" y="3280350"/>
            <a:ext cx="7883700" cy="1303200"/>
          </a:xfrm>
          <a:prstGeom prst="rect">
            <a:avLst/>
          </a:prstGeom>
          <a:solidFill>
            <a:srgbClr val="23262E"/>
          </a:solid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 sz="1200">
                <a:solidFill>
                  <a:srgbClr val="C74DED"/>
                </a:solidFill>
                <a:highlight>
                  <a:srgbClr val="23262E"/>
                </a:highlight>
                <a:latin typeface="Consolas"/>
                <a:ea typeface="Consolas"/>
                <a:cs typeface="Consolas"/>
                <a:sym typeface="Consolas"/>
              </a:rPr>
              <a:t>var</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usuario</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{nombre: </a:t>
            </a:r>
            <a:r>
              <a:rPr lang="es" sz="1200">
                <a:solidFill>
                  <a:srgbClr val="96E072"/>
                </a:solidFill>
                <a:highlight>
                  <a:srgbClr val="23262E"/>
                </a:highlight>
                <a:latin typeface="Consolas"/>
                <a:ea typeface="Consolas"/>
                <a:cs typeface="Consolas"/>
                <a:sym typeface="Consolas"/>
              </a:rPr>
              <a:t>'Juan Perez'</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F39C12"/>
                </a:solidFill>
                <a:highlight>
                  <a:srgbClr val="23262E"/>
                </a:highlight>
                <a:latin typeface="Consolas"/>
                <a:ea typeface="Consolas"/>
                <a:cs typeface="Consolas"/>
                <a:sym typeface="Consolas"/>
              </a:rPr>
              <a:t>console</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log</a:t>
            </a:r>
            <a:r>
              <a:rPr lang="es" sz="1200">
                <a:solidFill>
                  <a:srgbClr val="D5CED9"/>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`Estás conectado como </a:t>
            </a:r>
            <a:r>
              <a:rPr lang="es" sz="1200">
                <a:solidFill>
                  <a:srgbClr val="F92672"/>
                </a:solidFill>
                <a:highlight>
                  <a:srgbClr val="23262E"/>
                </a:highlight>
                <a:latin typeface="Consolas"/>
                <a:ea typeface="Consolas"/>
                <a:cs typeface="Consolas"/>
                <a:sym typeface="Consolas"/>
              </a:rPr>
              <a:t>${</a:t>
            </a:r>
            <a:r>
              <a:rPr lang="es" sz="1200">
                <a:solidFill>
                  <a:srgbClr val="F39C12"/>
                </a:solidFill>
                <a:highlight>
                  <a:srgbClr val="23262E"/>
                </a:highlight>
                <a:latin typeface="Consolas"/>
                <a:ea typeface="Consolas"/>
                <a:cs typeface="Consolas"/>
                <a:sym typeface="Consolas"/>
              </a:rPr>
              <a:t>usuario</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nombre</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toUpperCase</a:t>
            </a:r>
            <a:r>
              <a:rPr lang="es" sz="1200">
                <a:solidFill>
                  <a:srgbClr val="D5CED9"/>
                </a:solidFill>
                <a:highlight>
                  <a:srgbClr val="23262E"/>
                </a:highlight>
                <a:latin typeface="Consolas"/>
                <a:ea typeface="Consolas"/>
                <a:cs typeface="Consolas"/>
                <a:sym typeface="Consolas"/>
              </a:rPr>
              <a:t>()</a:t>
            </a:r>
            <a:r>
              <a:rPr lang="es" sz="1200">
                <a:solidFill>
                  <a:srgbClr val="F92672"/>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5F6167"/>
                </a:solidFill>
                <a:highlight>
                  <a:srgbClr val="23262E"/>
                </a:highlight>
                <a:latin typeface="Consolas"/>
                <a:ea typeface="Consolas"/>
                <a:cs typeface="Consolas"/>
                <a:sym typeface="Consolas"/>
              </a:rPr>
              <a:t>// Estás conectado como JUAN PEREZ.</a:t>
            </a:r>
            <a:endParaRPr sz="1200">
              <a:solidFill>
                <a:srgbClr val="5F6167"/>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C74DED"/>
                </a:solidFill>
                <a:highlight>
                  <a:srgbClr val="23262E"/>
                </a:highlight>
                <a:latin typeface="Consolas"/>
                <a:ea typeface="Consolas"/>
                <a:cs typeface="Consolas"/>
                <a:sym typeface="Consolas"/>
              </a:rPr>
              <a:t>var</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divisa</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96E072"/>
                </a:solidFill>
                <a:highlight>
                  <a:srgbClr val="23262E"/>
                </a:highlight>
                <a:latin typeface="Consolas"/>
                <a:ea typeface="Consolas"/>
                <a:cs typeface="Consolas"/>
                <a:sym typeface="Consolas"/>
              </a:rPr>
              <a:t>'Pesos'</a:t>
            </a:r>
            <a:endParaRPr sz="1200">
              <a:solidFill>
                <a:srgbClr val="96E072"/>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F39C12"/>
                </a:solidFill>
                <a:highlight>
                  <a:srgbClr val="23262E"/>
                </a:highlight>
                <a:latin typeface="Consolas"/>
                <a:ea typeface="Consolas"/>
                <a:cs typeface="Consolas"/>
                <a:sym typeface="Consolas"/>
              </a:rPr>
              <a:t>console</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log</a:t>
            </a:r>
            <a:r>
              <a:rPr lang="es" sz="1200">
                <a:solidFill>
                  <a:srgbClr val="D5CED9"/>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`Los precios se indican en </a:t>
            </a:r>
            <a:r>
              <a:rPr lang="es" sz="1200">
                <a:solidFill>
                  <a:srgbClr val="F92672"/>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divisa</a:t>
            </a:r>
            <a:r>
              <a:rPr lang="es" sz="1200">
                <a:solidFill>
                  <a:srgbClr val="F92672"/>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 Convierte </a:t>
            </a:r>
            <a:r>
              <a:rPr lang="es" sz="1200">
                <a:solidFill>
                  <a:srgbClr val="F92672"/>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divisa</a:t>
            </a:r>
            <a:r>
              <a:rPr lang="es" sz="1200">
                <a:solidFill>
                  <a:srgbClr val="F92672"/>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 en tu moneda local.`</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5F6167"/>
                </a:solidFill>
                <a:highlight>
                  <a:srgbClr val="23262E"/>
                </a:highlight>
                <a:latin typeface="Consolas"/>
                <a:ea typeface="Consolas"/>
                <a:cs typeface="Consolas"/>
                <a:sym typeface="Consolas"/>
              </a:rPr>
              <a:t>//Los precios se indican en Pesos. Convierte Pesos en tu moneda local.</a:t>
            </a:r>
            <a:endParaRPr sz="1200">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None/>
            </a:pPr>
            <a:endParaRPr sz="1200">
              <a:solidFill>
                <a:srgbClr val="C74DED"/>
              </a:solidFill>
              <a:latin typeface="Consolas"/>
              <a:ea typeface="Consolas"/>
              <a:cs typeface="Consolas"/>
              <a:sym typeface="Consolas"/>
            </a:endParaRPr>
          </a:p>
          <a:p>
            <a:pPr marL="0" marR="0" lvl="0" indent="0" algn="l" rtl="0">
              <a:lnSpc>
                <a:spcPct val="100000"/>
              </a:lnSpc>
              <a:spcBef>
                <a:spcPts val="0"/>
              </a:spcBef>
              <a:spcAft>
                <a:spcPts val="0"/>
              </a:spcAft>
              <a:buNone/>
            </a:pPr>
            <a:endParaRPr sz="1200" i="0" u="none" strike="noStrike" cap="none">
              <a:solidFill>
                <a:srgbClr val="D5CED9"/>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8"/>
          <p:cNvSpPr txBox="1">
            <a:spLocks noGrp="1"/>
          </p:cNvSpPr>
          <p:nvPr>
            <p:ph type="ctrTitle"/>
          </p:nvPr>
        </p:nvSpPr>
        <p:spPr>
          <a:xfrm>
            <a:off x="311700" y="1226800"/>
            <a:ext cx="8520600" cy="1570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s"/>
              <a:t>Les damos la bienvenida</a:t>
            </a:r>
            <a:endParaRPr/>
          </a:p>
        </p:txBody>
      </p:sp>
      <p:sp>
        <p:nvSpPr>
          <p:cNvPr id="157" name="Google Shape;157;p1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5"/>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Plantilla de cadena de caracteres (template string)</a:t>
            </a:r>
            <a:endParaRPr/>
          </a:p>
        </p:txBody>
      </p:sp>
      <p:sp>
        <p:nvSpPr>
          <p:cNvPr id="374" name="Google Shape;374;p45"/>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 sz="1650"/>
              <a:t>La ventaja de usar </a:t>
            </a:r>
            <a:r>
              <a:rPr lang="es" sz="1650" b="1"/>
              <a:t>template strings</a:t>
            </a:r>
            <a:r>
              <a:rPr lang="es" sz="1650"/>
              <a:t> es el uso de expresiones incrustadas y la posibilidad de interpolación de cadenas de texto con ellas, facilitando la concatenación de valores. Ejemplo:</a:t>
            </a:r>
            <a:endParaRPr sz="1650"/>
          </a:p>
        </p:txBody>
      </p:sp>
      <p:sp>
        <p:nvSpPr>
          <p:cNvPr id="375" name="Google Shape;375;p45"/>
          <p:cNvSpPr txBox="1"/>
          <p:nvPr/>
        </p:nvSpPr>
        <p:spPr>
          <a:xfrm>
            <a:off x="489575" y="3302263"/>
            <a:ext cx="8285400" cy="438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 sz="1650">
                <a:solidFill>
                  <a:schemeClr val="dk2"/>
                </a:solidFill>
                <a:latin typeface="Montserrat"/>
                <a:ea typeface="Montserrat"/>
                <a:cs typeface="Montserrat"/>
                <a:sym typeface="Montserrat"/>
              </a:rPr>
              <a:t>Podremos escribir una cadena en varias líneas, sin necesidad de concatenar:</a:t>
            </a:r>
            <a:endParaRPr sz="1650">
              <a:solidFill>
                <a:schemeClr val="dk2"/>
              </a:solidFill>
              <a:latin typeface="Montserrat"/>
              <a:ea typeface="Montserrat"/>
              <a:cs typeface="Montserrat"/>
              <a:sym typeface="Montserrat"/>
            </a:endParaRPr>
          </a:p>
        </p:txBody>
      </p:sp>
      <p:sp>
        <p:nvSpPr>
          <p:cNvPr id="376" name="Google Shape;376;p45"/>
          <p:cNvSpPr/>
          <p:nvPr/>
        </p:nvSpPr>
        <p:spPr>
          <a:xfrm>
            <a:off x="1146550" y="3805375"/>
            <a:ext cx="4082400" cy="647100"/>
          </a:xfrm>
          <a:prstGeom prst="rect">
            <a:avLst/>
          </a:prstGeom>
          <a:solidFill>
            <a:srgbClr val="23262E"/>
          </a:solid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cadena</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`Línea número 1 de la cadena</a:t>
            </a:r>
            <a:endParaRPr sz="1200">
              <a:solidFill>
                <a:srgbClr val="96E072"/>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96E072"/>
                </a:solidFill>
                <a:latin typeface="Consolas"/>
                <a:ea typeface="Consolas"/>
                <a:cs typeface="Consolas"/>
                <a:sym typeface="Consolas"/>
              </a:rPr>
              <a:t>Línea número 2 de la cadena`</a:t>
            </a:r>
            <a:endParaRPr sz="1200">
              <a:solidFill>
                <a:srgbClr val="96E072"/>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F39C12"/>
                </a:solidFill>
                <a:latin typeface="Consolas"/>
                <a:ea typeface="Consolas"/>
                <a:cs typeface="Consolas"/>
                <a:sym typeface="Consolas"/>
              </a:rPr>
              <a:t>console</a:t>
            </a:r>
            <a:r>
              <a:rPr lang="es" sz="1200">
                <a:solidFill>
                  <a:srgbClr val="D5CED9"/>
                </a:solidFill>
                <a:latin typeface="Consolas"/>
                <a:ea typeface="Consolas"/>
                <a:cs typeface="Consolas"/>
                <a:sym typeface="Consolas"/>
              </a:rPr>
              <a:t>.</a:t>
            </a:r>
            <a:r>
              <a:rPr lang="es" sz="1200">
                <a:solidFill>
                  <a:srgbClr val="FFE66D"/>
                </a:solidFill>
                <a:latin typeface="Consolas"/>
                <a:ea typeface="Consolas"/>
                <a:cs typeface="Consolas"/>
                <a:sym typeface="Consolas"/>
              </a:rPr>
              <a:t>log</a:t>
            </a:r>
            <a:r>
              <a:rPr lang="es" sz="1200">
                <a:solidFill>
                  <a:srgbClr val="D5CED9"/>
                </a:solidFill>
                <a:latin typeface="Consolas"/>
                <a:ea typeface="Consolas"/>
                <a:cs typeface="Consolas"/>
                <a:sym typeface="Consolas"/>
              </a:rPr>
              <a:t>(</a:t>
            </a:r>
            <a:r>
              <a:rPr lang="es" sz="1200">
                <a:solidFill>
                  <a:srgbClr val="00E8C6"/>
                </a:solidFill>
                <a:latin typeface="Consolas"/>
                <a:ea typeface="Consolas"/>
                <a:cs typeface="Consolas"/>
                <a:sym typeface="Consolas"/>
              </a:rPr>
              <a:t>cadena</a:t>
            </a: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a:p>
            <a:pPr marL="0" lvl="0" indent="0" algn="l" rtl="0">
              <a:lnSpc>
                <a:spcPct val="100000"/>
              </a:lnSpc>
              <a:spcBef>
                <a:spcPts val="0"/>
              </a:spcBef>
              <a:spcAft>
                <a:spcPts val="0"/>
              </a:spcAft>
              <a:buSzPts val="1100"/>
              <a:buNone/>
            </a:pPr>
            <a:endParaRPr sz="1200">
              <a:solidFill>
                <a:srgbClr val="C74DED"/>
              </a:solidFill>
              <a:highlight>
                <a:srgbClr val="23262E"/>
              </a:highlight>
              <a:latin typeface="Consolas"/>
              <a:ea typeface="Consolas"/>
              <a:cs typeface="Consolas"/>
              <a:sym typeface="Consolas"/>
            </a:endParaRPr>
          </a:p>
        </p:txBody>
      </p:sp>
      <p:sp>
        <p:nvSpPr>
          <p:cNvPr id="377" name="Google Shape;377;p45"/>
          <p:cNvSpPr/>
          <p:nvPr/>
        </p:nvSpPr>
        <p:spPr>
          <a:xfrm>
            <a:off x="1815425" y="2323975"/>
            <a:ext cx="5633700" cy="990000"/>
          </a:xfrm>
          <a:prstGeom prst="rect">
            <a:avLst/>
          </a:prstGeom>
          <a:solidFill>
            <a:srgbClr val="23262E"/>
          </a:solid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 sz="1200">
                <a:solidFill>
                  <a:srgbClr val="C74DED"/>
                </a:solidFill>
                <a:highlight>
                  <a:srgbClr val="23262E"/>
                </a:highlight>
                <a:latin typeface="Consolas"/>
                <a:ea typeface="Consolas"/>
                <a:cs typeface="Consolas"/>
                <a:sym typeface="Consolas"/>
              </a:rPr>
              <a:t>function</a:t>
            </a:r>
            <a:r>
              <a:rPr lang="es" sz="1200">
                <a:solidFill>
                  <a:srgbClr val="D5CED9"/>
                </a:solidFill>
                <a:highlight>
                  <a:srgbClr val="23262E"/>
                </a:highlight>
                <a:latin typeface="Consolas"/>
                <a:ea typeface="Consolas"/>
                <a:cs typeface="Consolas"/>
                <a:sym typeface="Consolas"/>
              </a:rPr>
              <a:t> </a:t>
            </a:r>
            <a:r>
              <a:rPr lang="es" sz="1200">
                <a:solidFill>
                  <a:srgbClr val="FFE66D"/>
                </a:solidFill>
                <a:highlight>
                  <a:srgbClr val="23262E"/>
                </a:highlight>
                <a:latin typeface="Consolas"/>
                <a:ea typeface="Consolas"/>
                <a:cs typeface="Consolas"/>
                <a:sym typeface="Consolas"/>
              </a:rPr>
              <a:t>suma</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a</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b</a:t>
            </a:r>
            <a:r>
              <a:rPr lang="es" sz="1200">
                <a:solidFill>
                  <a:srgbClr val="D5CED9"/>
                </a:solidFill>
                <a:highlight>
                  <a:srgbClr val="23262E"/>
                </a:highlight>
                <a:latin typeface="Consolas"/>
                <a:ea typeface="Consolas"/>
                <a:cs typeface="Consolas"/>
                <a:sym typeface="Consolas"/>
              </a:rPr>
              <a:t>){</a:t>
            </a:r>
            <a:r>
              <a:rPr lang="es" sz="1200">
                <a:solidFill>
                  <a:srgbClr val="C74DED"/>
                </a:solidFill>
                <a:highlight>
                  <a:srgbClr val="23262E"/>
                </a:highlight>
                <a:latin typeface="Consolas"/>
                <a:ea typeface="Consolas"/>
                <a:cs typeface="Consolas"/>
                <a:sym typeface="Consolas"/>
              </a:rPr>
              <a:t>return</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a</a:t>
            </a:r>
            <a:r>
              <a:rPr lang="es" sz="1200">
                <a:solidFill>
                  <a:srgbClr val="EE5D43"/>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b</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C74DED"/>
                </a:solidFill>
                <a:highlight>
                  <a:srgbClr val="23262E"/>
                </a:highlight>
                <a:latin typeface="Consolas"/>
                <a:ea typeface="Consolas"/>
                <a:cs typeface="Consolas"/>
                <a:sym typeface="Consolas"/>
              </a:rPr>
              <a:t>var</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a</a:t>
            </a:r>
            <a:r>
              <a:rPr lang="es" sz="1200">
                <a:solidFill>
                  <a:srgbClr val="EE5D43"/>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Number</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prompt</a:t>
            </a:r>
            <a:r>
              <a:rPr lang="es" sz="1200">
                <a:solidFill>
                  <a:srgbClr val="D5CED9"/>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"Ingrese un numero a:"</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C74DED"/>
                </a:solidFill>
                <a:highlight>
                  <a:srgbClr val="23262E"/>
                </a:highlight>
                <a:latin typeface="Consolas"/>
                <a:ea typeface="Consolas"/>
                <a:cs typeface="Consolas"/>
                <a:sym typeface="Consolas"/>
              </a:rPr>
              <a:t>var</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b</a:t>
            </a:r>
            <a:r>
              <a:rPr lang="es" sz="1200">
                <a:solidFill>
                  <a:srgbClr val="EE5D43"/>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Number</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prompt</a:t>
            </a:r>
            <a:r>
              <a:rPr lang="es" sz="1200">
                <a:solidFill>
                  <a:srgbClr val="D5CED9"/>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"Ingrese un numero b:"</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F39C12"/>
                </a:solidFill>
                <a:highlight>
                  <a:srgbClr val="23262E"/>
                </a:highlight>
                <a:latin typeface="Consolas"/>
                <a:ea typeface="Consolas"/>
                <a:cs typeface="Consolas"/>
                <a:sym typeface="Consolas"/>
              </a:rPr>
              <a:t>console</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log</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a</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96E072"/>
                </a:solidFill>
                <a:highlight>
                  <a:srgbClr val="23262E"/>
                </a:highlight>
                <a:latin typeface="Consolas"/>
                <a:ea typeface="Consolas"/>
                <a:cs typeface="Consolas"/>
                <a:sym typeface="Consolas"/>
              </a:rPr>
              <a:t>" + "</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b</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96E072"/>
                </a:solidFill>
                <a:highlight>
                  <a:srgbClr val="23262E"/>
                </a:highlight>
                <a:latin typeface="Consolas"/>
                <a:ea typeface="Consolas"/>
                <a:cs typeface="Consolas"/>
                <a:sym typeface="Consolas"/>
              </a:rPr>
              <a:t>" es "</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FFE66D"/>
                </a:solidFill>
                <a:highlight>
                  <a:srgbClr val="23262E"/>
                </a:highlight>
                <a:latin typeface="Consolas"/>
                <a:ea typeface="Consolas"/>
                <a:cs typeface="Consolas"/>
                <a:sym typeface="Consolas"/>
              </a:rPr>
              <a:t>suma</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a</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b</a:t>
            </a:r>
            <a:r>
              <a:rPr lang="es" sz="1200">
                <a:solidFill>
                  <a:srgbClr val="D5CED9"/>
                </a:solidFill>
                <a:highlight>
                  <a:srgbClr val="23262E"/>
                </a:highlight>
                <a:latin typeface="Consolas"/>
                <a:ea typeface="Consolas"/>
                <a:cs typeface="Consolas"/>
                <a:sym typeface="Consolas"/>
              </a:rPr>
              <a:t>)) </a:t>
            </a:r>
            <a:r>
              <a:rPr lang="es" sz="1200">
                <a:solidFill>
                  <a:srgbClr val="5F6167"/>
                </a:solidFill>
                <a:highlight>
                  <a:srgbClr val="23262E"/>
                </a:highlight>
                <a:latin typeface="Consolas"/>
                <a:ea typeface="Consolas"/>
                <a:cs typeface="Consolas"/>
                <a:sym typeface="Consolas"/>
              </a:rPr>
              <a:t>// 12 + 21 es 33</a:t>
            </a:r>
            <a:endParaRPr sz="1200">
              <a:solidFill>
                <a:srgbClr val="5F6167"/>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200">
                <a:solidFill>
                  <a:srgbClr val="F39C12"/>
                </a:solidFill>
                <a:highlight>
                  <a:srgbClr val="23262E"/>
                </a:highlight>
                <a:latin typeface="Consolas"/>
                <a:ea typeface="Consolas"/>
                <a:cs typeface="Consolas"/>
                <a:sym typeface="Consolas"/>
              </a:rPr>
              <a:t>console</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log</a:t>
            </a:r>
            <a:r>
              <a:rPr lang="es" sz="1200">
                <a:solidFill>
                  <a:srgbClr val="D5CED9"/>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a:t>
            </a:r>
            <a:r>
              <a:rPr lang="es" sz="1200">
                <a:solidFill>
                  <a:srgbClr val="F92672"/>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a</a:t>
            </a:r>
            <a:r>
              <a:rPr lang="es" sz="1200">
                <a:solidFill>
                  <a:srgbClr val="F92672"/>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 + </a:t>
            </a:r>
            <a:r>
              <a:rPr lang="es" sz="1200">
                <a:solidFill>
                  <a:srgbClr val="F92672"/>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b</a:t>
            </a:r>
            <a:r>
              <a:rPr lang="es" sz="1200">
                <a:solidFill>
                  <a:srgbClr val="F92672"/>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 es </a:t>
            </a:r>
            <a:r>
              <a:rPr lang="es" sz="1200">
                <a:solidFill>
                  <a:srgbClr val="F92672"/>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suma</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a</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b</a:t>
            </a:r>
            <a:r>
              <a:rPr lang="es" sz="1200">
                <a:solidFill>
                  <a:srgbClr val="D5CED9"/>
                </a:solidFill>
                <a:highlight>
                  <a:srgbClr val="23262E"/>
                </a:highlight>
                <a:latin typeface="Consolas"/>
                <a:ea typeface="Consolas"/>
                <a:cs typeface="Consolas"/>
                <a:sym typeface="Consolas"/>
              </a:rPr>
              <a:t>)</a:t>
            </a:r>
            <a:r>
              <a:rPr lang="es" sz="1200">
                <a:solidFill>
                  <a:srgbClr val="F92672"/>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5F6167"/>
                </a:solidFill>
                <a:highlight>
                  <a:srgbClr val="23262E"/>
                </a:highlight>
                <a:latin typeface="Consolas"/>
                <a:ea typeface="Consolas"/>
                <a:cs typeface="Consolas"/>
                <a:sym typeface="Consolas"/>
              </a:rPr>
              <a:t>// 12 + 21 es 33</a:t>
            </a:r>
            <a:endParaRPr sz="1200">
              <a:solidFill>
                <a:srgbClr val="5F6167"/>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200">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None/>
            </a:pPr>
            <a:endParaRPr sz="1200" i="0" u="none" strike="noStrike" cap="none">
              <a:solidFill>
                <a:srgbClr val="D5CED9"/>
              </a:solidFill>
              <a:latin typeface="Consolas"/>
              <a:ea typeface="Consolas"/>
              <a:cs typeface="Consolas"/>
              <a:sym typeface="Consolas"/>
            </a:endParaRPr>
          </a:p>
        </p:txBody>
      </p:sp>
      <p:pic>
        <p:nvPicPr>
          <p:cNvPr id="378" name="Google Shape;378;p45"/>
          <p:cNvPicPr preferRelativeResize="0"/>
          <p:nvPr/>
        </p:nvPicPr>
        <p:blipFill>
          <a:blip r:embed="rId3">
            <a:alphaModFix/>
          </a:blip>
          <a:stretch>
            <a:fillRect/>
          </a:stretch>
        </p:blipFill>
        <p:spPr>
          <a:xfrm>
            <a:off x="5543150" y="3909620"/>
            <a:ext cx="2257328" cy="438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6"/>
          <p:cNvSpPr txBox="1">
            <a:spLocks noGrp="1"/>
          </p:cNvSpPr>
          <p:nvPr>
            <p:ph type="ctrTitle"/>
          </p:nvPr>
        </p:nvSpPr>
        <p:spPr>
          <a:xfrm>
            <a:off x="311700" y="1226800"/>
            <a:ext cx="8520600" cy="1570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s"/>
              <a:t>Objeto Math</a:t>
            </a:r>
            <a:endParaRPr/>
          </a:p>
        </p:txBody>
      </p:sp>
      <p:sp>
        <p:nvSpPr>
          <p:cNvPr id="384" name="Google Shape;384;p4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7"/>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Objeto Math</a:t>
            </a:r>
            <a:endParaRPr/>
          </a:p>
        </p:txBody>
      </p:sp>
      <p:sp>
        <p:nvSpPr>
          <p:cNvPr id="390" name="Google Shape;390;p47"/>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 sz="1650" b="1"/>
              <a:t>Math</a:t>
            </a:r>
            <a:r>
              <a:rPr lang="es" sz="1650"/>
              <a:t> es un objeto que tiene propiedades y métodos para constantes y funciones matemáticas. Todas las propiedades y métodos de Math son estáticos (no es necesario llamar al constructor). Estas son las </a:t>
            </a:r>
            <a:r>
              <a:rPr lang="es" sz="1650" b="1"/>
              <a:t>constantes </a:t>
            </a:r>
            <a:r>
              <a:rPr lang="es" sz="1650"/>
              <a:t>disponibles:</a:t>
            </a:r>
            <a:endParaRPr sz="1650"/>
          </a:p>
        </p:txBody>
      </p:sp>
      <p:pic>
        <p:nvPicPr>
          <p:cNvPr id="391" name="Google Shape;391;p47"/>
          <p:cNvPicPr preferRelativeResize="0"/>
          <p:nvPr/>
        </p:nvPicPr>
        <p:blipFill rotWithShape="1">
          <a:blip r:embed="rId3">
            <a:alphaModFix/>
          </a:blip>
          <a:srcRect/>
          <a:stretch/>
        </p:blipFill>
        <p:spPr>
          <a:xfrm>
            <a:off x="2250159" y="2522864"/>
            <a:ext cx="4643745" cy="210000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8"/>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2700"/>
              <a:t>Objeto Math | Métodos matemáticos</a:t>
            </a:r>
            <a:endParaRPr sz="2700"/>
          </a:p>
        </p:txBody>
      </p:sp>
      <p:sp>
        <p:nvSpPr>
          <p:cNvPr id="397" name="Google Shape;397;p4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s" sz="1650"/>
              <a:t>Los siguientes métodos matemáticos están disponibles en JS a través del objeto Math. </a:t>
            </a:r>
            <a:endParaRPr sz="1650"/>
          </a:p>
          <a:p>
            <a:pPr marL="0" lvl="0" indent="0" algn="l" rtl="0">
              <a:spcBef>
                <a:spcPts val="1200"/>
              </a:spcBef>
              <a:spcAft>
                <a:spcPts val="0"/>
              </a:spcAft>
              <a:buClr>
                <a:schemeClr val="dk1"/>
              </a:buClr>
              <a:buSzPts val="1100"/>
              <a:buFont typeface="Arial"/>
              <a:buNone/>
            </a:pPr>
            <a:r>
              <a:rPr lang="es" sz="1650"/>
              <a:t>Algunos de ellos sólo están disponibles en ECMAScript 6:</a:t>
            </a:r>
            <a:endParaRPr sz="1650"/>
          </a:p>
          <a:p>
            <a:pPr marL="0" lvl="0" indent="0" algn="l" rtl="0">
              <a:spcBef>
                <a:spcPts val="1200"/>
              </a:spcBef>
              <a:spcAft>
                <a:spcPts val="0"/>
              </a:spcAft>
              <a:buClr>
                <a:schemeClr val="dk1"/>
              </a:buClr>
              <a:buSzPts val="1100"/>
              <a:buFont typeface="Arial"/>
              <a:buNone/>
            </a:pPr>
            <a:endParaRPr sz="1650"/>
          </a:p>
          <a:p>
            <a:pPr marL="0" lvl="0" indent="0" algn="l" rtl="0">
              <a:spcBef>
                <a:spcPts val="1200"/>
              </a:spcBef>
              <a:spcAft>
                <a:spcPts val="1200"/>
              </a:spcAft>
              <a:buClr>
                <a:schemeClr val="dk1"/>
              </a:buClr>
              <a:buSzPts val="1100"/>
              <a:buFont typeface="Arial"/>
              <a:buNone/>
            </a:pPr>
            <a:endParaRPr sz="1650"/>
          </a:p>
        </p:txBody>
      </p:sp>
      <p:pic>
        <p:nvPicPr>
          <p:cNvPr id="398" name="Google Shape;398;p48"/>
          <p:cNvPicPr preferRelativeResize="0"/>
          <p:nvPr/>
        </p:nvPicPr>
        <p:blipFill rotWithShape="1">
          <a:blip r:embed="rId3">
            <a:alphaModFix/>
          </a:blip>
          <a:srcRect b="2638"/>
          <a:stretch/>
        </p:blipFill>
        <p:spPr>
          <a:xfrm>
            <a:off x="4455750" y="1207724"/>
            <a:ext cx="4376549" cy="30296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9"/>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Objeto Math | Métodos matemáticos</a:t>
            </a:r>
            <a:endParaRPr/>
          </a:p>
        </p:txBody>
      </p:sp>
      <p:sp>
        <p:nvSpPr>
          <p:cNvPr id="404" name="Google Shape;404;p49"/>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 sz="1650"/>
              <a:t>Veamos algunos ejemplos de las funciones mencionadas anteriormente:</a:t>
            </a:r>
            <a:endParaRPr sz="1650"/>
          </a:p>
        </p:txBody>
      </p:sp>
      <p:sp>
        <p:nvSpPr>
          <p:cNvPr id="405" name="Google Shape;405;p49"/>
          <p:cNvSpPr/>
          <p:nvPr/>
        </p:nvSpPr>
        <p:spPr>
          <a:xfrm>
            <a:off x="466900" y="1758475"/>
            <a:ext cx="8163900" cy="28644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abs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5</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sign</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-1</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exp</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e, o sea, 2.718281828459045</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expm1</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1.718281828459045</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max</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40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40</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min</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-2</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pow</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1024</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sqrt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1.4142135623730951</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cbrt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1.2599210498948732</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imul</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0xffffffff</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7</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-7</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a:r>
            <a:br>
              <a:rPr lang="es" sz="1200" b="0" i="0" u="none" strike="noStrike" cap="none">
                <a:solidFill>
                  <a:srgbClr val="D5CED9"/>
                </a:solidFill>
                <a:latin typeface="Consolas"/>
                <a:ea typeface="Consolas"/>
                <a:cs typeface="Consolas"/>
                <a:sym typeface="Consolas"/>
              </a:rPr>
            </a:br>
            <a:r>
              <a:rPr lang="es" sz="1200" b="0" i="0" u="none" strike="noStrike" cap="none">
                <a:solidFill>
                  <a:srgbClr val="5F6167"/>
                </a:solidFill>
                <a:latin typeface="Consolas"/>
                <a:ea typeface="Consolas"/>
                <a:cs typeface="Consolas"/>
                <a:sym typeface="Consolas"/>
              </a:rPr>
              <a:t>// Ejemplo de clz32 (count leading zeros)</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x</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96E072"/>
                </a:solidFill>
                <a:latin typeface="Consolas"/>
                <a:ea typeface="Consolas"/>
                <a:cs typeface="Consolas"/>
                <a:sym typeface="Consolas"/>
              </a:rPr>
              <a:t>"0"</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repeat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clz32</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x</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x</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toString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5F6167"/>
                </a:solidFill>
                <a:latin typeface="Consolas"/>
                <a:ea typeface="Consolas"/>
                <a:cs typeface="Consolas"/>
                <a:sym typeface="Consolas"/>
              </a:rPr>
              <a:t>// Devuelve "00000000000000000000000000000001"</a:t>
            </a:r>
            <a:endParaRPr sz="1200" b="0" i="0" u="none" strike="noStrike" cap="none">
              <a:solidFill>
                <a:srgbClr val="D5CED9"/>
              </a:solidFill>
              <a:latin typeface="Consolas"/>
              <a:ea typeface="Consolas"/>
              <a:cs typeface="Consolas"/>
              <a:sym typeface="Consolas"/>
            </a:endParaRPr>
          </a:p>
        </p:txBody>
      </p:sp>
      <p:pic>
        <p:nvPicPr>
          <p:cNvPr id="406" name="Google Shape;406;p49"/>
          <p:cNvPicPr preferRelativeResize="0"/>
          <p:nvPr/>
        </p:nvPicPr>
        <p:blipFill rotWithShape="1">
          <a:blip r:embed="rId3">
            <a:alphaModFix/>
          </a:blip>
          <a:srcRect/>
          <a:stretch/>
        </p:blipFill>
        <p:spPr>
          <a:xfrm>
            <a:off x="5606824" y="2438451"/>
            <a:ext cx="3023975" cy="2184425"/>
          </a:xfrm>
          <a:prstGeom prst="rect">
            <a:avLst/>
          </a:prstGeom>
          <a:solidFill>
            <a:srgbClr val="23262E"/>
          </a:solid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Objeto Math | Método random()</a:t>
            </a:r>
            <a:endParaRPr/>
          </a:p>
        </p:txBody>
      </p:sp>
      <p:sp>
        <p:nvSpPr>
          <p:cNvPr id="412" name="Google Shape;412;p50"/>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 sz="1650" b="1"/>
              <a:t>Math.random()</a:t>
            </a:r>
            <a:r>
              <a:rPr lang="es" sz="1650"/>
              <a:t> retorna un número al azar entre los valores 0 y 1, con 16 decimales. Si queremos obtener un número entero al azar entre los límites a y b, se puede hacer lo siguiente:</a:t>
            </a:r>
            <a:endParaRPr sz="1650"/>
          </a:p>
        </p:txBody>
      </p:sp>
      <p:sp>
        <p:nvSpPr>
          <p:cNvPr id="413" name="Google Shape;413;p50"/>
          <p:cNvSpPr/>
          <p:nvPr/>
        </p:nvSpPr>
        <p:spPr>
          <a:xfrm>
            <a:off x="496651" y="2333975"/>
            <a:ext cx="8215200" cy="1385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5F6167"/>
                </a:solidFill>
                <a:latin typeface="Consolas"/>
                <a:ea typeface="Consolas"/>
                <a:cs typeface="Consolas"/>
                <a:sym typeface="Consolas"/>
              </a:rPr>
              <a:t>// Obtenemos un número al azar entre [0, 1) con 16 decimales</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let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x</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Math</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random</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5F6167"/>
                </a:solidFill>
                <a:latin typeface="Consolas"/>
                <a:ea typeface="Consolas"/>
                <a:cs typeface="Consolas"/>
                <a:sym typeface="Consolas"/>
              </a:rPr>
              <a:t>// Multiplicamos </a:t>
            </a:r>
            <a:r>
              <a:rPr lang="es">
                <a:solidFill>
                  <a:srgbClr val="5F6167"/>
                </a:solidFill>
                <a:latin typeface="Consolas"/>
                <a:ea typeface="Consolas"/>
                <a:cs typeface="Consolas"/>
                <a:sym typeface="Consolas"/>
              </a:rPr>
              <a:t>x</a:t>
            </a:r>
            <a:r>
              <a:rPr lang="es" sz="1400" b="0" i="0" u="none" strike="noStrike" cap="none">
                <a:solidFill>
                  <a:srgbClr val="5F6167"/>
                </a:solidFill>
                <a:latin typeface="Consolas"/>
                <a:ea typeface="Consolas"/>
                <a:cs typeface="Consolas"/>
                <a:sym typeface="Consolas"/>
              </a:rPr>
              <a:t> por el valor máximo que buscamos (5)</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E8C6"/>
                </a:solidFill>
                <a:latin typeface="Consolas"/>
                <a:ea typeface="Consolas"/>
                <a:cs typeface="Consolas"/>
                <a:sym typeface="Consolas"/>
              </a:rPr>
              <a:t>x</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x</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5</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5F6167"/>
                </a:solidFill>
                <a:latin typeface="Consolas"/>
                <a:ea typeface="Consolas"/>
                <a:cs typeface="Consolas"/>
                <a:sym typeface="Consolas"/>
              </a:rPr>
              <a:t>// Redondeamos </a:t>
            </a:r>
            <a:r>
              <a:rPr lang="es">
                <a:solidFill>
                  <a:srgbClr val="5F6167"/>
                </a:solidFill>
                <a:latin typeface="Consolas"/>
                <a:ea typeface="Consolas"/>
                <a:cs typeface="Consolas"/>
                <a:sym typeface="Consolas"/>
              </a:rPr>
              <a:t>hacia abajo</a:t>
            </a:r>
            <a:r>
              <a:rPr lang="es" sz="1400" b="0" i="0" u="none" strike="noStrike" cap="none">
                <a:solidFill>
                  <a:srgbClr val="5F6167"/>
                </a:solidFill>
                <a:latin typeface="Consolas"/>
                <a:ea typeface="Consolas"/>
                <a:cs typeface="Consolas"/>
                <a:sym typeface="Consolas"/>
              </a:rPr>
              <a:t>, </a:t>
            </a:r>
            <a:r>
              <a:rPr lang="es">
                <a:solidFill>
                  <a:srgbClr val="5F6167"/>
                </a:solidFill>
                <a:latin typeface="Consolas"/>
                <a:ea typeface="Consolas"/>
                <a:cs typeface="Consolas"/>
                <a:sym typeface="Consolas"/>
              </a:rPr>
              <a:t>obtenemos un entero</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E8C6"/>
                </a:solidFill>
                <a:latin typeface="Consolas"/>
                <a:ea typeface="Consolas"/>
                <a:cs typeface="Consolas"/>
                <a:sym typeface="Consolas"/>
              </a:rPr>
              <a:t>x</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Math</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floor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00E8C6"/>
                </a:solidFill>
                <a:latin typeface="Consolas"/>
                <a:ea typeface="Consolas"/>
                <a:cs typeface="Consolas"/>
                <a:sym typeface="Consolas"/>
              </a:rPr>
              <a:t>x</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pic>
        <p:nvPicPr>
          <p:cNvPr id="414" name="Google Shape;414;p50"/>
          <p:cNvPicPr preferRelativeResize="0"/>
          <p:nvPr/>
        </p:nvPicPr>
        <p:blipFill rotWithShape="1">
          <a:blip r:embed="rId3">
            <a:alphaModFix/>
          </a:blip>
          <a:srcRect l="6031" r="36579"/>
          <a:stretch/>
        </p:blipFill>
        <p:spPr>
          <a:xfrm>
            <a:off x="7148725" y="2918975"/>
            <a:ext cx="1563300" cy="800100"/>
          </a:xfrm>
          <a:prstGeom prst="rect">
            <a:avLst/>
          </a:prstGeom>
          <a:solidFill>
            <a:srgbClr val="23262E"/>
          </a:solidFill>
          <a:ln>
            <a:noFill/>
          </a:ln>
        </p:spPr>
      </p:pic>
      <p:sp>
        <p:nvSpPr>
          <p:cNvPr id="415" name="Google Shape;415;p50"/>
          <p:cNvSpPr txBox="1">
            <a:spLocks noGrp="1"/>
          </p:cNvSpPr>
          <p:nvPr>
            <p:ph type="body" idx="1"/>
          </p:nvPr>
        </p:nvSpPr>
        <p:spPr>
          <a:xfrm>
            <a:off x="432025" y="3880000"/>
            <a:ext cx="8280000" cy="74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50"/>
              <a:t>Este ejemplo almacena en x un valor al azar entre 0 y 5 (5 no incluido). Si presionamos F5 veremos el cambio en la consola.</a:t>
            </a:r>
            <a:endParaRPr sz="1650"/>
          </a:p>
          <a:p>
            <a:pPr marL="0" lvl="0" indent="0" algn="l" rtl="0">
              <a:spcBef>
                <a:spcPts val="1200"/>
              </a:spcBef>
              <a:spcAft>
                <a:spcPts val="0"/>
              </a:spcAft>
              <a:buNone/>
            </a:pPr>
            <a:endParaRPr sz="1650"/>
          </a:p>
          <a:p>
            <a:pPr marL="0" lvl="0" indent="0" algn="l" rtl="0">
              <a:spcBef>
                <a:spcPts val="1200"/>
              </a:spcBef>
              <a:spcAft>
                <a:spcPts val="0"/>
              </a:spcAft>
              <a:buNone/>
            </a:pPr>
            <a:endParaRPr sz="1650"/>
          </a:p>
          <a:p>
            <a:pPr marL="0" lvl="0" indent="0" algn="l" rtl="0">
              <a:spcBef>
                <a:spcPts val="1200"/>
              </a:spcBef>
              <a:spcAft>
                <a:spcPts val="0"/>
              </a:spcAft>
              <a:buNone/>
            </a:pPr>
            <a:endParaRPr sz="1650"/>
          </a:p>
          <a:p>
            <a:pPr marL="0" lvl="0" indent="0" algn="l" rtl="0">
              <a:spcBef>
                <a:spcPts val="1200"/>
              </a:spcBef>
              <a:spcAft>
                <a:spcPts val="1200"/>
              </a:spcAft>
              <a:buNone/>
            </a:pPr>
            <a:endParaRPr sz="165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1"/>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Objeto Math | Métodos de redondeo</a:t>
            </a:r>
            <a:endParaRPr/>
          </a:p>
        </p:txBody>
      </p:sp>
      <p:sp>
        <p:nvSpPr>
          <p:cNvPr id="421" name="Google Shape;421;p51"/>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 sz="1650"/>
              <a:t>Es muy común necesitar métodos para redondear números y reducir el número de decimales o aproximarse a una cifra concreta. Para ello, de forma nativa, Javascript proporciona los siguientes métodos de redondeo:</a:t>
            </a:r>
            <a:endParaRPr sz="1650"/>
          </a:p>
        </p:txBody>
      </p:sp>
      <p:pic>
        <p:nvPicPr>
          <p:cNvPr id="422" name="Google Shape;422;p51"/>
          <p:cNvPicPr preferRelativeResize="0"/>
          <p:nvPr/>
        </p:nvPicPr>
        <p:blipFill rotWithShape="1">
          <a:blip r:embed="rId3">
            <a:alphaModFix/>
          </a:blip>
          <a:srcRect/>
          <a:stretch/>
        </p:blipFill>
        <p:spPr>
          <a:xfrm>
            <a:off x="1242123" y="2403517"/>
            <a:ext cx="6659807" cy="217363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2"/>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Objeto Math | Métodos de redondeo</a:t>
            </a:r>
            <a:endParaRPr/>
          </a:p>
        </p:txBody>
      </p:sp>
      <p:sp>
        <p:nvSpPr>
          <p:cNvPr id="428" name="Google Shape;428;p52"/>
          <p:cNvSpPr txBox="1">
            <a:spLocks noGrp="1"/>
          </p:cNvSpPr>
          <p:nvPr>
            <p:ph type="body" idx="1"/>
          </p:nvPr>
        </p:nvSpPr>
        <p:spPr>
          <a:xfrm>
            <a:off x="432025" y="1152475"/>
            <a:ext cx="8280000" cy="331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50"/>
              <a:t>Ejemplos de los diferentes métodos de redondeo:</a:t>
            </a:r>
            <a:endParaRPr sz="1650"/>
          </a:p>
          <a:p>
            <a:pPr marL="0" lvl="0" indent="0" algn="l" rtl="0">
              <a:spcBef>
                <a:spcPts val="1200"/>
              </a:spcBef>
              <a:spcAft>
                <a:spcPts val="0"/>
              </a:spcAft>
              <a:buNone/>
            </a:pPr>
            <a:endParaRPr sz="1650"/>
          </a:p>
          <a:p>
            <a:pPr marL="0" lvl="0" indent="0" algn="l" rtl="0">
              <a:spcBef>
                <a:spcPts val="1200"/>
              </a:spcBef>
              <a:spcAft>
                <a:spcPts val="1200"/>
              </a:spcAft>
              <a:buNone/>
            </a:pPr>
            <a:endParaRPr sz="1650"/>
          </a:p>
        </p:txBody>
      </p:sp>
      <p:sp>
        <p:nvSpPr>
          <p:cNvPr id="429" name="Google Shape;429;p52"/>
          <p:cNvSpPr/>
          <p:nvPr/>
        </p:nvSpPr>
        <p:spPr>
          <a:xfrm>
            <a:off x="501750" y="1580600"/>
            <a:ext cx="8210400" cy="30423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5F6167"/>
                </a:solidFill>
                <a:latin typeface="Consolas"/>
                <a:ea typeface="Consolas"/>
                <a:cs typeface="Consolas"/>
                <a:sym typeface="Consolas"/>
              </a:rPr>
              <a:t>// Redondeo natural, el más cercano</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round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3.75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4</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round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3.25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3</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5F6167"/>
                </a:solidFill>
                <a:latin typeface="Consolas"/>
                <a:ea typeface="Consolas"/>
                <a:cs typeface="Consolas"/>
                <a:sym typeface="Consolas"/>
              </a:rPr>
              <a:t>// Redondeo superior (el más alto)</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ceil</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3.75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4</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ceil</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3.25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4</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5F6167"/>
                </a:solidFill>
                <a:latin typeface="Consolas"/>
                <a:ea typeface="Consolas"/>
                <a:cs typeface="Consolas"/>
                <a:sym typeface="Consolas"/>
              </a:rPr>
              <a:t>// Redondeo inferior (el más bajo)</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floor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3.75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3</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floor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3.25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3</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5F6167"/>
                </a:solidFill>
                <a:latin typeface="Consolas"/>
                <a:ea typeface="Consolas"/>
                <a:cs typeface="Consolas"/>
                <a:sym typeface="Consolas"/>
              </a:rPr>
              <a:t>// Redondeo con precisión</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round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3.123456789</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3</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fround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3.123456789</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3.1234567165374756</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5F6167"/>
                </a:solidFill>
                <a:latin typeface="Consolas"/>
                <a:ea typeface="Consolas"/>
                <a:cs typeface="Consolas"/>
                <a:sym typeface="Consolas"/>
              </a:rPr>
              <a:t>// Truncado (sólo parte entera)</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trunc</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3.75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3</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round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3.75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-4</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trunc</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3.75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-3</a:t>
            </a:r>
            <a:endParaRPr sz="1200" b="0" i="0" u="none" strike="noStrike" cap="none">
              <a:solidFill>
                <a:srgbClr val="D5CED9"/>
              </a:solidFill>
              <a:latin typeface="Consolas"/>
              <a:ea typeface="Consolas"/>
              <a:cs typeface="Consolas"/>
              <a:sym typeface="Consolas"/>
            </a:endParaRPr>
          </a:p>
        </p:txBody>
      </p:sp>
      <p:pic>
        <p:nvPicPr>
          <p:cNvPr id="430" name="Google Shape;430;p52"/>
          <p:cNvPicPr preferRelativeResize="0"/>
          <p:nvPr/>
        </p:nvPicPr>
        <p:blipFill rotWithShape="1">
          <a:blip r:embed="rId3">
            <a:alphaModFix/>
          </a:blip>
          <a:srcRect/>
          <a:stretch/>
        </p:blipFill>
        <p:spPr>
          <a:xfrm>
            <a:off x="5493403" y="2357085"/>
            <a:ext cx="3218575" cy="2265825"/>
          </a:xfrm>
          <a:prstGeom prst="rect">
            <a:avLst/>
          </a:prstGeom>
          <a:solidFill>
            <a:srgbClr val="23262E"/>
          </a:solid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3"/>
          <p:cNvSpPr txBox="1">
            <a:spLocks noGrp="1"/>
          </p:cNvSpPr>
          <p:nvPr>
            <p:ph type="ctrTitle"/>
          </p:nvPr>
        </p:nvSpPr>
        <p:spPr>
          <a:xfrm>
            <a:off x="311700" y="1226800"/>
            <a:ext cx="8520600" cy="1570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s"/>
              <a:t>Material extra</a:t>
            </a:r>
            <a:endParaRPr/>
          </a:p>
        </p:txBody>
      </p:sp>
      <p:sp>
        <p:nvSpPr>
          <p:cNvPr id="436" name="Google Shape;436;p5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54"/>
          <p:cNvSpPr txBox="1"/>
          <p:nvPr/>
        </p:nvSpPr>
        <p:spPr>
          <a:xfrm>
            <a:off x="311700" y="597425"/>
            <a:ext cx="85032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sz="2700">
                <a:solidFill>
                  <a:srgbClr val="000000"/>
                </a:solidFill>
                <a:latin typeface="Montserrat Medium"/>
                <a:ea typeface="Montserrat Medium"/>
                <a:cs typeface="Montserrat Medium"/>
                <a:sym typeface="Montserrat Medium"/>
              </a:rPr>
              <a:t>Artículos de interés</a:t>
            </a:r>
            <a:endParaRPr sz="2700">
              <a:solidFill>
                <a:srgbClr val="000000"/>
              </a:solidFill>
              <a:latin typeface="Montserrat Medium"/>
              <a:ea typeface="Montserrat Medium"/>
              <a:cs typeface="Montserrat Medium"/>
              <a:sym typeface="Montserrat Medium"/>
            </a:endParaRPr>
          </a:p>
        </p:txBody>
      </p:sp>
      <p:sp>
        <p:nvSpPr>
          <p:cNvPr id="442" name="Google Shape;442;p54"/>
          <p:cNvSpPr txBo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650">
                <a:solidFill>
                  <a:srgbClr val="595959"/>
                </a:solidFill>
                <a:latin typeface="Montserrat"/>
                <a:ea typeface="Montserrat"/>
                <a:cs typeface="Montserrat"/>
                <a:sym typeface="Montserrat"/>
              </a:rPr>
              <a:t>Material de lectura:</a:t>
            </a:r>
            <a:endParaRPr sz="1650">
              <a:solidFill>
                <a:srgbClr val="595959"/>
              </a:solidFill>
              <a:latin typeface="Montserrat"/>
              <a:ea typeface="Montserrat"/>
              <a:cs typeface="Montserrat"/>
              <a:sym typeface="Montserrat"/>
            </a:endParaRPr>
          </a:p>
          <a:p>
            <a:pPr marL="457200" lvl="0" indent="-311150" algn="l" rtl="0">
              <a:spcBef>
                <a:spcPts val="1200"/>
              </a:spcBef>
              <a:spcAft>
                <a:spcPts val="0"/>
              </a:spcAft>
              <a:buClr>
                <a:schemeClr val="dk2"/>
              </a:buClr>
              <a:buSzPts val="1300"/>
              <a:buFont typeface="Montserrat"/>
              <a:buChar char="●"/>
            </a:pPr>
            <a:r>
              <a:rPr lang="es" sz="1300" u="sng">
                <a:solidFill>
                  <a:schemeClr val="hlink"/>
                </a:solidFill>
                <a:latin typeface="Montserrat"/>
                <a:ea typeface="Montserrat"/>
                <a:cs typeface="Montserrat"/>
                <a:sym typeface="Montserrat"/>
                <a:hlinkClick r:id="rId3"/>
              </a:rPr>
              <a:t>¿Qué son los objetos?</a:t>
            </a:r>
            <a:endParaRPr sz="1300">
              <a:solidFill>
                <a:schemeClr val="dk2"/>
              </a:solidFill>
              <a:latin typeface="Montserrat"/>
              <a:ea typeface="Montserrat"/>
              <a:cs typeface="Montserrat"/>
              <a:sym typeface="Montserrat"/>
            </a:endParaRPr>
          </a:p>
          <a:p>
            <a:pPr marL="457200" lvl="0" indent="-311150" algn="l" rtl="0">
              <a:spcBef>
                <a:spcPts val="0"/>
              </a:spcBef>
              <a:spcAft>
                <a:spcPts val="0"/>
              </a:spcAft>
              <a:buClr>
                <a:schemeClr val="dk2"/>
              </a:buClr>
              <a:buSzPts val="1300"/>
              <a:buFont typeface="Montserrat"/>
              <a:buChar char="●"/>
            </a:pPr>
            <a:r>
              <a:rPr lang="es" sz="1300" u="sng">
                <a:solidFill>
                  <a:schemeClr val="hlink"/>
                </a:solidFill>
                <a:latin typeface="Montserrat"/>
                <a:ea typeface="Montserrat"/>
                <a:cs typeface="Montserrat"/>
                <a:sym typeface="Montserrat"/>
                <a:hlinkClick r:id="rId4"/>
              </a:rPr>
              <a:t>Trabajando con objetos</a:t>
            </a:r>
            <a:endParaRPr sz="1300">
              <a:solidFill>
                <a:schemeClr val="dk2"/>
              </a:solidFill>
              <a:latin typeface="Montserrat"/>
              <a:ea typeface="Montserrat"/>
              <a:cs typeface="Montserrat"/>
              <a:sym typeface="Montserrat"/>
            </a:endParaRPr>
          </a:p>
          <a:p>
            <a:pPr marL="457200" lvl="0" indent="-311150" algn="l" rtl="0">
              <a:spcBef>
                <a:spcPts val="0"/>
              </a:spcBef>
              <a:spcAft>
                <a:spcPts val="0"/>
              </a:spcAft>
              <a:buClr>
                <a:schemeClr val="dk2"/>
              </a:buClr>
              <a:buSzPts val="1300"/>
              <a:buFont typeface="Montserrat"/>
              <a:buChar char="●"/>
            </a:pPr>
            <a:r>
              <a:rPr lang="es" sz="1300" u="sng">
                <a:solidFill>
                  <a:schemeClr val="hlink"/>
                </a:solidFill>
                <a:latin typeface="Montserrat"/>
                <a:ea typeface="Montserrat"/>
                <a:cs typeface="Montserrat"/>
                <a:sym typeface="Montserrat"/>
                <a:hlinkClick r:id="rId5"/>
              </a:rPr>
              <a:t>Uso de For In y For Of</a:t>
            </a:r>
            <a:endParaRPr sz="1300">
              <a:solidFill>
                <a:schemeClr val="dk2"/>
              </a:solidFill>
              <a:latin typeface="Montserrat"/>
              <a:ea typeface="Montserrat"/>
              <a:cs typeface="Montserrat"/>
              <a:sym typeface="Montserrat"/>
            </a:endParaRPr>
          </a:p>
          <a:p>
            <a:pPr marL="457200" lvl="0" indent="-311150" algn="l" rtl="0">
              <a:spcBef>
                <a:spcPts val="0"/>
              </a:spcBef>
              <a:spcAft>
                <a:spcPts val="0"/>
              </a:spcAft>
              <a:buClr>
                <a:schemeClr val="dk2"/>
              </a:buClr>
              <a:buSzPts val="1300"/>
              <a:buFont typeface="Montserrat"/>
              <a:buChar char="●"/>
            </a:pPr>
            <a:r>
              <a:rPr lang="es" sz="1300" u="sng">
                <a:solidFill>
                  <a:schemeClr val="hlink"/>
                </a:solidFill>
                <a:latin typeface="Montserrat"/>
                <a:ea typeface="Montserrat"/>
                <a:cs typeface="Montserrat"/>
                <a:sym typeface="Montserrat"/>
                <a:hlinkClick r:id="rId6"/>
              </a:rPr>
              <a:t>For In en W3Schools</a:t>
            </a:r>
            <a:endParaRPr sz="1300">
              <a:solidFill>
                <a:schemeClr val="dk2"/>
              </a:solidFill>
              <a:latin typeface="Montserrat"/>
              <a:ea typeface="Montserrat"/>
              <a:cs typeface="Montserrat"/>
              <a:sym typeface="Montserrat"/>
            </a:endParaRPr>
          </a:p>
          <a:p>
            <a:pPr marL="457200" lvl="0" indent="-311150" algn="l" rtl="0">
              <a:spcBef>
                <a:spcPts val="0"/>
              </a:spcBef>
              <a:spcAft>
                <a:spcPts val="0"/>
              </a:spcAft>
              <a:buClr>
                <a:schemeClr val="dk2"/>
              </a:buClr>
              <a:buSzPts val="1300"/>
              <a:buFont typeface="Montserrat"/>
              <a:buChar char="●"/>
            </a:pPr>
            <a:r>
              <a:rPr lang="es" sz="1300" u="sng">
                <a:solidFill>
                  <a:schemeClr val="hlink"/>
                </a:solidFill>
                <a:latin typeface="Montserrat"/>
                <a:ea typeface="Montserrat"/>
                <a:cs typeface="Montserrat"/>
                <a:sym typeface="Montserrat"/>
                <a:hlinkClick r:id="rId6"/>
              </a:rPr>
              <a:t>For Of en W3Schools</a:t>
            </a:r>
            <a:endParaRPr sz="1300">
              <a:solidFill>
                <a:schemeClr val="dk2"/>
              </a:solidFill>
              <a:latin typeface="Montserrat"/>
              <a:ea typeface="Montserrat"/>
              <a:cs typeface="Montserrat"/>
              <a:sym typeface="Montserrat"/>
            </a:endParaRPr>
          </a:p>
          <a:p>
            <a:pPr marL="0" lvl="0" indent="0" algn="l" rtl="0">
              <a:lnSpc>
                <a:spcPct val="115000"/>
              </a:lnSpc>
              <a:spcBef>
                <a:spcPts val="0"/>
              </a:spcBef>
              <a:spcAft>
                <a:spcPts val="0"/>
              </a:spcAft>
              <a:buNone/>
            </a:pPr>
            <a:endParaRPr sz="1650">
              <a:solidFill>
                <a:srgbClr val="595959"/>
              </a:solidFill>
              <a:latin typeface="Montserrat"/>
              <a:ea typeface="Montserrat"/>
              <a:cs typeface="Montserrat"/>
              <a:sym typeface="Montserrat"/>
            </a:endParaRPr>
          </a:p>
          <a:p>
            <a:pPr marL="0" lvl="0" indent="0" algn="l" rtl="0">
              <a:lnSpc>
                <a:spcPct val="115000"/>
              </a:lnSpc>
              <a:spcBef>
                <a:spcPts val="1200"/>
              </a:spcBef>
              <a:spcAft>
                <a:spcPts val="0"/>
              </a:spcAft>
              <a:buNone/>
            </a:pPr>
            <a:r>
              <a:rPr lang="es" sz="1650">
                <a:solidFill>
                  <a:srgbClr val="595959"/>
                </a:solidFill>
                <a:latin typeface="Montserrat"/>
                <a:ea typeface="Montserrat"/>
                <a:cs typeface="Montserrat"/>
                <a:sym typeface="Montserrat"/>
              </a:rPr>
              <a:t>Videos:</a:t>
            </a:r>
            <a:endParaRPr sz="1650">
              <a:solidFill>
                <a:srgbClr val="595959"/>
              </a:solidFill>
              <a:latin typeface="Montserrat"/>
              <a:ea typeface="Montserrat"/>
              <a:cs typeface="Montserrat"/>
              <a:sym typeface="Montserrat"/>
            </a:endParaRPr>
          </a:p>
          <a:p>
            <a:pPr marL="457200" lvl="0" indent="-313295" algn="l" rtl="0">
              <a:spcBef>
                <a:spcPts val="1200"/>
              </a:spcBef>
              <a:spcAft>
                <a:spcPts val="0"/>
              </a:spcAft>
              <a:buClr>
                <a:srgbClr val="595959"/>
              </a:buClr>
              <a:buSzPts val="1334"/>
              <a:buFont typeface="Montserrat"/>
              <a:buChar char="●"/>
            </a:pPr>
            <a:r>
              <a:rPr lang="es" sz="1300" u="sng">
                <a:solidFill>
                  <a:schemeClr val="hlink"/>
                </a:solidFill>
                <a:latin typeface="Montserrat"/>
                <a:ea typeface="Montserrat"/>
                <a:cs typeface="Montserrat"/>
                <a:sym typeface="Montserrat"/>
                <a:hlinkClick r:id="rId7"/>
              </a:rPr>
              <a:t>¿Qué son y cómo crear objetos?</a:t>
            </a:r>
            <a:endParaRPr sz="1333">
              <a:solidFill>
                <a:srgbClr val="595959"/>
              </a:solidFill>
              <a:latin typeface="Montserrat"/>
              <a:ea typeface="Montserrat"/>
              <a:cs typeface="Montserrat"/>
              <a:sym typeface="Montserrat"/>
            </a:endParaRPr>
          </a:p>
          <a:p>
            <a:pPr marL="457200" lvl="0" indent="-313295" algn="l" rtl="0">
              <a:spcBef>
                <a:spcPts val="0"/>
              </a:spcBef>
              <a:spcAft>
                <a:spcPts val="0"/>
              </a:spcAft>
              <a:buClr>
                <a:srgbClr val="595959"/>
              </a:buClr>
              <a:buSzPts val="1334"/>
              <a:buFont typeface="Montserrat"/>
              <a:buChar char="●"/>
            </a:pPr>
            <a:r>
              <a:rPr lang="es" sz="1333" u="sng">
                <a:solidFill>
                  <a:schemeClr val="hlink"/>
                </a:solidFill>
                <a:latin typeface="Montserrat"/>
                <a:ea typeface="Montserrat"/>
                <a:cs typeface="Montserrat"/>
                <a:sym typeface="Montserrat"/>
                <a:hlinkClick r:id="rId8"/>
              </a:rPr>
              <a:t>For, For In y For Of, buenas prácticas</a:t>
            </a:r>
            <a:endParaRPr sz="1333">
              <a:solidFill>
                <a:srgbClr val="595959"/>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9"/>
          <p:cNvSpPr txBox="1">
            <a:spLocks noGrp="1"/>
          </p:cNvSpPr>
          <p:nvPr>
            <p:ph type="title" idx="2"/>
          </p:nvPr>
        </p:nvSpPr>
        <p:spPr>
          <a:xfrm>
            <a:off x="3938175" y="1159375"/>
            <a:ext cx="1091700" cy="300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a:t>Clase 16</a:t>
            </a:r>
            <a:endParaRPr/>
          </a:p>
        </p:txBody>
      </p:sp>
      <p:sp>
        <p:nvSpPr>
          <p:cNvPr id="163" name="Google Shape;163;p19"/>
          <p:cNvSpPr txBox="1">
            <a:spLocks noGrp="1"/>
          </p:cNvSpPr>
          <p:nvPr>
            <p:ph type="title"/>
          </p:nvPr>
        </p:nvSpPr>
        <p:spPr>
          <a:xfrm>
            <a:off x="1275675" y="1159375"/>
            <a:ext cx="911700" cy="300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a:t>Clase 15</a:t>
            </a:r>
            <a:endParaRPr/>
          </a:p>
        </p:txBody>
      </p:sp>
      <p:sp>
        <p:nvSpPr>
          <p:cNvPr id="164" name="Google Shape;164;p19"/>
          <p:cNvSpPr txBox="1">
            <a:spLocks noGrp="1"/>
          </p:cNvSpPr>
          <p:nvPr>
            <p:ph type="title" idx="3"/>
          </p:nvPr>
        </p:nvSpPr>
        <p:spPr>
          <a:xfrm>
            <a:off x="6877450" y="1159388"/>
            <a:ext cx="911700" cy="300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78571"/>
              <a:buFont typeface="Arial"/>
              <a:buNone/>
            </a:pPr>
            <a:r>
              <a:rPr lang="es"/>
              <a:t>Clase 17</a:t>
            </a:r>
            <a:endParaRPr/>
          </a:p>
        </p:txBody>
      </p:sp>
      <p:sp>
        <p:nvSpPr>
          <p:cNvPr id="165" name="Google Shape;165;p19"/>
          <p:cNvSpPr txBox="1">
            <a:spLocks noGrp="1"/>
          </p:cNvSpPr>
          <p:nvPr>
            <p:ph type="title" idx="4"/>
          </p:nvPr>
        </p:nvSpPr>
        <p:spPr>
          <a:xfrm>
            <a:off x="532575" y="2150850"/>
            <a:ext cx="2397900" cy="211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b="1"/>
              <a:t>Programación modular con funciones</a:t>
            </a:r>
            <a:endParaRPr b="1"/>
          </a:p>
          <a:p>
            <a:pPr marL="0" lvl="0" indent="0" algn="l" rtl="0">
              <a:spcBef>
                <a:spcPts val="0"/>
              </a:spcBef>
              <a:spcAft>
                <a:spcPts val="0"/>
              </a:spcAft>
              <a:buClr>
                <a:schemeClr val="dk1"/>
              </a:buClr>
              <a:buSzPts val="1100"/>
              <a:buFont typeface="Arial"/>
              <a:buNone/>
            </a:pPr>
            <a:endParaRPr b="1"/>
          </a:p>
          <a:p>
            <a:pPr marL="457200" lvl="0" indent="-292100" algn="l" rtl="0">
              <a:lnSpc>
                <a:spcPct val="115000"/>
              </a:lnSpc>
              <a:spcBef>
                <a:spcPts val="0"/>
              </a:spcBef>
              <a:spcAft>
                <a:spcPts val="0"/>
              </a:spcAft>
              <a:buSzPts val="1000"/>
              <a:buChar char="●"/>
            </a:pPr>
            <a:r>
              <a:rPr lang="es"/>
              <a:t>Funciones. ¿Qué son? Scope global y local.</a:t>
            </a:r>
            <a:endParaRPr/>
          </a:p>
          <a:p>
            <a:pPr marL="457200" lvl="0" indent="-292100" algn="l" rtl="0">
              <a:lnSpc>
                <a:spcPct val="115000"/>
              </a:lnSpc>
              <a:spcBef>
                <a:spcPts val="0"/>
              </a:spcBef>
              <a:spcAft>
                <a:spcPts val="0"/>
              </a:spcAft>
              <a:buSzPts val="1000"/>
              <a:buChar char="●"/>
            </a:pPr>
            <a:r>
              <a:rPr lang="es"/>
              <a:t>Programación modular vs. Funciones.</a:t>
            </a:r>
            <a:endParaRPr/>
          </a:p>
          <a:p>
            <a:pPr marL="457200" lvl="0" indent="-292100" algn="l" rtl="0">
              <a:lnSpc>
                <a:spcPct val="115000"/>
              </a:lnSpc>
              <a:spcBef>
                <a:spcPts val="0"/>
              </a:spcBef>
              <a:spcAft>
                <a:spcPts val="0"/>
              </a:spcAft>
              <a:buSzPts val="1000"/>
              <a:buChar char="●"/>
            </a:pPr>
            <a:r>
              <a:rPr lang="es"/>
              <a:t>Función anónima y función flecha.</a:t>
            </a:r>
            <a:endParaRPr/>
          </a:p>
          <a:p>
            <a:pPr marL="457200" lvl="0" indent="-292100" algn="l" rtl="0">
              <a:lnSpc>
                <a:spcPct val="115000"/>
              </a:lnSpc>
              <a:spcBef>
                <a:spcPts val="0"/>
              </a:spcBef>
              <a:spcAft>
                <a:spcPts val="0"/>
              </a:spcAft>
              <a:buSzPts val="1000"/>
              <a:buChar char="●"/>
            </a:pPr>
            <a:r>
              <a:rPr lang="es"/>
              <a:t>Callbacks y clausuras.</a:t>
            </a:r>
            <a:endParaRPr/>
          </a:p>
          <a:p>
            <a:pPr marL="0" lvl="0" indent="0" algn="l" rtl="0">
              <a:lnSpc>
                <a:spcPct val="115000"/>
              </a:lnSpc>
              <a:spcBef>
                <a:spcPts val="0"/>
              </a:spcBef>
              <a:spcAft>
                <a:spcPts val="0"/>
              </a:spcAft>
              <a:buNone/>
            </a:pPr>
            <a:endParaRPr b="1"/>
          </a:p>
        </p:txBody>
      </p:sp>
      <p:sp>
        <p:nvSpPr>
          <p:cNvPr id="166" name="Google Shape;166;p19"/>
          <p:cNvSpPr txBox="1">
            <a:spLocks noGrp="1"/>
          </p:cNvSpPr>
          <p:nvPr>
            <p:ph type="title" idx="5"/>
          </p:nvPr>
        </p:nvSpPr>
        <p:spPr>
          <a:xfrm>
            <a:off x="6130475" y="2159925"/>
            <a:ext cx="2397900" cy="211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b="1" dirty="0"/>
              <a:t>Arrays, Storage y JSON</a:t>
            </a:r>
            <a:endParaRPr b="1" dirty="0"/>
          </a:p>
          <a:p>
            <a:pPr marL="0" lvl="0" indent="0" algn="l" rtl="0">
              <a:spcBef>
                <a:spcPts val="0"/>
              </a:spcBef>
              <a:spcAft>
                <a:spcPts val="0"/>
              </a:spcAft>
              <a:buClr>
                <a:schemeClr val="dk1"/>
              </a:buClr>
              <a:buSzPts val="1100"/>
              <a:buFont typeface="Arial"/>
              <a:buNone/>
            </a:pPr>
            <a:endParaRPr b="1" dirty="0"/>
          </a:p>
          <a:p>
            <a:pPr marL="457200" lvl="0" indent="-292100" algn="l" rtl="0">
              <a:lnSpc>
                <a:spcPct val="115000"/>
              </a:lnSpc>
              <a:spcBef>
                <a:spcPts val="0"/>
              </a:spcBef>
              <a:spcAft>
                <a:spcPts val="0"/>
              </a:spcAft>
              <a:buSzPts val="1000"/>
              <a:buChar char="●"/>
            </a:pPr>
            <a:r>
              <a:rPr lang="es" dirty="0"/>
              <a:t>Arrays.</a:t>
            </a:r>
            <a:endParaRPr dirty="0"/>
          </a:p>
          <a:p>
            <a:pPr marL="457200" lvl="0" indent="-292100" algn="l" rtl="0">
              <a:lnSpc>
                <a:spcPct val="115000"/>
              </a:lnSpc>
              <a:spcBef>
                <a:spcPts val="0"/>
              </a:spcBef>
              <a:spcAft>
                <a:spcPts val="0"/>
              </a:spcAft>
              <a:buSzPts val="1000"/>
              <a:buChar char="●"/>
            </a:pPr>
            <a:r>
              <a:rPr lang="es" dirty="0"/>
              <a:t>Funciones para operar arrays.</a:t>
            </a:r>
            <a:endParaRPr dirty="0"/>
          </a:p>
          <a:p>
            <a:pPr marL="457200" lvl="0" indent="-292100" algn="l" rtl="0">
              <a:lnSpc>
                <a:spcPct val="115000"/>
              </a:lnSpc>
              <a:spcBef>
                <a:spcPts val="0"/>
              </a:spcBef>
              <a:spcAft>
                <a:spcPts val="0"/>
              </a:spcAft>
              <a:buSzPts val="1000"/>
              <a:buChar char="●"/>
            </a:pPr>
            <a:r>
              <a:rPr lang="es" dirty="0"/>
              <a:t>Trabajar con array de objetos.</a:t>
            </a:r>
            <a:endParaRPr dirty="0"/>
          </a:p>
          <a:p>
            <a:pPr marL="457200" lvl="0" indent="-292100" algn="l" rtl="0">
              <a:lnSpc>
                <a:spcPct val="115000"/>
              </a:lnSpc>
              <a:spcBef>
                <a:spcPts val="0"/>
              </a:spcBef>
              <a:spcAft>
                <a:spcPts val="0"/>
              </a:spcAft>
              <a:buSzPts val="1000"/>
              <a:buChar char="●"/>
            </a:pPr>
            <a:r>
              <a:rPr lang="es" dirty="0"/>
              <a:t>Web Storage.</a:t>
            </a:r>
            <a:endParaRPr dirty="0"/>
          </a:p>
          <a:p>
            <a:pPr marL="457200" lvl="0" indent="-292100" algn="l" rtl="0">
              <a:lnSpc>
                <a:spcPct val="115000"/>
              </a:lnSpc>
              <a:spcBef>
                <a:spcPts val="0"/>
              </a:spcBef>
              <a:spcAft>
                <a:spcPts val="0"/>
              </a:spcAft>
              <a:buSzPts val="1000"/>
              <a:buChar char="●"/>
            </a:pPr>
            <a:r>
              <a:rPr lang="es" dirty="0"/>
              <a:t>JSON. Formato y ejemplos de uso.</a:t>
            </a:r>
            <a:endParaRPr dirty="0"/>
          </a:p>
        </p:txBody>
      </p:sp>
      <p:sp>
        <p:nvSpPr>
          <p:cNvPr id="167" name="Google Shape;167;p19"/>
          <p:cNvSpPr txBox="1">
            <a:spLocks noGrp="1"/>
          </p:cNvSpPr>
          <p:nvPr>
            <p:ph type="title" idx="6"/>
          </p:nvPr>
        </p:nvSpPr>
        <p:spPr>
          <a:xfrm>
            <a:off x="3331525" y="2155125"/>
            <a:ext cx="2397900" cy="21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dirty="0"/>
              <a:t>Objetos</a:t>
            </a:r>
            <a:endParaRPr b="1" dirty="0"/>
          </a:p>
          <a:p>
            <a:pPr marL="0" lvl="0" indent="0" algn="l" rtl="0">
              <a:spcBef>
                <a:spcPts val="0"/>
              </a:spcBef>
              <a:spcAft>
                <a:spcPts val="0"/>
              </a:spcAft>
              <a:buNone/>
            </a:pPr>
            <a:endParaRPr b="1" dirty="0"/>
          </a:p>
          <a:p>
            <a:pPr marL="457200" lvl="0" indent="-292100" algn="l" rtl="0">
              <a:lnSpc>
                <a:spcPct val="115000"/>
              </a:lnSpc>
              <a:spcBef>
                <a:spcPts val="0"/>
              </a:spcBef>
              <a:spcAft>
                <a:spcPts val="0"/>
              </a:spcAft>
              <a:buSzPts val="1000"/>
              <a:buChar char="●"/>
            </a:pPr>
            <a:r>
              <a:rPr lang="es" dirty="0"/>
              <a:t>Objetos. ¿Qué son y cómo se usan?</a:t>
            </a:r>
            <a:endParaRPr dirty="0"/>
          </a:p>
          <a:p>
            <a:pPr marL="457200" lvl="0" indent="-292100" algn="l" rtl="0">
              <a:lnSpc>
                <a:spcPct val="115000"/>
              </a:lnSpc>
              <a:spcBef>
                <a:spcPts val="0"/>
              </a:spcBef>
              <a:spcAft>
                <a:spcPts val="0"/>
              </a:spcAft>
              <a:buSzPts val="1000"/>
              <a:buChar char="●"/>
            </a:pPr>
            <a:r>
              <a:rPr lang="es" dirty="0"/>
              <a:t>Propiedades y métodos.</a:t>
            </a:r>
            <a:endParaRPr dirty="0"/>
          </a:p>
          <a:p>
            <a:pPr marL="457200" lvl="0" indent="-292100" algn="l" rtl="0">
              <a:lnSpc>
                <a:spcPct val="115000"/>
              </a:lnSpc>
              <a:spcBef>
                <a:spcPts val="0"/>
              </a:spcBef>
              <a:spcAft>
                <a:spcPts val="0"/>
              </a:spcAft>
              <a:buSzPts val="1000"/>
              <a:buChar char="●"/>
            </a:pPr>
            <a:r>
              <a:rPr lang="es" dirty="0"/>
              <a:t>Función constructora.</a:t>
            </a:r>
            <a:endParaRPr dirty="0"/>
          </a:p>
          <a:p>
            <a:pPr marL="457200" lvl="0" indent="-292100" algn="l" rtl="0">
              <a:lnSpc>
                <a:spcPct val="115000"/>
              </a:lnSpc>
              <a:spcBef>
                <a:spcPts val="0"/>
              </a:spcBef>
              <a:spcAft>
                <a:spcPts val="0"/>
              </a:spcAft>
              <a:buSzPts val="1000"/>
              <a:buChar char="●"/>
            </a:pPr>
            <a:r>
              <a:rPr lang="es" dirty="0"/>
              <a:t>El objeto String y sus métodos.</a:t>
            </a:r>
            <a:endParaRPr dirty="0"/>
          </a:p>
          <a:p>
            <a:pPr marL="457200" lvl="0" indent="-292100" algn="l" rtl="0">
              <a:lnSpc>
                <a:spcPct val="115000"/>
              </a:lnSpc>
              <a:spcBef>
                <a:spcPts val="0"/>
              </a:spcBef>
              <a:spcAft>
                <a:spcPts val="0"/>
              </a:spcAft>
              <a:buSzPts val="1000"/>
              <a:buChar char="●"/>
            </a:pPr>
            <a:r>
              <a:rPr lang="es" dirty="0"/>
              <a:t>El objeto Math, sus propiedades y métodos.</a:t>
            </a:r>
            <a:endParaRPr dirty="0"/>
          </a:p>
          <a:p>
            <a:pPr marL="457200" lvl="0" indent="0" algn="l" rtl="0">
              <a:lnSpc>
                <a:spcPct val="115000"/>
              </a:lnSpc>
              <a:spcBef>
                <a:spcPts val="0"/>
              </a:spcBef>
              <a:spcAft>
                <a:spcPts val="0"/>
              </a:spcAft>
              <a:buNone/>
            </a:pPr>
            <a:endParaRPr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5"/>
          <p:cNvSpPr txBox="1">
            <a:spLocks noGrp="1"/>
          </p:cNvSpPr>
          <p:nvPr>
            <p:ph type="title"/>
          </p:nvPr>
        </p:nvSpPr>
        <p:spPr>
          <a:xfrm>
            <a:off x="432025" y="187325"/>
            <a:ext cx="7982100" cy="497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s"/>
              <a:t>Actividades prácticas:</a:t>
            </a:r>
            <a:endParaRPr/>
          </a:p>
        </p:txBody>
      </p:sp>
      <p:sp>
        <p:nvSpPr>
          <p:cNvPr id="448" name="Google Shape;448;p55"/>
          <p:cNvSpPr txBox="1">
            <a:spLocks noGrp="1"/>
          </p:cNvSpPr>
          <p:nvPr>
            <p:ph type="body" idx="1"/>
          </p:nvPr>
        </p:nvSpPr>
        <p:spPr>
          <a:xfrm>
            <a:off x="432025" y="847675"/>
            <a:ext cx="8280000" cy="331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Del archivo “</a:t>
            </a:r>
            <a:r>
              <a:rPr lang="es" b="1"/>
              <a:t>Actividad Práctica - JavaScript Unidad 2</a:t>
            </a:r>
            <a:r>
              <a:rPr lang="es"/>
              <a:t>” están en condiciones de hacer los ejercicios: 26 a 29.</a:t>
            </a:r>
            <a:endParaRPr/>
          </a:p>
          <a:p>
            <a:pPr marL="457200" lvl="0" indent="-342900" algn="l" rtl="0">
              <a:spcBef>
                <a:spcPts val="0"/>
              </a:spcBef>
              <a:spcAft>
                <a:spcPts val="0"/>
              </a:spcAft>
              <a:buSzPts val="1800"/>
              <a:buChar char="●"/>
            </a:pPr>
            <a:r>
              <a:rPr lang="es"/>
              <a:t>Agregar JavaScript a un sitio, y con </a:t>
            </a:r>
            <a:r>
              <a:rPr lang="es" b="1"/>
              <a:t>template string </a:t>
            </a:r>
            <a:r>
              <a:rPr lang="es"/>
              <a:t>modificar el header y footer del HTML por Javascript.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6"/>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No te olvides de dar el presente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7"/>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Recordá: </a:t>
            </a:r>
            <a:endParaRPr/>
          </a:p>
          <a:p>
            <a:pPr marL="457200" lvl="0" indent="-431800" algn="l" rtl="0">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457200" lvl="0" indent="-431800" algn="l" rtl="0">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Realizar los Ejercicios obligatorios.</a:t>
            </a:r>
            <a:endParaRPr sz="3200" b="0">
              <a:latin typeface="Montserrat SemiBold"/>
              <a:ea typeface="Montserrat SemiBold"/>
              <a:cs typeface="Montserrat SemiBold"/>
              <a:sym typeface="Montserrat SemiBold"/>
            </a:endParaRPr>
          </a:p>
          <a:p>
            <a:pPr marL="0" lvl="0" indent="0" algn="l" rtl="0">
              <a:spcBef>
                <a:spcPts val="0"/>
              </a:spcBef>
              <a:spcAft>
                <a:spcPts val="0"/>
              </a:spcAft>
              <a:buNone/>
            </a:pPr>
            <a:endParaRPr sz="3200"/>
          </a:p>
          <a:p>
            <a:pPr marL="0" lvl="0" indent="0" algn="l" rtl="0">
              <a:spcBef>
                <a:spcPts val="0"/>
              </a:spcBef>
              <a:spcAft>
                <a:spcPts val="0"/>
              </a:spcAft>
              <a:buNone/>
            </a:pPr>
            <a:r>
              <a:rPr lang="es" sz="3200"/>
              <a:t>Todo en el Aula Virtual.</a:t>
            </a:r>
            <a:endParaRPr sz="3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8"/>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p>
            <a:pPr marL="0" lvl="0" indent="0" algn="l" rtl="0">
              <a:lnSpc>
                <a:spcPct val="115000"/>
              </a:lnSpc>
              <a:spcBef>
                <a:spcPts val="1200"/>
              </a:spcBef>
              <a:spcAft>
                <a:spcPts val="0"/>
              </a:spcAft>
              <a:buNone/>
            </a:pPr>
            <a:r>
              <a:rPr lang="es"/>
              <a:t>Muchas gracias por tu atención.</a:t>
            </a:r>
            <a:endParaRPr/>
          </a:p>
          <a:p>
            <a:pPr marL="0" lvl="0" indent="0" algn="l" rtl="0">
              <a:lnSpc>
                <a:spcPct val="115000"/>
              </a:lnSpc>
              <a:spcBef>
                <a:spcPts val="1200"/>
              </a:spcBef>
              <a:spcAft>
                <a:spcPts val="1200"/>
              </a:spcAft>
              <a:buNone/>
            </a:pPr>
            <a:r>
              <a:rPr lang="es"/>
              <a:t>Nos vemos pronto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ctrTitle"/>
          </p:nvPr>
        </p:nvSpPr>
        <p:spPr>
          <a:xfrm>
            <a:off x="550375" y="7600"/>
            <a:ext cx="8043300" cy="1570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Objetos</a:t>
            </a:r>
            <a:endParaRPr/>
          </a:p>
        </p:txBody>
      </p:sp>
      <p:sp>
        <p:nvSpPr>
          <p:cNvPr id="173" name="Google Shape;173;p20"/>
          <p:cNvSpPr txBox="1">
            <a:spLocks noGrp="1"/>
          </p:cNvSpPr>
          <p:nvPr>
            <p:ph type="subTitle" idx="1"/>
          </p:nvPr>
        </p:nvSpPr>
        <p:spPr>
          <a:xfrm>
            <a:off x="550350" y="1623650"/>
            <a:ext cx="8043300" cy="2649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sz="1550"/>
              <a:t>Prácticamente todo lo que utilizamos en Javascript son objetos</a:t>
            </a:r>
            <a:r>
              <a:rPr lang="es" sz="1550">
                <a:latin typeface="Montserrat"/>
                <a:ea typeface="Montserrat"/>
                <a:cs typeface="Montserrat"/>
                <a:sym typeface="Montserrat"/>
              </a:rPr>
              <a:t>. </a:t>
            </a:r>
            <a:r>
              <a:rPr lang="es" sz="1550"/>
              <a:t>Los </a:t>
            </a:r>
            <a:r>
              <a:rPr lang="es" sz="1550" b="1">
                <a:latin typeface="Montserrat"/>
                <a:ea typeface="Montserrat"/>
                <a:cs typeface="Montserrat"/>
                <a:sym typeface="Montserrat"/>
              </a:rPr>
              <a:t>objetos</a:t>
            </a:r>
            <a:r>
              <a:rPr lang="es" sz="1550"/>
              <a:t> en </a:t>
            </a:r>
            <a:r>
              <a:rPr lang="es" sz="1550" b="1">
                <a:latin typeface="Montserrat"/>
                <a:ea typeface="Montserrat"/>
                <a:cs typeface="Montserrat"/>
                <a:sym typeface="Montserrat"/>
              </a:rPr>
              <a:t>JavaScript</a:t>
            </a:r>
            <a:r>
              <a:rPr lang="es" sz="1550"/>
              <a:t>, como en tantos otros lenguajes de programación, se pueden comparar con objetos de la vida real. Las variables, por ejemplo, son objetos de diferentes tipos.</a:t>
            </a:r>
            <a:endParaRPr sz="1550">
              <a:latin typeface="Montserrat"/>
              <a:ea typeface="Montserrat"/>
              <a:cs typeface="Montserrat"/>
              <a:sym typeface="Montserrat"/>
            </a:endParaRPr>
          </a:p>
          <a:p>
            <a:pPr marL="0" lvl="0" indent="0" algn="l" rtl="0">
              <a:lnSpc>
                <a:spcPct val="100000"/>
              </a:lnSpc>
              <a:spcBef>
                <a:spcPts val="0"/>
              </a:spcBef>
              <a:spcAft>
                <a:spcPts val="600"/>
              </a:spcAft>
              <a:buClr>
                <a:schemeClr val="dk1"/>
              </a:buClr>
              <a:buSzPts val="1100"/>
              <a:buFont typeface="Arial"/>
              <a:buNone/>
            </a:pPr>
            <a:r>
              <a:rPr lang="es" sz="1550"/>
              <a:t>El paradigma orientado a objetos habla de objetos porque nosotros estamos más familiarizados en la vida real a interactuar con cosas y las cosas no son más que objetos. Una persona puede ser considerada como objeto en términos de programación porque va a tener propiedades y comportamiento asociado. Al comportamiento nosotros lo vemos a través de los métodos: le solicitamos al objeto información sobre un elemento mediante un botón y el objeto la devuelve.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Objetos | ¿Qué son?</a:t>
            </a:r>
            <a:endParaRPr/>
          </a:p>
        </p:txBody>
      </p:sp>
      <p:sp>
        <p:nvSpPr>
          <p:cNvPr id="179" name="Google Shape;179;p21"/>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650"/>
              <a:t>Un </a:t>
            </a:r>
            <a:r>
              <a:rPr lang="es" sz="1650" b="1"/>
              <a:t>objeto de JavaScript </a:t>
            </a:r>
            <a:r>
              <a:rPr lang="es" sz="1650"/>
              <a:t>tiene </a:t>
            </a:r>
            <a:r>
              <a:rPr lang="es" sz="1650" b="1"/>
              <a:t>propiedades</a:t>
            </a:r>
            <a:r>
              <a:rPr lang="es" sz="1650"/>
              <a:t> asociadas a él. Una propiedad de un objeto se puede explicar como una variable asociada al objeto. Las propiedades de un objeto básicamente son lo mismo que las variables comunes de JavaScript, excepto por el nexo con el objeto. Las propiedades de un objeto definen las características del mismo. Se accede a las propiedades de un objeto con la </a:t>
            </a:r>
            <a:r>
              <a:rPr lang="es" sz="1650" b="1"/>
              <a:t>notación punto</a:t>
            </a:r>
            <a:r>
              <a:rPr lang="es" sz="1650"/>
              <a:t>:</a:t>
            </a:r>
            <a:endParaRPr sz="1650"/>
          </a:p>
          <a:p>
            <a:pPr marL="0" lvl="0" indent="0" algn="l" rtl="0">
              <a:spcBef>
                <a:spcPts val="1200"/>
              </a:spcBef>
              <a:spcAft>
                <a:spcPts val="0"/>
              </a:spcAft>
              <a:buNone/>
            </a:pPr>
            <a:endParaRPr sz="1650"/>
          </a:p>
          <a:p>
            <a:pPr marL="0" lvl="0" indent="0" algn="l" rtl="0">
              <a:spcBef>
                <a:spcPts val="1200"/>
              </a:spcBef>
              <a:spcAft>
                <a:spcPts val="1200"/>
              </a:spcAft>
              <a:buNone/>
            </a:pPr>
            <a:endParaRPr sz="1650"/>
          </a:p>
        </p:txBody>
      </p:sp>
      <p:sp>
        <p:nvSpPr>
          <p:cNvPr id="180" name="Google Shape;180;p21"/>
          <p:cNvSpPr/>
          <p:nvPr/>
        </p:nvSpPr>
        <p:spPr>
          <a:xfrm>
            <a:off x="2603700" y="3222800"/>
            <a:ext cx="3919200" cy="5727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F6167"/>
              </a:buClr>
              <a:buSzPts val="1400"/>
              <a:buFont typeface="Consolas"/>
              <a:buNone/>
            </a:pPr>
            <a:r>
              <a:rPr lang="es" i="0" u="none" strike="noStrike" cap="none">
                <a:solidFill>
                  <a:srgbClr val="5F6167"/>
                </a:solidFill>
                <a:latin typeface="Consolas"/>
                <a:ea typeface="Consolas"/>
                <a:cs typeface="Consolas"/>
                <a:sym typeface="Consolas"/>
              </a:rPr>
              <a:t>//</a:t>
            </a:r>
            <a:r>
              <a:rPr lang="es">
                <a:solidFill>
                  <a:srgbClr val="5F6167"/>
                </a:solidFill>
                <a:latin typeface="Consolas"/>
                <a:ea typeface="Consolas"/>
                <a:cs typeface="Consolas"/>
                <a:sym typeface="Consolas"/>
              </a:rPr>
              <a:t>nombreDelObjeto.propiedadDelObjeto</a:t>
            </a:r>
            <a:endParaRPr i="0" u="none" strike="noStrike" cap="none">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400"/>
              <a:buFont typeface="Consolas"/>
              <a:buNone/>
            </a:pPr>
            <a:r>
              <a:rPr lang="es" i="0" u="none" strike="noStrike" cap="none">
                <a:solidFill>
                  <a:srgbClr val="00E8C6"/>
                </a:solidFill>
                <a:latin typeface="Consolas"/>
                <a:ea typeface="Consolas"/>
                <a:cs typeface="Consolas"/>
                <a:sym typeface="Consolas"/>
              </a:rPr>
              <a:t>texto1</a:t>
            </a:r>
            <a:r>
              <a:rPr lang="es" i="0" u="none" strike="noStrike" cap="none">
                <a:solidFill>
                  <a:srgbClr val="D5CED9"/>
                </a:solidFill>
                <a:latin typeface="Consolas"/>
                <a:ea typeface="Consolas"/>
                <a:cs typeface="Consolas"/>
                <a:sym typeface="Consolas"/>
              </a:rPr>
              <a:t> </a:t>
            </a:r>
            <a:r>
              <a:rPr lang="es" i="0" u="none" strike="noStrike" cap="none">
                <a:solidFill>
                  <a:srgbClr val="EE5D43"/>
                </a:solidFill>
                <a:latin typeface="Consolas"/>
                <a:ea typeface="Consolas"/>
                <a:cs typeface="Consolas"/>
                <a:sym typeface="Consolas"/>
              </a:rPr>
              <a:t>=</a:t>
            </a:r>
            <a:r>
              <a:rPr lang="es" i="0" u="none" strike="noStrike" cap="none">
                <a:solidFill>
                  <a:srgbClr val="D5CED9"/>
                </a:solidFill>
                <a:latin typeface="Consolas"/>
                <a:ea typeface="Consolas"/>
                <a:cs typeface="Consolas"/>
                <a:sym typeface="Consolas"/>
              </a:rPr>
              <a:t> </a:t>
            </a:r>
            <a:r>
              <a:rPr lang="es">
                <a:solidFill>
                  <a:srgbClr val="96E072"/>
                </a:solidFill>
                <a:latin typeface="Consolas"/>
                <a:ea typeface="Consolas"/>
                <a:cs typeface="Consolas"/>
                <a:sym typeface="Consolas"/>
              </a:rPr>
              <a:t>objectName.propertyName</a:t>
            </a:r>
            <a:endParaRPr i="0" u="none" strike="noStrike" cap="none">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400"/>
              <a:buFont typeface="Consolas"/>
              <a:buNone/>
            </a:pPr>
            <a:endParaRPr sz="1600" i="0" u="none" strike="noStrike" cap="none">
              <a:latin typeface="Consolas"/>
              <a:ea typeface="Consolas"/>
              <a:cs typeface="Consolas"/>
              <a:sym typeface="Consolas"/>
            </a:endParaRPr>
          </a:p>
        </p:txBody>
      </p:sp>
      <p:sp>
        <p:nvSpPr>
          <p:cNvPr id="181" name="Google Shape;181;p21"/>
          <p:cNvSpPr txBox="1"/>
          <p:nvPr/>
        </p:nvSpPr>
        <p:spPr>
          <a:xfrm>
            <a:off x="426625" y="3871700"/>
            <a:ext cx="8285400" cy="730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 sz="1650">
                <a:solidFill>
                  <a:schemeClr val="dk2"/>
                </a:solidFill>
                <a:latin typeface="Montserrat"/>
                <a:ea typeface="Montserrat"/>
                <a:cs typeface="Montserrat"/>
                <a:sym typeface="Montserrat"/>
              </a:rPr>
              <a:t>Tanto el nombre del objeto como el nombre de la propiedad son sensibles a mayúsculas y minúsculas.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Objetos | ¿Cómo se crean?</a:t>
            </a:r>
            <a:endParaRPr/>
          </a:p>
        </p:txBody>
      </p:sp>
      <p:sp>
        <p:nvSpPr>
          <p:cNvPr id="187" name="Google Shape;187;p22"/>
          <p:cNvSpPr txBox="1">
            <a:spLocks noGrp="1"/>
          </p:cNvSpPr>
          <p:nvPr>
            <p:ph type="body" idx="1"/>
          </p:nvPr>
        </p:nvSpPr>
        <p:spPr>
          <a:xfrm>
            <a:off x="423300" y="1284500"/>
            <a:ext cx="8280000" cy="331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sz="1650"/>
              <a:t>Un objeto se puede crear usando el operador de asignación. Y puedes definir propiedades simplemente asignándoles un valor. Por ejemplo, vamos a crear un </a:t>
            </a:r>
            <a:r>
              <a:rPr lang="es" sz="1650" b="1"/>
              <a:t>objeto</a:t>
            </a:r>
            <a:r>
              <a:rPr lang="es" sz="1650"/>
              <a:t> llamado </a:t>
            </a:r>
            <a:r>
              <a:rPr lang="es" sz="1650" b="1"/>
              <a:t>miAuto</a:t>
            </a:r>
            <a:r>
              <a:rPr lang="es" sz="1650"/>
              <a:t> y le vamos a asignar </a:t>
            </a:r>
            <a:r>
              <a:rPr lang="es" sz="1650" b="1"/>
              <a:t>propiedades</a:t>
            </a:r>
            <a:r>
              <a:rPr lang="es" sz="1650"/>
              <a:t> denominadas </a:t>
            </a:r>
            <a:r>
              <a:rPr lang="es" sz="1650" b="1"/>
              <a:t>marca</a:t>
            </a:r>
            <a:r>
              <a:rPr lang="es" sz="1650"/>
              <a:t>, </a:t>
            </a:r>
            <a:r>
              <a:rPr lang="es" sz="1650" b="1"/>
              <a:t>tipo</a:t>
            </a:r>
            <a:r>
              <a:rPr lang="es" sz="1650"/>
              <a:t>, y </a:t>
            </a:r>
            <a:r>
              <a:rPr lang="es" sz="1650" b="1"/>
              <a:t>modelo</a:t>
            </a:r>
            <a:r>
              <a:rPr lang="es" sz="1650"/>
              <a:t> de la siguiente manera:</a:t>
            </a:r>
            <a:endParaRPr sz="1650"/>
          </a:p>
        </p:txBody>
      </p:sp>
      <p:sp>
        <p:nvSpPr>
          <p:cNvPr id="188" name="Google Shape;188;p22"/>
          <p:cNvSpPr/>
          <p:nvPr/>
        </p:nvSpPr>
        <p:spPr>
          <a:xfrm>
            <a:off x="540500" y="2645300"/>
            <a:ext cx="5893200" cy="1566600"/>
          </a:xfrm>
          <a:prstGeom prst="rect">
            <a:avLst/>
          </a:prstGeom>
          <a:solidFill>
            <a:srgbClr val="23262E"/>
          </a:solid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s" sz="1200">
                <a:solidFill>
                  <a:srgbClr val="5F6167"/>
                </a:solidFill>
                <a:highlight>
                  <a:srgbClr val="23262E"/>
                </a:highlight>
                <a:latin typeface="Consolas"/>
                <a:ea typeface="Consolas"/>
                <a:cs typeface="Consolas"/>
                <a:sym typeface="Consolas"/>
              </a:rPr>
              <a:t>// Creamos el objeto</a:t>
            </a:r>
            <a:endParaRPr sz="1200">
              <a:solidFill>
                <a:srgbClr val="5F6167"/>
              </a:solidFill>
              <a:highlight>
                <a:srgbClr val="23262E"/>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s" sz="1200">
                <a:solidFill>
                  <a:srgbClr val="C74DED"/>
                </a:solidFill>
                <a:highlight>
                  <a:srgbClr val="23262E"/>
                </a:highlight>
                <a:latin typeface="Consolas"/>
                <a:ea typeface="Consolas"/>
                <a:cs typeface="Consolas"/>
                <a:sym typeface="Consolas"/>
              </a:rPr>
              <a:t>var</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miAuto</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new</a:t>
            </a:r>
            <a:r>
              <a:rPr lang="es" sz="1200">
                <a:solidFill>
                  <a:srgbClr val="D5CED9"/>
                </a:solidFill>
                <a:highlight>
                  <a:srgbClr val="23262E"/>
                </a:highlight>
                <a:latin typeface="Consolas"/>
                <a:ea typeface="Consolas"/>
                <a:cs typeface="Consolas"/>
                <a:sym typeface="Consolas"/>
              </a:rPr>
              <a:t> </a:t>
            </a:r>
            <a:r>
              <a:rPr lang="es" sz="1200">
                <a:solidFill>
                  <a:srgbClr val="FFE66D"/>
                </a:solidFill>
                <a:highlight>
                  <a:srgbClr val="23262E"/>
                </a:highlight>
                <a:latin typeface="Consolas"/>
                <a:ea typeface="Consolas"/>
                <a:cs typeface="Consolas"/>
                <a:sym typeface="Consolas"/>
              </a:rPr>
              <a:t>Object</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s" sz="1200">
                <a:solidFill>
                  <a:srgbClr val="5F6167"/>
                </a:solidFill>
                <a:highlight>
                  <a:srgbClr val="23262E"/>
                </a:highlight>
                <a:latin typeface="Consolas"/>
                <a:ea typeface="Consolas"/>
                <a:cs typeface="Consolas"/>
                <a:sym typeface="Consolas"/>
              </a:rPr>
              <a:t>// Creamos las propiedades</a:t>
            </a:r>
            <a:endParaRPr sz="1200">
              <a:solidFill>
                <a:srgbClr val="5F6167"/>
              </a:solidFill>
              <a:highlight>
                <a:srgbClr val="23262E"/>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s" sz="1200">
                <a:solidFill>
                  <a:srgbClr val="F39C12"/>
                </a:solidFill>
                <a:highlight>
                  <a:srgbClr val="23262E"/>
                </a:highlight>
                <a:latin typeface="Consolas"/>
                <a:ea typeface="Consolas"/>
                <a:cs typeface="Consolas"/>
                <a:sym typeface="Consolas"/>
              </a:rPr>
              <a:t>miAuto</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marca</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96E072"/>
                </a:solidFill>
                <a:highlight>
                  <a:srgbClr val="23262E"/>
                </a:highlight>
                <a:latin typeface="Consolas"/>
                <a:ea typeface="Consolas"/>
                <a:cs typeface="Consolas"/>
                <a:sym typeface="Consolas"/>
              </a:rPr>
              <a:t>'Ford'</a:t>
            </a:r>
            <a:endParaRPr sz="1200">
              <a:solidFill>
                <a:srgbClr val="96E072"/>
              </a:solidFill>
              <a:highlight>
                <a:srgbClr val="23262E"/>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s" sz="1200">
                <a:solidFill>
                  <a:srgbClr val="F39C12"/>
                </a:solidFill>
                <a:highlight>
                  <a:srgbClr val="23262E"/>
                </a:highlight>
                <a:latin typeface="Consolas"/>
                <a:ea typeface="Consolas"/>
                <a:cs typeface="Consolas"/>
                <a:sym typeface="Consolas"/>
              </a:rPr>
              <a:t>miAuto</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tipo</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96E072"/>
                </a:solidFill>
                <a:highlight>
                  <a:srgbClr val="23262E"/>
                </a:highlight>
                <a:latin typeface="Consolas"/>
                <a:ea typeface="Consolas"/>
                <a:cs typeface="Consolas"/>
                <a:sym typeface="Consolas"/>
              </a:rPr>
              <a:t>'Ranger'</a:t>
            </a:r>
            <a:endParaRPr sz="1200">
              <a:solidFill>
                <a:srgbClr val="96E072"/>
              </a:solidFill>
              <a:highlight>
                <a:srgbClr val="23262E"/>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s" sz="1200">
                <a:solidFill>
                  <a:srgbClr val="F39C12"/>
                </a:solidFill>
                <a:highlight>
                  <a:srgbClr val="23262E"/>
                </a:highlight>
                <a:latin typeface="Consolas"/>
                <a:ea typeface="Consolas"/>
                <a:cs typeface="Consolas"/>
                <a:sym typeface="Consolas"/>
              </a:rPr>
              <a:t>miAuto</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modelo</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F39C12"/>
                </a:solidFill>
                <a:highlight>
                  <a:srgbClr val="23262E"/>
                </a:highlight>
                <a:latin typeface="Consolas"/>
                <a:ea typeface="Consolas"/>
                <a:cs typeface="Consolas"/>
                <a:sym typeface="Consolas"/>
              </a:rPr>
              <a:t>2019</a:t>
            </a:r>
            <a:endParaRPr sz="1200">
              <a:solidFill>
                <a:srgbClr val="F39C12"/>
              </a:solidFill>
              <a:highlight>
                <a:srgbClr val="23262E"/>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s" sz="1200">
                <a:solidFill>
                  <a:srgbClr val="F39C12"/>
                </a:solidFill>
                <a:highlight>
                  <a:srgbClr val="23262E"/>
                </a:highlight>
                <a:latin typeface="Consolas"/>
                <a:ea typeface="Consolas"/>
                <a:cs typeface="Consolas"/>
                <a:sym typeface="Consolas"/>
              </a:rPr>
              <a:t>console</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log</a:t>
            </a:r>
            <a:r>
              <a:rPr lang="es" sz="1200">
                <a:solidFill>
                  <a:srgbClr val="D5CED9"/>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"El auto es:"</a:t>
            </a:r>
            <a:r>
              <a:rPr lang="es" sz="1200">
                <a:solidFill>
                  <a:srgbClr val="D5CED9"/>
                </a:solidFill>
                <a:highlight>
                  <a:srgbClr val="23262E"/>
                </a:highlight>
                <a:latin typeface="Consolas"/>
                <a:ea typeface="Consolas"/>
                <a:cs typeface="Consolas"/>
                <a:sym typeface="Consolas"/>
              </a:rPr>
              <a:t>, </a:t>
            </a:r>
            <a:r>
              <a:rPr lang="es" sz="1200">
                <a:solidFill>
                  <a:srgbClr val="F39C12"/>
                </a:solidFill>
                <a:highlight>
                  <a:srgbClr val="23262E"/>
                </a:highlight>
                <a:latin typeface="Consolas"/>
                <a:ea typeface="Consolas"/>
                <a:cs typeface="Consolas"/>
                <a:sym typeface="Consolas"/>
              </a:rPr>
              <a:t>miAuto</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marca</a:t>
            </a:r>
            <a:r>
              <a:rPr lang="es" sz="1200">
                <a:solidFill>
                  <a:srgbClr val="D5CED9"/>
                </a:solidFill>
                <a:highlight>
                  <a:srgbClr val="23262E"/>
                </a:highlight>
                <a:latin typeface="Consolas"/>
                <a:ea typeface="Consolas"/>
                <a:cs typeface="Consolas"/>
                <a:sym typeface="Consolas"/>
              </a:rPr>
              <a:t>, </a:t>
            </a:r>
            <a:r>
              <a:rPr lang="es" sz="1200">
                <a:solidFill>
                  <a:srgbClr val="F39C12"/>
                </a:solidFill>
                <a:highlight>
                  <a:srgbClr val="23262E"/>
                </a:highlight>
                <a:latin typeface="Consolas"/>
                <a:ea typeface="Consolas"/>
                <a:cs typeface="Consolas"/>
                <a:sym typeface="Consolas"/>
              </a:rPr>
              <a:t>miAuto</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tipo</a:t>
            </a:r>
            <a:r>
              <a:rPr lang="es" sz="1200">
                <a:solidFill>
                  <a:srgbClr val="D5CED9"/>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"y el modelo es"</a:t>
            </a:r>
            <a:r>
              <a:rPr lang="es" sz="1200">
                <a:solidFill>
                  <a:srgbClr val="D5CED9"/>
                </a:solidFill>
                <a:highlight>
                  <a:srgbClr val="23262E"/>
                </a:highlight>
                <a:latin typeface="Consolas"/>
                <a:ea typeface="Consolas"/>
                <a:cs typeface="Consolas"/>
                <a:sym typeface="Consolas"/>
              </a:rPr>
              <a:t>,</a:t>
            </a:r>
            <a:r>
              <a:rPr lang="es" sz="1200">
                <a:solidFill>
                  <a:srgbClr val="F39C12"/>
                </a:solidFill>
                <a:highlight>
                  <a:srgbClr val="23262E"/>
                </a:highlight>
                <a:latin typeface="Consolas"/>
                <a:ea typeface="Consolas"/>
                <a:cs typeface="Consolas"/>
                <a:sym typeface="Consolas"/>
              </a:rPr>
              <a:t>miAuto</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modelo</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400"/>
              <a:buFont typeface="Consolas"/>
              <a:buNone/>
            </a:pPr>
            <a:endParaRPr>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400"/>
              <a:buFont typeface="Consolas"/>
              <a:buNone/>
            </a:pPr>
            <a:endParaRPr sz="1400" i="0" u="none" strike="noStrike" cap="none">
              <a:latin typeface="Consolas"/>
              <a:ea typeface="Consolas"/>
              <a:cs typeface="Consolas"/>
              <a:sym typeface="Consolas"/>
            </a:endParaRPr>
          </a:p>
        </p:txBody>
      </p:sp>
      <p:pic>
        <p:nvPicPr>
          <p:cNvPr id="189" name="Google Shape;189;p22"/>
          <p:cNvPicPr preferRelativeResize="0"/>
          <p:nvPr/>
        </p:nvPicPr>
        <p:blipFill>
          <a:blip r:embed="rId3">
            <a:alphaModFix/>
          </a:blip>
          <a:stretch>
            <a:fillRect/>
          </a:stretch>
        </p:blipFill>
        <p:spPr>
          <a:xfrm>
            <a:off x="6055575" y="3955050"/>
            <a:ext cx="2647725" cy="64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Objetos | ¿Cómo se crean?</a:t>
            </a:r>
            <a:endParaRPr/>
          </a:p>
        </p:txBody>
      </p:sp>
      <p:sp>
        <p:nvSpPr>
          <p:cNvPr id="195" name="Google Shape;195;p23"/>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sz="1650"/>
              <a:t>Se pueden crear también mediante un </a:t>
            </a:r>
            <a:r>
              <a:rPr lang="es" sz="1650" b="1"/>
              <a:t>iniciador de objeto </a:t>
            </a:r>
            <a:r>
              <a:rPr lang="es" sz="1650"/>
              <a:t>(o</a:t>
            </a:r>
            <a:r>
              <a:rPr lang="es" sz="1650" b="1"/>
              <a:t> literal</a:t>
            </a:r>
            <a:r>
              <a:rPr lang="es" sz="1650"/>
              <a:t>), que es una lista delimitada por comas de cero o más pares de nombres de propiedad y valores asociados al objeto, encerrados entre llaves (</a:t>
            </a:r>
            <a:r>
              <a:rPr lang="es" sz="1650" b="1"/>
              <a:t>{}</a:t>
            </a:r>
            <a:r>
              <a:rPr lang="es" sz="1650"/>
              <a:t>):</a:t>
            </a:r>
            <a:endParaRPr sz="1650"/>
          </a:p>
        </p:txBody>
      </p:sp>
      <p:sp>
        <p:nvSpPr>
          <p:cNvPr id="196" name="Google Shape;196;p23"/>
          <p:cNvSpPr/>
          <p:nvPr/>
        </p:nvSpPr>
        <p:spPr>
          <a:xfrm>
            <a:off x="2985750" y="2418450"/>
            <a:ext cx="2512200" cy="1272900"/>
          </a:xfrm>
          <a:prstGeom prst="rect">
            <a:avLst/>
          </a:prstGeom>
          <a:solidFill>
            <a:srgbClr val="23262E"/>
          </a:solid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 sz="1300">
                <a:solidFill>
                  <a:srgbClr val="5F6167"/>
                </a:solidFill>
                <a:latin typeface="Consolas"/>
                <a:ea typeface="Consolas"/>
                <a:cs typeface="Consolas"/>
                <a:sym typeface="Consolas"/>
              </a:rPr>
              <a:t>// Creamos el objeto</a:t>
            </a:r>
            <a:endParaRPr sz="1300">
              <a:solidFill>
                <a:srgbClr val="5F6167"/>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300">
                <a:solidFill>
                  <a:srgbClr val="C74DED"/>
                </a:solidFill>
                <a:latin typeface="Consolas"/>
                <a:ea typeface="Consolas"/>
                <a:cs typeface="Consolas"/>
                <a:sym typeface="Consolas"/>
              </a:rPr>
              <a:t>var</a:t>
            </a:r>
            <a:r>
              <a:rPr lang="es" sz="1300">
                <a:solidFill>
                  <a:srgbClr val="D5CED9"/>
                </a:solidFill>
                <a:latin typeface="Consolas"/>
                <a:ea typeface="Consolas"/>
                <a:cs typeface="Consolas"/>
                <a:sym typeface="Consolas"/>
              </a:rPr>
              <a:t> </a:t>
            </a:r>
            <a:r>
              <a:rPr lang="es" sz="1300">
                <a:solidFill>
                  <a:srgbClr val="00E8C6"/>
                </a:solidFill>
                <a:latin typeface="Consolas"/>
                <a:ea typeface="Consolas"/>
                <a:cs typeface="Consolas"/>
                <a:sym typeface="Consolas"/>
              </a:rPr>
              <a:t>miAuto</a:t>
            </a:r>
            <a:r>
              <a:rPr lang="es" sz="1300">
                <a:solidFill>
                  <a:srgbClr val="D5CED9"/>
                </a:solidFill>
                <a:latin typeface="Consolas"/>
                <a:ea typeface="Consolas"/>
                <a:cs typeface="Consolas"/>
                <a:sym typeface="Consolas"/>
              </a:rPr>
              <a:t> </a:t>
            </a:r>
            <a:r>
              <a:rPr lang="es" sz="1300">
                <a:solidFill>
                  <a:srgbClr val="EE5D43"/>
                </a:solidFill>
                <a:latin typeface="Consolas"/>
                <a:ea typeface="Consolas"/>
                <a:cs typeface="Consolas"/>
                <a:sym typeface="Consolas"/>
              </a:rPr>
              <a:t>=</a:t>
            </a:r>
            <a:r>
              <a:rPr lang="es" sz="1300">
                <a:solidFill>
                  <a:srgbClr val="D5CED9"/>
                </a:solidFill>
                <a:latin typeface="Consolas"/>
                <a:ea typeface="Consolas"/>
                <a:cs typeface="Consolas"/>
                <a:sym typeface="Consolas"/>
              </a:rPr>
              <a:t> {</a:t>
            </a:r>
            <a:endParaRPr sz="1300">
              <a:solidFill>
                <a:srgbClr val="D5CED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300">
                <a:solidFill>
                  <a:srgbClr val="D5CED9"/>
                </a:solidFill>
                <a:latin typeface="Consolas"/>
                <a:ea typeface="Consolas"/>
                <a:cs typeface="Consolas"/>
                <a:sym typeface="Consolas"/>
              </a:rPr>
              <a:t>     marca: </a:t>
            </a:r>
            <a:r>
              <a:rPr lang="es" sz="1300">
                <a:solidFill>
                  <a:srgbClr val="96E072"/>
                </a:solidFill>
                <a:latin typeface="Consolas"/>
                <a:ea typeface="Consolas"/>
                <a:cs typeface="Consolas"/>
                <a:sym typeface="Consolas"/>
              </a:rPr>
              <a:t>'Ford'</a:t>
            </a:r>
            <a:r>
              <a:rPr lang="es" sz="1300">
                <a:solidFill>
                  <a:srgbClr val="D5CED9"/>
                </a:solidFill>
                <a:latin typeface="Consolas"/>
                <a:ea typeface="Consolas"/>
                <a:cs typeface="Consolas"/>
                <a:sym typeface="Consolas"/>
              </a:rPr>
              <a:t>,</a:t>
            </a:r>
            <a:endParaRPr sz="1300">
              <a:solidFill>
                <a:srgbClr val="D5CED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300">
                <a:solidFill>
                  <a:srgbClr val="D5CED9"/>
                </a:solidFill>
                <a:latin typeface="Consolas"/>
                <a:ea typeface="Consolas"/>
                <a:cs typeface="Consolas"/>
                <a:sym typeface="Consolas"/>
              </a:rPr>
              <a:t>     tipo: </a:t>
            </a:r>
            <a:r>
              <a:rPr lang="es" sz="1300">
                <a:solidFill>
                  <a:srgbClr val="96E072"/>
                </a:solidFill>
                <a:latin typeface="Consolas"/>
                <a:ea typeface="Consolas"/>
                <a:cs typeface="Consolas"/>
                <a:sym typeface="Consolas"/>
              </a:rPr>
              <a:t>'Ranger'</a:t>
            </a:r>
            <a:r>
              <a:rPr lang="es" sz="1300">
                <a:solidFill>
                  <a:srgbClr val="D5CED9"/>
                </a:solidFill>
                <a:latin typeface="Consolas"/>
                <a:ea typeface="Consolas"/>
                <a:cs typeface="Consolas"/>
                <a:sym typeface="Consolas"/>
              </a:rPr>
              <a:t>,</a:t>
            </a:r>
            <a:endParaRPr sz="1300">
              <a:solidFill>
                <a:srgbClr val="D5CED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300">
                <a:solidFill>
                  <a:srgbClr val="D5CED9"/>
                </a:solidFill>
                <a:latin typeface="Consolas"/>
                <a:ea typeface="Consolas"/>
                <a:cs typeface="Consolas"/>
                <a:sym typeface="Consolas"/>
              </a:rPr>
              <a:t>     modelo: </a:t>
            </a:r>
            <a:r>
              <a:rPr lang="es" sz="1300">
                <a:solidFill>
                  <a:srgbClr val="F39C12"/>
                </a:solidFill>
                <a:latin typeface="Consolas"/>
                <a:ea typeface="Consolas"/>
                <a:cs typeface="Consolas"/>
                <a:sym typeface="Consolas"/>
              </a:rPr>
              <a:t>2019</a:t>
            </a:r>
            <a:endParaRPr sz="1300">
              <a:solidFill>
                <a:srgbClr val="F39C12"/>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300">
                <a:solidFill>
                  <a:srgbClr val="D5CED9"/>
                </a:solidFill>
                <a:latin typeface="Consolas"/>
                <a:ea typeface="Consolas"/>
                <a:cs typeface="Consolas"/>
                <a:sym typeface="Consolas"/>
              </a:rPr>
              <a:t>}</a:t>
            </a:r>
            <a:endParaRPr sz="1200">
              <a:solidFill>
                <a:srgbClr val="569CD6"/>
              </a:solidFill>
              <a:latin typeface="Courier New"/>
              <a:ea typeface="Courier New"/>
              <a:cs typeface="Courier New"/>
              <a:sym typeface="Courier New"/>
            </a:endParaRPr>
          </a:p>
        </p:txBody>
      </p:sp>
      <p:sp>
        <p:nvSpPr>
          <p:cNvPr id="197" name="Google Shape;197;p23"/>
          <p:cNvSpPr txBox="1"/>
          <p:nvPr/>
        </p:nvSpPr>
        <p:spPr>
          <a:xfrm>
            <a:off x="426625" y="3795500"/>
            <a:ext cx="8285400" cy="730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 sz="1650">
                <a:solidFill>
                  <a:schemeClr val="dk2"/>
                </a:solidFill>
                <a:latin typeface="Montserrat"/>
                <a:ea typeface="Montserrat"/>
                <a:cs typeface="Montserrat"/>
                <a:sym typeface="Montserrat"/>
              </a:rPr>
              <a:t>Las propiedades de un objeto que no han sido asociadas a un valor en el momento de la creación del mismo </a:t>
            </a:r>
            <a:r>
              <a:rPr lang="es" sz="1650" b="1">
                <a:solidFill>
                  <a:schemeClr val="dk2"/>
                </a:solidFill>
                <a:latin typeface="Montserrat"/>
                <a:ea typeface="Montserrat"/>
                <a:cs typeface="Montserrat"/>
                <a:sym typeface="Montserrat"/>
              </a:rPr>
              <a:t>undefined</a:t>
            </a:r>
            <a:r>
              <a:rPr lang="es" sz="1650">
                <a:solidFill>
                  <a:schemeClr val="dk2"/>
                </a:solidFill>
                <a:latin typeface="Montserrat"/>
                <a:ea typeface="Montserrat"/>
                <a:cs typeface="Montserrat"/>
                <a:sym typeface="Montserrat"/>
              </a:rPr>
              <a:t>.</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Objetos</a:t>
            </a:r>
            <a:endParaRPr/>
          </a:p>
        </p:txBody>
      </p:sp>
      <p:sp>
        <p:nvSpPr>
          <p:cNvPr id="203" name="Google Shape;203;p24"/>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sz="1650"/>
              <a:t>Ejemplo: Creamos y usamos un objeto, con propiedades y métodos.</a:t>
            </a:r>
            <a:endParaRPr sz="1650"/>
          </a:p>
        </p:txBody>
      </p:sp>
      <p:sp>
        <p:nvSpPr>
          <p:cNvPr id="204" name="Google Shape;204;p24"/>
          <p:cNvSpPr/>
          <p:nvPr/>
        </p:nvSpPr>
        <p:spPr>
          <a:xfrm>
            <a:off x="443875" y="1687375"/>
            <a:ext cx="8256300" cy="2804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persona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r>
              <a:rPr lang="es" sz="1200" b="0" i="0" u="none" strike="noStrike" cap="none">
                <a:solidFill>
                  <a:srgbClr val="D5CED9"/>
                </a:solidFill>
                <a:latin typeface="Consolas"/>
                <a:ea typeface="Consolas"/>
                <a:cs typeface="Consolas"/>
                <a:sym typeface="Consolas"/>
              </a:rPr>
              <a:t>    nombre: </a:t>
            </a:r>
            <a:r>
              <a:rPr lang="es" sz="1200" b="0" i="0" u="none" strike="noStrike" cap="none">
                <a:solidFill>
                  <a:srgbClr val="96E072"/>
                </a:solidFill>
                <a:latin typeface="Consolas"/>
                <a:ea typeface="Consolas"/>
                <a:cs typeface="Consolas"/>
                <a:sym typeface="Consolas"/>
              </a:rPr>
              <a:t>"Juan"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//variable del objeto. Par variable: valor,</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r>
              <a:rPr lang="es" sz="1200" b="0" i="0" u="none" strike="noStrike" cap="none">
                <a:solidFill>
                  <a:srgbClr val="D5CED9"/>
                </a:solidFill>
                <a:latin typeface="Consolas"/>
                <a:ea typeface="Consolas"/>
                <a:cs typeface="Consolas"/>
                <a:sym typeface="Consolas"/>
              </a:rPr>
              <a:t>    apellido: </a:t>
            </a:r>
            <a:r>
              <a:rPr lang="es" sz="1200" b="0" i="0" u="none" strike="noStrike" cap="none">
                <a:solidFill>
                  <a:srgbClr val="96E072"/>
                </a:solidFill>
                <a:latin typeface="Consolas"/>
                <a:ea typeface="Consolas"/>
                <a:cs typeface="Consolas"/>
                <a:sym typeface="Consolas"/>
              </a:rPr>
              <a:t>"Paz"</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r>
              <a:rPr lang="es" sz="1200" b="0" i="0" u="none" strike="noStrike" cap="none">
                <a:solidFill>
                  <a:srgbClr val="D5CED9"/>
                </a:solidFill>
                <a:latin typeface="Consolas"/>
                <a:ea typeface="Consolas"/>
                <a:cs typeface="Consolas"/>
                <a:sym typeface="Consolas"/>
              </a:rPr>
              <a:t>    dni: </a:t>
            </a:r>
            <a:r>
              <a:rPr lang="es" sz="1200" b="0" i="0" u="none" strike="noStrike" cap="none">
                <a:solidFill>
                  <a:srgbClr val="F39C12"/>
                </a:solidFill>
                <a:latin typeface="Consolas"/>
                <a:ea typeface="Consolas"/>
                <a:cs typeface="Consolas"/>
                <a:sym typeface="Consolas"/>
              </a:rPr>
              <a:t>11223344</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//Método: es una propiedad más</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nombreCompleto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function</a:t>
            </a:r>
            <a:r>
              <a:rPr lang="es" sz="1200" b="0" i="0" u="none" strike="noStrike" cap="none">
                <a:solidFill>
                  <a:srgbClr val="D5CED9"/>
                </a:solidFill>
                <a:latin typeface="Consolas"/>
                <a:ea typeface="Consolas"/>
                <a:cs typeface="Consolas"/>
                <a:sym typeface="Consolas"/>
              </a:rPr>
              <a:t> () {</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return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00AA"/>
                </a:solidFill>
                <a:latin typeface="Consolas"/>
                <a:ea typeface="Consolas"/>
                <a:cs typeface="Consolas"/>
                <a:sym typeface="Consolas"/>
              </a:rPr>
              <a:t>this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nombre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 "</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00AA"/>
                </a:solidFill>
                <a:latin typeface="Consolas"/>
                <a:ea typeface="Consolas"/>
                <a:cs typeface="Consolas"/>
                <a:sym typeface="Consolas"/>
              </a:rPr>
              <a:t>this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apellido</a:t>
            </a:r>
            <a:r>
              <a:rPr lang="es" sz="1200" b="0" i="0" u="none" strike="noStrike" cap="none">
                <a:solidFill>
                  <a:srgbClr val="D5CED9"/>
                </a:solidFill>
                <a:latin typeface="Consolas"/>
                <a:ea typeface="Consolas"/>
                <a:cs typeface="Consolas"/>
                <a:sym typeface="Consolas"/>
              </a:rPr>
              <a:t> </a:t>
            </a:r>
            <a:endParaRPr sz="1200">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//El string que devuelve tiene información del propio objeto, por eso usamos </a:t>
            </a:r>
            <a:r>
              <a:rPr lang="es" sz="1200">
                <a:solidFill>
                  <a:srgbClr val="5F6167"/>
                </a:solidFill>
                <a:latin typeface="Consolas"/>
                <a:ea typeface="Consolas"/>
                <a:cs typeface="Consolas"/>
                <a:sym typeface="Consolas"/>
              </a:rPr>
              <a:t>“this”</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r>
              <a:rPr lang="es" sz="1200" b="0" i="0" u="none" strike="noStrike" cap="none">
                <a:solidFill>
                  <a:srgbClr val="D5CED9"/>
                </a:solidFill>
                <a:latin typeface="Consolas"/>
                <a:ea typeface="Consolas"/>
                <a:cs typeface="Consolas"/>
                <a:sym typeface="Consolas"/>
              </a:rPr>
              <a:t>    }</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None/>
            </a:pPr>
            <a:endParaRPr sz="120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persona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Imprimo el objeto</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persona</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nombre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Imprimo una propiedad del objeto: Juan</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persona</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nombreCompleto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Imprimo el resultado de</a:t>
            </a:r>
            <a:r>
              <a:rPr lang="es" sz="1200">
                <a:solidFill>
                  <a:srgbClr val="5F6167"/>
                </a:solidFill>
                <a:latin typeface="Consolas"/>
                <a:ea typeface="Consolas"/>
                <a:cs typeface="Consolas"/>
                <a:sym typeface="Consolas"/>
              </a:rPr>
              <a:t>l método: </a:t>
            </a:r>
            <a:r>
              <a:rPr lang="es" sz="1200" b="0" i="0" u="none" strike="noStrike" cap="none">
                <a:solidFill>
                  <a:srgbClr val="5F6167"/>
                </a:solidFill>
                <a:latin typeface="Consolas"/>
                <a:ea typeface="Consolas"/>
                <a:cs typeface="Consolas"/>
                <a:sym typeface="Consolas"/>
              </a:rPr>
              <a:t>Juan Paz</a:t>
            </a:r>
            <a:endParaRPr sz="1200" b="0" i="0" u="none" strike="noStrike" cap="none">
              <a:solidFill>
                <a:srgbClr val="000000"/>
              </a:solidFill>
              <a:latin typeface="Consolas"/>
              <a:ea typeface="Consolas"/>
              <a:cs typeface="Consolas"/>
              <a:sym typeface="Consolas"/>
            </a:endParaRPr>
          </a:p>
        </p:txBody>
      </p:sp>
      <p:pic>
        <p:nvPicPr>
          <p:cNvPr id="205" name="Google Shape;205;p24"/>
          <p:cNvPicPr preferRelativeResize="0"/>
          <p:nvPr/>
        </p:nvPicPr>
        <p:blipFill rotWithShape="1">
          <a:blip r:embed="rId3">
            <a:alphaModFix/>
          </a:blip>
          <a:srcRect r="21813"/>
          <a:stretch/>
        </p:blipFill>
        <p:spPr>
          <a:xfrm>
            <a:off x="7076702" y="1687377"/>
            <a:ext cx="1623475" cy="12217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2697</Words>
  <Application>Microsoft Office PowerPoint</Application>
  <PresentationFormat>Presentación en pantalla (16:9)</PresentationFormat>
  <Paragraphs>368</Paragraphs>
  <Slides>43</Slides>
  <Notes>43</Notes>
  <HiddenSlides>3</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43</vt:i4>
      </vt:variant>
    </vt:vector>
  </HeadingPairs>
  <TitlesOfParts>
    <vt:vector size="50" baseType="lpstr">
      <vt:lpstr>Consolas</vt:lpstr>
      <vt:lpstr>Montserrat Medium</vt:lpstr>
      <vt:lpstr>Montserrat</vt:lpstr>
      <vt:lpstr>Courier New</vt:lpstr>
      <vt:lpstr>Arial</vt:lpstr>
      <vt:lpstr>Montserrat SemiBold</vt:lpstr>
      <vt:lpstr>Simple Light</vt:lpstr>
      <vt:lpstr>Presentación de PowerPoint</vt:lpstr>
      <vt:lpstr>Objetos</vt:lpstr>
      <vt:lpstr>Les damos la bienvenida</vt:lpstr>
      <vt:lpstr>Clase 16</vt:lpstr>
      <vt:lpstr>Objetos</vt:lpstr>
      <vt:lpstr>Objetos | ¿Qué son?</vt:lpstr>
      <vt:lpstr>Objetos | ¿Cómo se crean?</vt:lpstr>
      <vt:lpstr>Objetos | ¿Cómo se crean?</vt:lpstr>
      <vt:lpstr>Objetos</vt:lpstr>
      <vt:lpstr>Objetos | Notación de corchetes</vt:lpstr>
      <vt:lpstr>Objetos | Métodos</vt:lpstr>
      <vt:lpstr>Objetos | Métodos</vt:lpstr>
      <vt:lpstr>Objetos | Clases</vt:lpstr>
      <vt:lpstr>Objetos | Función constructora</vt:lpstr>
      <vt:lpstr>Objeto String</vt:lpstr>
      <vt:lpstr>String</vt:lpstr>
      <vt:lpstr>String</vt:lpstr>
      <vt:lpstr>String | Propiedades y métodos</vt:lpstr>
      <vt:lpstr>String | .length y .concat(str1, str2...)</vt:lpstr>
      <vt:lpstr>String | charAt(pos)</vt:lpstr>
      <vt:lpstr>String | . indexOf() y .lastIndexOf()</vt:lpstr>
      <vt:lpstr>String | Más métodos</vt:lpstr>
      <vt:lpstr>String | repeat(n), toLowerCase() y toUpperCase()</vt:lpstr>
      <vt:lpstr>String | trim() y replace(str, newstr)</vt:lpstr>
      <vt:lpstr>String | substr(ini, len) y substring(ini, end)</vt:lpstr>
      <vt:lpstr>Plantilla de cadena de caracteres (template string)</vt:lpstr>
      <vt:lpstr>Plantilla de cadena de caracteres (template string) </vt:lpstr>
      <vt:lpstr>Plantilla de cadena de caracteres (template string)</vt:lpstr>
      <vt:lpstr>Plantilla de cadena de caracteres (template string)</vt:lpstr>
      <vt:lpstr>Plantilla de cadena de caracteres (template string)</vt:lpstr>
      <vt:lpstr>Objeto Math</vt:lpstr>
      <vt:lpstr>Objeto Math</vt:lpstr>
      <vt:lpstr>Objeto Math | Métodos matemáticos</vt:lpstr>
      <vt:lpstr>Objeto Math | Métodos matemáticos</vt:lpstr>
      <vt:lpstr>Objeto Math | Método random()</vt:lpstr>
      <vt:lpstr>Objeto Math | Métodos de redondeo</vt:lpstr>
      <vt:lpstr>Objeto Math | Métodos de redondeo</vt:lpstr>
      <vt:lpstr>Material extra</vt:lpstr>
      <vt:lpstr>Presentación de PowerPoint</vt:lpstr>
      <vt:lpstr>Actividades prácticas:</vt:lpstr>
      <vt:lpstr>No te olvides de dar el presente</vt:lpstr>
      <vt:lpstr>Recordá:  Revisar la Cartelera de Novedades. Hacer tus consultas en el Foro. Realizar los Ejercicios obligatorios.  Todo en el Aula Virtual.</vt:lpstr>
      <vt:lpstr>Muchas gracias por tu atención. Nos vemos pronto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Arbusta</cp:lastModifiedBy>
  <cp:revision>2</cp:revision>
  <dcterms:modified xsi:type="dcterms:W3CDTF">2024-05-08T23:27:32Z</dcterms:modified>
</cp:coreProperties>
</file>