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4" r:id="rId2"/>
    <p:sldMasterId id="2147483679" r:id="rId3"/>
  </p:sldMasterIdLst>
  <p:notesMasterIdLst>
    <p:notesMasterId r:id="rId16"/>
  </p:notesMasterIdLst>
  <p:sldIdLst>
    <p:sldId id="334" r:id="rId4"/>
    <p:sldId id="335" r:id="rId5"/>
    <p:sldId id="354" r:id="rId6"/>
    <p:sldId id="339" r:id="rId7"/>
    <p:sldId id="357" r:id="rId8"/>
    <p:sldId id="356" r:id="rId9"/>
    <p:sldId id="355" r:id="rId10"/>
    <p:sldId id="358" r:id="rId11"/>
    <p:sldId id="359" r:id="rId12"/>
    <p:sldId id="360" r:id="rId13"/>
    <p:sldId id="362" r:id="rId14"/>
    <p:sldId id="363" r:id="rId15"/>
  </p:sldIdLst>
  <p:sldSz cx="9144000" cy="5143500" type="screen16x9"/>
  <p:notesSz cx="6858000" cy="9144000"/>
  <p:embeddedFontLst>
    <p:embeddedFont>
      <p:font typeface="Helvetica Neue" panose="020B0604020202020204" charset="0"/>
      <p:regular r:id="rId17"/>
      <p:bold r:id="rId18"/>
      <p:italic r:id="rId19"/>
      <p:boldItalic r:id="rId20"/>
    </p:embeddedFont>
    <p:embeddedFont>
      <p:font typeface="Anton" panose="020B0604020202020204" charset="0"/>
      <p:regular r:id="rId21"/>
    </p:embeddedFont>
    <p:embeddedFont>
      <p:font typeface="Rubik Medium" panose="020B0604020202020204" charset="0"/>
      <p:regular r:id="rId22"/>
      <p:bold r:id="rId23"/>
      <p:italic r:id="rId24"/>
      <p:boldItalic r:id="rId25"/>
    </p:embeddedFont>
    <p:embeddedFont>
      <p:font typeface="Montserrat Medium" panose="020B0604020202020204" charset="0"/>
      <p:regular r:id="rId26"/>
      <p:bold r:id="rId27"/>
      <p:italic r:id="rId28"/>
      <p:boldItalic r:id="rId29"/>
    </p:embeddedFont>
    <p:embeddedFont>
      <p:font typeface="Montserrat SemiBold" panose="020B0604020202020204" charset="0"/>
      <p:regular r:id="rId30"/>
      <p:bold r:id="rId31"/>
      <p:italic r:id="rId32"/>
      <p:boldItalic r:id="rId33"/>
    </p:embeddedFont>
    <p:embeddedFont>
      <p:font typeface="Montserrat" panose="020B0604020202020204" charset="0"/>
      <p:regular r:id="rId34"/>
      <p:bold r:id="rId35"/>
      <p:italic r:id="rId36"/>
      <p:boldItalic r:id="rId37"/>
    </p:embeddedFont>
    <p:embeddedFont>
      <p:font typeface="Rubik" panose="020B0604020202020204" charset="0"/>
      <p:regular r:id="rId38"/>
      <p:bold r:id="rId39"/>
      <p:italic r:id="rId40"/>
      <p:boldItalic r:id="rId41"/>
    </p:embeddedFont>
    <p:embeddedFont>
      <p:font typeface="Helvetica Neue Light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D91C97-035E-4FE8-BC7D-E2325462DA7C}">
  <a:tblStyle styleId="{10D91C97-035E-4FE8-BC7D-E2325462DA7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D681E50-6BCF-4202-8FDD-B052B51C3BE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font" Target="fonts/font26.fntdata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9" Type="http://schemas.openxmlformats.org/officeDocument/2006/relationships/font" Target="fonts/font13.fntdata"/><Relationship Id="rId11" Type="http://schemas.openxmlformats.org/officeDocument/2006/relationships/slide" Target="slides/slide8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font" Target="fonts/font24.fntdata"/><Relationship Id="rId45" Type="http://schemas.openxmlformats.org/officeDocument/2006/relationships/font" Target="fonts/font29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font" Target="fonts/font2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font" Target="fonts/font27.fntdata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46" Type="http://schemas.openxmlformats.org/officeDocument/2006/relationships/presProps" Target="presProps.xml"/><Relationship Id="rId20" Type="http://schemas.openxmlformats.org/officeDocument/2006/relationships/font" Target="fonts/font4.fntdata"/><Relationship Id="rId41" Type="http://schemas.openxmlformats.org/officeDocument/2006/relationships/font" Target="fonts/font2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19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911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895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876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500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183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834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690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772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177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26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Diapositiva con título y sub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5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5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1" name="Google Shape;21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48364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Clase 2 - 37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6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6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6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3" name="Google Shape;33;p46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46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46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6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6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4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93250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7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sz="4000" b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7" name="Google Shape;47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8530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4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5" name="Google Shape;55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48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5381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1" name="Google Shape;61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49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49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1606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Concepto destacado y explicació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0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0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8" name="Google Shape;68;p50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69" name="Google Shape;69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7489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ágenes o gráficos" type="titleOnly">
  <p:cSld name="Imágenes o gráfico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1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74" name="Google Shape;74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1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4987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jercicios e imagen">
  <p:cSld name="Ejercicios e image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2"/>
          <p:cNvSpPr txBox="1">
            <a:spLocks noGrp="1"/>
          </p:cNvSpPr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ubTitle" idx="1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2" name="Google Shape;82;p52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52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745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tarea y consigna">
  <p:cSld name="Título tarea y consigna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3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9" name="Google Shape;89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3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3" name="Google Shape;93;p53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6897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Importante o recordatori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4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4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953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s">
  <p:cSld name="Cita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5"/>
          <p:cNvSpPr txBox="1">
            <a:spLocks noGrp="1"/>
          </p:cNvSpPr>
          <p:nvPr>
            <p:ph type="body" idx="1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i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pic>
        <p:nvPicPr>
          <p:cNvPr id="103" name="Google Shape;103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5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5"/>
          <p:cNvSpPr txBox="1">
            <a:spLocks noGrp="1"/>
          </p:cNvSpPr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5"/>
          <p:cNvSpPr txBox="1">
            <a:spLocks noGrp="1"/>
          </p:cNvSpPr>
          <p:nvPr>
            <p:ph type="title" idx="2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10" name="Google Shape;110;p55"/>
          <p:cNvPicPr preferRelativeResize="0"/>
          <p:nvPr/>
        </p:nvPicPr>
        <p:blipFill rotWithShape="1">
          <a:blip r:embed="rId6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09526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0">
  <p:cSld name="Clase 0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6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6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6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6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03173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ltima clase">
  <p:cSld name="Última clas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7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name="adj" fmla="val 45084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7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7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7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7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57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57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7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7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57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86363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4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4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03405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Diapositiva con título y sub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5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5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1" name="Google Shape;21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50071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Clase 2 - 37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6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6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6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3" name="Google Shape;33;p46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46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46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6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6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4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0613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7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sz="4000" b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7" name="Google Shape;47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82917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4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5" name="Google Shape;55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48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96781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1" name="Google Shape;61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49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49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8561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Concepto destacado y explicació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0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0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8" name="Google Shape;68;p50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69" name="Google Shape;69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49866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ágenes o gráficos" type="titleOnly">
  <p:cSld name="Imágenes o gráfico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1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74" name="Google Shape;74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1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58322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jercicios e imagen">
  <p:cSld name="Ejercicios e image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2"/>
          <p:cNvSpPr txBox="1">
            <a:spLocks noGrp="1"/>
          </p:cNvSpPr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ubTitle" idx="1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2" name="Google Shape;82;p52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52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14148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tarea y consigna">
  <p:cSld name="Título tarea y consigna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3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9" name="Google Shape;89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3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3" name="Google Shape;93;p53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07075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Importante o recordatori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4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4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6646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s">
  <p:cSld name="Cita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5"/>
          <p:cNvSpPr txBox="1">
            <a:spLocks noGrp="1"/>
          </p:cNvSpPr>
          <p:nvPr>
            <p:ph type="body" idx="1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i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pic>
        <p:nvPicPr>
          <p:cNvPr id="103" name="Google Shape;103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5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5"/>
          <p:cNvSpPr txBox="1">
            <a:spLocks noGrp="1"/>
          </p:cNvSpPr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5"/>
          <p:cNvSpPr txBox="1">
            <a:spLocks noGrp="1"/>
          </p:cNvSpPr>
          <p:nvPr>
            <p:ph type="title" idx="2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10" name="Google Shape;110;p55"/>
          <p:cNvPicPr preferRelativeResize="0"/>
          <p:nvPr/>
        </p:nvPicPr>
        <p:blipFill rotWithShape="1">
          <a:blip r:embed="rId6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75549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0">
  <p:cSld name="Clase 0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6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6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6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6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72703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ltima clase">
  <p:cSld name="Última clas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7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name="adj" fmla="val 45084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7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7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7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7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57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57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7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7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57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3349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4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4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17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4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4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71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6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11712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69478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title"/>
          </p:nvPr>
        </p:nvSpPr>
        <p:spPr>
          <a:xfrm>
            <a:off x="2988475" y="1611325"/>
            <a:ext cx="61554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r>
              <a:rPr lang="es-ES" dirty="0">
                <a:latin typeface="Helvetica Neue" panose="020B0604020202020204" charset="0"/>
              </a:rPr>
              <a:t>ESPECIALIZACIÓN REACT</a:t>
            </a:r>
            <a:endParaRPr dirty="0">
              <a:latin typeface="Helvetica Neue" panose="020B0604020202020204" charset="0"/>
            </a:endParaRPr>
          </a:p>
        </p:txBody>
      </p:sp>
      <p:pic>
        <p:nvPicPr>
          <p:cNvPr id="4" name="Google Shape;60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443" y="2761908"/>
            <a:ext cx="1823463" cy="163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6403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algn="ctr"/>
            <a:r>
              <a:rPr lang="es-AR" dirty="0" smtClean="0">
                <a:solidFill>
                  <a:srgbClr val="2A1C56"/>
                </a:solidFill>
                <a:latin typeface="Rubik"/>
                <a:ea typeface="Rubik"/>
                <a:cs typeface="Rubik"/>
                <a:sym typeface="Rubik"/>
              </a:rPr>
              <a:t>JSX</a:t>
            </a:r>
            <a:endParaRPr lang="es-ES" i="1" dirty="0">
              <a:solidFill>
                <a:schemeClr val="tx1"/>
              </a:solidFill>
              <a:latin typeface="Helvetica Neue" panose="020B0604020202020204" charset="0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404889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6450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smtClean="0">
                <a:latin typeface="Helvetica Neue" panose="020B0604020202020204" charset="0"/>
              </a:rPr>
              <a:t>QUE ES JSX</a:t>
            </a:r>
            <a:endParaRPr lang="es-AR" sz="2000" dirty="0">
              <a:latin typeface="Helvetica Neue" panose="020B060402020202020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65004" y="586687"/>
            <a:ext cx="84771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/>
              <a:t>React</a:t>
            </a:r>
            <a:r>
              <a:rPr lang="es-ES" dirty="0"/>
              <a:t> usa JSX para declarar qué debe </a:t>
            </a:r>
            <a:r>
              <a:rPr lang="es-ES" dirty="0" err="1"/>
              <a:t>renderizar</a:t>
            </a:r>
            <a:r>
              <a:rPr lang="es-ES" dirty="0"/>
              <a:t>. JSX es una extensión de JavaScript que permite escribir un código más cercano visualmente a HTML, que mejora la legibilidad del código y hace que sea más fácil de entender.</a:t>
            </a:r>
          </a:p>
          <a:p>
            <a:endParaRPr lang="es-ES" dirty="0"/>
          </a:p>
          <a:p>
            <a:r>
              <a:rPr lang="es-ES" dirty="0"/>
              <a:t>Sin JSX, deberíamos usar </a:t>
            </a:r>
            <a:r>
              <a:rPr lang="es-ES" dirty="0" err="1"/>
              <a:t>React.createElement</a:t>
            </a:r>
            <a:r>
              <a:rPr lang="es-ES" dirty="0"/>
              <a:t> para crear los elementos de la interfaz manualmente de esta forma:</a:t>
            </a:r>
            <a:endParaRPr lang="es-AR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047" y="2020010"/>
            <a:ext cx="5216615" cy="195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21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6450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smtClean="0">
                <a:latin typeface="Helvetica Neue" panose="020B0604020202020204" charset="0"/>
              </a:rPr>
              <a:t>QUE ES JSX</a:t>
            </a:r>
            <a:endParaRPr lang="es-AR" sz="2000" dirty="0">
              <a:latin typeface="Helvetica Neue" panose="020B060402020202020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85683" y="565004"/>
            <a:ext cx="10103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Esto es muy tedioso y poco legible. Por eso, </a:t>
            </a:r>
            <a:r>
              <a:rPr lang="es-ES" dirty="0" err="1"/>
              <a:t>React</a:t>
            </a:r>
            <a:r>
              <a:rPr lang="es-ES" dirty="0"/>
              <a:t> usa JSX para declarar qué debe </a:t>
            </a:r>
            <a:r>
              <a:rPr lang="es-ES" dirty="0" err="1"/>
              <a:t>renderizar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dirty="0" smtClean="0"/>
              <a:t>Por </a:t>
            </a:r>
            <a:r>
              <a:rPr lang="es-ES" dirty="0"/>
              <a:t>eso usamos JSX de esta forma: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11" y="1088224"/>
            <a:ext cx="6811326" cy="107647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152843" y="2252857"/>
            <a:ext cx="2852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Ambos códigos son equivalentes.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02197" y="2793171"/>
            <a:ext cx="835335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7030A0"/>
                </a:solidFill>
              </a:rPr>
              <a:t>¿Cómo se transforma el JSX?</a:t>
            </a:r>
          </a:p>
          <a:p>
            <a:r>
              <a:rPr lang="es-ES" dirty="0"/>
              <a:t>El JSX se transforma en código JavaScript compatible en el navegador usando un </a:t>
            </a:r>
            <a:r>
              <a:rPr lang="es-ES" dirty="0" err="1"/>
              <a:t>transpilador</a:t>
            </a:r>
            <a:r>
              <a:rPr lang="es-ES" dirty="0"/>
              <a:t> o compilador. </a:t>
            </a:r>
          </a:p>
          <a:p>
            <a:r>
              <a:rPr lang="es-ES" dirty="0"/>
              <a:t>Hay casos especiales en los que un </a:t>
            </a:r>
            <a:r>
              <a:rPr lang="es-ES" dirty="0" err="1"/>
              <a:t>transpilador</a:t>
            </a:r>
            <a:r>
              <a:rPr lang="es-ES" dirty="0"/>
              <a:t> no es necesario. Por ejemplo, </a:t>
            </a:r>
            <a:r>
              <a:rPr lang="es-ES" dirty="0" err="1"/>
              <a:t>Deno</a:t>
            </a:r>
            <a:r>
              <a:rPr lang="es-ES" dirty="0"/>
              <a:t> tiene soporte nativo para la sintaxis JSX y no es necesario transformar el código para hacerlo compatible.</a:t>
            </a:r>
          </a:p>
        </p:txBody>
      </p:sp>
    </p:spTree>
    <p:extLst>
      <p:ext uri="{BB962C8B-B14F-4D97-AF65-F5344CB8AC3E}">
        <p14:creationId xmlns:p14="http://schemas.microsoft.com/office/powerpoint/2010/main" val="125937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2;p29"/>
          <p:cNvSpPr txBox="1"/>
          <p:nvPr/>
        </p:nvSpPr>
        <p:spPr>
          <a:xfrm>
            <a:off x="2257052" y="1570728"/>
            <a:ext cx="58803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3600" b="1" i="0" u="none" strike="noStrike" cap="none" dirty="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lang="es-419" sz="3600" b="1" i="0" u="none" strike="noStrike" cap="none" dirty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Clase </a:t>
            </a:r>
            <a:r>
              <a:rPr lang="es-419" sz="3600" b="1" i="0" u="none" strike="noStrike" cap="none" dirty="0" smtClean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0</a:t>
            </a:r>
            <a:r>
              <a:rPr lang="es-419" sz="3600" b="1" dirty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3</a:t>
            </a:r>
            <a:r>
              <a:rPr lang="es-419" sz="3600" b="1" i="0" u="none" strike="noStrike" cap="none" dirty="0" smtClean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. </a:t>
            </a:r>
            <a:r>
              <a:rPr lang="es-419" sz="3600" b="0" i="0" u="none" strike="noStrike" cap="none" dirty="0" smtClean="0">
                <a:solidFill>
                  <a:srgbClr val="121212"/>
                </a:solidFill>
                <a:latin typeface="Helvetica Neue" panose="020B0604020202020204" charset="0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3600" dirty="0">
                <a:solidFill>
                  <a:srgbClr val="121212"/>
                </a:solidFill>
                <a:latin typeface="Helvetica Neue" panose="020B0604020202020204" charset="0"/>
                <a:ea typeface="Helvetica Neue Light"/>
                <a:cs typeface="Helvetica Neue Light"/>
                <a:sym typeface="Helvetica Neue Light"/>
              </a:rPr>
              <a:t>REACT JS</a:t>
            </a:r>
            <a:endParaRPr sz="3600" b="0" i="0" u="none" strike="noStrike" cap="none" dirty="0">
              <a:solidFill>
                <a:srgbClr val="121212"/>
              </a:solidFill>
              <a:latin typeface="Helvetica Neue" panose="020B0604020202020204" charset="0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200400" y="2301748"/>
            <a:ext cx="4936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SzPts val="3600"/>
            </a:pPr>
            <a:r>
              <a:rPr lang="es-419" sz="5400" i="1" dirty="0" smtClean="0">
                <a:solidFill>
                  <a:srgbClr val="121212"/>
                </a:solidFill>
                <a:latin typeface="Helvetica Neue" panose="020B0604020202020204" charset="0"/>
                <a:ea typeface="Anton"/>
                <a:cs typeface="Anton"/>
                <a:sym typeface="Anton"/>
              </a:rPr>
              <a:t>REPASO JS </a:t>
            </a:r>
            <a:r>
              <a:rPr lang="es-419" sz="5400" i="1" dirty="0" smtClean="0">
                <a:solidFill>
                  <a:srgbClr val="121212"/>
                </a:solidFill>
                <a:latin typeface="Helvetica Neue" panose="020B0604020202020204" charset="0"/>
                <a:ea typeface="Anton"/>
                <a:cs typeface="Anton"/>
                <a:sym typeface="Anton"/>
              </a:rPr>
              <a:t>2 + JSX </a:t>
            </a:r>
            <a:endParaRPr lang="es-419" sz="5400" i="1" dirty="0">
              <a:solidFill>
                <a:srgbClr val="121212"/>
              </a:solidFill>
              <a:latin typeface="Helvetica Neue" panose="020B0604020202020204" charset="0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388007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algn="ctr"/>
            <a:r>
              <a:rPr lang="es-AR" dirty="0">
                <a:solidFill>
                  <a:srgbClr val="2A1C56"/>
                </a:solidFill>
                <a:latin typeface="Rubik"/>
                <a:ea typeface="Rubik"/>
                <a:cs typeface="Rubik"/>
                <a:sym typeface="Rubik"/>
              </a:rPr>
              <a:t>JSON</a:t>
            </a:r>
            <a:endParaRPr lang="es-ES" i="1" dirty="0">
              <a:solidFill>
                <a:schemeClr val="tx1"/>
              </a:solidFill>
              <a:latin typeface="Helvetica Neue" panose="020B0604020202020204" charset="0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39286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28770" y="601893"/>
            <a:ext cx="75627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Es un formato de </a:t>
            </a:r>
            <a:r>
              <a:rPr lang="es-ES" dirty="0" smtClean="0"/>
              <a:t>texto sencillo </a:t>
            </a:r>
            <a:r>
              <a:rPr lang="es-ES" dirty="0"/>
              <a:t>utilizado para </a:t>
            </a:r>
            <a:r>
              <a:rPr lang="es-ES" dirty="0" smtClean="0"/>
              <a:t>el intercambio </a:t>
            </a:r>
            <a:r>
              <a:rPr lang="es-ES" dirty="0"/>
              <a:t>de </a:t>
            </a:r>
            <a:r>
              <a:rPr lang="es-ES" dirty="0" smtClean="0"/>
              <a:t>datos entre </a:t>
            </a:r>
            <a:r>
              <a:rPr lang="es-ES" dirty="0"/>
              <a:t>distintos sistemas.</a:t>
            </a:r>
          </a:p>
        </p:txBody>
      </p:sp>
      <p:sp>
        <p:nvSpPr>
          <p:cNvPr id="9" name="Google Shape;102;g1aa39685020_0_7"/>
          <p:cNvSpPr txBox="1"/>
          <p:nvPr/>
        </p:nvSpPr>
        <p:spPr>
          <a:xfrm>
            <a:off x="1320914" y="1078975"/>
            <a:ext cx="61407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12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 dirty="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En la web, la mayoría de las peticiones y sus respuestas viajan como texto plano, es decir, texto sin codificaciones especiales.</a:t>
            </a:r>
            <a:endParaRPr sz="1200" b="0" i="0" u="none" strike="noStrike" cap="none" dirty="0">
              <a:solidFill>
                <a:schemeClr val="dk1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 dirty="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JSON al ser una </a:t>
            </a:r>
            <a:r>
              <a:rPr lang="es" sz="1200" b="1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cadena de texto</a:t>
            </a:r>
            <a:r>
              <a:rPr lang="es" sz="1200" b="0" i="0" u="none" strike="noStrike" cap="none" dirty="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 simple, es un </a:t>
            </a:r>
            <a:r>
              <a:rPr lang="es" sz="1200" b="1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formato ideal para transmitir información</a:t>
            </a:r>
            <a:r>
              <a:rPr lang="es" sz="1200" b="0" i="0" u="none" strike="noStrike" cap="none" dirty="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 entre sitios y aplicaciones web.</a:t>
            </a:r>
            <a:endParaRPr sz="1200" b="0" i="0" u="none" strike="noStrike" cap="none" dirty="0">
              <a:solidFill>
                <a:schemeClr val="dk1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 dirty="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Especialmente si tenemos en cuenta que Javascript está presente en todos los navegadores modernos.</a:t>
            </a:r>
            <a:endParaRPr sz="1400" b="0" i="0" u="none" strike="noStrike" cap="none" dirty="0">
              <a:solidFill>
                <a:schemeClr val="dk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0" name="Google Shape;103;g1aa39685020_0_7"/>
          <p:cNvSpPr txBox="1"/>
          <p:nvPr/>
        </p:nvSpPr>
        <p:spPr>
          <a:xfrm>
            <a:off x="116878" y="-48612"/>
            <a:ext cx="57723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12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700" b="1" i="0" u="none" strike="noStrike" cap="non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POPULARIDAD DE JSON</a:t>
            </a:r>
            <a:endParaRPr sz="1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" name="Google Shape;106;g1aa39685020_0_7"/>
          <p:cNvSpPr txBox="1"/>
          <p:nvPr/>
        </p:nvSpPr>
        <p:spPr>
          <a:xfrm>
            <a:off x="1221450" y="3850669"/>
            <a:ext cx="6140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 dirty="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La otra ventaja de JSON es que cualquier lenguaje de programación puede interpretarlo con facilidad. De hecho la mayoría de los lenguajes web trabaja nativamente con JSON.</a:t>
            </a:r>
            <a:endParaRPr sz="1300" b="0" i="0" u="none" strike="noStrike" cap="none" dirty="0">
              <a:solidFill>
                <a:schemeClr val="dk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15" name="Google Shape;107;g1aa39685020_0_7"/>
          <p:cNvPicPr preferRelativeResize="0"/>
          <p:nvPr/>
        </p:nvPicPr>
        <p:blipFill rotWithShape="1">
          <a:blip r:embed="rId3">
            <a:alphaModFix/>
          </a:blip>
          <a:srcRect t="14080"/>
          <a:stretch/>
        </p:blipFill>
        <p:spPr>
          <a:xfrm>
            <a:off x="2702021" y="2917284"/>
            <a:ext cx="3897979" cy="792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1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3;g1aa39685020_0_7"/>
          <p:cNvSpPr txBox="1"/>
          <p:nvPr/>
        </p:nvSpPr>
        <p:spPr>
          <a:xfrm>
            <a:off x="116878" y="-48612"/>
            <a:ext cx="57723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12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700" b="1" i="0" u="none" strike="noStrike" cap="none" dirty="0" smtClean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ESTRUCTURA DE UN </a:t>
            </a:r>
            <a:r>
              <a:rPr lang="es" sz="1700" b="1" i="0" u="none" strike="noStrike" cap="non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JSON</a:t>
            </a:r>
            <a:endParaRPr sz="1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741349" y="696626"/>
            <a:ext cx="490544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Como su nombre lo indica, JSON es muy similar a un </a:t>
            </a:r>
            <a:r>
              <a:rPr lang="es-ES" dirty="0" smtClean="0"/>
              <a:t>objeto. </a:t>
            </a:r>
            <a:r>
              <a:rPr lang="es-ES" dirty="0"/>
              <a:t>La diferencias entre ellos son:</a:t>
            </a:r>
          </a:p>
          <a:p>
            <a:endParaRPr lang="es-ES" dirty="0"/>
          </a:p>
          <a:p>
            <a:r>
              <a:rPr lang="es-ES" dirty="0" smtClean="0">
                <a:solidFill>
                  <a:srgbClr val="FF0000"/>
                </a:solidFill>
              </a:rPr>
              <a:t>Objeto</a:t>
            </a:r>
            <a:endParaRPr lang="es-E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Admite comillas simples y dobles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Las claves del objeto van sin comillas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Podemos escribir métodos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recomienda poner una coma en la última propiedad</a:t>
            </a:r>
          </a:p>
          <a:p>
            <a:endParaRPr lang="es-ES" dirty="0"/>
          </a:p>
          <a:p>
            <a:r>
              <a:rPr lang="es-ES" dirty="0">
                <a:solidFill>
                  <a:srgbClr val="FF0000"/>
                </a:solidFill>
              </a:rPr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Sólo se pueden usar comillas dobles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Las claves van entre comillas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 admite métodos, sólo propiedades y valores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 podemos poner una coma en el último elemento</a:t>
            </a:r>
          </a:p>
        </p:txBody>
      </p:sp>
      <p:pic>
        <p:nvPicPr>
          <p:cNvPr id="11" name="Google Shape;128;g1af3b96dc70_0_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878" y="696626"/>
            <a:ext cx="3514468" cy="202879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9;g1af3b96dc70_0_42"/>
          <p:cNvSpPr/>
          <p:nvPr/>
        </p:nvSpPr>
        <p:spPr>
          <a:xfrm>
            <a:off x="619212" y="2822954"/>
            <a:ext cx="2509800" cy="3330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JSON no soporta métodos</a:t>
            </a:r>
            <a:endParaRPr sz="1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08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algn="ctr"/>
            <a:r>
              <a:rPr lang="es-AR" dirty="0">
                <a:solidFill>
                  <a:srgbClr val="2A1C56"/>
                </a:solidFill>
                <a:latin typeface="Rubik"/>
                <a:ea typeface="Rubik"/>
                <a:cs typeface="Rubik"/>
                <a:sym typeface="Rubik"/>
              </a:rPr>
              <a:t>DESTRUCTURING</a:t>
            </a:r>
            <a:endParaRPr lang="es-ES" i="1" dirty="0">
              <a:solidFill>
                <a:schemeClr val="tx1"/>
              </a:solidFill>
              <a:latin typeface="Helvetica Neue" panose="020B0604020202020204" charset="0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63244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3;g1aa39685020_0_7"/>
          <p:cNvSpPr txBox="1"/>
          <p:nvPr/>
        </p:nvSpPr>
        <p:spPr>
          <a:xfrm>
            <a:off x="116878" y="-48612"/>
            <a:ext cx="9027122" cy="404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126000" anchor="t" anchorCtr="0">
            <a:spAutoFit/>
          </a:bodyPr>
          <a:lstStyle/>
          <a:p>
            <a:r>
              <a:rPr lang="es-ES" sz="1200" dirty="0"/>
              <a:t>Nos permite extraer </a:t>
            </a:r>
            <a:r>
              <a:rPr lang="es-ES" sz="1200" dirty="0" smtClean="0"/>
              <a:t>datos de </a:t>
            </a:r>
            <a:r>
              <a:rPr lang="es-ES" sz="1200" dirty="0" err="1"/>
              <a:t>arrays</a:t>
            </a:r>
            <a:r>
              <a:rPr lang="es-ES" sz="1200" dirty="0"/>
              <a:t> y objetos </a:t>
            </a:r>
            <a:r>
              <a:rPr lang="es-ES" sz="1200" dirty="0" smtClean="0"/>
              <a:t>literales de </a:t>
            </a:r>
            <a:r>
              <a:rPr lang="es-ES" sz="1200" dirty="0"/>
              <a:t>una manera más sencilla </a:t>
            </a:r>
            <a:r>
              <a:rPr lang="es-ES" sz="1200" dirty="0" smtClean="0"/>
              <a:t>y fácil </a:t>
            </a:r>
            <a:r>
              <a:rPr lang="es-ES" sz="1200" dirty="0"/>
              <a:t>de implementar</a:t>
            </a:r>
            <a:endParaRPr lang="es-AR" sz="1200" dirty="0"/>
          </a:p>
        </p:txBody>
      </p:sp>
      <p:sp>
        <p:nvSpPr>
          <p:cNvPr id="4" name="Rectángulo 3"/>
          <p:cNvSpPr/>
          <p:nvPr/>
        </p:nvSpPr>
        <p:spPr>
          <a:xfrm>
            <a:off x="3148640" y="475308"/>
            <a:ext cx="2640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7030A0"/>
                </a:solidFill>
              </a:rPr>
              <a:t>SIN USAR DESTRUCTURING</a:t>
            </a:r>
          </a:p>
        </p:txBody>
      </p:sp>
      <p:sp>
        <p:nvSpPr>
          <p:cNvPr id="5" name="Rectángulo 4"/>
          <p:cNvSpPr/>
          <p:nvPr/>
        </p:nvSpPr>
        <p:spPr>
          <a:xfrm>
            <a:off x="950014" y="1625039"/>
            <a:ext cx="75833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Para extraer datos de un </a:t>
            </a:r>
            <a:r>
              <a:rPr lang="es-ES" dirty="0" err="1"/>
              <a:t>array</a:t>
            </a:r>
            <a:r>
              <a:rPr lang="es-ES" dirty="0"/>
              <a:t>, es necesario crear una variable </a:t>
            </a:r>
            <a:r>
              <a:rPr lang="es-ES" dirty="0" smtClean="0"/>
              <a:t>y asignarle </a:t>
            </a:r>
            <a:r>
              <a:rPr lang="es-ES" dirty="0"/>
              <a:t>un elemento del </a:t>
            </a:r>
            <a:r>
              <a:rPr lang="es-ES" dirty="0" err="1"/>
              <a:t>array</a:t>
            </a:r>
            <a:r>
              <a:rPr lang="es-ES" dirty="0"/>
              <a:t> usando el operador de índice.</a:t>
            </a:r>
          </a:p>
        </p:txBody>
      </p:sp>
      <p:sp>
        <p:nvSpPr>
          <p:cNvPr id="11" name="Google Shape;105;g1af7525124f_0_12"/>
          <p:cNvSpPr txBox="1"/>
          <p:nvPr/>
        </p:nvSpPr>
        <p:spPr>
          <a:xfrm>
            <a:off x="875625" y="3734486"/>
            <a:ext cx="773211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Para extraer datos de un objeto, es </a:t>
            </a:r>
            <a:r>
              <a:rPr lang="es" sz="1400" b="0" i="0" u="none" strike="noStrike" cap="none" dirty="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necesario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que crear </a:t>
            </a:r>
            <a:r>
              <a:rPr lang="es" sz="1400" b="0" i="0" u="none" strike="noStrike" cap="none" dirty="0" smtClean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una</a:t>
            </a:r>
            <a:r>
              <a:rPr lang="e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s" sz="1400" b="0" i="0" u="none" strike="noStrike" cap="none" dirty="0" smtClean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variable </a:t>
            </a:r>
            <a:r>
              <a:rPr lang="es" sz="1400" b="0" i="0" u="none" strike="noStrike" cap="non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y asignarle una propiedad específica de ese objeto.</a:t>
            </a:r>
            <a:endParaRPr sz="14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78" y="832113"/>
            <a:ext cx="5508790" cy="76312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549" y="2178062"/>
            <a:ext cx="3408248" cy="160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42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3;g1aa39685020_0_7"/>
          <p:cNvSpPr txBox="1"/>
          <p:nvPr/>
        </p:nvSpPr>
        <p:spPr>
          <a:xfrm>
            <a:off x="0" y="0"/>
            <a:ext cx="9027122" cy="46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126000" anchor="t" anchorCtr="0">
            <a:spAutoFit/>
          </a:bodyPr>
          <a:lstStyle/>
          <a:p>
            <a:r>
              <a:rPr lang="es-ES" sz="1600" b="1" dirty="0" smtClean="0">
                <a:latin typeface="Helvetica Neue" panose="020B0604020202020204" charset="0"/>
              </a:rPr>
              <a:t>COMO FUNCIONA</a:t>
            </a:r>
            <a:endParaRPr lang="es-AR" sz="1600" b="1" dirty="0">
              <a:latin typeface="Helvetica Neue" panose="020B060402020202020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148640" y="475308"/>
            <a:ext cx="21900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>
                <a:solidFill>
                  <a:srgbClr val="7030A0"/>
                </a:solidFill>
              </a:rPr>
              <a:t>CON DESTRUCTURING</a:t>
            </a:r>
            <a:endParaRPr lang="es-AR" dirty="0">
              <a:solidFill>
                <a:srgbClr val="7030A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664" y="910677"/>
            <a:ext cx="5418913" cy="134411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410586" y="2326884"/>
            <a:ext cx="698559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-ES" dirty="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Partiendo de un </a:t>
            </a:r>
            <a:r>
              <a:rPr lang="es-ES" dirty="0" err="1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array</a:t>
            </a:r>
            <a:r>
              <a:rPr lang="es-ES" dirty="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 previamente definido, se transfiere </a:t>
            </a:r>
            <a:r>
              <a:rPr lang="es-ES" dirty="0" smtClean="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cada dato </a:t>
            </a:r>
            <a:r>
              <a:rPr lang="es-ES" dirty="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a las variables que definimos nosotros.</a:t>
            </a:r>
          </a:p>
          <a:p>
            <a:pPr lvl="0">
              <a:buClr>
                <a:schemeClr val="dk1"/>
              </a:buClr>
              <a:buSzPts val="1100"/>
            </a:pPr>
            <a:endParaRPr lang="es-ES" dirty="0">
              <a:solidFill>
                <a:schemeClr val="dk1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s-ES" dirty="0" err="1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Javascript</a:t>
            </a:r>
            <a:r>
              <a:rPr lang="es-ES" dirty="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 le asignará a cada variable el dato extraído de </a:t>
            </a:r>
            <a:r>
              <a:rPr lang="es-ES" dirty="0" smtClean="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la estructura </a:t>
            </a:r>
            <a:r>
              <a:rPr lang="es-ES" dirty="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que elijamos, respetando el orden original.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410586" y="3496435"/>
            <a:ext cx="63937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Si queremos saltar un valor, podemos dejar vacío el nombre </a:t>
            </a:r>
            <a:r>
              <a:rPr lang="es-ES" dirty="0" smtClean="0"/>
              <a:t>de la </a:t>
            </a:r>
            <a:r>
              <a:rPr lang="es-ES" dirty="0"/>
              <a:t>variable que corresponde con esa posición.</a:t>
            </a:r>
          </a:p>
        </p:txBody>
      </p:sp>
    </p:spTree>
    <p:extLst>
      <p:ext uri="{BB962C8B-B14F-4D97-AF65-F5344CB8AC3E}">
        <p14:creationId xmlns:p14="http://schemas.microsoft.com/office/powerpoint/2010/main" val="219066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3;g1aa39685020_0_7"/>
          <p:cNvSpPr txBox="1"/>
          <p:nvPr/>
        </p:nvSpPr>
        <p:spPr>
          <a:xfrm>
            <a:off x="0" y="0"/>
            <a:ext cx="9027122" cy="46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126000" anchor="t" anchorCtr="0">
            <a:spAutoFit/>
          </a:bodyPr>
          <a:lstStyle/>
          <a:p>
            <a:r>
              <a:rPr lang="es-ES" sz="1600" b="1" dirty="0" smtClean="0">
                <a:latin typeface="Helvetica Neue" panose="020B0604020202020204" charset="0"/>
              </a:rPr>
              <a:t>COMO FUNCIONA</a:t>
            </a:r>
            <a:endParaRPr lang="es-AR" sz="1600" b="1" dirty="0">
              <a:latin typeface="Helvetica Neue" panose="020B060402020202020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148640" y="475308"/>
            <a:ext cx="21900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>
                <a:solidFill>
                  <a:srgbClr val="7030A0"/>
                </a:solidFill>
              </a:rPr>
              <a:t>CON DESTRUCTURING</a:t>
            </a:r>
            <a:endParaRPr lang="es-AR" dirty="0">
              <a:solidFill>
                <a:srgbClr val="7030A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85" y="697199"/>
            <a:ext cx="3299408" cy="180105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620402" y="697199"/>
            <a:ext cx="343652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Para desestructurar un objeto literal, creamos una </a:t>
            </a:r>
            <a:r>
              <a:rPr lang="es-ES" dirty="0" smtClean="0"/>
              <a:t>variable (podemos </a:t>
            </a:r>
            <a:r>
              <a:rPr lang="es-ES" dirty="0"/>
              <a:t>usar </a:t>
            </a:r>
            <a:r>
              <a:rPr lang="es-ES" dirty="0" err="1"/>
              <a:t>var</a:t>
            </a:r>
            <a:r>
              <a:rPr lang="es-ES" dirty="0"/>
              <a:t>, </a:t>
            </a:r>
            <a:r>
              <a:rPr lang="es-ES" dirty="0" err="1"/>
              <a:t>let</a:t>
            </a:r>
            <a:r>
              <a:rPr lang="es-ES" dirty="0"/>
              <a:t> o </a:t>
            </a:r>
            <a:r>
              <a:rPr lang="es-ES" dirty="0" err="1"/>
              <a:t>const</a:t>
            </a:r>
            <a:r>
              <a:rPr lang="es-ES" dirty="0"/>
              <a:t>), y entre llaves, declaramos el o </a:t>
            </a:r>
            <a:r>
              <a:rPr lang="es-ES" dirty="0" smtClean="0"/>
              <a:t>los nombres </a:t>
            </a:r>
            <a:r>
              <a:rPr lang="es-ES" dirty="0"/>
              <a:t>de las propiedades que queremos extraer.</a:t>
            </a:r>
          </a:p>
          <a:p>
            <a:r>
              <a:rPr lang="es-ES" dirty="0"/>
              <a:t>A esa estructura la igualamos al objeto del cual queremos</a:t>
            </a:r>
          </a:p>
          <a:p>
            <a:r>
              <a:rPr lang="es-ES" dirty="0"/>
              <a:t>extraer los datos.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0482" y="2628744"/>
            <a:ext cx="87186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Partiendo de un objeto previamente definido, se transfiere </a:t>
            </a:r>
            <a:r>
              <a:rPr lang="es-ES" dirty="0" smtClean="0"/>
              <a:t>cada propiedad </a:t>
            </a:r>
            <a:r>
              <a:rPr lang="es-ES" dirty="0"/>
              <a:t>o método a una o más variables que definamos.</a:t>
            </a:r>
          </a:p>
          <a:p>
            <a:r>
              <a:rPr lang="es-ES" dirty="0" err="1"/>
              <a:t>Javascript</a:t>
            </a:r>
            <a:r>
              <a:rPr lang="es-ES" dirty="0"/>
              <a:t> le asignará a cada variable el valor de la </a:t>
            </a:r>
            <a:r>
              <a:rPr lang="es-ES" dirty="0" smtClean="0"/>
              <a:t>propiedad que </a:t>
            </a:r>
            <a:r>
              <a:rPr lang="es-ES" dirty="0"/>
              <a:t>hayamos elegido.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60482" y="3367408"/>
            <a:ext cx="102885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Es posible que en algún caso necesitemos cambiarle el </a:t>
            </a:r>
            <a:r>
              <a:rPr lang="es-ES" dirty="0" smtClean="0"/>
              <a:t>nombre a </a:t>
            </a:r>
            <a:r>
              <a:rPr lang="es-ES" dirty="0"/>
              <a:t>la variable que estamos creando.</a:t>
            </a:r>
          </a:p>
          <a:p>
            <a:r>
              <a:rPr lang="es-ES" dirty="0"/>
              <a:t>En ese caso a continuación de la propiedad que </a:t>
            </a:r>
            <a:r>
              <a:rPr lang="es-ES" dirty="0" smtClean="0"/>
              <a:t>estamos extrayendo </a:t>
            </a:r>
            <a:r>
              <a:rPr lang="es-ES" dirty="0"/>
              <a:t>colocamos dos puntos </a:t>
            </a:r>
            <a:r>
              <a:rPr lang="es-ES" dirty="0" smtClean="0"/>
              <a:t>: seguidos </a:t>
            </a:r>
            <a:r>
              <a:rPr lang="es-ES" dirty="0"/>
              <a:t>del nuevo</a:t>
            </a:r>
          </a:p>
          <a:p>
            <a:r>
              <a:rPr lang="es-ES" dirty="0"/>
              <a:t>nombre.</a:t>
            </a:r>
          </a:p>
        </p:txBody>
      </p:sp>
    </p:spTree>
    <p:extLst>
      <p:ext uri="{BB962C8B-B14F-4D97-AF65-F5344CB8AC3E}">
        <p14:creationId xmlns:p14="http://schemas.microsoft.com/office/powerpoint/2010/main" val="3280352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618</Words>
  <Application>Microsoft Office PowerPoint</Application>
  <PresentationFormat>Presentación en pantalla (16:9)</PresentationFormat>
  <Paragraphs>60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12</vt:i4>
      </vt:variant>
    </vt:vector>
  </HeadingPairs>
  <TitlesOfParts>
    <vt:vector size="24" baseType="lpstr">
      <vt:lpstr>Arial</vt:lpstr>
      <vt:lpstr>Helvetica Neue</vt:lpstr>
      <vt:lpstr>Anton</vt:lpstr>
      <vt:lpstr>Rubik Medium</vt:lpstr>
      <vt:lpstr>Montserrat Medium</vt:lpstr>
      <vt:lpstr>Montserrat SemiBold</vt:lpstr>
      <vt:lpstr>Montserrat</vt:lpstr>
      <vt:lpstr>Rubik</vt:lpstr>
      <vt:lpstr>Helvetica Neue Light</vt:lpstr>
      <vt:lpstr>Simple Light</vt:lpstr>
      <vt:lpstr>1_Simple Light</vt:lpstr>
      <vt:lpstr>2_Simple Light</vt:lpstr>
      <vt:lpstr>ESPECIALIZACIÓN REACT</vt:lpstr>
      <vt:lpstr>Presentación de PowerPoint</vt:lpstr>
      <vt:lpstr>JSON</vt:lpstr>
      <vt:lpstr>Presentación de PowerPoint</vt:lpstr>
      <vt:lpstr>Presentación de PowerPoint</vt:lpstr>
      <vt:lpstr>DESTRUCTURING</vt:lpstr>
      <vt:lpstr>Presentación de PowerPoint</vt:lpstr>
      <vt:lpstr>Presentación de PowerPoint</vt:lpstr>
      <vt:lpstr>Presentación de PowerPoint</vt:lpstr>
      <vt:lpstr>JSX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ESPECIALIZACIÓN REACT</dc:title>
  <dc:creator>Arbusta</dc:creator>
  <cp:lastModifiedBy>Arbusta</cp:lastModifiedBy>
  <cp:revision>27</cp:revision>
  <dcterms:modified xsi:type="dcterms:W3CDTF">2024-03-12T05:52:09Z</dcterms:modified>
</cp:coreProperties>
</file>