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4" r:id="rId2"/>
    <p:sldMasterId id="2147483679" r:id="rId3"/>
  </p:sldMasterIdLst>
  <p:notesMasterIdLst>
    <p:notesMasterId r:id="rId23"/>
  </p:notesMasterIdLst>
  <p:sldIdLst>
    <p:sldId id="334" r:id="rId4"/>
    <p:sldId id="335" r:id="rId5"/>
    <p:sldId id="354" r:id="rId6"/>
    <p:sldId id="339" r:id="rId7"/>
    <p:sldId id="363" r:id="rId8"/>
    <p:sldId id="364" r:id="rId9"/>
    <p:sldId id="365" r:id="rId10"/>
    <p:sldId id="366" r:id="rId11"/>
    <p:sldId id="368" r:id="rId12"/>
    <p:sldId id="361" r:id="rId13"/>
    <p:sldId id="369" r:id="rId14"/>
    <p:sldId id="370" r:id="rId15"/>
    <p:sldId id="371" r:id="rId16"/>
    <p:sldId id="372" r:id="rId17"/>
    <p:sldId id="373" r:id="rId18"/>
    <p:sldId id="367" r:id="rId19"/>
    <p:sldId id="362" r:id="rId20"/>
    <p:sldId id="340" r:id="rId21"/>
    <p:sldId id="360" r:id="rId22"/>
  </p:sldIdLst>
  <p:sldSz cx="9144000" cy="5143500" type="screen16x9"/>
  <p:notesSz cx="6858000" cy="9144000"/>
  <p:embeddedFontLst>
    <p:embeddedFont>
      <p:font typeface="Montserrat Medium" panose="020B0604020202020204" charset="0"/>
      <p:regular r:id="rId24"/>
      <p:bold r:id="rId25"/>
      <p:italic r:id="rId26"/>
      <p:boldItalic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Helvetica Neue Light" panose="020B0604020202020204" charset="0"/>
      <p:regular r:id="rId32"/>
      <p:bold r:id="rId33"/>
      <p:italic r:id="rId34"/>
      <p:boldItalic r:id="rId35"/>
    </p:embeddedFont>
    <p:embeddedFont>
      <p:font typeface="Rubik Light" panose="020B0604020202020204" charset="0"/>
      <p:regular r:id="rId36"/>
      <p:bold r:id="rId37"/>
      <p:italic r:id="rId38"/>
      <p:boldItalic r:id="rId39"/>
    </p:embeddedFont>
    <p:embeddedFont>
      <p:font typeface="Rubik" panose="020B0604020202020204" charset="0"/>
      <p:regular r:id="rId40"/>
      <p:bold r:id="rId41"/>
      <p:italic r:id="rId42"/>
      <p:boldItalic r:id="rId43"/>
    </p:embeddedFont>
    <p:embeddedFont>
      <p:font typeface="Rubik Medium" panose="020B0604020202020204" charset="0"/>
      <p:regular r:id="rId44"/>
      <p:bold r:id="rId45"/>
      <p:italic r:id="rId46"/>
      <p:boldItalic r:id="rId47"/>
    </p:embeddedFont>
    <p:embeddedFont>
      <p:font typeface="Helvetica Neue" panose="020B0604020202020204" charset="0"/>
      <p:regular r:id="rId48"/>
      <p:bold r:id="rId49"/>
      <p:italic r:id="rId50"/>
      <p:boldItalic r:id="rId51"/>
    </p:embeddedFont>
    <p:embeddedFont>
      <p:font typeface="Montserrat SemiBold" panose="020B0604020202020204" charset="0"/>
      <p:regular r:id="rId52"/>
      <p:bold r:id="rId53"/>
      <p:italic r:id="rId54"/>
      <p:boldItalic r:id="rId55"/>
    </p:embeddedFont>
    <p:embeddedFont>
      <p:font typeface="Anton" panose="020B0604020202020204" charset="0"/>
      <p:regular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D91C97-035E-4FE8-BC7D-E2325462DA7C}">
  <a:tblStyle styleId="{10D91C97-035E-4FE8-BC7D-E2325462DA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D681E50-6BCF-4202-8FDD-B052B51C3B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8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font" Target="fonts/font24.fntdata"/><Relationship Id="rId50" Type="http://schemas.openxmlformats.org/officeDocument/2006/relationships/font" Target="fonts/font27.fntdata"/><Relationship Id="rId55" Type="http://schemas.openxmlformats.org/officeDocument/2006/relationships/font" Target="fonts/font32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6.fntdata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3" Type="http://schemas.openxmlformats.org/officeDocument/2006/relationships/font" Target="fonts/font30.fntdata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font" Target="fonts/font25.fntdata"/><Relationship Id="rId56" Type="http://schemas.openxmlformats.org/officeDocument/2006/relationships/font" Target="fonts/font33.fntdata"/><Relationship Id="rId8" Type="http://schemas.openxmlformats.org/officeDocument/2006/relationships/slide" Target="slides/slide5.xml"/><Relationship Id="rId51" Type="http://schemas.openxmlformats.org/officeDocument/2006/relationships/font" Target="fonts/font28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font" Target="fonts/font18.fntdata"/><Relationship Id="rId54" Type="http://schemas.openxmlformats.org/officeDocument/2006/relationships/font" Target="fonts/font3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font" Target="fonts/font26.fntdata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52" Type="http://schemas.openxmlformats.org/officeDocument/2006/relationships/font" Target="fonts/font29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19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565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513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88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3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87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50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32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11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032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521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80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0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Diapositiva con título y sub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8364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Clase 2 - 3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6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325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7" name="Google Shape;4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53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381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1" name="Google Shape;6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160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Concepto destacado y explicació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0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489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Imágenes o gráfico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98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Ejercicios e image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5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45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Título tarea y consign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3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9" name="Google Shape;8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3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6897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Importante o recordatori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53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ita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5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103" name="Google Shape;103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5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5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5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55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9526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Clase 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6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6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3173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Última cla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7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7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7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7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6363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340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Diapositiva con título y sub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5007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Clase 2 - 3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6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0613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7" name="Google Shape;4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2917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678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1" name="Google Shape;6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561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Concepto destacado y explicació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0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4986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Imágenes o gráfico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8322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Ejercicios e image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5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414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Título tarea y consign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3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9" name="Google Shape;8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3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07075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Importante o recordatori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6646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ita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5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103" name="Google Shape;103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5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5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5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55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5549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Clase 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6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6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72703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Última cla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7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7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7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7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349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17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71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1712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9478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title"/>
          </p:nvPr>
        </p:nvSpPr>
        <p:spPr>
          <a:xfrm>
            <a:off x="2988475" y="1611325"/>
            <a:ext cx="61554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s-ES" dirty="0">
                <a:latin typeface="Helvetica Neue" panose="020B0604020202020204" charset="0"/>
              </a:rPr>
              <a:t>ESPECIALIZACIÓN REACT</a:t>
            </a:r>
            <a:endParaRPr dirty="0">
              <a:latin typeface="Helvetica Neue" panose="020B0604020202020204" charset="0"/>
            </a:endParaRPr>
          </a:p>
        </p:txBody>
      </p:sp>
      <p:pic>
        <p:nvPicPr>
          <p:cNvPr id="4" name="Google Shape;60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43" y="2761908"/>
            <a:ext cx="1823463" cy="16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40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algn="ctr"/>
            <a:r>
              <a:rPr lang="es-AR" dirty="0" smtClean="0">
                <a:latin typeface="Helvetica Neue" panose="020B0604020202020204" charset="0"/>
                <a:ea typeface="Anton"/>
              </a:rPr>
              <a:t>FUNCIONES</a:t>
            </a:r>
            <a:endParaRPr lang="es-ES" i="1" dirty="0">
              <a:solidFill>
                <a:schemeClr val="tx1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81656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100923"/>
            <a:ext cx="3741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b="1" dirty="0" smtClean="0">
                <a:latin typeface="Helvetica Neue" panose="020B0604020202020204" charset="0"/>
              </a:rPr>
              <a:t>INTRODUCCION A LAS FUNCIONES</a:t>
            </a:r>
            <a:endParaRPr lang="es-AR" sz="1600" b="1" dirty="0">
              <a:latin typeface="Helvetica Neue" panose="020B060402020202020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81883" y="586591"/>
            <a:ext cx="855960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Las </a:t>
            </a:r>
            <a:r>
              <a:rPr lang="es-ES" dirty="0"/>
              <a:t>funciones son una parte muy importante de todo lenguaje de </a:t>
            </a:r>
            <a:r>
              <a:rPr lang="es-ES" dirty="0" err="1"/>
              <a:t>programacion</a:t>
            </a:r>
            <a:r>
              <a:rPr lang="es-ES" dirty="0"/>
              <a:t> y sobre todo en JavaScript. </a:t>
            </a:r>
            <a:r>
              <a:rPr lang="es-ES" dirty="0" err="1"/>
              <a:t>Són</a:t>
            </a:r>
            <a:r>
              <a:rPr lang="es-ES" dirty="0"/>
              <a:t> tipos particulares de Objetos, llamados `</a:t>
            </a:r>
            <a:r>
              <a:rPr lang="es-ES" dirty="0" err="1"/>
              <a:t>callable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` u objetos </a:t>
            </a:r>
            <a:r>
              <a:rPr lang="es-ES" dirty="0" err="1"/>
              <a:t>invocables</a:t>
            </a:r>
            <a:r>
              <a:rPr lang="es-ES" dirty="0"/>
              <a:t>, por lo que tienen las mismas propiedades que cualquier objeto.</a:t>
            </a:r>
          </a:p>
          <a:p>
            <a:endParaRPr lang="es-ES" dirty="0"/>
          </a:p>
          <a:p>
            <a:r>
              <a:rPr lang="es-ES" dirty="0"/>
              <a:t>Ahora que tenemos un conjunto de variables, necesitamos funciones para calcularlas, cambiarlas, hacer algo con ellas. Hay tres formas en que podemos construir una función.</a:t>
            </a:r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933" y="1976757"/>
            <a:ext cx="4401987" cy="98359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26882" y="3096130"/>
            <a:ext cx="896524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Una función comenzará con la palabra clave `</a:t>
            </a:r>
            <a:r>
              <a:rPr lang="es-ES" dirty="0" err="1">
                <a:solidFill>
                  <a:srgbClr val="7030A0"/>
                </a:solidFill>
              </a:rPr>
              <a:t>function</a:t>
            </a:r>
            <a:r>
              <a:rPr lang="es-ES" dirty="0"/>
              <a:t>`, esto le dice a lo que sea que esté ejecutando tu programa que lo que sigue es una función y que debe tratarse como tal</a:t>
            </a:r>
            <a:r>
              <a:rPr lang="es-ES" dirty="0" smtClean="0"/>
              <a:t>.</a:t>
            </a:r>
          </a:p>
          <a:p>
            <a:r>
              <a:rPr lang="es-ES" dirty="0" smtClean="0"/>
              <a:t> </a:t>
            </a:r>
            <a:r>
              <a:rPr lang="es-ES" dirty="0"/>
              <a:t>Después de eso viene el nombre de la función, nos gusta dar nombres de funciones que describan lo que hacen. Luego viene un paréntesis abierto y uno cercano. </a:t>
            </a:r>
            <a:endParaRPr lang="es-ES" dirty="0" smtClean="0"/>
          </a:p>
          <a:p>
            <a:r>
              <a:rPr lang="es-ES" dirty="0" smtClean="0"/>
              <a:t>Y </a:t>
            </a:r>
            <a:r>
              <a:rPr lang="es-ES" dirty="0"/>
              <a:t>finalmente, abra y cierre los corchetes. Entre estos corchetes es donde irá todo nuestro código a ejecutar.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1080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100923"/>
            <a:ext cx="1670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b="1" dirty="0" smtClean="0">
                <a:latin typeface="Helvetica Neue" panose="020B0604020202020204" charset="0"/>
              </a:rPr>
              <a:t>ARGUMENTOS</a:t>
            </a:r>
            <a:endParaRPr lang="es-AR" sz="1600" b="1" dirty="0">
              <a:latin typeface="Helvetica Neue" panose="020B060402020202020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62216" y="550092"/>
            <a:ext cx="75523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Ahora </a:t>
            </a:r>
            <a:r>
              <a:rPr lang="es-ES" dirty="0"/>
              <a:t>que podemos ejecutar una función básica, vamos a comenzar a pasarle argumentos.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78" y="1060499"/>
            <a:ext cx="3040204" cy="103345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313161" y="2172707"/>
            <a:ext cx="62186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Si agregamos una variable a los paréntesis cuando declaramos la función, podemos usar esta variable dentro de nuestra función. Iniciamos el valor de esta variable pasándola a la función cuando la llamamos. Entonces en este caso `nombre = 'Martin'`. También podemos pasar otras variables a esto: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078" y="3068153"/>
            <a:ext cx="3096286" cy="121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17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0210" y="135299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>
                <a:latin typeface="Helvetica Neue" panose="020B0604020202020204" charset="0"/>
              </a:rPr>
              <a:t>DECLARACIÓN: “RETURN” Y “SCOPE”</a:t>
            </a:r>
            <a:endParaRPr lang="es-AR" b="1" dirty="0">
              <a:latin typeface="Helvetica Neue" panose="020B060402020202020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85041" y="618843"/>
            <a:ext cx="60879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Podemos agregar múltiples argumentos colocando una coma entre ellos: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610" y="1053646"/>
            <a:ext cx="3103428" cy="113954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26262" y="2320212"/>
            <a:ext cx="831356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En </a:t>
            </a:r>
            <a:r>
              <a:rPr lang="es-ES" dirty="0"/>
              <a:t>el ejemplo anterior presentamos la declaración `</a:t>
            </a:r>
            <a:r>
              <a:rPr lang="es-ES" dirty="0" err="1"/>
              <a:t>return</a:t>
            </a:r>
            <a:r>
              <a:rPr lang="es-ES" dirty="0"/>
              <a:t>`. </a:t>
            </a:r>
            <a:endParaRPr lang="es-ES" dirty="0" smtClean="0"/>
          </a:p>
          <a:p>
            <a:r>
              <a:rPr lang="es-ES" dirty="0" smtClean="0"/>
              <a:t>No </a:t>
            </a:r>
            <a:r>
              <a:rPr lang="es-ES" dirty="0"/>
              <a:t>vamos a usar `console.log` con todo lo que salga de una función. </a:t>
            </a:r>
            <a:endParaRPr lang="es-ES" dirty="0" smtClean="0"/>
          </a:p>
          <a:p>
            <a:r>
              <a:rPr lang="es-ES" dirty="0" smtClean="0"/>
              <a:t>Lo </a:t>
            </a:r>
            <a:r>
              <a:rPr lang="es-ES" dirty="0"/>
              <a:t>más probable es que queramos devolver algo. En este caso es la suma de los dos números. Piense en la declaración de retorno ("</a:t>
            </a:r>
            <a:r>
              <a:rPr lang="es-ES" dirty="0" err="1"/>
              <a:t>return</a:t>
            </a:r>
            <a:r>
              <a:rPr lang="es-ES" dirty="0"/>
              <a:t>") como la única forma en que los datos escapan de una función. No se puede acceder a nada más que a lo que se devuelve fuera de la función. </a:t>
            </a:r>
            <a:endParaRPr lang="es-ES" dirty="0" smtClean="0"/>
          </a:p>
          <a:p>
            <a:r>
              <a:rPr lang="es-ES" dirty="0" smtClean="0"/>
              <a:t>También </a:t>
            </a:r>
            <a:r>
              <a:rPr lang="es-ES" dirty="0"/>
              <a:t>tenga en cuenta que cuando una función golpea una declaración de retorno, la función detiene inmediatamente lo que está haciendo y "devuelve" lo especificado.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68059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algn="ctr"/>
            <a:r>
              <a:rPr lang="es-AR" dirty="0" smtClean="0">
                <a:latin typeface="Helvetica Neue" panose="020B0604020202020204" charset="0"/>
                <a:ea typeface="Anton"/>
              </a:rPr>
              <a:t>FUNCIONES FLECHA</a:t>
            </a:r>
            <a:endParaRPr lang="es-ES" i="1" dirty="0">
              <a:solidFill>
                <a:schemeClr val="tx1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302309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0210" y="135299"/>
            <a:ext cx="2016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>
                <a:latin typeface="Helvetica Neue" panose="020B0604020202020204" charset="0"/>
              </a:rPr>
              <a:t>FUNCIONES FLECHA</a:t>
            </a:r>
            <a:endParaRPr lang="es-AR" b="1" dirty="0">
              <a:latin typeface="Helvetica Neue" panose="020B060402020202020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94555" y="574993"/>
            <a:ext cx="69712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funcion</a:t>
            </a:r>
            <a:r>
              <a:rPr lang="es-ES" dirty="0"/>
              <a:t> flecha, se elimina la palabra </a:t>
            </a:r>
            <a:r>
              <a:rPr lang="es-ES" dirty="0" err="1"/>
              <a:t>function</a:t>
            </a:r>
            <a:r>
              <a:rPr lang="es-ES" dirty="0"/>
              <a:t> y se coloca la flecha luego de los </a:t>
            </a:r>
            <a:r>
              <a:rPr lang="es-ES" dirty="0" err="1"/>
              <a:t>parentesis</a:t>
            </a:r>
            <a:endParaRPr lang="es-ES" dirty="0"/>
          </a:p>
          <a:p>
            <a:r>
              <a:rPr lang="es-ES" dirty="0">
                <a:solidFill>
                  <a:srgbClr val="7030A0"/>
                </a:solidFill>
              </a:rPr>
              <a:t>ejemplos</a:t>
            </a:r>
          </a:p>
          <a:p>
            <a:r>
              <a:rPr lang="es-ES" dirty="0"/>
              <a:t>si solamente usamos un parámetro no lleva paréntesis, y si tiene una sola expresión o línea de códigos NO LLEVA LLAVES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06" y="2041451"/>
            <a:ext cx="6154329" cy="198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8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algn="ctr"/>
            <a:r>
              <a:rPr lang="es-AR" dirty="0" smtClean="0">
                <a:latin typeface="Helvetica Neue" panose="020B0604020202020204" charset="0"/>
              </a:rPr>
              <a:t/>
            </a:r>
            <a:br>
              <a:rPr lang="es-AR" dirty="0" smtClean="0">
                <a:latin typeface="Helvetica Neue" panose="020B0604020202020204" charset="0"/>
              </a:rPr>
            </a:br>
            <a:r>
              <a:rPr lang="es-AR" dirty="0">
                <a:latin typeface="Helvetica Neue" panose="020B0604020202020204" charset="0"/>
              </a:rPr>
              <a:t/>
            </a:r>
            <a:br>
              <a:rPr lang="es-AR" dirty="0">
                <a:latin typeface="Helvetica Neue" panose="020B0604020202020204" charset="0"/>
              </a:rPr>
            </a:br>
            <a:r>
              <a:rPr lang="es-AR" dirty="0" smtClean="0">
                <a:latin typeface="Helvetica Neue" panose="020B0604020202020204" charset="0"/>
              </a:rPr>
              <a:t>IF </a:t>
            </a:r>
            <a:r>
              <a:rPr lang="es-AR" dirty="0" smtClean="0">
                <a:latin typeface="Helvetica Neue" panose="020B0604020202020204" charset="0"/>
              </a:rPr>
              <a:t/>
            </a:r>
            <a:br>
              <a:rPr lang="es-AR" dirty="0" smtClean="0">
                <a:latin typeface="Helvetica Neue" panose="020B0604020202020204" charset="0"/>
              </a:rPr>
            </a:br>
            <a:r>
              <a:rPr lang="es-AR" dirty="0" err="1" smtClean="0">
                <a:latin typeface="Helvetica Neue" panose="020B0604020202020204" charset="0"/>
              </a:rPr>
              <a:t>IF</a:t>
            </a:r>
            <a:r>
              <a:rPr lang="es-AR" dirty="0" smtClean="0">
                <a:latin typeface="Helvetica Neue" panose="020B0604020202020204" charset="0"/>
              </a:rPr>
              <a:t> </a:t>
            </a:r>
            <a:r>
              <a:rPr lang="es-AR" dirty="0" smtClean="0">
                <a:latin typeface="Helvetica Neue" panose="020B0604020202020204" charset="0"/>
              </a:rPr>
              <a:t>TERNARIO</a:t>
            </a:r>
            <a:r>
              <a:rPr lang="es-AR" dirty="0">
                <a:latin typeface="Helvetica Neue" panose="020B0604020202020204" charset="0"/>
              </a:rPr>
              <a:t/>
            </a:r>
            <a:br>
              <a:rPr lang="es-AR" dirty="0">
                <a:latin typeface="Helvetica Neue" panose="020B0604020202020204" charset="0"/>
              </a:rPr>
            </a:br>
            <a:r>
              <a:rPr lang="es-AR" dirty="0">
                <a:latin typeface="Helvetica Neue" panose="020B0604020202020204" charset="0"/>
              </a:rPr>
              <a:t/>
            </a:r>
            <a:br>
              <a:rPr lang="es-AR" dirty="0">
                <a:latin typeface="Helvetica Neue" panose="020B0604020202020204" charset="0"/>
              </a:rPr>
            </a:br>
            <a:endParaRPr lang="es-ES" i="1" dirty="0">
              <a:solidFill>
                <a:schemeClr val="tx1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2743679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2189" y="3176827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dk1"/>
                </a:solidFill>
                <a:latin typeface="Helvetica Neue" panose="020B0604020202020204" charset="0"/>
                <a:ea typeface="Rubik Medium"/>
                <a:cs typeface="Rubik Medium"/>
                <a:sym typeface="Rubik Medium"/>
              </a:rPr>
              <a:t>Nos permiten </a:t>
            </a:r>
            <a:r>
              <a:rPr lang="es-ES" b="1" dirty="0">
                <a:solidFill>
                  <a:schemeClr val="dk1"/>
                </a:solidFill>
                <a:latin typeface="Helvetica Neue" panose="020B0604020202020204" charset="0"/>
                <a:ea typeface="Rubik"/>
                <a:cs typeface="Rubik"/>
                <a:sym typeface="Rubik"/>
              </a:rPr>
              <a:t>evaluar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s-ES" b="1" dirty="0">
                <a:solidFill>
                  <a:schemeClr val="dk1"/>
                </a:solidFill>
                <a:latin typeface="Helvetica Neue" panose="020B0604020202020204" charset="0"/>
                <a:ea typeface="Rubik"/>
                <a:cs typeface="Rubik"/>
                <a:sym typeface="Rubik"/>
              </a:rPr>
              <a:t>condiciones</a:t>
            </a:r>
            <a:r>
              <a:rPr lang="es-ES" dirty="0">
                <a:solidFill>
                  <a:schemeClr val="dk1"/>
                </a:solidFill>
                <a:latin typeface="Helvetica Neue" panose="020B0604020202020204" charset="0"/>
                <a:ea typeface="Rubik Medium"/>
                <a:cs typeface="Rubik Medium"/>
                <a:sym typeface="Rubik Medium"/>
              </a:rPr>
              <a:t> y realizar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dk1"/>
                </a:solidFill>
                <a:latin typeface="Helvetica Neue" panose="020B0604020202020204" charset="0"/>
                <a:ea typeface="Rubik Medium"/>
                <a:cs typeface="Rubik Medium"/>
                <a:sym typeface="Rubik Medium"/>
              </a:rPr>
              <a:t>diferentes acciones </a:t>
            </a:r>
            <a:r>
              <a:rPr lang="es-ES" b="1" dirty="0">
                <a:solidFill>
                  <a:schemeClr val="dk1"/>
                </a:solidFill>
                <a:latin typeface="Helvetica Neue" panose="020B0604020202020204" charset="0"/>
                <a:ea typeface="Rubik"/>
                <a:cs typeface="Rubik"/>
                <a:sym typeface="Rubik"/>
              </a:rPr>
              <a:t>según el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s-ES" b="1" dirty="0">
                <a:solidFill>
                  <a:schemeClr val="dk1"/>
                </a:solidFill>
                <a:latin typeface="Helvetica Neue" panose="020B0604020202020204" charset="0"/>
                <a:ea typeface="Rubik"/>
                <a:cs typeface="Rubik"/>
                <a:sym typeface="Rubik"/>
              </a:rPr>
              <a:t>resultado</a:t>
            </a:r>
            <a:r>
              <a:rPr lang="es-ES" dirty="0">
                <a:solidFill>
                  <a:schemeClr val="dk1"/>
                </a:solidFill>
                <a:latin typeface="Helvetica Neue" panose="020B0604020202020204" charset="0"/>
                <a:ea typeface="Rubik Medium"/>
                <a:cs typeface="Rubik Medium"/>
                <a:sym typeface="Rubik Medium"/>
              </a:rPr>
              <a:t> de esas evaluaciones</a:t>
            </a:r>
            <a:r>
              <a:rPr lang="es-ES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ts val="1100"/>
            </a:pPr>
            <a:r>
              <a:rPr lang="es-AR" sz="1800" b="1" dirty="0">
                <a:latin typeface="Rubik"/>
                <a:ea typeface="Rubik"/>
                <a:cs typeface="Rubik"/>
                <a:sym typeface="Rubik"/>
              </a:rPr>
              <a:t>DEFINIENDO UN IF TERNARIO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572000" y="2768434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A diferencia de un </a:t>
            </a:r>
            <a:r>
              <a:rPr lang="es-ES" dirty="0" err="1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if</a:t>
            </a:r>
            <a:r>
              <a:rPr lang="es-ES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 tradicional, e</a:t>
            </a:r>
            <a:r>
              <a:rPr lang="es-ES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l </a:t>
            </a:r>
            <a:r>
              <a:rPr lang="es-ES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if</a:t>
            </a:r>
            <a:r>
              <a:rPr lang="es-ES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ternario</a:t>
            </a:r>
            <a:r>
              <a:rPr lang="es-ES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 se escribe de forma</a:t>
            </a:r>
            <a:endParaRPr lang="es-ES" dirty="0"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s-ES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horizontal</a:t>
            </a:r>
            <a:r>
              <a:rPr lang="es-ES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. </a:t>
            </a:r>
            <a:r>
              <a:rPr lang="es-ES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Ambas estructuras tienen el mismo flujo interno (si esta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condición es verdadera </a:t>
            </a:r>
            <a:r>
              <a:rPr lang="es-ES" dirty="0" err="1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hacé</a:t>
            </a:r>
            <a:r>
              <a:rPr lang="es-ES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 esto, si no, </a:t>
            </a:r>
            <a:r>
              <a:rPr lang="es-ES" dirty="0" err="1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hacé</a:t>
            </a:r>
            <a:r>
              <a:rPr lang="es-ES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 </a:t>
            </a:r>
            <a:r>
              <a:rPr lang="es-ES" dirty="0" err="1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ésto</a:t>
            </a:r>
            <a:r>
              <a:rPr lang="es-ES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 otro) pero en este caso no hace falta escribir la palabra </a:t>
            </a:r>
            <a:r>
              <a:rPr lang="es-ES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if</a:t>
            </a:r>
            <a:r>
              <a:rPr lang="es-ES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 ni la palabra </a:t>
            </a:r>
            <a:r>
              <a:rPr lang="es-ES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else</a:t>
            </a:r>
            <a:r>
              <a:rPr lang="es-ES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.</a:t>
            </a:r>
          </a:p>
        </p:txBody>
      </p:sp>
      <p:pic>
        <p:nvPicPr>
          <p:cNvPr id="6" name="Google Shape;150;g1aa39685020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208" y="777725"/>
            <a:ext cx="6043476" cy="1990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957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15970" y="586859"/>
            <a:ext cx="419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La sintaxis de un operador ternario es la siguiente: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4908143" y="586859"/>
            <a:ext cx="33970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condición ? valor verdadero : valor falso;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189409" y="1155963"/>
            <a:ext cx="71158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Para entenderlo bien, vamos a reescribir el ejemplo de los temas anteriores utilizando este operador ternario. Primero, recordemos el ejemplo utilizando estructuras </a:t>
            </a:r>
            <a:r>
              <a:rPr lang="es-ES" dirty="0" err="1"/>
              <a:t>if</a:t>
            </a:r>
            <a:r>
              <a:rPr lang="es-ES" dirty="0"/>
              <a:t>/</a:t>
            </a:r>
            <a:r>
              <a:rPr lang="es-ES" dirty="0" err="1"/>
              <a:t>else</a:t>
            </a:r>
            <a:r>
              <a:rPr lang="es-ES" dirty="0"/>
              <a:t>:</a:t>
            </a:r>
            <a:endParaRPr lang="es-A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96085" y="1940510"/>
            <a:ext cx="5941009" cy="1822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Helvetica Neue" panose="020B0604020202020204" charset="0"/>
              </a:rPr>
              <a:t>let</a:t>
            </a: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Helvetica Neue" panose="020B0604020202020204" charset="0"/>
              </a:rPr>
              <a:t> </a:t>
            </a: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nota = 7;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console</a:t>
            </a: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Helvetica Neue" panose="020B0604020202020204" charset="0"/>
              </a:rPr>
              <a:t>.log</a:t>
            </a: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(</a:t>
            </a: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panose="020B0604020202020204" charset="0"/>
              </a:rPr>
              <a:t>"He realizado mi examen. Mi resultado es el siguiente:");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Helvetica Neue" panose="020B0604020202020204" charset="0"/>
              </a:rPr>
              <a:t> </a:t>
            </a:r>
            <a:r>
              <a:rPr kumimoji="0" lang="es-AR" altLang="es-AR" sz="12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Helvetica Neue" panose="020B0604020202020204" charset="0"/>
              </a:rPr>
              <a:t>if</a:t>
            </a: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Helvetica Neue" panose="020B0604020202020204" charset="0"/>
              </a:rPr>
              <a:t> </a:t>
            </a: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(nota &lt; 5)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// Acción A: nota es menor que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calificacion</a:t>
            </a: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 = </a:t>
            </a: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panose="020B0604020202020204" charset="0"/>
              </a:rPr>
              <a:t>"suspendido";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 }</a:t>
            </a: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Helvetica Neue" panose="020B0604020202020204" charset="0"/>
              </a:rPr>
              <a:t> </a:t>
            </a:r>
            <a:r>
              <a:rPr kumimoji="0" lang="es-AR" altLang="es-AR" sz="12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Helvetica Neue" panose="020B0604020202020204" charset="0"/>
              </a:rPr>
              <a:t>else</a:t>
            </a: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Helvetica Neue" panose="020B0604020202020204" charset="0"/>
              </a:rPr>
              <a:t> </a:t>
            </a: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 // Acción B: Cualquier otro caso diferente a </a:t>
            </a:r>
            <a:r>
              <a:rPr kumimoji="0" lang="es-AR" altLang="es-A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A</a:t>
            </a: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 (nota es mayor o igual que 5) </a:t>
            </a:r>
            <a:r>
              <a:rPr kumimoji="0" lang="es-AR" altLang="es-A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calificacion</a:t>
            </a: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 = </a:t>
            </a: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panose="020B0604020202020204" charset="0"/>
              </a:rPr>
              <a:t>"aprobado"; </a:t>
            </a: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console</a:t>
            </a: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Helvetica Neue" panose="020B0604020202020204" charset="0"/>
              </a:rPr>
              <a:t>.log</a:t>
            </a: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panose="020B0604020202020204" charset="0"/>
              </a:rPr>
              <a:t>("Estoy", </a:t>
            </a:r>
            <a:r>
              <a:rPr kumimoji="0" lang="es-AR" altLang="es-A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calificacion</a:t>
            </a:r>
            <a:r>
              <a:rPr kumimoji="0" lang="es-AR" alt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B0604020202020204" charset="0"/>
              </a:rPr>
              <a:t>);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8126" y="-559118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2000" dirty="0">
                <a:latin typeface="Helvetica Neue" panose="020B0604020202020204" charset="0"/>
              </a:rPr>
              <a:t/>
            </a:r>
            <a:br>
              <a:rPr lang="es-AR" sz="2000" dirty="0">
                <a:latin typeface="Helvetica Neue" panose="020B0604020202020204" charset="0"/>
              </a:rPr>
            </a:br>
            <a:r>
              <a:rPr lang="es-AR" sz="2000" dirty="0">
                <a:latin typeface="Helvetica Neue" panose="020B0604020202020204" charset="0"/>
              </a:rPr>
              <a:t/>
            </a:r>
            <a:br>
              <a:rPr lang="es-AR" sz="2000" dirty="0">
                <a:latin typeface="Helvetica Neue" panose="020B0604020202020204" charset="0"/>
              </a:rPr>
            </a:br>
            <a:r>
              <a:rPr lang="es-AR" sz="2000" dirty="0">
                <a:latin typeface="Helvetica Neue" panose="020B0604020202020204" charset="0"/>
              </a:rPr>
              <a:t>IF TERNARIO</a:t>
            </a:r>
            <a:br>
              <a:rPr lang="es-AR" sz="2000" dirty="0">
                <a:latin typeface="Helvetica Neue" panose="020B0604020202020204" charset="0"/>
              </a:rPr>
            </a:br>
            <a:r>
              <a:rPr lang="es-AR" sz="2000" dirty="0">
                <a:latin typeface="Helvetica Neue" panose="020B0604020202020204" charset="0"/>
              </a:rPr>
              <a:t/>
            </a:r>
            <a:br>
              <a:rPr lang="es-AR" sz="2000" dirty="0">
                <a:latin typeface="Helvetica Neue" panose="020B0604020202020204" charset="0"/>
              </a:rPr>
            </a:br>
            <a:endParaRPr lang="es-AR" sz="2000" dirty="0"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246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753174" y="475563"/>
            <a:ext cx="71158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Ahora, vamos a reescribirlo utilizando un </a:t>
            </a:r>
            <a:r>
              <a:rPr lang="es-ES" b="1" dirty="0"/>
              <a:t>operador ternario</a:t>
            </a:r>
            <a:r>
              <a:rPr lang="es-ES" dirty="0"/>
              <a:t>: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48126" y="-559118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2000" dirty="0">
                <a:latin typeface="Helvetica Neue" panose="020B0604020202020204" charset="0"/>
              </a:rPr>
              <a:t/>
            </a:r>
            <a:br>
              <a:rPr lang="es-AR" sz="2000" dirty="0">
                <a:latin typeface="Helvetica Neue" panose="020B0604020202020204" charset="0"/>
              </a:rPr>
            </a:br>
            <a:r>
              <a:rPr lang="es-AR" sz="2000" dirty="0">
                <a:latin typeface="Helvetica Neue" panose="020B0604020202020204" charset="0"/>
              </a:rPr>
              <a:t/>
            </a:r>
            <a:br>
              <a:rPr lang="es-AR" sz="2000" dirty="0">
                <a:latin typeface="Helvetica Neue" panose="020B0604020202020204" charset="0"/>
              </a:rPr>
            </a:br>
            <a:r>
              <a:rPr lang="es-AR" sz="2000" dirty="0">
                <a:latin typeface="Helvetica Neue" panose="020B0604020202020204" charset="0"/>
              </a:rPr>
              <a:t>IF TERNARIO</a:t>
            </a:r>
            <a:br>
              <a:rPr lang="es-AR" sz="2000" dirty="0">
                <a:latin typeface="Helvetica Neue" panose="020B0604020202020204" charset="0"/>
              </a:rPr>
            </a:br>
            <a:r>
              <a:rPr lang="es-AR" sz="2000" dirty="0">
                <a:latin typeface="Helvetica Neue" panose="020B0604020202020204" charset="0"/>
              </a:rPr>
              <a:t/>
            </a:r>
            <a:br>
              <a:rPr lang="es-AR" sz="2000" dirty="0">
                <a:latin typeface="Helvetica Neue" panose="020B0604020202020204" charset="0"/>
              </a:rPr>
            </a:br>
            <a:endParaRPr lang="es-AR" sz="2000" dirty="0">
              <a:latin typeface="Helvetica Neue" panose="020B060402020202020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698173" y="831912"/>
            <a:ext cx="609485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</a:rPr>
              <a:t>let</a:t>
            </a:r>
            <a:r>
              <a:rPr lang="es-ES" dirty="0"/>
              <a:t> nota = 7;</a:t>
            </a:r>
          </a:p>
          <a:p>
            <a:r>
              <a:rPr lang="es-ES" dirty="0"/>
              <a:t>console</a:t>
            </a:r>
            <a:r>
              <a:rPr lang="es-ES" dirty="0">
                <a:solidFill>
                  <a:srgbClr val="FFC000"/>
                </a:solidFill>
              </a:rPr>
              <a:t>.log</a:t>
            </a:r>
            <a:r>
              <a:rPr lang="es-ES" dirty="0">
                <a:solidFill>
                  <a:srgbClr val="7030A0"/>
                </a:solidFill>
              </a:rPr>
              <a:t>("He realizado mi examen. Mi resultado es el siguiente:"</a:t>
            </a:r>
            <a:r>
              <a:rPr lang="es-ES" dirty="0"/>
              <a:t>);</a:t>
            </a:r>
          </a:p>
          <a:p>
            <a:r>
              <a:rPr lang="es-ES" dirty="0" smtClean="0"/>
              <a:t>// </a:t>
            </a:r>
            <a:r>
              <a:rPr lang="es-ES" dirty="0"/>
              <a:t>Operador ternario: (condición ? verdadero : falso)</a:t>
            </a:r>
          </a:p>
          <a:p>
            <a:r>
              <a:rPr lang="es-ES" dirty="0" err="1">
                <a:solidFill>
                  <a:srgbClr val="00B0F0"/>
                </a:solidFill>
              </a:rPr>
              <a:t>let</a:t>
            </a:r>
            <a:r>
              <a:rPr lang="es-ES" dirty="0"/>
              <a:t> </a:t>
            </a:r>
            <a:r>
              <a:rPr lang="es-ES" dirty="0" err="1"/>
              <a:t>calificacion</a:t>
            </a:r>
            <a:r>
              <a:rPr lang="es-ES" dirty="0"/>
              <a:t> = nota &lt; 5 ? </a:t>
            </a:r>
            <a:r>
              <a:rPr lang="es-ES" dirty="0">
                <a:solidFill>
                  <a:srgbClr val="7030A0"/>
                </a:solidFill>
              </a:rPr>
              <a:t>"suspendido" </a:t>
            </a:r>
            <a:r>
              <a:rPr lang="es-ES" dirty="0"/>
              <a:t>: </a:t>
            </a:r>
            <a:r>
              <a:rPr lang="es-ES" dirty="0">
                <a:solidFill>
                  <a:srgbClr val="7030A0"/>
                </a:solidFill>
              </a:rPr>
              <a:t>"aprobado";</a:t>
            </a:r>
          </a:p>
          <a:p>
            <a:r>
              <a:rPr lang="es-ES" dirty="0" smtClean="0"/>
              <a:t>console</a:t>
            </a:r>
            <a:r>
              <a:rPr lang="es-ES" dirty="0" smtClean="0">
                <a:solidFill>
                  <a:srgbClr val="FFC000"/>
                </a:solidFill>
              </a:rPr>
              <a:t>.log</a:t>
            </a:r>
            <a:r>
              <a:rPr lang="es-ES" dirty="0"/>
              <a:t>("Estoy", </a:t>
            </a:r>
            <a:r>
              <a:rPr lang="es-ES" dirty="0" err="1"/>
              <a:t>calificacion</a:t>
            </a:r>
            <a:r>
              <a:rPr lang="es-ES" dirty="0"/>
              <a:t>);</a:t>
            </a:r>
            <a:endParaRPr lang="es-AR" dirty="0"/>
          </a:p>
        </p:txBody>
      </p:sp>
      <p:sp>
        <p:nvSpPr>
          <p:cNvPr id="12" name="Rectángulo 11"/>
          <p:cNvSpPr/>
          <p:nvPr/>
        </p:nvSpPr>
        <p:spPr>
          <a:xfrm>
            <a:off x="385011" y="2050035"/>
            <a:ext cx="86214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Repasemos el ejemplo:</a:t>
            </a:r>
          </a:p>
          <a:p>
            <a:endParaRPr lang="es-ES" dirty="0"/>
          </a:p>
          <a:p>
            <a:r>
              <a:rPr lang="es-ES" dirty="0"/>
              <a:t>Observa que guardamos en </a:t>
            </a:r>
            <a:r>
              <a:rPr lang="es-ES" dirty="0" err="1"/>
              <a:t>calificacion</a:t>
            </a:r>
            <a:r>
              <a:rPr lang="es-ES" dirty="0"/>
              <a:t> el resultado del operador ternario.</a:t>
            </a:r>
          </a:p>
          <a:p>
            <a:r>
              <a:rPr lang="es-ES" dirty="0"/>
              <a:t>La condición es nota &lt; 5, se escribe al principio, previo al ?.</a:t>
            </a:r>
          </a:p>
          <a:p>
            <a:r>
              <a:rPr lang="es-ES" dirty="0">
                <a:solidFill>
                  <a:srgbClr val="00B050"/>
                </a:solidFill>
              </a:rPr>
              <a:t>Si la condición es cierta, el ternario devuelve "suspendido".</a:t>
            </a:r>
          </a:p>
          <a:p>
            <a:r>
              <a:rPr lang="es-ES" dirty="0">
                <a:solidFill>
                  <a:srgbClr val="FF0000"/>
                </a:solidFill>
              </a:rPr>
              <a:t>Si la condición es falsa, el ternario devuelve "aprobado".</a:t>
            </a:r>
          </a:p>
          <a:p>
            <a:r>
              <a:rPr lang="es-ES" dirty="0"/>
              <a:t>Este ejemplo hace exactamente lo mismo que el ejemplo anterior del </a:t>
            </a:r>
            <a:r>
              <a:rPr lang="es-ES" dirty="0" err="1"/>
              <a:t>if</a:t>
            </a:r>
            <a:r>
              <a:rPr lang="es-ES" dirty="0"/>
              <a:t>/</a:t>
            </a:r>
            <a:r>
              <a:rPr lang="es-ES" dirty="0" err="1"/>
              <a:t>else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idea del operador ternario es que podemos condensar mucho código y tener un </a:t>
            </a:r>
            <a:r>
              <a:rPr lang="es-ES" dirty="0" err="1"/>
              <a:t>if</a:t>
            </a:r>
            <a:r>
              <a:rPr lang="es-ES" dirty="0"/>
              <a:t> en una sola línea. Es muy práctico, legible e ideal para ejemplos pequeños donde almacenamos la información en una variable para luego utilizarla.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005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29"/>
          <p:cNvSpPr txBox="1"/>
          <p:nvPr/>
        </p:nvSpPr>
        <p:spPr>
          <a:xfrm>
            <a:off x="2257052" y="1570728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 sz="3600" b="1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0</a:t>
            </a:r>
            <a:r>
              <a:rPr lang="es-419" sz="3600" b="1" dirty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2</a:t>
            </a:r>
            <a:r>
              <a:rPr lang="es-419" sz="3600" b="1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. </a:t>
            </a:r>
            <a:r>
              <a:rPr lang="es-419" sz="3600" b="0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3600" dirty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REACT JS</a:t>
            </a:r>
            <a:endParaRPr sz="3600" b="0" i="0" u="none" strike="noStrike" cap="none" dirty="0">
              <a:solidFill>
                <a:srgbClr val="121212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00400" y="2301748"/>
            <a:ext cx="4936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3600"/>
            </a:pPr>
            <a:r>
              <a:rPr lang="es-419" sz="5400" i="1" dirty="0" smtClean="0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REPASO JS </a:t>
            </a:r>
            <a:endParaRPr lang="es-419" sz="5400" i="1" dirty="0">
              <a:solidFill>
                <a:srgbClr val="121212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88007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algn="ctr"/>
            <a:r>
              <a:rPr lang="es" dirty="0">
                <a:solidFill>
                  <a:srgbClr val="2A1C56"/>
                </a:solidFill>
                <a:latin typeface="Rubik"/>
                <a:ea typeface="Rubik"/>
                <a:cs typeface="Rubik"/>
                <a:sym typeface="Rubik"/>
              </a:rPr>
              <a:t>OBJETOS</a:t>
            </a:r>
            <a:endParaRPr lang="es-ES" i="1" dirty="0">
              <a:solidFill>
                <a:schemeClr val="tx1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9286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ts val="1100"/>
            </a:pPr>
            <a:r>
              <a:rPr lang="es-AR" sz="1800" b="1" dirty="0" smtClean="0">
                <a:latin typeface="Rubik"/>
                <a:ea typeface="Rubik"/>
                <a:cs typeface="Rubik"/>
                <a:sym typeface="Rubik"/>
              </a:rPr>
              <a:t>OBJETOS / ESTRUCTURA</a:t>
            </a:r>
            <a:endParaRPr lang="es-AR" sz="18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48362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Podemos decir que son la</a:t>
            </a:r>
          </a:p>
          <a:p>
            <a:r>
              <a:rPr lang="es-ES" dirty="0"/>
              <a:t>representación en código de</a:t>
            </a:r>
          </a:p>
          <a:p>
            <a:r>
              <a:rPr lang="es-ES" dirty="0"/>
              <a:t>un elemento de la vida real.</a:t>
            </a:r>
          </a:p>
        </p:txBody>
      </p:sp>
      <p:sp>
        <p:nvSpPr>
          <p:cNvPr id="8" name="Google Shape;146;g1aa39685020_0_7"/>
          <p:cNvSpPr txBox="1"/>
          <p:nvPr/>
        </p:nvSpPr>
        <p:spPr>
          <a:xfrm>
            <a:off x="1720401" y="1260385"/>
            <a:ext cx="6504300" cy="10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12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Un </a:t>
            </a:r>
            <a:r>
              <a:rPr lang="es" sz="1400" b="1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objeto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es una estructura de datos que puede contener </a:t>
            </a:r>
            <a:endParaRPr sz="1400" b="0" i="0" u="none" strike="noStrike" cap="none" dirty="0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propiedades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 y</a:t>
            </a:r>
            <a:r>
              <a:rPr lang="es" sz="1400" b="1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métodos.</a:t>
            </a:r>
            <a:endParaRPr sz="1400" b="1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Para crear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l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o usamos llave de apertura y de cierre { }.</a:t>
            </a:r>
            <a:endParaRPr sz="1400" b="0" i="0" u="none" strike="noStrike" cap="none" dirty="0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2" name="Google Shape;150;g1aa39685020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6943" y="1997314"/>
            <a:ext cx="5446149" cy="2202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1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ts val="1100"/>
            </a:pPr>
            <a:r>
              <a:rPr lang="es-AR" sz="1800" b="1" dirty="0" smtClean="0">
                <a:latin typeface="Rubik"/>
                <a:ea typeface="Rubik"/>
                <a:cs typeface="Rubik"/>
                <a:sym typeface="Rubik"/>
              </a:rPr>
              <a:t>OBJETOS / ESTRUCTURA</a:t>
            </a:r>
            <a:endParaRPr lang="es-AR" sz="18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48362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Podemos decir que son la</a:t>
            </a:r>
          </a:p>
          <a:p>
            <a:r>
              <a:rPr lang="es-ES" dirty="0"/>
              <a:t>representación en código de</a:t>
            </a:r>
          </a:p>
          <a:p>
            <a:r>
              <a:rPr lang="es-ES" dirty="0"/>
              <a:t>un elemento de la vida real.</a:t>
            </a:r>
          </a:p>
        </p:txBody>
      </p:sp>
      <p:sp>
        <p:nvSpPr>
          <p:cNvPr id="8" name="Google Shape;146;g1aa39685020_0_7"/>
          <p:cNvSpPr txBox="1"/>
          <p:nvPr/>
        </p:nvSpPr>
        <p:spPr>
          <a:xfrm>
            <a:off x="1720401" y="1260385"/>
            <a:ext cx="6504300" cy="10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12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Un </a:t>
            </a:r>
            <a:r>
              <a:rPr lang="es" sz="1400" b="1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objeto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es una estructura de datos que puede contener </a:t>
            </a:r>
            <a:endParaRPr sz="1400" b="0" i="0" u="none" strike="noStrike" cap="none" dirty="0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propiedades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 y</a:t>
            </a:r>
            <a:r>
              <a:rPr lang="es" sz="1400" b="1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métodos.</a:t>
            </a:r>
            <a:endParaRPr sz="1400" b="1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Para crear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l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o usamos llave de apertura y de cierre { }.</a:t>
            </a:r>
            <a:endParaRPr sz="1400" b="0" i="0" u="none" strike="noStrike" cap="none" dirty="0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2" name="Google Shape;150;g1aa39685020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6943" y="1997314"/>
            <a:ext cx="5446149" cy="2202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837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ts val="1100"/>
            </a:pPr>
            <a:r>
              <a:rPr lang="es-AR" sz="1800" b="1" dirty="0" smtClean="0">
                <a:latin typeface="Rubik"/>
                <a:ea typeface="Rubik"/>
                <a:cs typeface="Rubik"/>
                <a:sym typeface="Rubik"/>
              </a:rPr>
              <a:t>OBJETOS / ESTRUCTURA</a:t>
            </a:r>
            <a:endParaRPr lang="es-AR" sz="18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" name="Google Shape;157;g1b612a57088_0_15"/>
          <p:cNvSpPr txBox="1"/>
          <p:nvPr/>
        </p:nvSpPr>
        <p:spPr>
          <a:xfrm>
            <a:off x="1534045" y="476607"/>
            <a:ext cx="6504300" cy="10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12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Un </a:t>
            </a:r>
            <a:r>
              <a:rPr lang="es" sz="1400" b="1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objeto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 puede tener la cantidad de propiedades que queramos, si hay más de una las separamos con comas , .</a:t>
            </a:r>
            <a:endParaRPr sz="1400" b="0" i="0" u="none" strike="noStrike" cap="none" dirty="0"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Con la notación </a:t>
            </a:r>
            <a:r>
              <a:rPr lang="es" sz="1400" b="1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objeto.propiedad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 accedemos al </a:t>
            </a:r>
            <a:r>
              <a:rPr lang="es" sz="1400" b="1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valor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 de cada</a:t>
            </a:r>
            <a:endParaRPr sz="1400" b="0" i="0" u="none" strike="noStrike" cap="none" dirty="0"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una de ellas.</a:t>
            </a:r>
            <a:endParaRPr sz="1500" b="0" i="0" u="none" strike="noStrike" cap="none" dirty="0"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15" name="Google Shape;161;g1b612a57088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7458" y="1787854"/>
            <a:ext cx="4628600" cy="1999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866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ts val="1100"/>
            </a:pPr>
            <a:r>
              <a:rPr lang="es-AR" sz="1800" b="1" dirty="0" smtClean="0">
                <a:latin typeface="Rubik"/>
                <a:ea typeface="Rubik"/>
                <a:cs typeface="Rubik"/>
                <a:sym typeface="Rubik"/>
              </a:rPr>
              <a:t>MÉTODOS DE UN OBJETO</a:t>
            </a:r>
            <a:endParaRPr lang="es-AR" sz="18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" name="Google Shape;168;g1b612a57088_0_27"/>
          <p:cNvSpPr txBox="1"/>
          <p:nvPr/>
        </p:nvSpPr>
        <p:spPr>
          <a:xfrm>
            <a:off x="1717200" y="526347"/>
            <a:ext cx="5709600" cy="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12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Una propiedad puede </a:t>
            </a:r>
            <a:r>
              <a:rPr lang="es" sz="1400" b="1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almacenar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 cualquier </a:t>
            </a:r>
            <a:r>
              <a:rPr lang="es" sz="1400" b="1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tipo de dato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.</a:t>
            </a:r>
            <a:endParaRPr sz="1400" b="0" i="0" u="none" strike="noStrike" cap="none" dirty="0"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Si una propiedad almacena una función, diremos que es un </a:t>
            </a:r>
            <a:r>
              <a:rPr lang="es" sz="1400" b="1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método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 del objeto.</a:t>
            </a:r>
            <a:endParaRPr sz="1500" b="0" i="0" u="none" strike="noStrike" cap="none" dirty="0"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11" name="Google Shape;172;g1b612a57088_0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2606" y="1619328"/>
            <a:ext cx="4201150" cy="217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015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ts val="1100"/>
            </a:pPr>
            <a:r>
              <a:rPr lang="es-AR" sz="1800" b="1" dirty="0" smtClean="0">
                <a:latin typeface="Rubik"/>
                <a:ea typeface="Rubik"/>
                <a:cs typeface="Rubik"/>
                <a:sym typeface="Rubik"/>
              </a:rPr>
              <a:t>MÉTODOS DE UN OBJETO</a:t>
            </a:r>
            <a:endParaRPr lang="es-AR" sz="18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" name="Google Shape;168;g1b612a57088_0_27"/>
          <p:cNvSpPr txBox="1"/>
          <p:nvPr/>
        </p:nvSpPr>
        <p:spPr>
          <a:xfrm>
            <a:off x="1717200" y="526347"/>
            <a:ext cx="5709600" cy="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12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Una propiedad puede </a:t>
            </a:r>
            <a:r>
              <a:rPr lang="es" sz="1400" b="1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almacenar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 cualquier </a:t>
            </a:r>
            <a:r>
              <a:rPr lang="es" sz="1400" b="1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tipo de dato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.</a:t>
            </a:r>
            <a:endParaRPr sz="1400" b="0" i="0" u="none" strike="noStrike" cap="none" dirty="0"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Si una propiedad almacena una función, diremos que es un </a:t>
            </a:r>
            <a:r>
              <a:rPr lang="es" sz="1400" b="1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método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 del objeto.</a:t>
            </a:r>
            <a:endParaRPr sz="1500" b="0" i="0" u="none" strike="noStrike" cap="none" dirty="0"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11" name="Google Shape;172;g1b612a57088_0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2606" y="1619328"/>
            <a:ext cx="4201150" cy="217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12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100923"/>
            <a:ext cx="27302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b="1" dirty="0">
                <a:latin typeface="Helvetica Neue" panose="020B0604020202020204" charset="0"/>
              </a:rPr>
              <a:t>CONSTRUIR UN OBJETO 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364387" y="495993"/>
            <a:ext cx="82227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7030A0"/>
                </a:solidFill>
              </a:rPr>
              <a:t>Clase </a:t>
            </a:r>
          </a:p>
          <a:p>
            <a:r>
              <a:rPr lang="es-ES" sz="1200" dirty="0"/>
              <a:t>Funcionan como las plantillas y son utilizadas para instanciar (crear) objetos.</a:t>
            </a:r>
          </a:p>
          <a:p>
            <a:r>
              <a:rPr lang="es-ES" sz="1200" dirty="0"/>
              <a:t>Una clase encapsula (contiene) todas las propiedades y métodos que después almacenarán los </a:t>
            </a:r>
            <a:r>
              <a:rPr lang="es-ES" sz="1200" dirty="0" err="1"/>
              <a:t>objetosn</a:t>
            </a:r>
            <a:r>
              <a:rPr lang="es-ES" sz="1200" dirty="0"/>
              <a:t> instanciados. Una clase Representa a un tipo de objeto; ejemplo: Libro, Automóvil, Perro</a:t>
            </a:r>
            <a:r>
              <a:rPr lang="es-ES" sz="1200" dirty="0" smtClean="0"/>
              <a:t>.</a:t>
            </a:r>
            <a:endParaRPr lang="es-ES" sz="1200" dirty="0"/>
          </a:p>
          <a:p>
            <a:r>
              <a:rPr lang="es-ES" sz="1200" dirty="0" smtClean="0">
                <a:solidFill>
                  <a:srgbClr val="7030A0"/>
                </a:solidFill>
              </a:rPr>
              <a:t>Constructor </a:t>
            </a:r>
            <a:endParaRPr lang="es-ES" sz="1200" dirty="0">
              <a:solidFill>
                <a:srgbClr val="7030A0"/>
              </a:solidFill>
            </a:endParaRPr>
          </a:p>
          <a:p>
            <a:r>
              <a:rPr lang="es-ES" sz="1200" dirty="0" smtClean="0"/>
              <a:t>Es </a:t>
            </a:r>
            <a:r>
              <a:rPr lang="es-ES" sz="1200" dirty="0"/>
              <a:t>un método que se llama en el momento de la creación de instancias (objetos).</a:t>
            </a:r>
          </a:p>
          <a:p>
            <a:r>
              <a:rPr lang="es-ES" sz="1200" dirty="0"/>
              <a:t>Los constructores son útiles para (valga la redundancia) "construir" o inicializar las propiedades de los objetos.</a:t>
            </a:r>
            <a:endParaRPr lang="es-AR" sz="1200" dirty="0"/>
          </a:p>
        </p:txBody>
      </p:sp>
      <p:sp>
        <p:nvSpPr>
          <p:cNvPr id="21" name="Rectángulo 20"/>
          <p:cNvSpPr/>
          <p:nvPr/>
        </p:nvSpPr>
        <p:spPr>
          <a:xfrm>
            <a:off x="364387" y="3659114"/>
            <a:ext cx="8222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>
                <a:solidFill>
                  <a:schemeClr val="tx1"/>
                </a:solidFill>
              </a:rPr>
              <a:t>La clase Curso , tiene un constructor que espera 2 parámetros : </a:t>
            </a:r>
            <a:r>
              <a:rPr lang="es-ES" sz="1200" dirty="0" smtClean="0">
                <a:solidFill>
                  <a:srgbClr val="7030A0"/>
                </a:solidFill>
              </a:rPr>
              <a:t>instructor y tecnología</a:t>
            </a:r>
          </a:p>
          <a:p>
            <a:r>
              <a:rPr lang="es-AR" sz="1200" dirty="0" smtClean="0"/>
              <a:t>Para crear un objeto curso debemos usar la palabra reservada new y llamar a la clase pasándoles los parámetros que espera</a:t>
            </a:r>
            <a:endParaRPr lang="es-AR" sz="12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59" y="1937504"/>
            <a:ext cx="4405344" cy="16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204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1094</Words>
  <Application>Microsoft Office PowerPoint</Application>
  <PresentationFormat>Presentación en pantalla (16:9)</PresentationFormat>
  <Paragraphs>95</Paragraphs>
  <Slides>19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19</vt:i4>
      </vt:variant>
    </vt:vector>
  </HeadingPairs>
  <TitlesOfParts>
    <vt:vector size="32" baseType="lpstr">
      <vt:lpstr>Arial</vt:lpstr>
      <vt:lpstr>Montserrat Medium</vt:lpstr>
      <vt:lpstr>Montserrat</vt:lpstr>
      <vt:lpstr>Helvetica Neue Light</vt:lpstr>
      <vt:lpstr>Rubik Light</vt:lpstr>
      <vt:lpstr>Rubik</vt:lpstr>
      <vt:lpstr>Rubik Medium</vt:lpstr>
      <vt:lpstr>Helvetica Neue</vt:lpstr>
      <vt:lpstr>Montserrat SemiBold</vt:lpstr>
      <vt:lpstr>Anton</vt:lpstr>
      <vt:lpstr>Simple Light</vt:lpstr>
      <vt:lpstr>1_Simple Light</vt:lpstr>
      <vt:lpstr>2_Simple Light</vt:lpstr>
      <vt:lpstr>ESPECIALIZACIÓN REACT</vt:lpstr>
      <vt:lpstr>Presentación de PowerPoint</vt:lpstr>
      <vt:lpstr>OBJETOS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FUNCIONES</vt:lpstr>
      <vt:lpstr>Presentación de PowerPoint</vt:lpstr>
      <vt:lpstr>Presentación de PowerPoint</vt:lpstr>
      <vt:lpstr>Presentación de PowerPoint</vt:lpstr>
      <vt:lpstr>FUNCIONES FLECHA</vt:lpstr>
      <vt:lpstr>Presentación de PowerPoint</vt:lpstr>
      <vt:lpstr>  IF  IF TERNARIO 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ESPECIALIZACIÓN REACT</dc:title>
  <dc:creator>Arbusta</dc:creator>
  <cp:lastModifiedBy>Arbusta</cp:lastModifiedBy>
  <cp:revision>21</cp:revision>
  <dcterms:modified xsi:type="dcterms:W3CDTF">2024-03-12T05:06:15Z</dcterms:modified>
</cp:coreProperties>
</file>