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87" r:id="rId2"/>
    <p:sldId id="257" r:id="rId3"/>
    <p:sldId id="258" r:id="rId4"/>
    <p:sldId id="259" r:id="rId5"/>
    <p:sldId id="289" r:id="rId6"/>
    <p:sldId id="261" r:id="rId7"/>
    <p:sldId id="290" r:id="rId8"/>
    <p:sldId id="263" r:id="rId9"/>
    <p:sldId id="288" r:id="rId10"/>
    <p:sldId id="302" r:id="rId11"/>
    <p:sldId id="265" r:id="rId12"/>
    <p:sldId id="291" r:id="rId13"/>
    <p:sldId id="269" r:id="rId14"/>
    <p:sldId id="271" r:id="rId15"/>
    <p:sldId id="272" r:id="rId16"/>
    <p:sldId id="273" r:id="rId17"/>
    <p:sldId id="293" r:id="rId18"/>
    <p:sldId id="276" r:id="rId19"/>
    <p:sldId id="277" r:id="rId20"/>
    <p:sldId id="294" r:id="rId21"/>
    <p:sldId id="295" r:id="rId22"/>
    <p:sldId id="296" r:id="rId23"/>
    <p:sldId id="283" r:id="rId24"/>
    <p:sldId id="284" r:id="rId25"/>
    <p:sldId id="285" r:id="rId26"/>
    <p:sldId id="286" r:id="rId27"/>
  </p:sldIdLst>
  <p:sldSz cx="9144000" cy="5143500" type="screen16x9"/>
  <p:notesSz cx="6858000" cy="9144000"/>
  <p:embeddedFontLst>
    <p:embeddedFont>
      <p:font typeface="Montserrat Medium"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Montserrat SemiBold"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jTP76fWJtgZzO7TA23u2ZSXa56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ias Hugo Seminara"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96"/>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5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larin.com/economia/-conviene-estudiar-10-carreras-salida-laboral-buenos-sueldos-argentina-2023_0_O85YFWLlkd.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72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solidFill>
                  <a:schemeClr val="dk1"/>
                </a:solidFill>
              </a:rPr>
              <a:t>#Actualizar</a:t>
            </a:r>
            <a:endParaRPr/>
          </a:p>
        </p:txBody>
      </p:sp>
    </p:spTree>
    <p:extLst>
      <p:ext uri="{BB962C8B-B14F-4D97-AF65-F5344CB8AC3E}">
        <p14:creationId xmlns:p14="http://schemas.microsoft.com/office/powerpoint/2010/main" val="253907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c4d31aaa3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c4d31aaa3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2177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smtClean="0"/>
              <a:t>#Actualizar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bc4d31aaa3_0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bc4d31aaa3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Fuente: </a:t>
            </a:r>
            <a:r>
              <a:rPr lang="es" u="sng" dirty="0">
                <a:solidFill>
                  <a:schemeClr val="hlink"/>
                </a:solidFill>
                <a:hlinkClick r:id="rId3"/>
              </a:rPr>
              <a:t>https://www.clarin.com/economia/-conviene-estudiar-10-carreras-salida-laboral-buenos-sueldos-argentina-2023_0_O85YFWLlkd.html</a:t>
            </a:r>
            <a:r>
              <a:rPr lang="es" dirty="0"/>
              <a:t> </a:t>
            </a:r>
            <a:endParaRPr dirty="0"/>
          </a:p>
        </p:txBody>
      </p:sp>
    </p:spTree>
    <p:extLst>
      <p:ext uri="{BB962C8B-B14F-4D97-AF65-F5344CB8AC3E}">
        <p14:creationId xmlns:p14="http://schemas.microsoft.com/office/powerpoint/2010/main" val="392466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bc4d31aaa3_0_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bc4d31aaa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749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bc4d31aaa3_0_1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bc4d31aaa3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3248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bc4d31aaa3_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bc4d31aaa3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020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bc4d31aa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bc4d31aa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039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bc4d31aaa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bc4d31aaa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85645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8425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8"/>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8"/>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8"/>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8"/>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9"/>
        <p:cNvGrpSpPr/>
        <p:nvPr/>
      </p:nvGrpSpPr>
      <p:grpSpPr>
        <a:xfrm>
          <a:off x="0" y="0"/>
          <a:ext cx="0" cy="0"/>
          <a:chOff x="0" y="0"/>
          <a:chExt cx="0" cy="0"/>
        </a:xfrm>
      </p:grpSpPr>
      <p:sp>
        <p:nvSpPr>
          <p:cNvPr id="100" name="Google Shape;100;p4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102" name="Google Shape;102;p4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3" name="Google Shape;103;p4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4" name="Google Shape;104;p4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5" name="Google Shape;105;p4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6" name="Google Shape;106;p4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5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5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5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5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5" name="Google Shape;115;p5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6" name="Google Shape;116;p5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7" name="Google Shape;117;p5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5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1" name="Google Shape;121;p5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2" name="Google Shape;122;p5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5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24" name="Google Shape;124;p5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9"/>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9"/>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25"/>
        <p:cNvGrpSpPr/>
        <p:nvPr/>
      </p:nvGrpSpPr>
      <p:grpSpPr>
        <a:xfrm>
          <a:off x="0" y="0"/>
          <a:ext cx="0" cy="0"/>
          <a:chOff x="0" y="0"/>
          <a:chExt cx="0" cy="0"/>
        </a:xfrm>
      </p:grpSpPr>
      <p:sp>
        <p:nvSpPr>
          <p:cNvPr id="26" name="Google Shape;26;p41"/>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1"/>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 name="Google Shape;28;p41"/>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 name="Google Shape;29;p41"/>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30" name="Google Shape;30;p4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1" name="Google Shape;31;p4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4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42"/>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36" name="Google Shape;36;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4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8" name="Google Shape;38;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45" name="Google Shape;45;p43"/>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46" name="Google Shape;46;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5"/>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5" name="Google Shape;55;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56" name="Google Shape;56;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7" name="Google Shape;57;p45"/>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58" name="Google Shape;58;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59"/>
        <p:cNvGrpSpPr/>
        <p:nvPr/>
      </p:nvGrpSpPr>
      <p:grpSpPr>
        <a:xfrm>
          <a:off x="0" y="0"/>
          <a:ext cx="0" cy="0"/>
          <a:chOff x="0" y="0"/>
          <a:chExt cx="0" cy="0"/>
        </a:xfrm>
      </p:grpSpPr>
      <p:sp>
        <p:nvSpPr>
          <p:cNvPr id="60" name="Google Shape;60;p46"/>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46"/>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2" name="Google Shape;62;p46"/>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3" name="Google Shape;63;p46"/>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4" name="Google Shape;64;p4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65"/>
        <p:cNvGrpSpPr/>
        <p:nvPr/>
      </p:nvGrpSpPr>
      <p:grpSpPr>
        <a:xfrm>
          <a:off x="0" y="0"/>
          <a:ext cx="0" cy="0"/>
          <a:chOff x="0" y="0"/>
          <a:chExt cx="0" cy="0"/>
        </a:xfrm>
      </p:grpSpPr>
      <p:sp>
        <p:nvSpPr>
          <p:cNvPr id="66" name="Google Shape;66;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8"/>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68" name="Google Shape;68;p48"/>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69" name="Google Shape;69;p48"/>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70" name="Google Shape;70;p48"/>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71" name="Google Shape;71;p48"/>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72" name="Google Shape;72;p48"/>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73" name="Google Shape;73;p48"/>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48"/>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5" name="Google Shape;75;p48"/>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76"/>
        <p:cNvGrpSpPr/>
        <p:nvPr/>
      </p:nvGrpSpPr>
      <p:grpSpPr>
        <a:xfrm>
          <a:off x="0" y="0"/>
          <a:ext cx="0" cy="0"/>
          <a:chOff x="0" y="0"/>
          <a:chExt cx="0" cy="0"/>
        </a:xfrm>
      </p:grpSpPr>
      <p:sp>
        <p:nvSpPr>
          <p:cNvPr id="77" name="Google Shape;77;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78" name="Google Shape;78;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81" name="Google Shape;81;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82" name="Google Shape;82;p40"/>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3" name="Google Shape;83;p40"/>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40"/>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40"/>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6" name="Google Shape;86;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7" name="Google Shape;87;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8" name="Google Shape;88;p40"/>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9" name="Google Shape;89;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artin.fasano@bue.edu.ar"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forms.gle/AwcjdysjZfVkXd6n7"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gabriel-mu%C3%B1oz-b81358198/"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16"/>
          <p:cNvSpPr txBox="1">
            <a:spLocks noGrp="1"/>
          </p:cNvSpPr>
          <p:nvPr>
            <p:ph type="subTitle" idx="1"/>
          </p:nvPr>
        </p:nvSpPr>
        <p:spPr>
          <a:xfrm>
            <a:off x="3335025" y="1993175"/>
            <a:ext cx="5534400" cy="5460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s" dirty="0"/>
              <a:t>Presentación </a:t>
            </a:r>
            <a:r>
              <a:rPr lang="es" dirty="0" smtClean="0"/>
              <a:t>de la especialización</a:t>
            </a:r>
            <a:endParaRPr dirty="0"/>
          </a:p>
        </p:txBody>
      </p:sp>
      <p:pic>
        <p:nvPicPr>
          <p:cNvPr id="6" name="Google Shape;607;p77"/>
          <p:cNvPicPr preferRelativeResize="0"/>
          <p:nvPr/>
        </p:nvPicPr>
        <p:blipFill>
          <a:blip r:embed="rId3">
            <a:alphaModFix/>
          </a:blip>
          <a:stretch>
            <a:fillRect/>
          </a:stretch>
        </p:blipFill>
        <p:spPr>
          <a:xfrm>
            <a:off x="5154443" y="2761908"/>
            <a:ext cx="1823463" cy="1632000"/>
          </a:xfrm>
          <a:prstGeom prst="rect">
            <a:avLst/>
          </a:prstGeom>
          <a:noFill/>
          <a:ln>
            <a:noFill/>
          </a:ln>
        </p:spPr>
      </p:pic>
    </p:spTree>
    <p:extLst>
      <p:ext uri="{BB962C8B-B14F-4D97-AF65-F5344CB8AC3E}">
        <p14:creationId xmlns:p14="http://schemas.microsoft.com/office/powerpoint/2010/main" val="1601544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Datos importantes</a:t>
            </a:r>
            <a:endParaRPr/>
          </a:p>
        </p:txBody>
      </p:sp>
      <p:sp>
        <p:nvSpPr>
          <p:cNvPr id="194" name="Google Shape;194;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buNone/>
            </a:pPr>
            <a:r>
              <a:rPr lang="es" dirty="0"/>
              <a:t>Nro. de comisión: </a:t>
            </a:r>
            <a:r>
              <a:rPr lang="es" b="1" dirty="0" smtClean="0">
                <a:solidFill>
                  <a:srgbClr val="FF0000"/>
                </a:solidFill>
              </a:rPr>
              <a:t>24308</a:t>
            </a:r>
            <a:endParaRPr lang="es" b="1" dirty="0" smtClean="0">
              <a:solidFill>
                <a:srgbClr val="FF0000"/>
              </a:solidFill>
            </a:endParaRPr>
          </a:p>
          <a:p>
            <a:pPr marL="0" lvl="0" indent="0">
              <a:buNone/>
            </a:pPr>
            <a:endParaRPr lang="es" b="1" dirty="0">
              <a:solidFill>
                <a:srgbClr val="FF0000"/>
              </a:solidFill>
            </a:endParaRPr>
          </a:p>
          <a:p>
            <a:pPr marL="0" lvl="0" indent="0">
              <a:buNone/>
            </a:pPr>
            <a:r>
              <a:rPr lang="es" dirty="0" smtClean="0"/>
              <a:t>Días </a:t>
            </a:r>
            <a:r>
              <a:rPr lang="es" dirty="0"/>
              <a:t>y horarios de la cursada on-line: </a:t>
            </a:r>
            <a:endParaRPr dirty="0"/>
          </a:p>
          <a:p>
            <a:pPr marL="0" lvl="0" indent="0">
              <a:spcBef>
                <a:spcPts val="1200"/>
              </a:spcBef>
              <a:buClr>
                <a:schemeClr val="dk1"/>
              </a:buClr>
              <a:buSzPts val="1100"/>
              <a:buNone/>
            </a:pPr>
            <a:r>
              <a:rPr lang="es-ES" b="1" dirty="0">
                <a:solidFill>
                  <a:srgbClr val="FF0000"/>
                </a:solidFill>
              </a:rPr>
              <a:t>Lun y Mie 20:30 a 22:00</a:t>
            </a:r>
          </a:p>
          <a:p>
            <a:pPr marL="0" lvl="0" indent="0">
              <a:spcBef>
                <a:spcPts val="1200"/>
              </a:spcBef>
              <a:buClr>
                <a:schemeClr val="dk1"/>
              </a:buClr>
              <a:buSzPts val="1100"/>
              <a:buNone/>
            </a:pPr>
            <a:r>
              <a:rPr lang="es" dirty="0" smtClean="0"/>
              <a:t>Modalidad</a:t>
            </a:r>
            <a:r>
              <a:rPr lang="es" dirty="0"/>
              <a:t>: </a:t>
            </a:r>
            <a:r>
              <a:rPr lang="es" b="1" dirty="0"/>
              <a:t>Virtual</a:t>
            </a:r>
            <a:endParaRPr b="1" dirty="0"/>
          </a:p>
          <a:p>
            <a:pPr marL="0" lvl="0" indent="0" algn="l" rtl="0">
              <a:lnSpc>
                <a:spcPct val="115000"/>
              </a:lnSpc>
              <a:spcBef>
                <a:spcPts val="1200"/>
              </a:spcBef>
              <a:spcAft>
                <a:spcPts val="0"/>
              </a:spcAft>
              <a:buSzPts val="1400"/>
              <a:buNone/>
            </a:pPr>
            <a:r>
              <a:rPr lang="es" dirty="0"/>
              <a:t>Instructor: </a:t>
            </a:r>
            <a:r>
              <a:rPr lang="es-ES" b="1" dirty="0" smtClean="0">
                <a:solidFill>
                  <a:srgbClr val="FF0000"/>
                </a:solidFill>
              </a:rPr>
              <a:t>Gabriel Muñoz</a:t>
            </a:r>
            <a:endParaRPr b="1" dirty="0">
              <a:solidFill>
                <a:srgbClr val="FF0000"/>
              </a:solidFill>
            </a:endParaRPr>
          </a:p>
          <a:p>
            <a:pPr marL="0" lvl="0" indent="0">
              <a:buClr>
                <a:schemeClr val="dk1"/>
              </a:buClr>
              <a:buSzPct val="78571"/>
              <a:buNone/>
            </a:pPr>
            <a:endParaRPr lang="es-AR" dirty="0" smtClean="0"/>
          </a:p>
          <a:p>
            <a:pPr marL="0" lvl="0" indent="0" algn="l" rtl="0">
              <a:lnSpc>
                <a:spcPct val="115000"/>
              </a:lnSpc>
              <a:spcBef>
                <a:spcPts val="1200"/>
              </a:spcBef>
              <a:spcAft>
                <a:spcPts val="1200"/>
              </a:spcAft>
              <a:buSzPts val="1400"/>
              <a:buNone/>
            </a:pPr>
            <a:endParaRPr b="1" dirty="0"/>
          </a:p>
        </p:txBody>
      </p:sp>
      <p:sp>
        <p:nvSpPr>
          <p:cNvPr id="195" name="Google Shape;195;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buNone/>
            </a:pPr>
            <a:r>
              <a:rPr lang="es" dirty="0" smtClean="0"/>
              <a:t>Tutor/a: </a:t>
            </a:r>
            <a:r>
              <a:rPr lang="es-AR" b="1" dirty="0">
                <a:solidFill>
                  <a:srgbClr val="FF0000"/>
                </a:solidFill>
              </a:rPr>
              <a:t>Martín </a:t>
            </a:r>
            <a:r>
              <a:rPr lang="es-AR" b="1" dirty="0" err="1">
                <a:solidFill>
                  <a:srgbClr val="FF0000"/>
                </a:solidFill>
              </a:rPr>
              <a:t>Fasano</a:t>
            </a:r>
            <a:r>
              <a:rPr lang="es-AR" b="1" dirty="0">
                <a:solidFill>
                  <a:srgbClr val="FF0000"/>
                </a:solidFill>
              </a:rPr>
              <a:t> </a:t>
            </a:r>
            <a:r>
              <a:rPr lang="es-AR" dirty="0" smtClean="0">
                <a:hlinkClick r:id="rId3"/>
              </a:rPr>
              <a:t>martin.fasano@bue.edu.ar</a:t>
            </a:r>
            <a:endParaRPr lang="es-AR" dirty="0" smtClean="0"/>
          </a:p>
          <a:p>
            <a:pPr marL="0" lvl="0" indent="0">
              <a:buNone/>
            </a:pPr>
            <a:endParaRPr lang="es" dirty="0" smtClean="0"/>
          </a:p>
          <a:p>
            <a:pPr marL="0" lvl="0" indent="0">
              <a:buNone/>
            </a:pPr>
            <a:r>
              <a:rPr lang="es" dirty="0" smtClean="0"/>
              <a:t>Función </a:t>
            </a:r>
            <a:r>
              <a:rPr lang="es" dirty="0"/>
              <a:t>del Tutor/a: cambios de comisión, pedidos de baja, problemas de la plataforma, dudas y consultas administrativas.</a:t>
            </a:r>
            <a:endParaRPr dirty="0"/>
          </a:p>
          <a:p>
            <a:pPr marL="0" lvl="0" indent="0">
              <a:spcBef>
                <a:spcPts val="1200"/>
              </a:spcBef>
              <a:buNone/>
            </a:pPr>
            <a:r>
              <a:rPr lang="es" dirty="0"/>
              <a:t>Canal de consultas: </a:t>
            </a:r>
            <a:r>
              <a:rPr lang="es-AR" b="1">
                <a:solidFill>
                  <a:srgbClr val="FF0000"/>
                </a:solidFill>
                <a:hlinkClick r:id="rId4"/>
              </a:rPr>
              <a:t>https</a:t>
            </a:r>
            <a:r>
              <a:rPr lang="es-AR" b="1">
                <a:solidFill>
                  <a:srgbClr val="FF0000"/>
                </a:solidFill>
                <a:hlinkClick r:id="rId4"/>
              </a:rPr>
              <a:t>://</a:t>
            </a:r>
            <a:r>
              <a:rPr lang="es-AR" b="1" smtClean="0">
                <a:solidFill>
                  <a:srgbClr val="FF0000"/>
                </a:solidFill>
                <a:hlinkClick r:id="rId4"/>
              </a:rPr>
              <a:t>forms.gle/AwcjdysjZfVkXd6n7</a:t>
            </a:r>
            <a:endParaRPr lang="es-AR" b="1" smtClean="0">
              <a:solidFill>
                <a:srgbClr val="FF0000"/>
              </a:solidFill>
            </a:endParaRPr>
          </a:p>
          <a:p>
            <a:pPr marL="0" lvl="0" indent="0">
              <a:spcBef>
                <a:spcPts val="1200"/>
              </a:spcBef>
              <a:buNone/>
            </a:pPr>
            <a:r>
              <a:rPr lang="es" smtClean="0"/>
              <a:t>Si </a:t>
            </a:r>
            <a:r>
              <a:rPr lang="es" dirty="0"/>
              <a:t>tenés dificultades para asistir a las clases virtuales sincrónicas en el horario asignado, es importante que lo comuniques a tu Tutor/a. </a:t>
            </a:r>
            <a:r>
              <a:rPr lang="es" b="1" dirty="0"/>
              <a:t>La participación en estas clases es requisito obligatorio para poder aprobar el curso.</a:t>
            </a:r>
            <a:endParaRPr b="1" dirty="0"/>
          </a:p>
        </p:txBody>
      </p:sp>
    </p:spTree>
    <p:extLst>
      <p:ext uri="{BB962C8B-B14F-4D97-AF65-F5344CB8AC3E}">
        <p14:creationId xmlns:p14="http://schemas.microsoft.com/office/powerpoint/2010/main" val="207675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Nuestro Compromiso</a:t>
            </a:r>
            <a:endParaRPr/>
          </a:p>
        </p:txBody>
      </p:sp>
      <p:sp>
        <p:nvSpPr>
          <p:cNvPr id="201" name="Google Shape;201;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a:bodyPr>
          <a:lstStyle/>
          <a:p>
            <a:pPr marL="457200" lvl="0" indent="-317500" algn="l" rtl="0">
              <a:lnSpc>
                <a:spcPct val="115000"/>
              </a:lnSpc>
              <a:spcBef>
                <a:spcPts val="0"/>
              </a:spcBef>
              <a:spcAft>
                <a:spcPts val="0"/>
              </a:spcAft>
              <a:buSzPts val="1400"/>
              <a:buChar char="●"/>
            </a:pPr>
            <a:r>
              <a:rPr lang="es" sz="1400" dirty="0"/>
              <a:t>Se centra en brindar una oferta académica amplia, actualizada y de calidad, con el propósito de equipar a nuestros estudiantes con las habilidades y conocimientos necesarios para enfrentar los desafíos del sector Informática (IT) y lograr una inserción laboral exitosa.</a:t>
            </a:r>
            <a:endParaRPr sz="1400" dirty="0"/>
          </a:p>
          <a:p>
            <a:pPr marL="457200" lvl="0" indent="-317500" algn="l" rtl="0">
              <a:lnSpc>
                <a:spcPct val="115000"/>
              </a:lnSpc>
              <a:spcBef>
                <a:spcPts val="0"/>
              </a:spcBef>
              <a:spcAft>
                <a:spcPts val="0"/>
              </a:spcAft>
              <a:buSzPts val="1400"/>
              <a:buChar char="●"/>
            </a:pPr>
            <a:r>
              <a:rPr lang="es" sz="1400" dirty="0"/>
              <a:t>Nos esforzamos por crear un espacio donde cada estudiante se sienta valorado y respaldado. Creemos que potenciamos el desarrollo personal y profesional de todos nuestros estudiantes, contribuyendo así a mejorar su empleabilidad y fortalecer el tejido social y económico de la comunidad.</a:t>
            </a:r>
            <a:endParaRPr sz="1400" dirty="0"/>
          </a:p>
          <a:p>
            <a:pPr marL="457200" lvl="0" indent="-317500" algn="l" rtl="0">
              <a:lnSpc>
                <a:spcPct val="115000"/>
              </a:lnSpc>
              <a:spcBef>
                <a:spcPts val="0"/>
              </a:spcBef>
              <a:spcAft>
                <a:spcPts val="0"/>
              </a:spcAft>
              <a:buSzPts val="1400"/>
              <a:buChar char="●"/>
            </a:pPr>
            <a:r>
              <a:rPr lang="es" sz="1400" dirty="0"/>
              <a:t>Nuestro compromiso es </a:t>
            </a:r>
            <a:r>
              <a:rPr lang="es" sz="1400" b="1" dirty="0"/>
              <a:t>ser un puente entre el mundo académico y el mercado laboral</a:t>
            </a:r>
            <a:r>
              <a:rPr lang="es" sz="1400" dirty="0"/>
              <a:t>, asegurando que los conocimientos adquiridos sean aplicables y valorados por las empresas e instituciones del sector.</a:t>
            </a:r>
            <a:endParaRPr sz="1400" dirty="0"/>
          </a:p>
          <a:p>
            <a:pPr marL="457200" lvl="0" indent="-317500" algn="l" rtl="0">
              <a:lnSpc>
                <a:spcPct val="115000"/>
              </a:lnSpc>
              <a:spcBef>
                <a:spcPts val="0"/>
              </a:spcBef>
              <a:spcAft>
                <a:spcPts val="0"/>
              </a:spcAft>
              <a:buSzPts val="1400"/>
              <a:buChar char="●"/>
            </a:pPr>
            <a:r>
              <a:rPr lang="es" sz="1400" dirty="0"/>
              <a:t>Nuestro enfoque se basa en el crecimiento y desarrollo integral de cada estudiante, preparándolos para enfrentar los retos cambiantes del mundo digital y convertirse en profesionales altamente capacitados y comprometidos con la excelencia.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bc4d31aaa3_0_560"/>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9900"/>
              <a:t>56.993</a:t>
            </a:r>
            <a:endParaRPr sz="9900"/>
          </a:p>
          <a:p>
            <a:pPr marL="0" lvl="0" indent="0" algn="ctr" rtl="0">
              <a:spcBef>
                <a:spcPts val="0"/>
              </a:spcBef>
              <a:spcAft>
                <a:spcPts val="0"/>
              </a:spcAft>
              <a:buNone/>
            </a:pPr>
            <a:r>
              <a:rPr lang="es" sz="5900"/>
              <a:t>Inscripciones</a:t>
            </a:r>
            <a:endParaRPr sz="5900"/>
          </a:p>
          <a:p>
            <a:pPr marL="0" lvl="0" indent="0" algn="ctr" rtl="0">
              <a:spcBef>
                <a:spcPts val="0"/>
              </a:spcBef>
              <a:spcAft>
                <a:spcPts val="0"/>
              </a:spcAft>
              <a:buNone/>
            </a:pPr>
            <a:r>
              <a:rPr lang="es" sz="4900"/>
              <a:t>en 2024</a:t>
            </a:r>
            <a:endParaRPr sz="4900"/>
          </a:p>
        </p:txBody>
      </p:sp>
    </p:spTree>
    <p:extLst>
      <p:ext uri="{BB962C8B-B14F-4D97-AF65-F5344CB8AC3E}">
        <p14:creationId xmlns:p14="http://schemas.microsoft.com/office/powerpoint/2010/main" val="297548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Compromiso y Apoyo para una Formación Exitosa</a:t>
            </a:r>
            <a:endParaRPr/>
          </a:p>
        </p:txBody>
      </p:sp>
      <p:sp>
        <p:nvSpPr>
          <p:cNvPr id="223" name="Google Shape;223;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ts val="1800"/>
              <a:buChar char="●"/>
            </a:pPr>
            <a:r>
              <a:rPr lang="es"/>
              <a:t>Es importante que tomen en cuenta el espacio que ocupan. Existe una alta demanda de personas que desean participar y, lamentablemente, no todos pudieron ser admitidos (más de 100 mil inscritos en 2023). </a:t>
            </a:r>
            <a:endParaRPr/>
          </a:p>
          <a:p>
            <a:pPr marL="457200" lvl="0" indent="-342900" algn="l" rtl="0">
              <a:lnSpc>
                <a:spcPct val="115000"/>
              </a:lnSpc>
              <a:spcBef>
                <a:spcPts val="0"/>
              </a:spcBef>
              <a:spcAft>
                <a:spcPts val="0"/>
              </a:spcAft>
              <a:buSzPts val="1800"/>
              <a:buChar char="●"/>
            </a:pPr>
            <a:r>
              <a:rPr lang="es" b="1"/>
              <a:t>Si tienen alguna dificultad para cursar, les pedimos que nos avisen lo antes posible para brindar la oportunidad a otros interesados.</a:t>
            </a:r>
            <a:endParaRPr b="1"/>
          </a:p>
          <a:p>
            <a:pPr marL="914400" lvl="1" indent="-317500" algn="l" rtl="0">
              <a:lnSpc>
                <a:spcPct val="115000"/>
              </a:lnSpc>
              <a:spcBef>
                <a:spcPts val="0"/>
              </a:spcBef>
              <a:spcAft>
                <a:spcPts val="0"/>
              </a:spcAft>
              <a:buSzPts val="1400"/>
              <a:buChar char="○"/>
            </a:pPr>
            <a:r>
              <a:rPr lang="es"/>
              <a:t>Si surgen imprevistos o complicaciones para cursar, les pedimos que lo comuniquen a su Tutor/a para poder ayudarlos a encontrar una solución adecuada.</a:t>
            </a:r>
            <a:endParaRPr/>
          </a:p>
          <a:p>
            <a:pPr marL="914400" lvl="1" indent="-317500" algn="l" rtl="0">
              <a:lnSpc>
                <a:spcPct val="115000"/>
              </a:lnSpc>
              <a:spcBef>
                <a:spcPts val="0"/>
              </a:spcBef>
              <a:spcAft>
                <a:spcPts val="0"/>
              </a:spcAft>
              <a:buSzPts val="1400"/>
              <a:buChar char="○"/>
            </a:pPr>
            <a:r>
              <a:rPr lang="es"/>
              <a:t>Estamos para apoyarlos y asegurarnos de que puedan continuar con su formación de la mejor manera posible.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36" name="Google Shape;236;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dirty="0"/>
              <a:t>Se otorga una constancia de participación en el programa</a:t>
            </a:r>
            <a:r>
              <a:rPr lang="es" dirty="0" smtClean="0"/>
              <a:t>..</a:t>
            </a:r>
            <a:endParaRPr dirty="0"/>
          </a:p>
          <a:p>
            <a:pPr marL="0" lvl="0" indent="0" algn="l" rtl="0">
              <a:lnSpc>
                <a:spcPct val="115000"/>
              </a:lnSpc>
              <a:spcBef>
                <a:spcPts val="1200"/>
              </a:spcBef>
              <a:spcAft>
                <a:spcPts val="0"/>
              </a:spcAft>
              <a:buSzPts val="1800"/>
              <a:buNone/>
            </a:pPr>
            <a:r>
              <a:rPr lang="es" b="1" dirty="0"/>
              <a:t>Requisitos para obtener el diploma:</a:t>
            </a:r>
            <a:endParaRPr b="1" dirty="0"/>
          </a:p>
          <a:p>
            <a:pPr marL="457200" lvl="0" indent="-342900" algn="l" rtl="0">
              <a:lnSpc>
                <a:spcPct val="115000"/>
              </a:lnSpc>
              <a:spcBef>
                <a:spcPts val="1200"/>
              </a:spcBef>
              <a:spcAft>
                <a:spcPts val="0"/>
              </a:spcAft>
              <a:buSzPts val="1800"/>
              <a:buChar char="●"/>
            </a:pPr>
            <a:r>
              <a:rPr lang="es" dirty="0"/>
              <a:t>Asistir al </a:t>
            </a:r>
            <a:r>
              <a:rPr lang="es" b="1" dirty="0"/>
              <a:t>65%</a:t>
            </a:r>
            <a:r>
              <a:rPr lang="es" dirty="0"/>
              <a:t> de las clases en vivo (sincrónicas)</a:t>
            </a:r>
            <a:endParaRPr dirty="0"/>
          </a:p>
          <a:p>
            <a:pPr marL="457200" lvl="0" indent="-342900" algn="l" rtl="0">
              <a:lnSpc>
                <a:spcPct val="115000"/>
              </a:lnSpc>
              <a:spcBef>
                <a:spcPts val="0"/>
              </a:spcBef>
              <a:spcAft>
                <a:spcPts val="0"/>
              </a:spcAft>
              <a:buSzPts val="1800"/>
              <a:buChar char="●"/>
            </a:pPr>
            <a:r>
              <a:rPr lang="es" dirty="0"/>
              <a:t>Acceder semanalmente al Aula Virtual</a:t>
            </a:r>
            <a:endParaRPr dirty="0"/>
          </a:p>
          <a:p>
            <a:pPr marL="457200" lvl="0" indent="-342900" algn="l" rtl="0">
              <a:lnSpc>
                <a:spcPct val="115000"/>
              </a:lnSpc>
              <a:spcBef>
                <a:spcPts val="0"/>
              </a:spcBef>
              <a:spcAft>
                <a:spcPts val="0"/>
              </a:spcAft>
              <a:buSzPts val="1800"/>
              <a:buChar char="●"/>
            </a:pPr>
            <a:r>
              <a:rPr lang="es" dirty="0"/>
              <a:t>Aprobar el Proyecto Web</a:t>
            </a:r>
            <a:endParaRPr dirty="0"/>
          </a:p>
          <a:p>
            <a:pPr marL="457200" lvl="0" indent="-342900" algn="l" rtl="0">
              <a:lnSpc>
                <a:spcPct val="115000"/>
              </a:lnSpc>
              <a:spcBef>
                <a:spcPts val="0"/>
              </a:spcBef>
              <a:spcAft>
                <a:spcPts val="0"/>
              </a:spcAft>
              <a:buSzPts val="1800"/>
              <a:buChar char="●"/>
            </a:pPr>
            <a:r>
              <a:rPr lang="es" dirty="0"/>
              <a:t>Aprobar y exponer el Proyecto Final Integrador</a:t>
            </a:r>
            <a:endParaRPr dirty="0"/>
          </a:p>
          <a:p>
            <a:pPr marL="457200" lvl="0" indent="-342900" algn="l" rtl="0">
              <a:lnSpc>
                <a:spcPct val="115000"/>
              </a:lnSpc>
              <a:spcBef>
                <a:spcPts val="0"/>
              </a:spcBef>
              <a:spcAft>
                <a:spcPts val="0"/>
              </a:spcAft>
              <a:buSzPts val="1800"/>
              <a:buChar char="●"/>
            </a:pPr>
            <a:r>
              <a:rPr lang="es" dirty="0"/>
              <a:t>Aprobar el EFI (Examen Final Integrador)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42" name="Google Shape;242;p20"/>
          <p:cNvSpPr txBox="1">
            <a:spLocks noGrp="1"/>
          </p:cNvSpPr>
          <p:nvPr>
            <p:ph type="body" idx="1"/>
          </p:nvPr>
        </p:nvSpPr>
        <p:spPr>
          <a:xfrm>
            <a:off x="311700" y="11452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s" sz="1600"/>
              <a:t>Descubre los proyectos realizados por nuestros egresados, aplicando los conocimientos adquiridos en el curso.</a:t>
            </a:r>
            <a:endParaRPr sz="1600"/>
          </a:p>
          <a:p>
            <a:pPr marL="0" lvl="0" indent="0" algn="l" rtl="0">
              <a:lnSpc>
                <a:spcPct val="115000"/>
              </a:lnSpc>
              <a:spcBef>
                <a:spcPts val="1200"/>
              </a:spcBef>
              <a:spcAft>
                <a:spcPts val="1200"/>
              </a:spcAft>
              <a:buSzPts val="1400"/>
              <a:buNone/>
            </a:pPr>
            <a:r>
              <a:rPr lang="es" sz="1600" b="1"/>
              <a:t>Galería de proyectos de egresados/as del Programa Codo a Codo: </a:t>
            </a:r>
            <a:r>
              <a:rPr lang="es" sz="1600" u="sng">
                <a:solidFill>
                  <a:schemeClr val="hlink"/>
                </a:solidFill>
                <a:hlinkClick r:id="rId3"/>
              </a:rPr>
              <a:t>https://agenciadeaprendizaje.bue.edu.ar/portfolio-egresados-codo-a-codo</a:t>
            </a:r>
            <a:r>
              <a:rPr lang="es" sz="1600"/>
              <a:t> </a:t>
            </a:r>
            <a:endParaRPr sz="1600"/>
          </a:p>
        </p:txBody>
      </p:sp>
      <p:grpSp>
        <p:nvGrpSpPr>
          <p:cNvPr id="243" name="Google Shape;243;p20"/>
          <p:cNvGrpSpPr/>
          <p:nvPr/>
        </p:nvGrpSpPr>
        <p:grpSpPr>
          <a:xfrm>
            <a:off x="4611866" y="1170123"/>
            <a:ext cx="4220429" cy="2521605"/>
            <a:chOff x="3538825" y="357800"/>
            <a:chExt cx="5357914" cy="3201225"/>
          </a:xfrm>
        </p:grpSpPr>
        <p:pic>
          <p:nvPicPr>
            <p:cNvPr id="244" name="Google Shape;244;p20"/>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45" name="Google Shape;245;p20"/>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46" name="Google Shape;246;p20"/>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47" name="Google Shape;247;p20"/>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Registro de Asistencia</a:t>
            </a:r>
            <a:endParaRPr/>
          </a:p>
        </p:txBody>
      </p:sp>
      <p:sp>
        <p:nvSpPr>
          <p:cNvPr id="253" name="Google Shape;253;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dirty="0"/>
              <a:t>Tendrás un enlace exclusivo para tu Comisión: Te proporcionaremos un formulario de asistencia único para tu curso. </a:t>
            </a:r>
            <a:r>
              <a:rPr lang="es" b="1" dirty="0"/>
              <a:t>El enlace será el mismo en todas las clases.</a:t>
            </a:r>
            <a:endParaRPr b="1" dirty="0"/>
          </a:p>
          <a:p>
            <a:pPr marL="0" lvl="0" indent="0" algn="l" rtl="0">
              <a:lnSpc>
                <a:spcPct val="115000"/>
              </a:lnSpc>
              <a:spcBef>
                <a:spcPts val="1200"/>
              </a:spcBef>
              <a:spcAft>
                <a:spcPts val="0"/>
              </a:spcAft>
              <a:buClr>
                <a:schemeClr val="dk1"/>
              </a:buClr>
              <a:buSzPts val="1100"/>
              <a:buFont typeface="Arial"/>
              <a:buNone/>
            </a:pPr>
            <a:r>
              <a:rPr lang="es" dirty="0"/>
              <a:t>La asistencia a las clases en vivo es obligatoria y se requiere alcanzar al menos el </a:t>
            </a:r>
            <a:r>
              <a:rPr lang="es" b="1" dirty="0">
                <a:solidFill>
                  <a:srgbClr val="7685E6"/>
                </a:solidFill>
              </a:rPr>
              <a:t>65% de asistencia</a:t>
            </a:r>
            <a:r>
              <a:rPr lang="es" dirty="0"/>
              <a:t> total.</a:t>
            </a:r>
            <a:endParaRPr dirty="0"/>
          </a:p>
          <a:p>
            <a:pPr marL="0" lvl="0" indent="0" algn="l" rtl="0">
              <a:lnSpc>
                <a:spcPct val="115000"/>
              </a:lnSpc>
              <a:spcBef>
                <a:spcPts val="1200"/>
              </a:spcBef>
              <a:spcAft>
                <a:spcPts val="0"/>
              </a:spcAft>
              <a:buClr>
                <a:schemeClr val="dk1"/>
              </a:buClr>
              <a:buSzPts val="1100"/>
              <a:buFont typeface="Arial"/>
              <a:buNone/>
            </a:pPr>
            <a:r>
              <a:rPr lang="es" dirty="0"/>
              <a:t>Recuerda marcar tu presente durante la clase cuando el Instructor lo indique, ya que el registro es automático y no podrá ser modificado</a:t>
            </a:r>
            <a:r>
              <a:rPr lang="es" dirty="0" smtClean="0"/>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bc4d31aaa3_0_83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130"/>
              <a:t>¿Qué conviene estudiar? 10 carreras con salida laboral…</a:t>
            </a:r>
            <a:endParaRPr sz="2130"/>
          </a:p>
        </p:txBody>
      </p:sp>
      <p:sp>
        <p:nvSpPr>
          <p:cNvPr id="266" name="Google Shape;266;g2bc4d31aaa3_0_837"/>
          <p:cNvSpPr txBox="1">
            <a:spLocks noGrp="1"/>
          </p:cNvSpPr>
          <p:nvPr>
            <p:ph type="body" idx="1"/>
          </p:nvPr>
        </p:nvSpPr>
        <p:spPr>
          <a:xfrm>
            <a:off x="432025" y="1609675"/>
            <a:ext cx="3847800" cy="1736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7685E6"/>
              </a:buClr>
              <a:buSzPts val="1800"/>
              <a:buChar char="●"/>
            </a:pPr>
            <a:r>
              <a:rPr lang="es" b="1">
                <a:solidFill>
                  <a:srgbClr val="7685E6"/>
                </a:solidFill>
              </a:rPr>
              <a:t>Programación</a:t>
            </a:r>
            <a:endParaRPr b="1">
              <a:solidFill>
                <a:srgbClr val="7685E6"/>
              </a:solidFill>
            </a:endParaRPr>
          </a:p>
          <a:p>
            <a:pPr marL="457200" lvl="0" indent="-342900" algn="l" rtl="0">
              <a:spcBef>
                <a:spcPts val="0"/>
              </a:spcBef>
              <a:spcAft>
                <a:spcPts val="0"/>
              </a:spcAft>
              <a:buSzPts val="1800"/>
              <a:buChar char="●"/>
            </a:pPr>
            <a:r>
              <a:rPr lang="es"/>
              <a:t>Ingeniería</a:t>
            </a:r>
            <a:endParaRPr/>
          </a:p>
          <a:p>
            <a:pPr marL="457200" lvl="0" indent="-342900" algn="l" rtl="0">
              <a:spcBef>
                <a:spcPts val="0"/>
              </a:spcBef>
              <a:spcAft>
                <a:spcPts val="0"/>
              </a:spcAft>
              <a:buSzPts val="1800"/>
              <a:buChar char="●"/>
            </a:pPr>
            <a:r>
              <a:rPr lang="es"/>
              <a:t>Marketing Digital</a:t>
            </a:r>
            <a:endParaRPr/>
          </a:p>
          <a:p>
            <a:pPr marL="457200" lvl="0" indent="-342900" algn="l" rtl="0">
              <a:spcBef>
                <a:spcPts val="0"/>
              </a:spcBef>
              <a:spcAft>
                <a:spcPts val="0"/>
              </a:spcAft>
              <a:buSzPts val="1800"/>
              <a:buChar char="●"/>
            </a:pPr>
            <a:r>
              <a:rPr lang="es"/>
              <a:t>Enfermería</a:t>
            </a:r>
            <a:endParaRPr/>
          </a:p>
          <a:p>
            <a:pPr marL="457200" lvl="0" indent="-342900" algn="l" rtl="0">
              <a:spcBef>
                <a:spcPts val="0"/>
              </a:spcBef>
              <a:spcAft>
                <a:spcPts val="0"/>
              </a:spcAft>
              <a:buClr>
                <a:srgbClr val="7685E6"/>
              </a:buClr>
              <a:buSzPts val="1800"/>
              <a:buChar char="●"/>
            </a:pPr>
            <a:r>
              <a:rPr lang="es" b="1">
                <a:solidFill>
                  <a:srgbClr val="7685E6"/>
                </a:solidFill>
              </a:rPr>
              <a:t>Data Science</a:t>
            </a:r>
            <a:endParaRPr/>
          </a:p>
        </p:txBody>
      </p:sp>
      <p:sp>
        <p:nvSpPr>
          <p:cNvPr id="267" name="Google Shape;267;g2bc4d31aaa3_0_837"/>
          <p:cNvSpPr txBox="1"/>
          <p:nvPr/>
        </p:nvSpPr>
        <p:spPr>
          <a:xfrm>
            <a:off x="3723750" y="1609675"/>
            <a:ext cx="50913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7685E6"/>
              </a:buClr>
              <a:buSzPts val="1800"/>
              <a:buFont typeface="Montserrat"/>
              <a:buChar char="●"/>
            </a:pPr>
            <a:r>
              <a:rPr lang="es" sz="1800" b="1">
                <a:solidFill>
                  <a:srgbClr val="7685E6"/>
                </a:solidFill>
                <a:latin typeface="Montserrat"/>
                <a:ea typeface="Montserrat"/>
                <a:cs typeface="Montserrat"/>
                <a:sym typeface="Montserrat"/>
              </a:rPr>
              <a:t>Diseño UX/UI</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Negocios Digitales</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Biotecnología</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Logística</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Energías Renovables</a:t>
            </a:r>
            <a:endParaRPr/>
          </a:p>
        </p:txBody>
      </p:sp>
      <p:pic>
        <p:nvPicPr>
          <p:cNvPr id="268" name="Google Shape;268;g2bc4d31aaa3_0_837"/>
          <p:cNvPicPr preferRelativeResize="0"/>
          <p:nvPr/>
        </p:nvPicPr>
        <p:blipFill>
          <a:blip r:embed="rId3">
            <a:alphaModFix/>
          </a:blip>
          <a:stretch>
            <a:fillRect/>
          </a:stretch>
        </p:blipFill>
        <p:spPr>
          <a:xfrm>
            <a:off x="7409475" y="1761500"/>
            <a:ext cx="1188050" cy="1188050"/>
          </a:xfrm>
          <a:prstGeom prst="rect">
            <a:avLst/>
          </a:prstGeom>
          <a:noFill/>
          <a:ln>
            <a:noFill/>
          </a:ln>
        </p:spPr>
      </p:pic>
    </p:spTree>
    <p:extLst>
      <p:ext uri="{BB962C8B-B14F-4D97-AF65-F5344CB8AC3E}">
        <p14:creationId xmlns:p14="http://schemas.microsoft.com/office/powerpoint/2010/main" val="217345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1" name="Google Shape;271;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42857"/>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42857"/>
              <a:buNone/>
            </a:pPr>
            <a:r>
              <a:rPr lang="es" b="1"/>
              <a:t>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42857"/>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optativos de autocorrección (con fecha de vencimiento cada 2 semanas)</a:t>
            </a:r>
            <a:endParaRPr/>
          </a:p>
          <a:p>
            <a:pPr marL="0" lvl="0" indent="0" algn="l" rtl="0">
              <a:lnSpc>
                <a:spcPct val="115000"/>
              </a:lnSpc>
              <a:spcBef>
                <a:spcPts val="1200"/>
              </a:spcBef>
              <a:spcAft>
                <a:spcPts val="0"/>
              </a:spcAft>
              <a:buClr>
                <a:schemeClr val="dk1"/>
              </a:buClr>
              <a:buSzPct val="61109"/>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estudiante</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42857"/>
              <a:buNone/>
            </a:pPr>
            <a:r>
              <a:rPr lang="es" b="1"/>
              <a:t>Nota</a:t>
            </a:r>
            <a:r>
              <a:rPr lang="es"/>
              <a:t>: la contraseña la deben cambiar al ingresar por primera vez y completar su foto de perfil.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 y Aula Virtual</a:t>
            </a:r>
            <a:endParaRPr/>
          </a:p>
        </p:txBody>
      </p:sp>
      <p:sp>
        <p:nvSpPr>
          <p:cNvPr id="277" name="Google Shape;277;p25"/>
          <p:cNvSpPr txBox="1">
            <a:spLocks noGrp="1"/>
          </p:cNvSpPr>
          <p:nvPr>
            <p:ph type="body" idx="1"/>
          </p:nvPr>
        </p:nvSpPr>
        <p:spPr>
          <a:xfrm>
            <a:off x="432025" y="1297675"/>
            <a:ext cx="8280000" cy="33180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ts val="1800"/>
              <a:buChar char="●"/>
            </a:pPr>
            <a:r>
              <a:rPr lang="es"/>
              <a:t>El Aula Virtual es de </a:t>
            </a:r>
            <a:r>
              <a:rPr lang="es" b="1"/>
              <a:t>uso obligatorio</a:t>
            </a:r>
            <a:r>
              <a:rPr lang="es"/>
              <a:t> y será nuestro principal medio de contacto.</a:t>
            </a:r>
            <a:endParaRPr/>
          </a:p>
          <a:p>
            <a:pPr marL="457200" lvl="0" indent="-342900" algn="l" rtl="0">
              <a:lnSpc>
                <a:spcPct val="115000"/>
              </a:lnSpc>
              <a:spcBef>
                <a:spcPts val="0"/>
              </a:spcBef>
              <a:spcAft>
                <a:spcPts val="0"/>
              </a:spcAft>
              <a:buSzPts val="1800"/>
              <a:buChar char="●"/>
            </a:pPr>
            <a:r>
              <a:rPr lang="es" b="1"/>
              <a:t>Revisá diariamente la Cartelera</a:t>
            </a:r>
            <a:r>
              <a:rPr lang="es"/>
              <a:t> de Novedades para información importante.</a:t>
            </a:r>
            <a:endParaRPr/>
          </a:p>
          <a:p>
            <a:pPr marL="457200" lvl="0" indent="-342900" algn="l" rtl="0">
              <a:lnSpc>
                <a:spcPct val="115000"/>
              </a:lnSpc>
              <a:spcBef>
                <a:spcPts val="0"/>
              </a:spcBef>
              <a:spcAft>
                <a:spcPts val="0"/>
              </a:spcAft>
              <a:buSzPts val="1800"/>
              <a:buChar char="●"/>
            </a:pPr>
            <a:r>
              <a:rPr lang="es"/>
              <a:t>Podés utilizar la </a:t>
            </a:r>
            <a:r>
              <a:rPr lang="es" b="1"/>
              <a:t>app de Moodle</a:t>
            </a:r>
            <a:r>
              <a:rPr lang="es"/>
              <a:t> para acceder al Aula Virtual también desde tu celular.</a:t>
            </a:r>
            <a:endParaRPr/>
          </a:p>
          <a:p>
            <a:pPr marL="457200" lvl="0" indent="-342900" algn="l" rtl="0">
              <a:lnSpc>
                <a:spcPct val="115000"/>
              </a:lnSpc>
              <a:spcBef>
                <a:spcPts val="0"/>
              </a:spcBef>
              <a:spcAft>
                <a:spcPts val="0"/>
              </a:spcAft>
              <a:buSzPts val="1800"/>
              <a:buChar char="●"/>
            </a:pPr>
            <a:r>
              <a:rPr lang="es"/>
              <a:t>Para promover nuestra comunidad educativa, utilizaremos </a:t>
            </a:r>
            <a:r>
              <a:rPr lang="es" b="1"/>
              <a:t>Discord</a:t>
            </a:r>
            <a:r>
              <a:rPr lang="es"/>
              <a:t>:</a:t>
            </a:r>
            <a:endParaRPr/>
          </a:p>
          <a:p>
            <a:pPr marL="914400" lvl="1" indent="-317500" algn="l" rtl="0">
              <a:lnSpc>
                <a:spcPct val="115000"/>
              </a:lnSpc>
              <a:spcBef>
                <a:spcPts val="0"/>
              </a:spcBef>
              <a:spcAft>
                <a:spcPts val="0"/>
              </a:spcAft>
              <a:buSzPts val="1400"/>
              <a:buChar char="○"/>
            </a:pPr>
            <a:r>
              <a:rPr lang="es"/>
              <a:t>Plataforma para intercambio de mensajes y materiales entre todos los estudiantes.</a:t>
            </a:r>
            <a:endParaRPr/>
          </a:p>
          <a:p>
            <a:pPr marL="914400" lvl="1" indent="-317500" algn="l" rtl="0">
              <a:lnSpc>
                <a:spcPct val="115000"/>
              </a:lnSpc>
              <a:spcBef>
                <a:spcPts val="0"/>
              </a:spcBef>
              <a:spcAft>
                <a:spcPts val="0"/>
              </a:spcAft>
              <a:buSzPts val="1400"/>
              <a:buChar char="○"/>
            </a:pPr>
            <a:r>
              <a:rPr lang="es"/>
              <a:t>Próximamente recibirás los datos para unirte al servidor. Se habilitará en las próximas semanas.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0" name="Google Shape;150;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bc4d31aaa3_0_97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Evita que nuestros correos caigan en SPAM</a:t>
            </a:r>
            <a:endParaRPr/>
          </a:p>
        </p:txBody>
      </p:sp>
      <p:sp>
        <p:nvSpPr>
          <p:cNvPr id="286" name="Google Shape;286;g2bc4d31aaa3_0_978"/>
          <p:cNvSpPr txBox="1">
            <a:spLocks noGrp="1"/>
          </p:cNvSpPr>
          <p:nvPr>
            <p:ph type="body" idx="1"/>
          </p:nvPr>
        </p:nvSpPr>
        <p:spPr>
          <a:xfrm>
            <a:off x="432025" y="1304875"/>
            <a:ext cx="8280000" cy="51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Agregá </a:t>
            </a:r>
            <a:r>
              <a:rPr lang="es" b="1"/>
              <a:t>@bue.edu.ar</a:t>
            </a:r>
            <a:r>
              <a:rPr lang="es"/>
              <a:t> como remitente seguro en tu correo. </a:t>
            </a:r>
            <a:endParaRPr/>
          </a:p>
        </p:txBody>
      </p:sp>
      <p:pic>
        <p:nvPicPr>
          <p:cNvPr id="287" name="Google Shape;287;g2bc4d31aaa3_0_978"/>
          <p:cNvPicPr preferRelativeResize="0"/>
          <p:nvPr/>
        </p:nvPicPr>
        <p:blipFill>
          <a:blip r:embed="rId3">
            <a:alphaModFix/>
          </a:blip>
          <a:stretch>
            <a:fillRect/>
          </a:stretch>
        </p:blipFill>
        <p:spPr>
          <a:xfrm>
            <a:off x="601550" y="1854775"/>
            <a:ext cx="510300" cy="510300"/>
          </a:xfrm>
          <a:prstGeom prst="rect">
            <a:avLst/>
          </a:prstGeom>
          <a:noFill/>
          <a:ln>
            <a:noFill/>
          </a:ln>
        </p:spPr>
      </p:pic>
      <p:sp>
        <p:nvSpPr>
          <p:cNvPr id="288" name="Google Shape;288;g2bc4d31aaa3_0_978"/>
          <p:cNvSpPr txBox="1"/>
          <p:nvPr/>
        </p:nvSpPr>
        <p:spPr>
          <a:xfrm>
            <a:off x="1174250" y="1939363"/>
            <a:ext cx="77595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00">
                <a:solidFill>
                  <a:schemeClr val="dk2"/>
                </a:solidFill>
                <a:latin typeface="Montserrat"/>
                <a:ea typeface="Montserrat"/>
                <a:cs typeface="Montserrat"/>
                <a:sym typeface="Montserrat"/>
              </a:rPr>
              <a:t>Así te aseguras de recibir toda la información del programa sin problemas.</a:t>
            </a:r>
            <a:endParaRPr sz="1200"/>
          </a:p>
        </p:txBody>
      </p:sp>
    </p:spTree>
    <p:extLst>
      <p:ext uri="{BB962C8B-B14F-4D97-AF65-F5344CB8AC3E}">
        <p14:creationId xmlns:p14="http://schemas.microsoft.com/office/powerpoint/2010/main" val="3375755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bc4d31aaa3_0_111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Clases sincrónicas</a:t>
            </a:r>
            <a:endParaRPr/>
          </a:p>
        </p:txBody>
      </p:sp>
      <p:sp>
        <p:nvSpPr>
          <p:cNvPr id="294" name="Google Shape;294;g2bc4d31aaa3_0_111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Participarás en 2 clases en línea en vivo cada semana.</a:t>
            </a:r>
            <a:endParaRPr/>
          </a:p>
          <a:p>
            <a:pPr marL="457200" lvl="0" indent="-342900" algn="l" rtl="0">
              <a:spcBef>
                <a:spcPts val="0"/>
              </a:spcBef>
              <a:spcAft>
                <a:spcPts val="0"/>
              </a:spcAft>
              <a:buSzPts val="1800"/>
              <a:buChar char="●"/>
            </a:pPr>
            <a:r>
              <a:rPr lang="es"/>
              <a:t>Las clases se llevarán a cabo a través de </a:t>
            </a:r>
            <a:r>
              <a:rPr lang="es" b="1"/>
              <a:t>Google Meet.</a:t>
            </a:r>
            <a:endParaRPr b="1"/>
          </a:p>
          <a:p>
            <a:pPr marL="457200" lvl="0" indent="-342900" algn="l" rtl="0">
              <a:spcBef>
                <a:spcPts val="0"/>
              </a:spcBef>
              <a:spcAft>
                <a:spcPts val="0"/>
              </a:spcAft>
              <a:buSzPts val="1800"/>
              <a:buChar char="●"/>
            </a:pPr>
            <a:r>
              <a:rPr lang="es"/>
              <a:t>Es obligatoria la asistencia a las clases en vivo.</a:t>
            </a:r>
            <a:endParaRPr/>
          </a:p>
          <a:p>
            <a:pPr marL="457200" lvl="0" indent="-342900" algn="l" rtl="0">
              <a:spcBef>
                <a:spcPts val="0"/>
              </a:spcBef>
              <a:spcAft>
                <a:spcPts val="0"/>
              </a:spcAft>
              <a:buSzPts val="1800"/>
              <a:buChar char="●"/>
            </a:pPr>
            <a:r>
              <a:rPr lang="es" b="1"/>
              <a:t>Recordá habilitar tu cámara en todas tus clases.</a:t>
            </a:r>
            <a:endParaRPr b="1"/>
          </a:p>
          <a:p>
            <a:pPr marL="457200" lvl="0" indent="-342900" algn="l" rtl="0">
              <a:spcBef>
                <a:spcPts val="0"/>
              </a:spcBef>
              <a:spcAft>
                <a:spcPts val="0"/>
              </a:spcAft>
              <a:buSzPts val="1800"/>
              <a:buChar char="●"/>
            </a:pPr>
            <a:r>
              <a:rPr lang="es" b="1"/>
              <a:t>Colocar nombre y apellido para poder identificarte.</a:t>
            </a:r>
            <a:endParaRPr b="1"/>
          </a:p>
          <a:p>
            <a:pPr marL="457200" lvl="0" indent="-342900" algn="l" rtl="0">
              <a:spcBef>
                <a:spcPts val="0"/>
              </a:spcBef>
              <a:spcAft>
                <a:spcPts val="0"/>
              </a:spcAft>
              <a:buSzPts val="1800"/>
              <a:buChar char="●"/>
            </a:pPr>
            <a:r>
              <a:rPr lang="es"/>
              <a:t>Muchas de las clases contienen ejercicios de práctica para lo cual </a:t>
            </a:r>
            <a:r>
              <a:rPr lang="es" b="1"/>
              <a:t>necesitas estar conectado desde una computadora</a:t>
            </a:r>
            <a:r>
              <a:rPr lang="es"/>
              <a:t> y no podrán ser realizados desde un celular.</a:t>
            </a:r>
            <a:endParaRPr/>
          </a:p>
        </p:txBody>
      </p:sp>
    </p:spTree>
    <p:extLst>
      <p:ext uri="{BB962C8B-B14F-4D97-AF65-F5344CB8AC3E}">
        <p14:creationId xmlns:p14="http://schemas.microsoft.com/office/powerpoint/2010/main" val="393552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bc4d31aaa3_0_125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Proceso de Validación de tu documentación</a:t>
            </a:r>
            <a:endParaRPr/>
          </a:p>
        </p:txBody>
      </p:sp>
      <p:sp>
        <p:nvSpPr>
          <p:cNvPr id="300" name="Google Shape;300;g2bc4d31aaa3_0_125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Durante las próximas semanas, recibirán un formulario por parte de su Tutor/a para validar la documentación. Deberán completar el formulario con la siguiente documentación:</a:t>
            </a:r>
            <a:endParaRPr/>
          </a:p>
          <a:p>
            <a:pPr marL="457200" lvl="0" indent="-342900" algn="l" rtl="0">
              <a:spcBef>
                <a:spcPts val="0"/>
              </a:spcBef>
              <a:spcAft>
                <a:spcPts val="0"/>
              </a:spcAft>
              <a:buSzPts val="1800"/>
              <a:buChar char="●"/>
            </a:pPr>
            <a:r>
              <a:rPr lang="es" b="1"/>
              <a:t>Documento de identidad.</a:t>
            </a:r>
            <a:endParaRPr b="1"/>
          </a:p>
          <a:p>
            <a:pPr marL="457200" lvl="0" indent="-342900" algn="l" rtl="0">
              <a:spcBef>
                <a:spcPts val="0"/>
              </a:spcBef>
              <a:spcAft>
                <a:spcPts val="0"/>
              </a:spcAft>
              <a:buSzPts val="1800"/>
              <a:buChar char="●"/>
            </a:pPr>
            <a:r>
              <a:rPr lang="es" b="1"/>
              <a:t>Título secundario</a:t>
            </a:r>
            <a:r>
              <a:rPr lang="es"/>
              <a:t> completo o superior.</a:t>
            </a:r>
            <a:endParaRPr/>
          </a:p>
          <a:p>
            <a:pPr marL="914400" lvl="1" indent="-317500" algn="l" rtl="0">
              <a:spcBef>
                <a:spcPts val="0"/>
              </a:spcBef>
              <a:spcAft>
                <a:spcPts val="0"/>
              </a:spcAft>
              <a:buSzPts val="1400"/>
              <a:buChar char="○"/>
            </a:pPr>
            <a:r>
              <a:rPr lang="es"/>
              <a:t>Los estudiantes extranjeros no necesitan legalizar el título.</a:t>
            </a:r>
            <a:endParaRPr/>
          </a:p>
          <a:p>
            <a:pPr marL="914400" lvl="1" indent="-317500" algn="l" rtl="0">
              <a:spcBef>
                <a:spcPts val="0"/>
              </a:spcBef>
              <a:spcAft>
                <a:spcPts val="0"/>
              </a:spcAft>
              <a:buSzPts val="1400"/>
              <a:buChar char="○"/>
            </a:pPr>
            <a:r>
              <a:rPr lang="es"/>
              <a:t>No podrán cursar si tienen materias previas pendientes.</a:t>
            </a:r>
            <a:endParaRPr/>
          </a:p>
          <a:p>
            <a:pPr marL="457200" lvl="0" indent="-342900" algn="l" rtl="0">
              <a:spcBef>
                <a:spcPts val="0"/>
              </a:spcBef>
              <a:spcAft>
                <a:spcPts val="0"/>
              </a:spcAft>
              <a:buSzPts val="1800"/>
              <a:buChar char="●"/>
            </a:pPr>
            <a:r>
              <a:rPr lang="es"/>
              <a:t>Es necesario ser </a:t>
            </a:r>
            <a:r>
              <a:rPr lang="es" b="1"/>
              <a:t>mayor de edad </a:t>
            </a:r>
            <a:r>
              <a:rPr lang="es"/>
              <a:t>(18 años o más).</a:t>
            </a:r>
            <a:endParaRPr/>
          </a:p>
          <a:p>
            <a:pPr marL="457200" lvl="0" indent="-342900" algn="l" rtl="0">
              <a:spcBef>
                <a:spcPts val="0"/>
              </a:spcBef>
              <a:spcAft>
                <a:spcPts val="0"/>
              </a:spcAft>
              <a:buSzPts val="1800"/>
              <a:buChar char="●"/>
            </a:pPr>
            <a:r>
              <a:rPr lang="es" b="1"/>
              <a:t>Tienen 15 días para completar y enviar la documentación</a:t>
            </a:r>
            <a:r>
              <a:rPr lang="es"/>
              <a:t> desde el momento en que reciban el formulario. Si no cumplen con el plazo, lamentablemente, serán dados de baja del curso.</a:t>
            </a:r>
            <a:endParaRPr/>
          </a:p>
        </p:txBody>
      </p:sp>
    </p:spTree>
    <p:extLst>
      <p:ext uri="{BB962C8B-B14F-4D97-AF65-F5344CB8AC3E}">
        <p14:creationId xmlns:p14="http://schemas.microsoft.com/office/powerpoint/2010/main" val="253762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a:t>Aprender a programar es aprender a pensar.</a:t>
            </a:r>
            <a:endParaRPr/>
          </a:p>
        </p:txBody>
      </p:sp>
      <p:sp>
        <p:nvSpPr>
          <p:cNvPr id="311" name="Google Shape;311;p33"/>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Clr>
                <a:schemeClr val="dk1"/>
              </a:buClr>
              <a:buSzPts val="1100"/>
              <a:buFont typeface="Arial"/>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6" name="Google Shape;156;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a:t>Cada año, el sector del software experimenta un crecimiento significativo, generando una creciente demanda de profesionales calificados.</a:t>
            </a:r>
            <a:endParaRPr/>
          </a:p>
          <a:p>
            <a:pPr marL="0" lvl="0" indent="0" algn="l" rtl="0">
              <a:lnSpc>
                <a:spcPct val="100000"/>
              </a:lnSpc>
              <a:spcBef>
                <a:spcPts val="0"/>
              </a:spcBef>
              <a:spcAft>
                <a:spcPts val="0"/>
              </a:spcAft>
              <a:buSzPts val="1700"/>
              <a:buNone/>
            </a:pPr>
            <a:r>
              <a:rPr lang="es"/>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2" name="Google Shape;162;p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marL="457200" lvl="0" indent="-342900" algn="l" rtl="0">
              <a:lnSpc>
                <a:spcPct val="115000"/>
              </a:lnSpc>
              <a:spcBef>
                <a:spcPts val="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bc4d31aaa3_0_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Ofrecemos 8 opciones de aprendizaje</a:t>
            </a:r>
            <a:endParaRPr/>
          </a:p>
        </p:txBody>
      </p:sp>
      <p:sp>
        <p:nvSpPr>
          <p:cNvPr id="168" name="Google Shape;168;g2bc4d31aaa3_0_0"/>
          <p:cNvSpPr txBox="1">
            <a:spLocks noGrp="1"/>
          </p:cNvSpPr>
          <p:nvPr>
            <p:ph type="body" idx="1"/>
          </p:nvPr>
        </p:nvSpPr>
        <p:spPr>
          <a:xfrm>
            <a:off x="432025" y="1304875"/>
            <a:ext cx="8280000" cy="33180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Programación Inicial</a:t>
            </a:r>
            <a:endParaRPr/>
          </a:p>
          <a:p>
            <a:pPr marL="457200" lvl="0" indent="-342900" algn="l" rtl="0">
              <a:spcBef>
                <a:spcPts val="0"/>
              </a:spcBef>
              <a:spcAft>
                <a:spcPts val="0"/>
              </a:spcAft>
              <a:buSzPts val="1800"/>
              <a:buChar char="●"/>
            </a:pPr>
            <a:r>
              <a:rPr lang="es"/>
              <a:t>Full Stack Python</a:t>
            </a:r>
            <a:endParaRPr/>
          </a:p>
          <a:p>
            <a:pPr marL="457200" lvl="0" indent="-342900" algn="l" rtl="0">
              <a:spcBef>
                <a:spcPts val="0"/>
              </a:spcBef>
              <a:spcAft>
                <a:spcPts val="0"/>
              </a:spcAft>
              <a:buSzPts val="1800"/>
              <a:buChar char="●"/>
            </a:pPr>
            <a:r>
              <a:rPr lang="es"/>
              <a:t>Full Stack Java</a:t>
            </a:r>
            <a:endParaRPr/>
          </a:p>
          <a:p>
            <a:pPr marL="457200" lvl="0" indent="-342900" algn="l" rtl="0">
              <a:spcBef>
                <a:spcPts val="0"/>
              </a:spcBef>
              <a:spcAft>
                <a:spcPts val="0"/>
              </a:spcAft>
              <a:buSzPts val="1800"/>
              <a:buChar char="●"/>
            </a:pPr>
            <a:r>
              <a:rPr lang="es" b="1">
                <a:solidFill>
                  <a:srgbClr val="7685E6"/>
                </a:solidFill>
              </a:rPr>
              <a:t>Full Stack Node.js</a:t>
            </a:r>
            <a:endParaRPr b="1">
              <a:solidFill>
                <a:srgbClr val="7685E6"/>
              </a:solidFill>
            </a:endParaRPr>
          </a:p>
          <a:p>
            <a:pPr marL="457200" lvl="0" indent="-342900" algn="l" rtl="0">
              <a:spcBef>
                <a:spcPts val="0"/>
              </a:spcBef>
              <a:spcAft>
                <a:spcPts val="0"/>
              </a:spcAft>
              <a:buSzPts val="1800"/>
              <a:buChar char="●"/>
            </a:pPr>
            <a:r>
              <a:rPr lang="es"/>
              <a:t>Full Stack PHP</a:t>
            </a:r>
            <a:endParaRPr/>
          </a:p>
          <a:p>
            <a:pPr marL="457200" lvl="0" indent="-342900" algn="l" rtl="0">
              <a:spcBef>
                <a:spcPts val="0"/>
              </a:spcBef>
              <a:spcAft>
                <a:spcPts val="0"/>
              </a:spcAft>
              <a:buSzPts val="1800"/>
              <a:buChar char="●"/>
            </a:pPr>
            <a:r>
              <a:rPr lang="es"/>
              <a:t>Diseño UX/UI</a:t>
            </a:r>
            <a:endParaRPr>
              <a:solidFill>
                <a:srgbClr val="7685E6"/>
              </a:solidFill>
            </a:endParaRPr>
          </a:p>
          <a:p>
            <a:pPr marL="457200" lvl="0" indent="-342900" algn="l" rtl="0">
              <a:spcBef>
                <a:spcPts val="0"/>
              </a:spcBef>
              <a:spcAft>
                <a:spcPts val="0"/>
              </a:spcAft>
              <a:buSzPts val="1800"/>
              <a:buChar char="●"/>
            </a:pPr>
            <a:r>
              <a:rPr lang="es"/>
              <a:t>Testing &amp; QA</a:t>
            </a:r>
            <a:endParaRPr b="1">
              <a:solidFill>
                <a:srgbClr val="7685E6"/>
              </a:solidFill>
            </a:endParaRPr>
          </a:p>
          <a:p>
            <a:pPr marL="457200" lvl="0" indent="-342900" algn="l" rtl="0">
              <a:spcBef>
                <a:spcPts val="0"/>
              </a:spcBef>
              <a:spcAft>
                <a:spcPts val="0"/>
              </a:spcAft>
              <a:buSzPts val="1800"/>
              <a:buChar char="●"/>
            </a:pPr>
            <a:r>
              <a:rPr lang="es"/>
              <a:t>Big Data/Ciencia de Datos</a:t>
            </a:r>
            <a:endParaRPr/>
          </a:p>
          <a:p>
            <a:pPr marL="0" lvl="0" indent="0" algn="l" rtl="0">
              <a:spcBef>
                <a:spcPts val="0"/>
              </a:spcBef>
              <a:spcAft>
                <a:spcPts val="0"/>
              </a:spcAft>
              <a:buClr>
                <a:schemeClr val="dk1"/>
              </a:buClr>
              <a:buSzPts val="1100"/>
              <a:buFont typeface="Arial"/>
              <a:buNone/>
            </a:pPr>
            <a:r>
              <a:rPr lang="es"/>
              <a:t>Los cursos son </a:t>
            </a:r>
            <a:r>
              <a:rPr lang="es" b="1"/>
              <a:t>gratuitos</a:t>
            </a:r>
            <a:r>
              <a:rPr lang="es"/>
              <a:t> y tienen una duración de </a:t>
            </a:r>
            <a:r>
              <a:rPr lang="es" b="1"/>
              <a:t>20 semanas</a:t>
            </a:r>
            <a:r>
              <a:rPr lang="es"/>
              <a:t>.</a:t>
            </a:r>
            <a:endParaRPr/>
          </a:p>
          <a:p>
            <a:pPr marL="0" lvl="0" indent="0" algn="l" rtl="0">
              <a:spcBef>
                <a:spcPts val="0"/>
              </a:spcBef>
              <a:spcAft>
                <a:spcPts val="0"/>
              </a:spcAft>
              <a:buNone/>
            </a:pPr>
            <a:endParaRPr b="1">
              <a:solidFill>
                <a:srgbClr val="7685E6"/>
              </a:solidFill>
            </a:endParaRPr>
          </a:p>
        </p:txBody>
      </p:sp>
    </p:spTree>
    <p:extLst>
      <p:ext uri="{BB962C8B-B14F-4D97-AF65-F5344CB8AC3E}">
        <p14:creationId xmlns:p14="http://schemas.microsoft.com/office/powerpoint/2010/main" val="68904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74" name="Google Shape;174;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 y Preguntas frecuentes:</a:t>
            </a:r>
            <a:r>
              <a:rPr lang="es"/>
              <a:t> </a:t>
            </a:r>
            <a:r>
              <a:rPr lang="es" u="sng">
                <a:solidFill>
                  <a:schemeClr val="hlink"/>
                </a:solidFill>
                <a:hlinkClick r:id="rId3"/>
              </a:rPr>
              <a:t>https://agenciadeaprendizaje.bue.edu.ar/codo-a-codo/</a:t>
            </a:r>
            <a:r>
              <a:rPr lang="es"/>
              <a:t>  </a:t>
            </a:r>
            <a:endParaRPr/>
          </a:p>
          <a:p>
            <a:pPr marL="457200" lvl="0" indent="-342900" algn="l" rtl="0">
              <a:lnSpc>
                <a:spcPct val="115000"/>
              </a:lnSpc>
              <a:spcBef>
                <a:spcPts val="0"/>
              </a:spcBef>
              <a:spcAft>
                <a:spcPts val="0"/>
              </a:spcAft>
              <a:buSzPts val="1800"/>
              <a:buChar char="●"/>
            </a:pPr>
            <a:r>
              <a:rPr lang="es" b="1"/>
              <a:t>Guía del estudiante:</a:t>
            </a:r>
            <a:r>
              <a:rPr lang="es"/>
              <a:t> enviada por tu Tutor/a.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bc4d31aaa3_0_139"/>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Requisitos y Modalidad</a:t>
            </a:r>
            <a:endParaRPr/>
          </a:p>
        </p:txBody>
      </p:sp>
      <p:sp>
        <p:nvSpPr>
          <p:cNvPr id="180" name="Google Shape;180;g2bc4d31aaa3_0_13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Requisitos para participar</a:t>
            </a:r>
            <a:endParaRPr b="1"/>
          </a:p>
          <a:p>
            <a:pPr marL="457200" lvl="0" indent="-317500" algn="l" rtl="0">
              <a:spcBef>
                <a:spcPts val="0"/>
              </a:spcBef>
              <a:spcAft>
                <a:spcPts val="0"/>
              </a:spcAft>
              <a:buSzPts val="1400"/>
              <a:buChar char="●"/>
            </a:pPr>
            <a:r>
              <a:rPr lang="es"/>
              <a:t>Cumplir con los requisitos del examen de inscripción.</a:t>
            </a:r>
            <a:endParaRPr/>
          </a:p>
          <a:p>
            <a:pPr marL="457200" lvl="0" indent="-317500" algn="l" rtl="0">
              <a:spcBef>
                <a:spcPts val="0"/>
              </a:spcBef>
              <a:spcAft>
                <a:spcPts val="0"/>
              </a:spcAft>
              <a:buSzPts val="1400"/>
              <a:buChar char="●"/>
            </a:pPr>
            <a:r>
              <a:rPr lang="es"/>
              <a:t>Tener un nivel básico de inglés.</a:t>
            </a:r>
            <a:endParaRPr/>
          </a:p>
          <a:p>
            <a:pPr marL="457200" lvl="0" indent="-317500" algn="l" rtl="0">
              <a:spcBef>
                <a:spcPts val="0"/>
              </a:spcBef>
              <a:spcAft>
                <a:spcPts val="0"/>
              </a:spcAft>
              <a:buSzPts val="1400"/>
              <a:buChar char="●"/>
            </a:pPr>
            <a:r>
              <a:rPr lang="es"/>
              <a:t>Ser mayor de edad (18 años o más).</a:t>
            </a:r>
            <a:endParaRPr/>
          </a:p>
          <a:p>
            <a:pPr marL="457200" lvl="0" indent="-317500" algn="l" rtl="0">
              <a:spcBef>
                <a:spcPts val="0"/>
              </a:spcBef>
              <a:spcAft>
                <a:spcPts val="0"/>
              </a:spcAft>
              <a:buSzPts val="1400"/>
              <a:buChar char="●"/>
            </a:pPr>
            <a:r>
              <a:rPr lang="es"/>
              <a:t>Tener título secundario.</a:t>
            </a:r>
            <a:endParaRPr/>
          </a:p>
          <a:p>
            <a:pPr marL="457200" lvl="0" indent="-317500" algn="l" rtl="0">
              <a:spcBef>
                <a:spcPts val="0"/>
              </a:spcBef>
              <a:spcAft>
                <a:spcPts val="0"/>
              </a:spcAft>
              <a:buSzPts val="1400"/>
              <a:buChar char="●"/>
            </a:pPr>
            <a:r>
              <a:rPr lang="es"/>
              <a:t>Presentar la documentación solicitada por tu Tutor/a.</a:t>
            </a:r>
            <a:endParaRPr/>
          </a:p>
        </p:txBody>
      </p:sp>
      <p:sp>
        <p:nvSpPr>
          <p:cNvPr id="181" name="Google Shape;181;g2bc4d31aaa3_0_13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Modalidad Virtual</a:t>
            </a:r>
            <a:endParaRPr b="1"/>
          </a:p>
          <a:p>
            <a:pPr marL="0" lvl="0" indent="0" algn="l" rtl="0">
              <a:spcBef>
                <a:spcPts val="0"/>
              </a:spcBef>
              <a:spcAft>
                <a:spcPts val="0"/>
              </a:spcAft>
              <a:buClr>
                <a:schemeClr val="dk1"/>
              </a:buClr>
              <a:buSzPts val="1100"/>
              <a:buFont typeface="Arial"/>
              <a:buNone/>
            </a:pPr>
            <a:r>
              <a:rPr lang="es"/>
              <a:t>En este curso, deberás acceder a 2 clases semanales en línea, cada una con una duración de 90 minutos, guiadas por tu Instructor/a.</a:t>
            </a:r>
            <a:endParaRPr/>
          </a:p>
          <a:p>
            <a:pPr marL="0" lvl="0" indent="0" algn="l" rtl="0">
              <a:spcBef>
                <a:spcPts val="0"/>
              </a:spcBef>
              <a:spcAft>
                <a:spcPts val="0"/>
              </a:spcAft>
              <a:buClr>
                <a:schemeClr val="dk1"/>
              </a:buClr>
              <a:buSzPts val="1100"/>
              <a:buFont typeface="Arial"/>
              <a:buNone/>
            </a:pPr>
            <a:r>
              <a:rPr lang="es"/>
              <a:t>Además, encontrarás todas las ejercitaciones, actividades y foro de consultas dentro de nuestra plataforma educativa, donde tendrás acceso a foros, material teórico y el acompañamiento pedagógico necesario para tu formación.</a:t>
            </a:r>
            <a:endParaRPr/>
          </a:p>
        </p:txBody>
      </p:sp>
    </p:spTree>
    <p:extLst>
      <p:ext uri="{BB962C8B-B14F-4D97-AF65-F5344CB8AC3E}">
        <p14:creationId xmlns:p14="http://schemas.microsoft.com/office/powerpoint/2010/main" val="122598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Instructor</a:t>
            </a:r>
            <a:endParaRPr/>
          </a:p>
        </p:txBody>
      </p:sp>
      <p:sp>
        <p:nvSpPr>
          <p:cNvPr id="188" name="Google Shape;188;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ES" b="1" dirty="0" smtClean="0">
                <a:solidFill>
                  <a:schemeClr val="tx1"/>
                </a:solidFill>
              </a:rPr>
              <a:t>                        Gabriel Muñoz</a:t>
            </a:r>
            <a:endParaRPr b="1" dirty="0">
              <a:solidFill>
                <a:schemeClr val="tx1"/>
              </a:solidFill>
            </a:endParaRPr>
          </a:p>
          <a:p>
            <a:pPr lvl="0">
              <a:spcBef>
                <a:spcPts val="1200"/>
              </a:spcBef>
            </a:pPr>
            <a:r>
              <a:rPr lang="es" sz="1100" dirty="0">
                <a:solidFill>
                  <a:schemeClr val="tx1"/>
                </a:solidFill>
              </a:rPr>
              <a:t>Mail de </a:t>
            </a:r>
            <a:r>
              <a:rPr lang="es" sz="1100" dirty="0" smtClean="0">
                <a:solidFill>
                  <a:schemeClr val="tx1"/>
                </a:solidFill>
              </a:rPr>
              <a:t>contacto: </a:t>
            </a:r>
            <a:r>
              <a:rPr lang="es-AR" sz="1100" b="1" dirty="0">
                <a:solidFill>
                  <a:schemeClr val="tx1"/>
                </a:solidFill>
              </a:rPr>
              <a:t>gabriel.munoz@bue.edu.ar</a:t>
            </a:r>
            <a:endParaRPr sz="1100" dirty="0" smtClean="0">
              <a:solidFill>
                <a:schemeClr val="tx1"/>
              </a:solidFill>
            </a:endParaRPr>
          </a:p>
          <a:p>
            <a:pPr marL="457200" lvl="0" indent="-317500" algn="l" rtl="0">
              <a:lnSpc>
                <a:spcPct val="115000"/>
              </a:lnSpc>
              <a:spcBef>
                <a:spcPts val="1200"/>
              </a:spcBef>
              <a:spcAft>
                <a:spcPts val="0"/>
              </a:spcAft>
              <a:buSzPts val="1400"/>
              <a:buChar char="●"/>
            </a:pPr>
            <a:r>
              <a:rPr lang="es" sz="1100" dirty="0" smtClean="0">
                <a:solidFill>
                  <a:schemeClr val="tx1"/>
                </a:solidFill>
              </a:rPr>
              <a:t>Perfil </a:t>
            </a:r>
            <a:r>
              <a:rPr lang="es" sz="1100" dirty="0">
                <a:solidFill>
                  <a:schemeClr val="tx1"/>
                </a:solidFill>
              </a:rPr>
              <a:t>profesional</a:t>
            </a:r>
            <a:r>
              <a:rPr lang="es" sz="1100" dirty="0" smtClean="0">
                <a:solidFill>
                  <a:schemeClr val="tx1"/>
                </a:solidFill>
              </a:rPr>
              <a:t>:</a:t>
            </a:r>
          </a:p>
          <a:p>
            <a:pPr marL="457200" lvl="0" indent="-317500" algn="l" rtl="0">
              <a:lnSpc>
                <a:spcPct val="115000"/>
              </a:lnSpc>
              <a:spcBef>
                <a:spcPts val="1200"/>
              </a:spcBef>
              <a:spcAft>
                <a:spcPts val="0"/>
              </a:spcAft>
              <a:buSzPts val="1400"/>
              <a:buChar char="●"/>
            </a:pPr>
            <a:endParaRPr sz="1100" dirty="0">
              <a:solidFill>
                <a:schemeClr val="tx1"/>
              </a:solidFill>
            </a:endParaRPr>
          </a:p>
          <a:p>
            <a:pPr marL="612775" lvl="1" indent="0">
              <a:buClr>
                <a:srgbClr val="FF0000"/>
              </a:buClr>
              <a:buSzPts val="1150"/>
              <a:buNone/>
            </a:pPr>
            <a:r>
              <a:rPr lang="es-AR" sz="1100" b="1" dirty="0" err="1">
                <a:solidFill>
                  <a:schemeClr val="tx1"/>
                </a:solidFill>
              </a:rPr>
              <a:t>Linkedin</a:t>
            </a:r>
            <a:r>
              <a:rPr lang="es-AR" sz="1100" b="1" dirty="0" smtClean="0">
                <a:solidFill>
                  <a:schemeClr val="tx1"/>
                </a:solidFill>
              </a:rPr>
              <a:t>:</a:t>
            </a:r>
          </a:p>
          <a:p>
            <a:pPr marL="612775" lvl="1" indent="0">
              <a:buClr>
                <a:srgbClr val="FF0000"/>
              </a:buClr>
              <a:buSzPts val="1150"/>
              <a:buNone/>
            </a:pPr>
            <a:r>
              <a:rPr lang="es-AR" sz="1100" b="1" dirty="0" smtClean="0">
                <a:solidFill>
                  <a:schemeClr val="tx1"/>
                </a:solidFill>
                <a:hlinkClick r:id="rId3"/>
              </a:rPr>
              <a:t>https</a:t>
            </a:r>
            <a:r>
              <a:rPr lang="es-AR" sz="1100" b="1" dirty="0">
                <a:solidFill>
                  <a:schemeClr val="tx1"/>
                </a:solidFill>
                <a:hlinkClick r:id="rId3"/>
              </a:rPr>
              <a:t>://www.linkedin.com/in/gabriel-mu%C3%B1oz-b81358198</a:t>
            </a:r>
            <a:r>
              <a:rPr lang="es-AR" sz="1100" b="1" dirty="0" smtClean="0">
                <a:solidFill>
                  <a:schemeClr val="tx1"/>
                </a:solidFill>
                <a:hlinkClick r:id="rId3"/>
              </a:rPr>
              <a:t>/</a:t>
            </a:r>
            <a:endParaRPr lang="es-AR" sz="1100" b="1" dirty="0" smtClean="0">
              <a:solidFill>
                <a:schemeClr val="tx1"/>
              </a:solidFill>
            </a:endParaRPr>
          </a:p>
          <a:p>
            <a:pPr marL="612775" lvl="1" indent="0">
              <a:buClr>
                <a:srgbClr val="FF0000"/>
              </a:buClr>
              <a:buSzPts val="1150"/>
              <a:buNone/>
            </a:pPr>
            <a:endParaRPr lang="es-AR" sz="1100" b="1" dirty="0">
              <a:solidFill>
                <a:schemeClr val="tx1"/>
              </a:solidFill>
            </a:endParaRPr>
          </a:p>
          <a:p>
            <a:pPr marL="612775" lvl="1" indent="0">
              <a:buClr>
                <a:srgbClr val="FF0000"/>
              </a:buClr>
              <a:buSzPts val="1150"/>
              <a:buNone/>
            </a:pPr>
            <a:r>
              <a:rPr lang="es-AR" sz="1100" b="1" dirty="0">
                <a:solidFill>
                  <a:schemeClr val="tx1"/>
                </a:solidFill>
              </a:rPr>
              <a:t>Instagram: </a:t>
            </a:r>
            <a:endParaRPr lang="es-AR" sz="1100" b="1" dirty="0" smtClean="0">
              <a:solidFill>
                <a:schemeClr val="tx1"/>
              </a:solidFill>
            </a:endParaRPr>
          </a:p>
          <a:p>
            <a:pPr marL="612775" lvl="1" indent="0">
              <a:buClr>
                <a:srgbClr val="FF0000"/>
              </a:buClr>
              <a:buSzPts val="1150"/>
              <a:buNone/>
            </a:pPr>
            <a:r>
              <a:rPr lang="es-AR" sz="1100" b="1" dirty="0" smtClean="0">
                <a:solidFill>
                  <a:schemeClr val="tx1"/>
                </a:solidFill>
              </a:rPr>
              <a:t>https</a:t>
            </a:r>
            <a:r>
              <a:rPr lang="es-AR" sz="1100" b="1" dirty="0">
                <a:solidFill>
                  <a:schemeClr val="tx1"/>
                </a:solidFill>
              </a:rPr>
              <a:t>://www.instagram.com/gabriel_it_ok</a:t>
            </a:r>
            <a:endParaRPr sz="1100" b="1" dirty="0">
              <a:solidFill>
                <a:schemeClr val="tx1"/>
              </a:solidFill>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0570" y="1152474"/>
            <a:ext cx="2255743" cy="22557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7" name="Imagen 6"/>
          <p:cNvPicPr>
            <a:picLocks noChangeAspect="1"/>
          </p:cNvPicPr>
          <p:nvPr/>
        </p:nvPicPr>
        <p:blipFill>
          <a:blip r:embed="rId3"/>
          <a:stretch>
            <a:fillRect/>
          </a:stretch>
        </p:blipFill>
        <p:spPr>
          <a:xfrm>
            <a:off x="1776757" y="1251652"/>
            <a:ext cx="712071" cy="674593"/>
          </a:xfrm>
          <a:prstGeom prst="rect">
            <a:avLst/>
          </a:prstGeom>
        </p:spPr>
      </p:pic>
      <p:pic>
        <p:nvPicPr>
          <p:cNvPr id="8" name="Imagen 7"/>
          <p:cNvPicPr>
            <a:picLocks noChangeAspect="1"/>
          </p:cNvPicPr>
          <p:nvPr/>
        </p:nvPicPr>
        <p:blipFill>
          <a:blip r:embed="rId4"/>
          <a:stretch>
            <a:fillRect/>
          </a:stretch>
        </p:blipFill>
        <p:spPr>
          <a:xfrm>
            <a:off x="70795" y="1261611"/>
            <a:ext cx="1437267" cy="700088"/>
          </a:xfrm>
          <a:prstGeom prst="rect">
            <a:avLst/>
          </a:prstGeom>
        </p:spPr>
      </p:pic>
      <p:pic>
        <p:nvPicPr>
          <p:cNvPr id="9" name="Imagen 8"/>
          <p:cNvPicPr>
            <a:picLocks noChangeAspect="1"/>
          </p:cNvPicPr>
          <p:nvPr/>
        </p:nvPicPr>
        <p:blipFill>
          <a:blip r:embed="rId5"/>
          <a:stretch>
            <a:fillRect/>
          </a:stretch>
        </p:blipFill>
        <p:spPr>
          <a:xfrm>
            <a:off x="3901065" y="1240658"/>
            <a:ext cx="621373" cy="664634"/>
          </a:xfrm>
          <a:prstGeom prst="rect">
            <a:avLst/>
          </a:prstGeom>
        </p:spPr>
      </p:pic>
      <p:pic>
        <p:nvPicPr>
          <p:cNvPr id="10" name="Imagen 9"/>
          <p:cNvPicPr>
            <a:picLocks noChangeAspect="1"/>
          </p:cNvPicPr>
          <p:nvPr/>
        </p:nvPicPr>
        <p:blipFill>
          <a:blip r:embed="rId6"/>
          <a:stretch>
            <a:fillRect/>
          </a:stretch>
        </p:blipFill>
        <p:spPr>
          <a:xfrm>
            <a:off x="2705197" y="1241556"/>
            <a:ext cx="945284" cy="694783"/>
          </a:xfrm>
          <a:prstGeom prst="rect">
            <a:avLst/>
          </a:prstGeom>
        </p:spPr>
      </p:pic>
      <p:pic>
        <p:nvPicPr>
          <p:cNvPr id="11" name="Imagen 10"/>
          <p:cNvPicPr>
            <a:picLocks noChangeAspect="1"/>
          </p:cNvPicPr>
          <p:nvPr/>
        </p:nvPicPr>
        <p:blipFill>
          <a:blip r:embed="rId7"/>
          <a:stretch>
            <a:fillRect/>
          </a:stretch>
        </p:blipFill>
        <p:spPr>
          <a:xfrm>
            <a:off x="4730037" y="1234479"/>
            <a:ext cx="1686308" cy="663313"/>
          </a:xfrm>
          <a:prstGeom prst="rect">
            <a:avLst/>
          </a:prstGeom>
        </p:spPr>
      </p:pic>
      <p:pic>
        <p:nvPicPr>
          <p:cNvPr id="12" name="Imagen 11"/>
          <p:cNvPicPr>
            <a:picLocks noChangeAspect="1"/>
          </p:cNvPicPr>
          <p:nvPr/>
        </p:nvPicPr>
        <p:blipFill>
          <a:blip r:embed="rId8"/>
          <a:stretch>
            <a:fillRect/>
          </a:stretch>
        </p:blipFill>
        <p:spPr>
          <a:xfrm>
            <a:off x="8187494" y="1261611"/>
            <a:ext cx="812536" cy="643258"/>
          </a:xfrm>
          <a:prstGeom prst="rect">
            <a:avLst/>
          </a:prstGeom>
        </p:spPr>
      </p:pic>
      <p:pic>
        <p:nvPicPr>
          <p:cNvPr id="13" name="Imagen 12"/>
          <p:cNvPicPr>
            <a:picLocks noChangeAspect="1"/>
          </p:cNvPicPr>
          <p:nvPr/>
        </p:nvPicPr>
        <p:blipFill>
          <a:blip r:embed="rId9"/>
          <a:stretch>
            <a:fillRect/>
          </a:stretch>
        </p:blipFill>
        <p:spPr>
          <a:xfrm>
            <a:off x="6734844" y="1251292"/>
            <a:ext cx="1367629" cy="660235"/>
          </a:xfrm>
          <a:prstGeom prst="rect">
            <a:avLst/>
          </a:prstGeom>
        </p:spPr>
      </p:pic>
      <p:pic>
        <p:nvPicPr>
          <p:cNvPr id="14" name="Imagen 13"/>
          <p:cNvPicPr>
            <a:picLocks noChangeAspect="1"/>
          </p:cNvPicPr>
          <p:nvPr/>
        </p:nvPicPr>
        <p:blipFill>
          <a:blip r:embed="rId10"/>
          <a:stretch>
            <a:fillRect/>
          </a:stretch>
        </p:blipFill>
        <p:spPr>
          <a:xfrm>
            <a:off x="167650" y="2588116"/>
            <a:ext cx="1664108" cy="670187"/>
          </a:xfrm>
          <a:prstGeom prst="rect">
            <a:avLst/>
          </a:prstGeom>
        </p:spPr>
      </p:pic>
      <p:pic>
        <p:nvPicPr>
          <p:cNvPr id="15" name="Imagen 14"/>
          <p:cNvPicPr>
            <a:picLocks noChangeAspect="1"/>
          </p:cNvPicPr>
          <p:nvPr/>
        </p:nvPicPr>
        <p:blipFill>
          <a:blip r:embed="rId11"/>
          <a:stretch>
            <a:fillRect/>
          </a:stretch>
        </p:blipFill>
        <p:spPr>
          <a:xfrm>
            <a:off x="2017683" y="2452252"/>
            <a:ext cx="1375028" cy="806051"/>
          </a:xfrm>
          <a:prstGeom prst="rect">
            <a:avLst/>
          </a:prstGeom>
        </p:spPr>
      </p:pic>
      <p:pic>
        <p:nvPicPr>
          <p:cNvPr id="16" name="Imagen 15"/>
          <p:cNvPicPr>
            <a:picLocks noChangeAspect="1"/>
          </p:cNvPicPr>
          <p:nvPr/>
        </p:nvPicPr>
        <p:blipFill>
          <a:blip r:embed="rId12"/>
          <a:stretch>
            <a:fillRect/>
          </a:stretch>
        </p:blipFill>
        <p:spPr>
          <a:xfrm>
            <a:off x="3764221" y="2401193"/>
            <a:ext cx="1682550" cy="626639"/>
          </a:xfrm>
          <a:prstGeom prst="rect">
            <a:avLst/>
          </a:prstGeom>
        </p:spPr>
      </p:pic>
      <p:pic>
        <p:nvPicPr>
          <p:cNvPr id="17" name="Imagen 16"/>
          <p:cNvPicPr>
            <a:picLocks noChangeAspect="1"/>
          </p:cNvPicPr>
          <p:nvPr/>
        </p:nvPicPr>
        <p:blipFill>
          <a:blip r:embed="rId13"/>
          <a:stretch>
            <a:fillRect/>
          </a:stretch>
        </p:blipFill>
        <p:spPr>
          <a:xfrm>
            <a:off x="5573191" y="2016823"/>
            <a:ext cx="1446748" cy="435429"/>
          </a:xfrm>
          <a:prstGeom prst="rect">
            <a:avLst/>
          </a:prstGeom>
        </p:spPr>
      </p:pic>
      <p:pic>
        <p:nvPicPr>
          <p:cNvPr id="18" name="Imagen 17"/>
          <p:cNvPicPr>
            <a:picLocks noChangeAspect="1"/>
          </p:cNvPicPr>
          <p:nvPr/>
        </p:nvPicPr>
        <p:blipFill>
          <a:blip r:embed="rId14"/>
          <a:stretch>
            <a:fillRect/>
          </a:stretch>
        </p:blipFill>
        <p:spPr>
          <a:xfrm>
            <a:off x="7907074" y="2523257"/>
            <a:ext cx="851915" cy="883274"/>
          </a:xfrm>
          <a:prstGeom prst="rect">
            <a:avLst/>
          </a:prstGeom>
        </p:spPr>
      </p:pic>
      <p:pic>
        <p:nvPicPr>
          <p:cNvPr id="19" name="Imagen 18"/>
          <p:cNvPicPr>
            <a:picLocks noChangeAspect="1"/>
          </p:cNvPicPr>
          <p:nvPr/>
        </p:nvPicPr>
        <p:blipFill>
          <a:blip r:embed="rId15"/>
          <a:stretch>
            <a:fillRect/>
          </a:stretch>
        </p:blipFill>
        <p:spPr>
          <a:xfrm>
            <a:off x="192121" y="3920174"/>
            <a:ext cx="1194613" cy="722827"/>
          </a:xfrm>
          <a:prstGeom prst="rect">
            <a:avLst/>
          </a:prstGeom>
        </p:spPr>
      </p:pic>
      <p:pic>
        <p:nvPicPr>
          <p:cNvPr id="20" name="Imagen 19"/>
          <p:cNvPicPr>
            <a:picLocks noChangeAspect="1"/>
          </p:cNvPicPr>
          <p:nvPr/>
        </p:nvPicPr>
        <p:blipFill>
          <a:blip r:embed="rId16"/>
          <a:stretch>
            <a:fillRect/>
          </a:stretch>
        </p:blipFill>
        <p:spPr>
          <a:xfrm>
            <a:off x="2085752" y="3979090"/>
            <a:ext cx="890588" cy="838200"/>
          </a:xfrm>
          <a:prstGeom prst="rect">
            <a:avLst/>
          </a:prstGeom>
        </p:spPr>
      </p:pic>
      <p:pic>
        <p:nvPicPr>
          <p:cNvPr id="21" name="Imagen 20"/>
          <p:cNvPicPr>
            <a:picLocks noChangeAspect="1"/>
          </p:cNvPicPr>
          <p:nvPr/>
        </p:nvPicPr>
        <p:blipFill>
          <a:blip r:embed="rId17"/>
          <a:stretch>
            <a:fillRect/>
          </a:stretch>
        </p:blipFill>
        <p:spPr>
          <a:xfrm>
            <a:off x="3385829" y="4185764"/>
            <a:ext cx="1136609" cy="713870"/>
          </a:xfrm>
          <a:prstGeom prst="rect">
            <a:avLst/>
          </a:prstGeom>
        </p:spPr>
      </p:pic>
      <p:pic>
        <p:nvPicPr>
          <p:cNvPr id="22" name="Imagen 21"/>
          <p:cNvPicPr>
            <a:picLocks noChangeAspect="1"/>
          </p:cNvPicPr>
          <p:nvPr/>
        </p:nvPicPr>
        <p:blipFill>
          <a:blip r:embed="rId18"/>
          <a:stretch>
            <a:fillRect/>
          </a:stretch>
        </p:blipFill>
        <p:spPr>
          <a:xfrm>
            <a:off x="6296565" y="4027343"/>
            <a:ext cx="1364676" cy="975651"/>
          </a:xfrm>
          <a:prstGeom prst="rect">
            <a:avLst/>
          </a:prstGeom>
        </p:spPr>
      </p:pic>
      <p:pic>
        <p:nvPicPr>
          <p:cNvPr id="4" name="Imagen 3"/>
          <p:cNvPicPr>
            <a:picLocks noChangeAspect="1"/>
          </p:cNvPicPr>
          <p:nvPr/>
        </p:nvPicPr>
        <p:blipFill>
          <a:blip r:embed="rId19"/>
          <a:stretch>
            <a:fillRect/>
          </a:stretch>
        </p:blipFill>
        <p:spPr>
          <a:xfrm>
            <a:off x="4787987" y="3390934"/>
            <a:ext cx="1099470" cy="748296"/>
          </a:xfrm>
          <a:prstGeom prst="rect">
            <a:avLst/>
          </a:prstGeom>
        </p:spPr>
      </p:pic>
      <p:pic>
        <p:nvPicPr>
          <p:cNvPr id="5" name="Imagen 4"/>
          <p:cNvPicPr>
            <a:picLocks noChangeAspect="1"/>
          </p:cNvPicPr>
          <p:nvPr/>
        </p:nvPicPr>
        <p:blipFill>
          <a:blip r:embed="rId20"/>
          <a:stretch>
            <a:fillRect/>
          </a:stretch>
        </p:blipFill>
        <p:spPr>
          <a:xfrm>
            <a:off x="6332481" y="2714513"/>
            <a:ext cx="1683963" cy="1050569"/>
          </a:xfrm>
          <a:prstGeom prst="rect">
            <a:avLst/>
          </a:prstGeom>
        </p:spPr>
      </p:pic>
      <p:pic>
        <p:nvPicPr>
          <p:cNvPr id="23" name="Imagen 22"/>
          <p:cNvPicPr>
            <a:picLocks noChangeAspect="1"/>
          </p:cNvPicPr>
          <p:nvPr/>
        </p:nvPicPr>
        <p:blipFill>
          <a:blip r:embed="rId21"/>
          <a:stretch>
            <a:fillRect/>
          </a:stretch>
        </p:blipFill>
        <p:spPr>
          <a:xfrm>
            <a:off x="7157202" y="2058971"/>
            <a:ext cx="661001" cy="569097"/>
          </a:xfrm>
          <a:prstGeom prst="rect">
            <a:avLst/>
          </a:prstGeom>
        </p:spPr>
      </p:pic>
      <p:pic>
        <p:nvPicPr>
          <p:cNvPr id="2" name="Imagen 1"/>
          <p:cNvPicPr>
            <a:picLocks noChangeAspect="1"/>
          </p:cNvPicPr>
          <p:nvPr/>
        </p:nvPicPr>
        <p:blipFill>
          <a:blip r:embed="rId22"/>
          <a:stretch>
            <a:fillRect/>
          </a:stretch>
        </p:blipFill>
        <p:spPr>
          <a:xfrm>
            <a:off x="3521662" y="1976834"/>
            <a:ext cx="1321932" cy="378898"/>
          </a:xfrm>
          <a:prstGeom prst="rect">
            <a:avLst/>
          </a:prstGeom>
        </p:spPr>
      </p:pic>
    </p:spTree>
    <p:extLst>
      <p:ext uri="{BB962C8B-B14F-4D97-AF65-F5344CB8AC3E}">
        <p14:creationId xmlns:p14="http://schemas.microsoft.com/office/powerpoint/2010/main" val="3762526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1378</Words>
  <Application>Microsoft Office PowerPoint</Application>
  <PresentationFormat>Presentación en pantalla (16:9)</PresentationFormat>
  <Paragraphs>142</Paragraphs>
  <Slides>26</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Montserrat Medium</vt:lpstr>
      <vt:lpstr>Montserrat</vt:lpstr>
      <vt:lpstr>Montserrat SemiBold</vt:lpstr>
      <vt:lpstr>Arial</vt:lpstr>
      <vt:lpstr>Simple Light</vt:lpstr>
      <vt:lpstr>Presentación de PowerPoint</vt:lpstr>
      <vt:lpstr>Les damos la bienvenida</vt:lpstr>
      <vt:lpstr>Sobre Codo a Codo 4.0</vt:lpstr>
      <vt:lpstr>Objetivo</vt:lpstr>
      <vt:lpstr>Ofrecemos 8 opciones de aprendizaje</vt:lpstr>
      <vt:lpstr>Más información</vt:lpstr>
      <vt:lpstr>Requisitos y Modalidad</vt:lpstr>
      <vt:lpstr>Tu Instructor</vt:lpstr>
      <vt:lpstr>Presentación de PowerPoint</vt:lpstr>
      <vt:lpstr>Datos importantes</vt:lpstr>
      <vt:lpstr>Nuestro Compromiso</vt:lpstr>
      <vt:lpstr>56.993 Inscripciones en 2024</vt:lpstr>
      <vt:lpstr>Compromiso y Apoyo para una Formación Exitosa</vt:lpstr>
      <vt:lpstr>Diploma</vt:lpstr>
      <vt:lpstr>Portfolio de Egresados</vt:lpstr>
      <vt:lpstr>Registro de Asistencia</vt:lpstr>
      <vt:lpstr>¿Qué conviene estudiar? 10 carreras con salida laboral…</vt:lpstr>
      <vt:lpstr>Aula Virtual</vt:lpstr>
      <vt:lpstr>Comunicación y Aula Virtual</vt:lpstr>
      <vt:lpstr>Evita que nuestros correos caigan en SPAM</vt:lpstr>
      <vt:lpstr>Clases sincrónicas</vt:lpstr>
      <vt:lpstr>Proceso de Validación de tu documentación</vt:lpstr>
      <vt:lpstr>Steve Jobs</vt:lpstr>
      <vt:lpstr>No te olvides de dar el presente</vt:lpstr>
      <vt:lpstr>Recordá:  Revisar la Cartelera de Novedades. Hacer tus consultas en el Foro.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0</dc:title>
  <dc:creator>Arbusta</dc:creator>
  <cp:lastModifiedBy>Arbusta</cp:lastModifiedBy>
  <cp:revision>13</cp:revision>
  <dcterms:modified xsi:type="dcterms:W3CDTF">2024-05-20T23:49:47Z</dcterms:modified>
</cp:coreProperties>
</file>