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71" r:id="rId9"/>
    <p:sldId id="2472" r:id="rId10"/>
    <p:sldId id="2473" r:id="rId11"/>
    <p:sldId id="2457" r:id="rId12"/>
    <p:sldId id="24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8FD"/>
    <a:srgbClr val="3691FF"/>
    <a:srgbClr val="A19DF1"/>
    <a:srgbClr val="C032BE"/>
    <a:srgbClr val="A77BF3"/>
    <a:srgbClr val="93F5EC"/>
    <a:srgbClr val="01023B"/>
    <a:srgbClr val="898989"/>
    <a:srgbClr val="2F3342"/>
    <a:srgbClr val="A5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780" y="8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 cases the following:</a:t>
            </a:r>
            <a:br>
              <a:rPr lang="en-US" dirty="0"/>
            </a:br>
            <a:r>
              <a:rPr lang="en-US" dirty="0"/>
              <a:t>- In line assistance and suggestions</a:t>
            </a:r>
          </a:p>
          <a:p>
            <a:r>
              <a:rPr lang="en-US" dirty="0"/>
              <a:t>- IDE chat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err="1"/>
              <a:t>Fediverse</a:t>
            </a:r>
            <a:r>
              <a:rPr lang="en-US" dirty="0"/>
              <a:t> to show debugger assistance 19:47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cases the assistance of Copilot creating an Angular app and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5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cases the assistance of Copilot creating an Angular app and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8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cases the assistance of Copilot creating an Angular app and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32BE"/>
            </a:gs>
            <a:gs pos="20000">
              <a:schemeClr val="bg1"/>
            </a:gs>
            <a:gs pos="15000">
              <a:srgbClr val="3BC8FD"/>
            </a:gs>
            <a:gs pos="10000">
              <a:srgbClr val="3691FF"/>
            </a:gs>
            <a:gs pos="5000">
              <a:srgbClr val="A19DF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35DWTrMeseo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nsSNVZF8NYo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zaslz4myzE0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aRZZSYuDUTI?feature=oembed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9B39B22-3C65-6AEF-4941-CAF9C214C8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gradFill>
            <a:gsLst>
              <a:gs pos="34000">
                <a:srgbClr val="3691FF">
                  <a:lumMod val="100000"/>
                </a:srgbClr>
              </a:gs>
              <a:gs pos="68000">
                <a:srgbClr val="A19DF1">
                  <a:lumMod val="100000"/>
                </a:srgbClr>
              </a:gs>
              <a:gs pos="100000">
                <a:srgbClr val="C032BE">
                  <a:lumMod val="100000"/>
                </a:srgbClr>
              </a:gs>
              <a:gs pos="0">
                <a:srgbClr val="3BC8FD">
                  <a:lumMod val="100000"/>
                </a:srgbClr>
              </a:gs>
            </a:gsLst>
            <a:lin ang="10800000" scaled="0"/>
          </a:gradFill>
        </p:spPr>
        <p:txBody>
          <a:bodyPr/>
          <a:lstStyle/>
          <a:p>
            <a:r>
              <a:rPr lang="en-US" dirty="0">
                <a:noFill/>
              </a:rPr>
              <a:t>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926" y="3429000"/>
            <a:ext cx="6394146" cy="848311"/>
          </a:xfrm>
          <a:noFill/>
        </p:spPr>
        <p:txBody>
          <a:bodyPr/>
          <a:lstStyle/>
          <a:p>
            <a:r>
              <a:rPr lang="en-US" sz="4800" b="1" dirty="0" err="1"/>
              <a:t>Github</a:t>
            </a:r>
            <a:r>
              <a:rPr lang="en-US" sz="4800" b="1" dirty="0"/>
              <a:t> Copilot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3" y="4276568"/>
            <a:ext cx="5167313" cy="60325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b="1" dirty="0">
                <a:latin typeface="+mj-lt"/>
                <a:ea typeface="+mj-ea"/>
                <a:cs typeface="+mj-cs"/>
              </a:rPr>
              <a:t>Usability at GWC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4879818"/>
            <a:ext cx="5167313" cy="520665"/>
          </a:xfrm>
          <a:noFill/>
        </p:spPr>
        <p:txBody>
          <a:bodyPr/>
          <a:lstStyle/>
          <a:p>
            <a:r>
              <a:rPr lang="en-US" dirty="0"/>
              <a:t>2024 - 01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6BB6A-A911-6D1B-CA8D-60AD7159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37" y="349676"/>
            <a:ext cx="3079324" cy="3079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539" y="201757"/>
            <a:ext cx="8777678" cy="16923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15539" y="1894067"/>
            <a:ext cx="6636970" cy="4574235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What is GITHUB Copilot</a:t>
            </a:r>
          </a:p>
          <a:p>
            <a:pPr marL="342900" indent="-342900">
              <a:buAutoNum type="arabicParenR"/>
            </a:pPr>
            <a:r>
              <a:rPr lang="en-US" dirty="0"/>
              <a:t>Videos</a:t>
            </a:r>
          </a:p>
          <a:p>
            <a:pPr marL="342900" indent="-342900">
              <a:buAutoNum type="arabicParenR"/>
            </a:pPr>
            <a:r>
              <a:rPr lang="en-US" dirty="0"/>
              <a:t>Pricing</a:t>
            </a:r>
          </a:p>
          <a:p>
            <a:pPr marL="342900" indent="-342900">
              <a:buAutoNum type="arabicParenR"/>
            </a:pPr>
            <a:r>
              <a:rPr lang="en-US" dirty="0"/>
              <a:t>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CFC75-4001-5292-79DE-5F8D9DCB2E51}"/>
              </a:ext>
            </a:extLst>
          </p:cNvPr>
          <p:cNvSpPr/>
          <p:nvPr/>
        </p:nvSpPr>
        <p:spPr>
          <a:xfrm>
            <a:off x="6989944" y="6247377"/>
            <a:ext cx="3160510" cy="61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27" y="33756"/>
            <a:ext cx="7620002" cy="147170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 Copilot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8127" y="1935780"/>
            <a:ext cx="7505090" cy="4293186"/>
          </a:xfrm>
        </p:spPr>
        <p:txBody>
          <a:bodyPr/>
          <a:lstStyle/>
          <a:p>
            <a:r>
              <a:rPr lang="en-US" dirty="0"/>
              <a:t>GitHub Copilot is your AI Pair Programmer that allows you to have the capabilities of ChatGPT right within your Code editor (Visual Studio or Visual Studio Code).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- In line code generation or prediction within the IDE</a:t>
            </a:r>
          </a:p>
          <a:p>
            <a:r>
              <a:rPr lang="en-US" dirty="0"/>
              <a:t>- IDE chat with Copilot</a:t>
            </a:r>
          </a:p>
          <a:p>
            <a:r>
              <a:rPr lang="en-US" dirty="0"/>
              <a:t>- Other features like debugger link within exception message</a:t>
            </a:r>
          </a:p>
          <a:p>
            <a:r>
              <a:rPr lang="en-US" dirty="0"/>
              <a:t>This does not just write fool proof code for you but can give a good suggestion within the context of your IDE.</a:t>
            </a:r>
          </a:p>
          <a:p>
            <a:r>
              <a:rPr lang="en-US" b="1" dirty="0"/>
              <a:t>You are still the developer and must make sure to develop as such.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81C1E83-7B96-4449-7325-99D2BDB2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2668"/>
            <a:ext cx="9554817" cy="1144513"/>
          </a:xfrm>
        </p:spPr>
        <p:txBody>
          <a:bodyPr/>
          <a:lstStyle/>
          <a:p>
            <a:r>
              <a:rPr lang="en-US" dirty="0"/>
              <a:t>Copilot in VS2022</a:t>
            </a:r>
          </a:p>
        </p:txBody>
      </p:sp>
      <p:pic>
        <p:nvPicPr>
          <p:cNvPr id="12" name="Online Media 11" title="Intro to C# with GitHub Copilot in Visual Studio 2022">
            <a:hlinkClick r:id="" action="ppaction://media"/>
            <a:extLst>
              <a:ext uri="{FF2B5EF4-FFF2-40B4-BE49-F238E27FC236}">
                <a16:creationId xmlns:a16="http://schemas.microsoft.com/office/drawing/2014/main" id="{05CB4DD2-D242-9100-BBC3-6DEFC73F15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6824" y="1217181"/>
            <a:ext cx="9112445" cy="51485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0655-83BF-A8A0-39EF-124BE68E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DA8E2ABC-75E8-1110-B389-68C6ECD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2668"/>
            <a:ext cx="9554817" cy="1144513"/>
          </a:xfrm>
        </p:spPr>
        <p:txBody>
          <a:bodyPr/>
          <a:lstStyle/>
          <a:p>
            <a:r>
              <a:rPr lang="en-US" dirty="0"/>
              <a:t>Copilot in VS2022</a:t>
            </a:r>
          </a:p>
        </p:txBody>
      </p:sp>
      <p:pic>
        <p:nvPicPr>
          <p:cNvPr id="2" name="Online Media 1" title="GitHub Copilot Tips for .NET Developers | .NET Conf 2023">
            <a:hlinkClick r:id="" action="ppaction://media"/>
            <a:extLst>
              <a:ext uri="{FF2B5EF4-FFF2-40B4-BE49-F238E27FC236}">
                <a16:creationId xmlns:a16="http://schemas.microsoft.com/office/drawing/2014/main" id="{57C5A02F-4CD5-2CA8-BFE2-D6709AA906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8400" y="1217181"/>
            <a:ext cx="9111899" cy="51482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8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0655-83BF-A8A0-39EF-124BE68E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DA8E2ABC-75E8-1110-B389-68C6ECD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2668"/>
            <a:ext cx="9554817" cy="1144513"/>
          </a:xfrm>
        </p:spPr>
        <p:txBody>
          <a:bodyPr/>
          <a:lstStyle/>
          <a:p>
            <a:r>
              <a:rPr lang="en-US" sz="5400" dirty="0"/>
              <a:t>New app in </a:t>
            </a:r>
            <a:r>
              <a:rPr lang="en-US" sz="5400" dirty="0" err="1"/>
              <a:t>VSCode</a:t>
            </a:r>
            <a:endParaRPr lang="en-US" sz="5400" dirty="0"/>
          </a:p>
        </p:txBody>
      </p:sp>
      <p:pic>
        <p:nvPicPr>
          <p:cNvPr id="3" name="Online Media 2" title="Making a AI Generated Website with GitHub Copilot in 8 Minutes">
            <a:hlinkClick r:id="" action="ppaction://media"/>
            <a:extLst>
              <a:ext uri="{FF2B5EF4-FFF2-40B4-BE49-F238E27FC236}">
                <a16:creationId xmlns:a16="http://schemas.microsoft.com/office/drawing/2014/main" id="{D037ADBD-B9CA-C17E-0FA2-B998EB9FA3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8400" y="1217181"/>
            <a:ext cx="9111899" cy="51482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0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DA8E2ABC-75E8-1110-B389-68C6ECD1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Pricing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DF6283-DD25-2319-5651-83A76F66A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2193475"/>
            <a:ext cx="3108326" cy="865563"/>
          </a:xfrm>
        </p:spPr>
        <p:txBody>
          <a:bodyPr/>
          <a:lstStyle/>
          <a:p>
            <a:r>
              <a:rPr lang="en-US" dirty="0"/>
              <a:t>Individual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A3EF69-8294-E660-B2E5-165289E7F1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0073" y="3096023"/>
            <a:ext cx="3108326" cy="3255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Price - $10 per month / $100 per year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dirty="0"/>
              <a:t>Code Completion</a:t>
            </a:r>
          </a:p>
          <a:p>
            <a:pPr lvl="1"/>
            <a:r>
              <a:rPr lang="en-US" dirty="0"/>
              <a:t>In IDE Chat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3A8DF-256D-2918-33DF-E9A881F12D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1837" y="2193475"/>
            <a:ext cx="3108326" cy="865563"/>
          </a:xfr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31D66C-A850-1CDD-DF0F-81FBE0FFDE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31789" y="3096022"/>
            <a:ext cx="3108326" cy="3255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Price - $19 per user per month</a:t>
            </a:r>
          </a:p>
          <a:p>
            <a:pPr marL="0" indent="0">
              <a:buNone/>
            </a:pPr>
            <a:r>
              <a:rPr lang="en-US" dirty="0"/>
              <a:t>Same as Individual</a:t>
            </a:r>
          </a:p>
          <a:p>
            <a:pPr marL="0" indent="0">
              <a:buNone/>
            </a:pPr>
            <a:r>
              <a:rPr lang="en-US" dirty="0"/>
              <a:t>Additional Features:</a:t>
            </a:r>
          </a:p>
          <a:p>
            <a:pPr lvl="1"/>
            <a:r>
              <a:rPr lang="en-US" dirty="0"/>
              <a:t>Security vulnerability filter</a:t>
            </a:r>
          </a:p>
          <a:p>
            <a:pPr lvl="1"/>
            <a:r>
              <a:rPr lang="en-US" dirty="0"/>
              <a:t>Code referencing</a:t>
            </a:r>
          </a:p>
          <a:p>
            <a:pPr lvl="1"/>
            <a:r>
              <a:rPr lang="en-US" dirty="0"/>
              <a:t>Enterprise-grade security, safety, and privacy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9527FD-94BE-2A87-9982-79E26043F4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2919" y="2193475"/>
            <a:ext cx="3108326" cy="865563"/>
          </a:xfrm>
        </p:spPr>
        <p:txBody>
          <a:bodyPr/>
          <a:lstStyle/>
          <a:p>
            <a:r>
              <a:rPr lang="en-US" dirty="0"/>
              <a:t>Enterprise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E9AC8D-6E68-C54B-06B0-77A07EB86F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871" y="3096023"/>
            <a:ext cx="3108326" cy="3255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Coming February 2024</a:t>
            </a:r>
          </a:p>
          <a:p>
            <a:pPr marL="0" indent="0">
              <a:buNone/>
            </a:pPr>
            <a:r>
              <a:rPr lang="en-US" dirty="0"/>
              <a:t>Same as Business</a:t>
            </a:r>
          </a:p>
          <a:p>
            <a:pPr marL="0" indent="0">
              <a:buNone/>
            </a:pPr>
            <a:r>
              <a:rPr lang="en-US" dirty="0"/>
              <a:t>Additional Features:</a:t>
            </a:r>
          </a:p>
          <a:p>
            <a:pPr lvl="1"/>
            <a:r>
              <a:rPr lang="en-US" dirty="0"/>
              <a:t>Chat to codebase</a:t>
            </a:r>
          </a:p>
          <a:p>
            <a:pPr lvl="1"/>
            <a:r>
              <a:rPr lang="en-US" dirty="0"/>
              <a:t>Documentation search</a:t>
            </a:r>
          </a:p>
          <a:p>
            <a:pPr lvl="1"/>
            <a:r>
              <a:rPr lang="en-US" dirty="0"/>
              <a:t>Pull request summaries</a:t>
            </a:r>
          </a:p>
          <a:p>
            <a:pPr lvl="1"/>
            <a:r>
              <a:rPr lang="en-US" dirty="0"/>
              <a:t>Code review skills</a:t>
            </a:r>
          </a:p>
          <a:p>
            <a:pPr lvl="1"/>
            <a:r>
              <a:rPr lang="en-US" dirty="0"/>
              <a:t>Fine-tuned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0655-83BF-A8A0-39EF-124BE68E98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3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32BE"/>
            </a:gs>
            <a:gs pos="97126">
              <a:schemeClr val="tx1"/>
            </a:gs>
            <a:gs pos="76000">
              <a:srgbClr val="3BC8FD"/>
            </a:gs>
            <a:gs pos="50000">
              <a:srgbClr val="3691FF"/>
            </a:gs>
            <a:gs pos="25000">
              <a:srgbClr val="A19D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506" y="4609848"/>
            <a:ext cx="5012987" cy="11991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8126A-EDFD-0BA1-5B30-246B588E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764689"/>
            <a:ext cx="2438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0655-83BF-A8A0-39EF-124BE68E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DA8E2ABC-75E8-1110-B389-68C6ECD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2668"/>
            <a:ext cx="9554817" cy="1144513"/>
          </a:xfrm>
        </p:spPr>
        <p:txBody>
          <a:bodyPr/>
          <a:lstStyle/>
          <a:p>
            <a:r>
              <a:rPr lang="en-US" sz="5400" dirty="0"/>
              <a:t>Security</a:t>
            </a:r>
          </a:p>
        </p:txBody>
      </p:sp>
      <p:pic>
        <p:nvPicPr>
          <p:cNvPr id="2" name="Online Media 1" title="Copilot and Security">
            <a:hlinkClick r:id="" action="ppaction://media"/>
            <a:extLst>
              <a:ext uri="{FF2B5EF4-FFF2-40B4-BE49-F238E27FC236}">
                <a16:creationId xmlns:a16="http://schemas.microsoft.com/office/drawing/2014/main" id="{FDF06C82-000F-45F7-D291-D017DFAE17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8400" y="1217181"/>
            <a:ext cx="9110662" cy="51475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1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5" id="{74D298B5-FAE9-4D91-8AD3-354AA238A8E7}" vid="{0D6DFA8C-0A0F-4951-8DB6-6C087E189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DF8656-0242-4B63-8FCA-04D06A7F29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274</Words>
  <Application>Microsoft Office PowerPoint</Application>
  <PresentationFormat>Widescreen</PresentationFormat>
  <Paragraphs>66</Paragraphs>
  <Slides>9</Slides>
  <Notes>8</Notes>
  <HiddenSlides>1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Custom</vt:lpstr>
      <vt:lpstr>Github Copilot</vt:lpstr>
      <vt:lpstr>Agenda</vt:lpstr>
      <vt:lpstr>What is github Copilot</vt:lpstr>
      <vt:lpstr>Copilot in VS2022</vt:lpstr>
      <vt:lpstr>Copilot in VS2022</vt:lpstr>
      <vt:lpstr>New app in VSCode</vt:lpstr>
      <vt:lpstr>Pricing</vt:lpstr>
      <vt:lpstr>Questions &amp; Discussion</vt:lpstr>
      <vt:lpstr>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Justin Pope</dc:creator>
  <cp:lastModifiedBy>Justin Pope</cp:lastModifiedBy>
  <cp:revision>4</cp:revision>
  <dcterms:created xsi:type="dcterms:W3CDTF">2023-09-14T19:54:33Z</dcterms:created>
  <dcterms:modified xsi:type="dcterms:W3CDTF">2024-01-11T20:28:16Z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