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ira Sans Medium"/>
      <p:regular r:id="rId17"/>
      <p:bold r:id="rId18"/>
      <p:italic r:id="rId19"/>
      <p:boldItalic r:id="rId20"/>
    </p:embeddedFont>
    <p:embeddedFont>
      <p:font typeface="Fira Sans"/>
      <p:bold r:id="rId21"/>
      <p:boldItalic r:id="rId22"/>
    </p:embeddedFont>
    <p:embeddedFont>
      <p:font typeface="Fira Sans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boldItalic.fntdata"/><Relationship Id="rId22" Type="http://schemas.openxmlformats.org/officeDocument/2006/relationships/font" Target="fonts/FiraSans-boldItalic.fntdata"/><Relationship Id="rId21" Type="http://schemas.openxmlformats.org/officeDocument/2006/relationships/font" Target="fonts/FiraSans-bold.fntdata"/><Relationship Id="rId24" Type="http://schemas.openxmlformats.org/officeDocument/2006/relationships/font" Target="fonts/FiraSansLight-bold.fntdata"/><Relationship Id="rId23" Type="http://schemas.openxmlformats.org/officeDocument/2006/relationships/font" Target="fonts/Fira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Light-boldItalic.fntdata"/><Relationship Id="rId25" Type="http://schemas.openxmlformats.org/officeDocument/2006/relationships/font" Target="fonts/Fira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Medium-regular.fntdata"/><Relationship Id="rId16" Type="http://schemas.openxmlformats.org/officeDocument/2006/relationships/slide" Target="slides/slide11.xml"/><Relationship Id="rId19" Type="http://schemas.openxmlformats.org/officeDocument/2006/relationships/font" Target="fonts/FiraSansMedium-italic.fntdata"/><Relationship Id="rId18" Type="http://schemas.openxmlformats.org/officeDocument/2006/relationships/font" Target="fonts/FiraSa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ed43d62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6ed43d62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ed43d62d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6ed43d62db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ed43d62d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6ed43d62db_0_3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ed43d62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6ed43d62db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ed43d62d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6ed43d62db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ed43d62d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6ed43d62db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ed43d62d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6ed43d62db_0_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ed43d62d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6ed43d62db_0_3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ed43d62d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6ed43d62db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ed43d62d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6ed43d62db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ed43d62d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6ed43d62db_0_3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02800" y="1900630"/>
            <a:ext cx="6326600" cy="1018870"/>
            <a:chOff x="-564133" y="-853550"/>
            <a:chExt cx="16870933" cy="5711156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-564133" y="-853550"/>
              <a:ext cx="16306800" cy="4659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5400">
                  <a:latin typeface="Fira Sans"/>
                  <a:ea typeface="Fira Sans"/>
                  <a:cs typeface="Fira Sans"/>
                  <a:sym typeface="Fira Sans"/>
                </a:rPr>
                <a:t>Plant care app</a:t>
              </a:r>
              <a:endParaRPr sz="700"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0" y="3304506"/>
              <a:ext cx="16306800" cy="1553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t" sz="1800" u="none" cap="none" strike="noStrike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</a:t>
              </a:r>
              <a:endParaRPr sz="700"/>
            </a:p>
          </p:txBody>
        </p:sp>
      </p:grpSp>
      <p:sp>
        <p:nvSpPr>
          <p:cNvPr id="57" name="Google Shape;57;p13"/>
          <p:cNvSpPr/>
          <p:nvPr/>
        </p:nvSpPr>
        <p:spPr>
          <a:xfrm>
            <a:off x="7164451" y="1158587"/>
            <a:ext cx="3664872" cy="317379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58" name="Google Shape;58;p13"/>
          <p:cNvSpPr/>
          <p:nvPr/>
        </p:nvSpPr>
        <p:spPr>
          <a:xfrm>
            <a:off x="6061472" y="3517563"/>
            <a:ext cx="2488494" cy="215504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59" name="Google Shape;59;p13"/>
          <p:cNvSpPr/>
          <p:nvPr/>
        </p:nvSpPr>
        <p:spPr>
          <a:xfrm>
            <a:off x="6168171" y="2977421"/>
            <a:ext cx="1140183" cy="987403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6868885" y="186802"/>
            <a:ext cx="1900304" cy="164567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61" name="Google Shape;61;p13"/>
          <p:cNvSpPr txBox="1"/>
          <p:nvPr/>
        </p:nvSpPr>
        <p:spPr>
          <a:xfrm>
            <a:off x="270375" y="3417200"/>
            <a:ext cx="3383400" cy="193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Michele Adinolfi </a:t>
            </a:r>
            <a:r>
              <a:rPr lang="it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0612707560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Mario D’Acunto </a:t>
            </a:r>
            <a:r>
              <a:rPr lang="it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0612707918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Federico Cervo </a:t>
            </a:r>
            <a:r>
              <a:rPr lang="it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0612707722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Raffaele Esposito </a:t>
            </a:r>
            <a:r>
              <a:rPr lang="it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0612708548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Francesco Abballe </a:t>
            </a:r>
            <a:r>
              <a:rPr lang="it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0612707649</a:t>
            </a:r>
            <a:endParaRPr sz="1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02800" y="432075"/>
            <a:ext cx="3602400" cy="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5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Progetto</a:t>
            </a:r>
            <a:r>
              <a:rPr b="1" lang="it" sz="1500">
                <a:latin typeface="Fira Sans Medium"/>
                <a:ea typeface="Fira Sans Medium"/>
                <a:cs typeface="Fira Sans Medium"/>
                <a:sym typeface="Fira Sans Medium"/>
              </a:rPr>
              <a:t> Mobile Programming</a:t>
            </a:r>
            <a:endParaRPr b="1" sz="15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latin typeface="Fira Sans Medium"/>
                <a:ea typeface="Fira Sans Medium"/>
                <a:cs typeface="Fira Sans Medium"/>
                <a:sym typeface="Fira Sans Medium"/>
              </a:rPr>
              <a:t>A.A. 2024/2025</a:t>
            </a:r>
            <a:endParaRPr b="1"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60425" y="2937500"/>
            <a:ext cx="20955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Gruppo 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 rot="10800000">
            <a:off x="-1091083" y="-415120"/>
            <a:ext cx="6515329" cy="564230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44" name="Google Shape;144;p22"/>
          <p:cNvSpPr/>
          <p:nvPr/>
        </p:nvSpPr>
        <p:spPr>
          <a:xfrm rot="10800000">
            <a:off x="3949133" y="-162135"/>
            <a:ext cx="2633279" cy="228043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45" name="Google Shape;145;p22"/>
          <p:cNvSpPr txBox="1"/>
          <p:nvPr/>
        </p:nvSpPr>
        <p:spPr>
          <a:xfrm>
            <a:off x="218238" y="323788"/>
            <a:ext cx="389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Responsiveness</a:t>
            </a:r>
            <a:endParaRPr sz="700"/>
          </a:p>
        </p:txBody>
      </p:sp>
      <p:pic>
        <p:nvPicPr>
          <p:cNvPr id="146" name="Google Shape;146;p22" title="foto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000" y="146200"/>
            <a:ext cx="1582575" cy="32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 title="foto2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450" y="3498925"/>
            <a:ext cx="3643126" cy="151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47175" y="869475"/>
            <a:ext cx="58749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Prioritá sulla User experience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Layout Flexbox per la divisione dello schermo in sezioni flessibili e adattabili;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Rilevazione automatica dell’orientamento con </a:t>
            </a:r>
            <a:r>
              <a:rPr i="1" lang="it" sz="1800">
                <a:solidFill>
                  <a:schemeClr val="lt1"/>
                </a:solidFill>
              </a:rPr>
              <a:t>useWindowDimensions;</a:t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Numero colonne dinamiche con numColumns           nelle pagine coinvolte.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Uso delle percentuali per grandezze                          adattive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Padding e Scroll bottom per evitare                          overlap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 rot="10800000">
            <a:off x="-1091083" y="-415120"/>
            <a:ext cx="6515329" cy="564230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54" name="Google Shape;154;p23"/>
          <p:cNvSpPr/>
          <p:nvPr/>
        </p:nvSpPr>
        <p:spPr>
          <a:xfrm rot="10800000">
            <a:off x="3949133" y="-162135"/>
            <a:ext cx="2633279" cy="228043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55" name="Google Shape;155;p23"/>
          <p:cNvSpPr txBox="1"/>
          <p:nvPr/>
        </p:nvSpPr>
        <p:spPr>
          <a:xfrm>
            <a:off x="218238" y="323788"/>
            <a:ext cx="389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Responsiveness</a:t>
            </a:r>
            <a:endParaRPr sz="700"/>
          </a:p>
        </p:txBody>
      </p:sp>
      <p:pic>
        <p:nvPicPr>
          <p:cNvPr id="156" name="Google Shape;156;p23" title="foto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625" y="2768375"/>
            <a:ext cx="4226852" cy="18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 title="foto4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50" y="908800"/>
            <a:ext cx="1822350" cy="371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 title="foto5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2625" y="918893"/>
            <a:ext cx="4226852" cy="175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 title="foto6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4800" y="872975"/>
            <a:ext cx="1849481" cy="37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65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1263875" y="0"/>
            <a:ext cx="5067478" cy="4341440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69" name="Google Shape;69;p14"/>
          <p:cNvSpPr/>
          <p:nvPr/>
        </p:nvSpPr>
        <p:spPr>
          <a:xfrm>
            <a:off x="1252840" y="2916373"/>
            <a:ext cx="2986192" cy="258605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70" name="Google Shape;70;p14"/>
          <p:cNvSpPr txBox="1"/>
          <p:nvPr/>
        </p:nvSpPr>
        <p:spPr>
          <a:xfrm>
            <a:off x="514350" y="1828452"/>
            <a:ext cx="37221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4200" u="none" cap="none" strike="noStrike">
                <a:solidFill>
                  <a:srgbClr val="F4F4F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Descrizione</a:t>
            </a:r>
            <a:endParaRPr sz="700"/>
          </a:p>
        </p:txBody>
      </p:sp>
      <p:sp>
        <p:nvSpPr>
          <p:cNvPr id="71" name="Google Shape;71;p14"/>
          <p:cNvSpPr txBox="1"/>
          <p:nvPr/>
        </p:nvSpPr>
        <p:spPr>
          <a:xfrm>
            <a:off x="4430750" y="201300"/>
            <a:ext cx="432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4F4F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362300" y="253950"/>
            <a:ext cx="4705800" cy="4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lt1"/>
                </a:solidFill>
              </a:rPr>
              <a:t>Abbiamo realizzato la nostra Plant care app</a:t>
            </a:r>
            <a:r>
              <a:rPr lang="it" sz="2300">
                <a:solidFill>
                  <a:schemeClr val="lt1"/>
                </a:solidFill>
              </a:rPr>
              <a:t> come un’applicazione multipiattaforma per la gestione e il monitoraggio della propria collezione di piante.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lt1"/>
                </a:solidFill>
              </a:rPr>
              <a:t>L’utente può registrare le piante che possiede, categorizzarle e gestire attività di cura come innaffiatura, potatura e rinvaso.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lt1"/>
                </a:solidFill>
              </a:rPr>
              <a:t>Il tutto gestito in modo ottimale tramite un database.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rot="10800000">
            <a:off x="-1555083" y="-391520"/>
            <a:ext cx="6515329" cy="564230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78" name="Google Shape;78;p15"/>
          <p:cNvSpPr/>
          <p:nvPr/>
        </p:nvSpPr>
        <p:spPr>
          <a:xfrm rot="10800000">
            <a:off x="3398583" y="-138560"/>
            <a:ext cx="2633279" cy="228043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79" name="Google Shape;79;p15"/>
          <p:cNvSpPr txBox="1"/>
          <p:nvPr/>
        </p:nvSpPr>
        <p:spPr>
          <a:xfrm>
            <a:off x="251850" y="709163"/>
            <a:ext cx="3896700" cy="134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Scelta di</a:t>
            </a:r>
            <a:endParaRPr sz="3800">
              <a:solidFill>
                <a:srgbClr val="F4F4F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3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8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React Native</a:t>
            </a:r>
            <a:endParaRPr b="1" sz="700"/>
          </a:p>
        </p:txBody>
      </p:sp>
      <p:sp>
        <p:nvSpPr>
          <p:cNvPr id="80" name="Google Shape;80;p15"/>
          <p:cNvSpPr txBox="1"/>
          <p:nvPr/>
        </p:nvSpPr>
        <p:spPr>
          <a:xfrm>
            <a:off x="5835600" y="1219000"/>
            <a:ext cx="32325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Fira Sans"/>
                <a:ea typeface="Fira Sans"/>
                <a:cs typeface="Fira Sans"/>
                <a:sym typeface="Fira Sans"/>
              </a:rPr>
              <a:t>Abbiamo scelto React Native a fronte di Flutter </a:t>
            </a:r>
            <a:r>
              <a:rPr lang="it">
                <a:latin typeface="Fira Sans"/>
                <a:ea typeface="Fira Sans"/>
                <a:cs typeface="Fira Sans"/>
                <a:sym typeface="Fira Sans"/>
              </a:rPr>
              <a:t>principalmente</a:t>
            </a:r>
            <a:r>
              <a:rPr lang="it">
                <a:latin typeface="Fira Sans"/>
                <a:ea typeface="Fira Sans"/>
                <a:cs typeface="Fira Sans"/>
                <a:sym typeface="Fira Sans"/>
              </a:rPr>
              <a:t> per vari motivi:</a:t>
            </a:r>
            <a:br>
              <a:rPr lang="it">
                <a:latin typeface="Fira Sans"/>
                <a:ea typeface="Fira Sans"/>
                <a:cs typeface="Fira Sans"/>
                <a:sym typeface="Fira Sans"/>
              </a:rPr>
            </a:b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Fira Sans"/>
                <a:ea typeface="Fira Sans"/>
                <a:cs typeface="Fira Sans"/>
                <a:sym typeface="Fira Sans"/>
              </a:rPr>
              <a:t>Rapidità di sviluppo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it">
                <a:latin typeface="Fira Sans"/>
                <a:ea typeface="Fira Sans"/>
                <a:cs typeface="Fira Sans"/>
                <a:sym typeface="Fira Sans"/>
              </a:rPr>
              <a:t>Ampia community e librerie mature pronte all’uso.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it">
                <a:latin typeface="Fira Sans"/>
                <a:ea typeface="Fira Sans"/>
                <a:cs typeface="Fira Sans"/>
                <a:sym typeface="Fira Sans"/>
              </a:rPr>
              <a:t>Hot reload e supporto multi-piattaforma (Android e iOS) nativo.</a:t>
            </a:r>
            <a:br>
              <a:rPr lang="it">
                <a:latin typeface="Fira Sans"/>
                <a:ea typeface="Fira Sans"/>
                <a:cs typeface="Fira Sans"/>
                <a:sym typeface="Fira Sans"/>
              </a:rPr>
            </a:b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Fira Sans"/>
                <a:ea typeface="Fira Sans"/>
                <a:cs typeface="Fira Sans"/>
                <a:sym typeface="Fira Sans"/>
              </a:rPr>
              <a:t>Performance adatta al progetto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it">
                <a:latin typeface="Fira Sans"/>
                <a:ea typeface="Fira Sans"/>
                <a:cs typeface="Fira Sans"/>
                <a:sym typeface="Fira Sans"/>
              </a:rPr>
              <a:t>UI fluida e responsiva per app gestionali/informative.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it">
                <a:latin typeface="Fira Sans"/>
                <a:ea typeface="Fira Sans"/>
                <a:cs typeface="Fira Sans"/>
                <a:sym typeface="Fira Sans"/>
              </a:rPr>
              <a:t>Ottimale per statistiche e visualizzazioni senza necessità di grafica avanzata.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10800000">
            <a:off x="-648806" y="2395861"/>
            <a:ext cx="2488494" cy="215504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86" name="Google Shape;86;p16"/>
          <p:cNvSpPr/>
          <p:nvPr/>
        </p:nvSpPr>
        <p:spPr>
          <a:xfrm rot="10800000">
            <a:off x="1533302" y="3736761"/>
            <a:ext cx="1737421" cy="150461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A4E473"/>
          </a:solidFill>
          <a:ln>
            <a:noFill/>
          </a:ln>
        </p:spPr>
      </p:sp>
      <p:sp>
        <p:nvSpPr>
          <p:cNvPr id="87" name="Google Shape;87;p16"/>
          <p:cNvSpPr/>
          <p:nvPr/>
        </p:nvSpPr>
        <p:spPr>
          <a:xfrm rot="10800000">
            <a:off x="1393474" y="2005769"/>
            <a:ext cx="895858" cy="775817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88" name="Google Shape;88;p16"/>
          <p:cNvSpPr/>
          <p:nvPr/>
        </p:nvSpPr>
        <p:spPr>
          <a:xfrm rot="10800000">
            <a:off x="156560" y="3902980"/>
            <a:ext cx="1683127" cy="1457596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89" name="Google Shape;89;p16"/>
          <p:cNvSpPr txBox="1"/>
          <p:nvPr/>
        </p:nvSpPr>
        <p:spPr>
          <a:xfrm>
            <a:off x="514350" y="509608"/>
            <a:ext cx="31506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latin typeface="Fira Sans"/>
                <a:ea typeface="Fira Sans"/>
                <a:cs typeface="Fira Sans"/>
                <a:sym typeface="Fira Sans"/>
              </a:rPr>
              <a:t>Wireflow</a:t>
            </a:r>
            <a:endParaRPr b="1" sz="4800"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803" t="0"/>
          <a:stretch/>
        </p:blipFill>
        <p:spPr>
          <a:xfrm>
            <a:off x="3955900" y="50225"/>
            <a:ext cx="4514350" cy="50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 rot="10800000">
            <a:off x="-1484408" y="-383670"/>
            <a:ext cx="6515329" cy="564230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96" name="Google Shape;96;p17"/>
          <p:cNvSpPr/>
          <p:nvPr/>
        </p:nvSpPr>
        <p:spPr>
          <a:xfrm rot="10800000">
            <a:off x="3398583" y="-138560"/>
            <a:ext cx="2633279" cy="228043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97" name="Google Shape;97;p17"/>
          <p:cNvSpPr txBox="1"/>
          <p:nvPr/>
        </p:nvSpPr>
        <p:spPr>
          <a:xfrm>
            <a:off x="319850" y="583513"/>
            <a:ext cx="38967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1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N</a:t>
            </a:r>
            <a:r>
              <a:rPr b="1" lang="it" sz="27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avigazione principale</a:t>
            </a:r>
            <a:r>
              <a:rPr lang="it" sz="27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 (Tab Navigator)</a:t>
            </a:r>
            <a:endParaRPr sz="100"/>
          </a:p>
        </p:txBody>
      </p:sp>
      <p:sp>
        <p:nvSpPr>
          <p:cNvPr id="98" name="Google Shape;98;p17"/>
          <p:cNvSpPr txBox="1"/>
          <p:nvPr/>
        </p:nvSpPr>
        <p:spPr>
          <a:xfrm>
            <a:off x="148850" y="1658450"/>
            <a:ext cx="40677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Divide l’app in macro-sezioni principali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Consente il cambio di tab in maniera veloce e intuitiva.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Utilizzo del </a:t>
            </a:r>
            <a:r>
              <a:rPr lang="it" sz="1800">
                <a:solidFill>
                  <a:schemeClr val="lt1"/>
                </a:solidFill>
              </a:rPr>
              <a:t>BottomTabNavigator: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it" sz="1800">
                <a:solidFill>
                  <a:schemeClr val="lt1"/>
                </a:solidFill>
              </a:rPr>
              <a:t>Estetica pulita e minimale;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it" sz="1800">
                <a:solidFill>
                  <a:schemeClr val="lt1"/>
                </a:solidFill>
              </a:rPr>
              <a:t>Facilità d’uso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9" name="Google Shape;99;p17" title="code-snapsh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925" y="-182375"/>
            <a:ext cx="4113074" cy="536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 rot="10800000">
            <a:off x="-1523658" y="-391520"/>
            <a:ext cx="6515329" cy="564230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05" name="Google Shape;105;p18"/>
          <p:cNvSpPr/>
          <p:nvPr/>
        </p:nvSpPr>
        <p:spPr>
          <a:xfrm rot="10800000">
            <a:off x="3117239" y="-247696"/>
            <a:ext cx="2814260" cy="266442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06" name="Google Shape;106;p18"/>
          <p:cNvSpPr txBox="1"/>
          <p:nvPr/>
        </p:nvSpPr>
        <p:spPr>
          <a:xfrm>
            <a:off x="424275" y="319650"/>
            <a:ext cx="36435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Navigazione interna</a:t>
            </a:r>
            <a:r>
              <a:rPr lang="it" sz="27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 (Stack Navigator)</a:t>
            </a:r>
            <a:endParaRPr sz="500"/>
          </a:p>
        </p:txBody>
      </p:sp>
      <p:sp>
        <p:nvSpPr>
          <p:cNvPr id="107" name="Google Shape;107;p18"/>
          <p:cNvSpPr txBox="1"/>
          <p:nvPr/>
        </p:nvSpPr>
        <p:spPr>
          <a:xfrm>
            <a:off x="204375" y="1275750"/>
            <a:ext cx="3863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Gestione della navigazione interna di ogni tab con Stack Navigator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Consente il passaggio tra più schermate, es: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it" sz="1800">
                <a:solidFill>
                  <a:schemeClr val="lt1"/>
                </a:solidFill>
              </a:rPr>
              <a:t>Da un’icona al dettaglio della pianta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Tutte le tab hanno uno Stack Navigator eccetto AnlyticsTab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8" name="Google Shape;108;p18" title="code-snapshotHo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250" y="-138550"/>
            <a:ext cx="4103651" cy="33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/>
          <p:nvPr/>
        </p:nvSpPr>
        <p:spPr>
          <a:xfrm rot="10800000">
            <a:off x="-1555083" y="-391520"/>
            <a:ext cx="6515329" cy="564230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14" name="Google Shape;114;p19"/>
          <p:cNvSpPr/>
          <p:nvPr/>
        </p:nvSpPr>
        <p:spPr>
          <a:xfrm rot="10800000">
            <a:off x="3398583" y="-138560"/>
            <a:ext cx="2633279" cy="228043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15" name="Google Shape;115;p19"/>
          <p:cNvSpPr txBox="1"/>
          <p:nvPr/>
        </p:nvSpPr>
        <p:spPr>
          <a:xfrm>
            <a:off x="185500" y="374863"/>
            <a:ext cx="389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Database</a:t>
            </a:r>
            <a:endParaRPr sz="700"/>
          </a:p>
        </p:txBody>
      </p:sp>
      <p:pic>
        <p:nvPicPr>
          <p:cNvPr id="116" name="Google Shape;116;p19" title="getPlan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250" y="348450"/>
            <a:ext cx="5028299" cy="416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34325" y="1021075"/>
            <a:ext cx="3000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Il database viene creato alla prima interazione con l’applicazione, insieme a tutte le tabelle che sono state definite.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Esso è ricco di funzionalità per la  creazione e la manipolazione dei dati al suo interno.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 rot="10800000">
            <a:off x="-1555083" y="-391520"/>
            <a:ext cx="6515329" cy="564230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23" name="Google Shape;123;p20"/>
          <p:cNvSpPr/>
          <p:nvPr/>
        </p:nvSpPr>
        <p:spPr>
          <a:xfrm rot="10800000">
            <a:off x="3398583" y="-138560"/>
            <a:ext cx="2633279" cy="228043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24" name="Google Shape;124;p20"/>
          <p:cNvSpPr txBox="1"/>
          <p:nvPr/>
        </p:nvSpPr>
        <p:spPr>
          <a:xfrm>
            <a:off x="204325" y="395738"/>
            <a:ext cx="389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8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Database</a:t>
            </a:r>
            <a:endParaRPr sz="700"/>
          </a:p>
        </p:txBody>
      </p:sp>
      <p:pic>
        <p:nvPicPr>
          <p:cNvPr id="125" name="Google Shape;125;p20" title="code-snapshot.png"/>
          <p:cNvPicPr preferRelativeResize="0"/>
          <p:nvPr/>
        </p:nvPicPr>
        <p:blipFill rotWithShape="1">
          <a:blip r:embed="rId3">
            <a:alphaModFix/>
          </a:blip>
          <a:srcRect b="5817" l="4052" r="3637" t="5764"/>
          <a:stretch/>
        </p:blipFill>
        <p:spPr>
          <a:xfrm>
            <a:off x="4350700" y="1949350"/>
            <a:ext cx="4298900" cy="27215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20" title="code-snapshot.png"/>
          <p:cNvPicPr preferRelativeResize="0"/>
          <p:nvPr/>
        </p:nvPicPr>
        <p:blipFill rotWithShape="1">
          <a:blip r:embed="rId4">
            <a:alphaModFix/>
          </a:blip>
          <a:srcRect b="13156" l="4577" r="4777" t="12299"/>
          <a:stretch/>
        </p:blipFill>
        <p:spPr>
          <a:xfrm>
            <a:off x="4350700" y="309500"/>
            <a:ext cx="4195326" cy="1271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7" name="Google Shape;127;p20"/>
          <p:cNvSpPr txBox="1"/>
          <p:nvPr/>
        </p:nvSpPr>
        <p:spPr>
          <a:xfrm>
            <a:off x="353150" y="110180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 sz="1800">
                <a:solidFill>
                  <a:schemeClr val="lt1"/>
                </a:solidFill>
              </a:rPr>
              <a:t>Tra queste funzionalità, ne troviamo alcune di gran lunga vitali per il nostro database.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4F4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 rot="10800000">
            <a:off x="-636183" y="-352870"/>
            <a:ext cx="6515329" cy="5642305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/>
          </a:solidFill>
          <a:ln>
            <a:noFill/>
          </a:ln>
        </p:spPr>
      </p:sp>
      <p:sp>
        <p:nvSpPr>
          <p:cNvPr id="133" name="Google Shape;133;p21"/>
          <p:cNvSpPr/>
          <p:nvPr/>
        </p:nvSpPr>
        <p:spPr>
          <a:xfrm rot="10800000">
            <a:off x="3398583" y="-138560"/>
            <a:ext cx="2633279" cy="2280432"/>
          </a:xfrm>
          <a:custGeom>
            <a:rect b="b" l="l" r="r" t="t"/>
            <a:pathLst>
              <a:path extrusionOk="0" h="3134614" w="3619627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/>
          </a:solidFill>
          <a:ln>
            <a:noFill/>
          </a:ln>
        </p:spPr>
      </p:sp>
      <p:sp>
        <p:nvSpPr>
          <p:cNvPr id="134" name="Google Shape;134;p21"/>
          <p:cNvSpPr txBox="1"/>
          <p:nvPr/>
        </p:nvSpPr>
        <p:spPr>
          <a:xfrm>
            <a:off x="705600" y="200388"/>
            <a:ext cx="48633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Categories    </a:t>
            </a:r>
            <a:endParaRPr sz="3100">
              <a:solidFill>
                <a:srgbClr val="F4F4F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3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>
                <a:solidFill>
                  <a:srgbClr val="F4F4F4"/>
                </a:solidFill>
                <a:latin typeface="Fira Sans"/>
                <a:ea typeface="Fira Sans"/>
                <a:cs typeface="Fira Sans"/>
                <a:sym typeface="Fira Sans"/>
              </a:rPr>
              <a:t> (edit category)</a:t>
            </a:r>
            <a:endParaRPr sz="600"/>
          </a:p>
        </p:txBody>
      </p:sp>
      <p:sp>
        <p:nvSpPr>
          <p:cNvPr id="135" name="Google Shape;135;p21"/>
          <p:cNvSpPr txBox="1"/>
          <p:nvPr/>
        </p:nvSpPr>
        <p:spPr>
          <a:xfrm>
            <a:off x="-848875" y="1454100"/>
            <a:ext cx="55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0" y="1607375"/>
            <a:ext cx="55689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lt1"/>
                </a:solidFill>
              </a:rPr>
              <a:t> Sono state implementate le seguenti funzionalità: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it" sz="1700">
                <a:solidFill>
                  <a:schemeClr val="lt1"/>
                </a:solidFill>
              </a:rPr>
              <a:t>Aggiunta categoria: l’utente inserisce un nome tramite un campo di testo e la categoria viene visualizzata nell’elenco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it" sz="1700">
                <a:solidFill>
                  <a:schemeClr val="lt1"/>
                </a:solidFill>
              </a:rPr>
              <a:t>Rimozione categoria: attivando la modalità di  rimozione, compaiono delle checkbox accanto ad ogni categoria e un pulsante di conferma per completare l’operazione.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225" y="659176"/>
            <a:ext cx="3157125" cy="18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225" y="2695956"/>
            <a:ext cx="3157124" cy="1836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