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2" d="100"/>
          <a:sy n="112" d="100"/>
        </p:scale>
        <p:origin x="4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4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0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9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0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6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8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8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6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2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6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130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1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F73848-91FE-4D29-B0DC-BFC408416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62198" y="9571"/>
            <a:ext cx="12254197" cy="685800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mr-IN" sz="3200" b="0" i="0" dirty="0">
                <a:solidFill>
                  <a:schemeClr val="tx1">
                    <a:lumMod val="85000"/>
                  </a:schemeClr>
                </a:solidFill>
                <a:effectLst/>
                <a:latin typeface="Oswald" panose="02000503000000000000" pitchFamily="2" charset="0"/>
              </a:rPr>
              <a:t>अलंकार व त्याचे प्रकार</a:t>
            </a:r>
            <a:endParaRPr lang="en-US" sz="115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mr-IN" b="1" dirty="0">
                <a:solidFill>
                  <a:schemeClr val="tx1">
                    <a:lumMod val="75000"/>
                  </a:schemeClr>
                </a:solidFill>
              </a:rPr>
              <a:t>देव काटे आणि श्रेयस सिंह</a:t>
            </a:r>
            <a:endParaRPr lang="en-US" b="1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681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AF7954-ADC4-F227-9277-E8920595732C}"/>
              </a:ext>
            </a:extLst>
          </p:cNvPr>
          <p:cNvSpPr txBox="1"/>
          <p:nvPr/>
        </p:nvSpPr>
        <p:spPr>
          <a:xfrm>
            <a:off x="2318759" y="1551563"/>
            <a:ext cx="755448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2000" b="0" i="0" dirty="0">
                <a:solidFill>
                  <a:srgbClr val="2C3E50"/>
                </a:solidFill>
                <a:effectLst/>
                <a:latin typeface="Oswald" panose="02000503000000000000" pitchFamily="2" charset="0"/>
              </a:rPr>
              <a:t>(i) </a:t>
            </a:r>
            <a:r>
              <a:rPr lang="mr-IN" sz="2000" b="0" i="0" dirty="0">
                <a:solidFill>
                  <a:srgbClr val="2C3E50"/>
                </a:solidFill>
                <a:effectLst/>
                <a:latin typeface="Oswald" panose="02000503000000000000" pitchFamily="2" charset="0"/>
              </a:rPr>
              <a:t>उपमा अलंकार</a:t>
            </a:r>
          </a:p>
          <a:p>
            <a:pPr algn="ctr" fontAlgn="base"/>
            <a:endParaRPr lang="en-US" sz="2000" b="0" i="0" dirty="0">
              <a:effectLst/>
              <a:latin typeface="Droid Sans"/>
            </a:endParaRPr>
          </a:p>
          <a:p>
            <a:pPr algn="ctr" fontAlgn="base"/>
            <a:r>
              <a:rPr lang="mr-IN" sz="2000" b="0" i="0" dirty="0">
                <a:effectLst/>
                <a:latin typeface="Droid Sans"/>
              </a:rPr>
              <a:t>ज्या वस्तूविषयी बोलायचे असते ती आणि तिच्या भिन्न गोष्टीची एकमेकांसोबत तुलना करून त्या दोन गोष्टीत साम्य पहिले जाते व ते सुंदर रीतीने दर्शविले जाते त्यास आपण </a:t>
            </a:r>
            <a:r>
              <a:rPr lang="mr-IN" sz="2000" b="1" i="0" dirty="0">
                <a:effectLst/>
                <a:latin typeface="Droid Sans"/>
              </a:rPr>
              <a:t>'उपमा अलंकार' </a:t>
            </a:r>
            <a:r>
              <a:rPr lang="mr-IN" sz="2000" b="0" i="0" dirty="0">
                <a:effectLst/>
                <a:latin typeface="Droid Sans"/>
              </a:rPr>
              <a:t>असे म्हणतो.</a:t>
            </a:r>
          </a:p>
          <a:p>
            <a:pPr algn="ctr" fontAlgn="base"/>
            <a:endParaRPr lang="en-US" sz="2000" b="0" i="0" dirty="0">
              <a:effectLst/>
              <a:latin typeface="Droid Sans"/>
            </a:endParaRPr>
          </a:p>
          <a:p>
            <a:pPr algn="ctr" fontAlgn="base"/>
            <a:r>
              <a:rPr lang="mr-IN" sz="2000" b="0" i="0" dirty="0">
                <a:effectLst/>
                <a:latin typeface="Droid Sans"/>
              </a:rPr>
              <a:t>उपमा अलंकारामध्ये सारखेपणा दाखविण्यासाठी सारखा, जसा, जेवी, सम, सदृश्य, गत, परी, समान, सारखे, प्रमाणे, समतुल्य, गत, जेवी यांसारखी साम्यवाचक शब्द वापरले जातात.</a:t>
            </a:r>
          </a:p>
          <a:p>
            <a:pPr algn="ctr" fontAlgn="base"/>
            <a:endParaRPr lang="en-US" sz="2000" b="0" i="0" dirty="0">
              <a:effectLst/>
              <a:latin typeface="Droid Sans"/>
            </a:endParaRPr>
          </a:p>
          <a:p>
            <a:pPr algn="ctr" fontAlgn="base"/>
            <a:r>
              <a:rPr lang="mr-IN" sz="2000" b="0" i="0" dirty="0">
                <a:effectLst/>
                <a:latin typeface="Droid Sans"/>
              </a:rPr>
              <a:t>उदा. कविताचे डोळे हरणा</a:t>
            </a:r>
            <a:r>
              <a:rPr lang="mr-IN" sz="2000" b="1" i="0" u="sng" dirty="0">
                <a:effectLst/>
                <a:latin typeface="Droid Sans"/>
              </a:rPr>
              <a:t>सारखे</a:t>
            </a:r>
            <a:r>
              <a:rPr lang="mr-IN" sz="2000" b="0" i="0" dirty="0">
                <a:effectLst/>
                <a:latin typeface="Droid Sans"/>
              </a:rPr>
              <a:t> सुंदर आहेत.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62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D0F377-A567-7F13-E4D0-DE8ED6AD2CED}"/>
              </a:ext>
            </a:extLst>
          </p:cNvPr>
          <p:cNvSpPr txBox="1"/>
          <p:nvPr/>
        </p:nvSpPr>
        <p:spPr>
          <a:xfrm>
            <a:off x="2464037" y="1859339"/>
            <a:ext cx="7263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b="0" i="0" dirty="0">
                <a:solidFill>
                  <a:srgbClr val="2C3E50"/>
                </a:solidFill>
                <a:effectLst/>
                <a:latin typeface="Oswald" panose="02000503000000000000" pitchFamily="2" charset="0"/>
              </a:rPr>
              <a:t>(ii) </a:t>
            </a:r>
            <a:r>
              <a:rPr lang="mr-IN" b="0" i="0" dirty="0">
                <a:solidFill>
                  <a:srgbClr val="2C3E50"/>
                </a:solidFill>
                <a:effectLst/>
                <a:latin typeface="Oswald" panose="02000503000000000000" pitchFamily="2" charset="0"/>
              </a:rPr>
              <a:t>उत्प्रेक्षा अलंकार</a:t>
            </a:r>
          </a:p>
          <a:p>
            <a:pPr algn="ctr" fontAlgn="base"/>
            <a:endParaRPr lang="en-US" b="0" i="0" dirty="0">
              <a:solidFill>
                <a:srgbClr val="5E5E5E"/>
              </a:solidFill>
              <a:effectLst/>
              <a:latin typeface="Droid Sans"/>
            </a:endParaRPr>
          </a:p>
          <a:p>
            <a:pPr algn="ctr" fontAlgn="base"/>
            <a:r>
              <a:rPr lang="mr-IN" b="0" i="0" dirty="0">
                <a:effectLst/>
                <a:latin typeface="Droid Sans"/>
              </a:rPr>
              <a:t>जेव्हा आपण २ वस्तूंची तुलना करतो तेव्हा त्या वाक्यातील उपमेय हे जणू उपमानच आहे अशी कल्पना जेव्हा वाक्यात होते तेव्हा त्या अलंकारास </a:t>
            </a:r>
            <a:r>
              <a:rPr lang="mr-IN" b="1" i="0" dirty="0">
                <a:effectLst/>
                <a:latin typeface="Droid Sans"/>
              </a:rPr>
              <a:t>'उत्प्रेक्षा अलंकार'</a:t>
            </a:r>
            <a:r>
              <a:rPr lang="mr-IN" b="0" i="0" dirty="0">
                <a:effectLst/>
                <a:latin typeface="Droid Sans"/>
              </a:rPr>
              <a:t> असे म्हणतात.</a:t>
            </a:r>
          </a:p>
          <a:p>
            <a:pPr algn="ctr" fontAlgn="base"/>
            <a:endParaRPr lang="en-US" dirty="0">
              <a:latin typeface="Droid Sans"/>
            </a:endParaRPr>
          </a:p>
          <a:p>
            <a:pPr algn="ctr" fontAlgn="base"/>
            <a:r>
              <a:rPr lang="mr-IN" b="0" i="0" dirty="0">
                <a:effectLst/>
                <a:latin typeface="Droid Sans"/>
              </a:rPr>
              <a:t>या अलंकारात जणू, जणूकाय, गमे, वाटे, भासे, की, यापैकी शब्द येतात</a:t>
            </a:r>
            <a:br>
              <a:rPr lang="mr-IN" b="0" i="0" dirty="0">
                <a:effectLst/>
                <a:latin typeface="Droid Sans"/>
              </a:rPr>
            </a:br>
            <a:endParaRPr lang="mr-IN" b="0" i="0" dirty="0">
              <a:effectLst/>
              <a:latin typeface="Droid Sans"/>
            </a:endParaRPr>
          </a:p>
          <a:p>
            <a:pPr algn="ctr" fontAlgn="base"/>
            <a:r>
              <a:rPr lang="mr-IN" b="0" i="0" dirty="0">
                <a:effectLst/>
                <a:latin typeface="Droid Sans"/>
              </a:rPr>
              <a:t>उदा. (१) तिचे मुख जणू चंद्रच |</a:t>
            </a:r>
          </a:p>
          <a:p>
            <a:pPr algn="ctr" fontAlgn="base"/>
            <a:r>
              <a:rPr lang="mr-IN" b="0" i="0" dirty="0">
                <a:effectLst/>
                <a:latin typeface="Droid Sans"/>
              </a:rPr>
              <a:t>        (२) त्याचे अक्षर जणू मोतीच.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49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04CAB2-8733-7B6B-4B98-1C330A61FEC8}"/>
              </a:ext>
            </a:extLst>
          </p:cNvPr>
          <p:cNvSpPr txBox="1"/>
          <p:nvPr/>
        </p:nvSpPr>
        <p:spPr>
          <a:xfrm>
            <a:off x="2417035" y="1105287"/>
            <a:ext cx="7357929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2000" b="0" i="0" dirty="0">
                <a:solidFill>
                  <a:srgbClr val="2C3E50"/>
                </a:solidFill>
                <a:effectLst/>
                <a:latin typeface="Oswald" panose="02000503000000000000" pitchFamily="2" charset="0"/>
              </a:rPr>
              <a:t>(ii) </a:t>
            </a:r>
            <a:r>
              <a:rPr lang="mr-IN" sz="2000" b="0" i="0" dirty="0">
                <a:solidFill>
                  <a:srgbClr val="2C3E50"/>
                </a:solidFill>
                <a:effectLst/>
                <a:latin typeface="Oswald" panose="02000503000000000000" pitchFamily="2" charset="0"/>
              </a:rPr>
              <a:t>रूपक अलंकार </a:t>
            </a:r>
          </a:p>
          <a:p>
            <a:pPr algn="ctr" fontAlgn="base"/>
            <a:endParaRPr lang="en-US" sz="1600" b="0" i="0" dirty="0">
              <a:solidFill>
                <a:srgbClr val="5E5E5E"/>
              </a:solidFill>
              <a:effectLst/>
              <a:latin typeface="Droid Sans"/>
            </a:endParaRPr>
          </a:p>
          <a:p>
            <a:pPr algn="ctr" fontAlgn="base"/>
            <a:r>
              <a:rPr lang="mr-IN" sz="2000" b="0" i="0" dirty="0">
                <a:effectLst/>
                <a:latin typeface="Droid Sans"/>
              </a:rPr>
              <a:t>जिथे उपमेय आणि उपमान यात एकरूपता आहे ते वेगवेगळे नाही असे वर्णन जिथे केलेले असते तेव्हा त्याला आपण </a:t>
            </a:r>
            <a:r>
              <a:rPr lang="mr-IN" sz="2000" b="1" i="0" dirty="0">
                <a:effectLst/>
                <a:latin typeface="Droid Sans"/>
              </a:rPr>
              <a:t>'रूपक अलंकार' </a:t>
            </a:r>
            <a:r>
              <a:rPr lang="mr-IN" sz="2000" b="0" i="0" dirty="0">
                <a:effectLst/>
                <a:latin typeface="Droid Sans"/>
              </a:rPr>
              <a:t>असे म्हणतो.</a:t>
            </a:r>
          </a:p>
          <a:p>
            <a:pPr algn="ctr" fontAlgn="base"/>
            <a:endParaRPr lang="mr-IN" b="0" i="0" dirty="0">
              <a:effectLst/>
              <a:latin typeface="Droid Sans"/>
            </a:endParaRPr>
          </a:p>
          <a:p>
            <a:pPr algn="ctr" fontAlgn="base"/>
            <a:r>
              <a:rPr lang="mr-IN" sz="2000" b="0" i="0" dirty="0">
                <a:effectLst/>
                <a:latin typeface="Droid Sans"/>
              </a:rPr>
              <a:t>उदा. (१) लहान मुल म्हणजे मातीचा गोळा, आकार द्यावा तशी मूर्ती घडते.</a:t>
            </a:r>
          </a:p>
          <a:p>
            <a:pPr algn="ctr" fontAlgn="base"/>
            <a:r>
              <a:rPr lang="mr-IN" sz="2000" b="0" i="0" dirty="0">
                <a:effectLst/>
                <a:latin typeface="Droid Sans"/>
              </a:rPr>
              <a:t>        (२) देह देवाचे मंदिर आत्मा परमेश्वर</a:t>
            </a:r>
            <a:br>
              <a:rPr lang="mr-IN" sz="2000" b="0" i="0" dirty="0">
                <a:effectLst/>
                <a:latin typeface="Droid Sans"/>
              </a:rPr>
            </a:br>
            <a:endParaRPr lang="mr-IN" sz="2000" b="0" i="0" dirty="0">
              <a:effectLst/>
              <a:latin typeface="Droid Sans"/>
            </a:endParaRPr>
          </a:p>
          <a:p>
            <a:pPr algn="ctr" fontAlgn="base"/>
            <a:r>
              <a:rPr lang="mr-IN" sz="2000" b="0" i="0" dirty="0">
                <a:effectLst/>
                <a:latin typeface="Droid Sans"/>
              </a:rPr>
              <a:t>वरील दोन्ही उदाहरणामध्ये लहान मुलगा व मातीची मूर्ती या मध्ये साम्य दाखवण्याचा प्रयत्न केला आहे तसेच दुसऱ्या उदाहरणामध्ये मानवी देह हे देवाचे मंदिर यामध्ये साम्यता दाखविण्याचा प्रयत्न केला आहे.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4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E3EF14-9636-086C-A52D-2BC13F1B3144}"/>
              </a:ext>
            </a:extLst>
          </p:cNvPr>
          <p:cNvSpPr txBox="1"/>
          <p:nvPr/>
        </p:nvSpPr>
        <p:spPr>
          <a:xfrm>
            <a:off x="4408205" y="3167390"/>
            <a:ext cx="3375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sz="2800" b="1" dirty="0"/>
              <a:t>धन्यवाद</a:t>
            </a:r>
            <a:r>
              <a:rPr lang="en-US" sz="2800" b="1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16111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41CF58-567C-F5F0-9394-7E7A429F0A42}"/>
              </a:ext>
            </a:extLst>
          </p:cNvPr>
          <p:cNvSpPr txBox="1"/>
          <p:nvPr/>
        </p:nvSpPr>
        <p:spPr>
          <a:xfrm>
            <a:off x="2119357" y="863124"/>
            <a:ext cx="66400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sz="2400" b="1" i="0" dirty="0">
                <a:solidFill>
                  <a:schemeClr val="accent1">
                    <a:lumMod val="50000"/>
                  </a:schemeClr>
                </a:solidFill>
                <a:effectLst/>
                <a:latin typeface="Oswald" panose="02000503000000000000" pitchFamily="2" charset="0"/>
              </a:rPr>
              <a:t>अलंकार म्हणजे काय</a:t>
            </a:r>
            <a:r>
              <a:rPr lang="en-US" sz="2400" b="1" i="0" dirty="0">
                <a:solidFill>
                  <a:schemeClr val="accent1">
                    <a:lumMod val="50000"/>
                  </a:schemeClr>
                </a:solidFill>
                <a:effectLst/>
                <a:latin typeface="Oswald" panose="02000503000000000000" pitchFamily="2" charset="0"/>
              </a:rPr>
              <a:t> ?</a:t>
            </a:r>
            <a:endParaRPr lang="mr-IN" sz="2400" b="1" i="0" dirty="0">
              <a:solidFill>
                <a:schemeClr val="accent1">
                  <a:lumMod val="50000"/>
                </a:schemeClr>
              </a:solidFill>
              <a:effectLst/>
              <a:latin typeface="Oswald" panose="02000503000000000000" pitchFamily="2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F0E418-BB1E-6137-AFE4-3A1CE567FE75}"/>
              </a:ext>
            </a:extLst>
          </p:cNvPr>
          <p:cNvSpPr txBox="1"/>
          <p:nvPr/>
        </p:nvSpPr>
        <p:spPr>
          <a:xfrm>
            <a:off x="1451361" y="2782669"/>
            <a:ext cx="92892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Droid Sans"/>
              </a:rPr>
              <a:t>ज्याप्रकारे मनुष्याला सुंदर देखणे दिसण्यासाठी दागिन्याची</a:t>
            </a: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Droid Sans"/>
              </a:rPr>
              <a:t> </a:t>
            </a:r>
            <a:r>
              <a:rPr lang="mr-IN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Droid Sans"/>
              </a:rPr>
              <a:t>गरज असते त्याप्रमाणे भाषेला सुद्धा शोभा आणण्यासाठी आपण भाषेचे जे काही गुणधर्म वापरतो त्यास </a:t>
            </a:r>
            <a:r>
              <a:rPr lang="mr-IN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Droid Sans"/>
              </a:rPr>
              <a:t>'अलंकार'</a:t>
            </a:r>
            <a:r>
              <a:rPr lang="mr-IN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Droid Sans"/>
              </a:rPr>
              <a:t> असे म्हणतात.</a:t>
            </a:r>
            <a:endParaRPr lang="en-US" sz="20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Droid Sans"/>
            </a:endParaRPr>
          </a:p>
          <a:p>
            <a:pPr algn="ctr"/>
            <a:endParaRPr lang="en-US" sz="20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Droid Sans"/>
            </a:endParaRPr>
          </a:p>
          <a:p>
            <a:pPr algn="ctr"/>
            <a:r>
              <a:rPr lang="mr-IN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Droid Sans"/>
              </a:rPr>
              <a:t>अलंकाराचे २ प्रकार पडतात ते म्हणजे :</a:t>
            </a:r>
            <a:endParaRPr lang="en-US" sz="20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Droid Sans"/>
            </a:endParaRPr>
          </a:p>
          <a:p>
            <a:pPr algn="ctr"/>
            <a:r>
              <a:rPr lang="mr-IN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Droid Sans"/>
              </a:rPr>
              <a:t>१. शब्दालंकार </a:t>
            </a:r>
          </a:p>
          <a:p>
            <a:pPr algn="ctr"/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Droid Sans"/>
              </a:rPr>
              <a:t>   </a:t>
            </a:r>
            <a:r>
              <a:rPr lang="mr-IN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Droid Sans"/>
              </a:rPr>
              <a:t>२. अर्थालंकार  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13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E47820-053C-AE5A-F796-4A8555D25061}"/>
              </a:ext>
            </a:extLst>
          </p:cNvPr>
          <p:cNvSpPr txBox="1"/>
          <p:nvPr/>
        </p:nvSpPr>
        <p:spPr>
          <a:xfrm>
            <a:off x="2895600" y="1700613"/>
            <a:ext cx="640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sz="2400" b="0" i="0" dirty="0">
                <a:solidFill>
                  <a:srgbClr val="2C3E50"/>
                </a:solidFill>
                <a:effectLst/>
                <a:latin typeface="Oswald" panose="02000503000000000000" pitchFamily="2" charset="0"/>
              </a:rPr>
              <a:t>१. शब्दालंकार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D2C578-B6B5-8962-92A8-DBE74921752B}"/>
              </a:ext>
            </a:extLst>
          </p:cNvPr>
          <p:cNvSpPr txBox="1"/>
          <p:nvPr/>
        </p:nvSpPr>
        <p:spPr>
          <a:xfrm>
            <a:off x="2276030" y="2967335"/>
            <a:ext cx="76399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mr-IN" sz="2000" b="1" i="0" dirty="0">
                <a:solidFill>
                  <a:srgbClr val="5E5E5E"/>
                </a:solidFill>
                <a:effectLst/>
                <a:latin typeface="Droid Sans"/>
              </a:rPr>
              <a:t>ज्या विशिष्ट शब्दरचनेमुळे गद्याला किंवा पद्या‌‌ला सौंदर्य प्राप्त होते  त्यास 'शब्दालंकार' असे म्हणतात</a:t>
            </a:r>
          </a:p>
          <a:p>
            <a:pPr algn="ctr" fontAlgn="base"/>
            <a:r>
              <a:rPr lang="mr-IN" sz="2000" b="1" i="0" dirty="0">
                <a:solidFill>
                  <a:srgbClr val="5E5E5E"/>
                </a:solidFill>
                <a:effectLst/>
                <a:latin typeface="Droid Sans"/>
              </a:rPr>
              <a:t>शब्दालंकारचे आणखी ३ उपप्रकार पडतात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020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1B5D47-5C53-53B9-F868-8D0C79A87CC3}"/>
              </a:ext>
            </a:extLst>
          </p:cNvPr>
          <p:cNvSpPr txBox="1"/>
          <p:nvPr/>
        </p:nvSpPr>
        <p:spPr>
          <a:xfrm>
            <a:off x="1626549" y="2167116"/>
            <a:ext cx="893890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AutoNum type="romanLcParenBoth"/>
            </a:pPr>
            <a:r>
              <a:rPr lang="mr-IN" sz="2000" b="0" i="0" dirty="0">
                <a:solidFill>
                  <a:srgbClr val="2C3E50"/>
                </a:solidFill>
                <a:effectLst/>
                <a:latin typeface="Oswald" panose="02000503000000000000" pitchFamily="2" charset="0"/>
              </a:rPr>
              <a:t>अनुप्रास अलंकार</a:t>
            </a:r>
            <a:endParaRPr lang="en-US" sz="2000" b="0" i="0" dirty="0">
              <a:solidFill>
                <a:srgbClr val="2C3E50"/>
              </a:solidFill>
              <a:effectLst/>
              <a:latin typeface="Oswald" panose="02000503000000000000" pitchFamily="2" charset="0"/>
            </a:endParaRPr>
          </a:p>
          <a:p>
            <a:pPr algn="ctr"/>
            <a:endParaRPr lang="en-US" sz="2000" dirty="0">
              <a:solidFill>
                <a:srgbClr val="2C3E50"/>
              </a:solidFill>
              <a:latin typeface="Oswald" panose="02000503000000000000" pitchFamily="2" charset="0"/>
            </a:endParaRPr>
          </a:p>
          <a:p>
            <a:pPr algn="ctr" fontAlgn="base"/>
            <a:r>
              <a:rPr lang="mr-IN" sz="2000" b="0" i="0" dirty="0">
                <a:effectLst/>
                <a:latin typeface="Droid Sans"/>
              </a:rPr>
              <a:t>जेंव्हा गद्यामध्ये किवा पद्यामध्ये एकाच शब्दाची किंवा अक्षरांची पुनरावृत्ती करून वाक्याला सौंदर्य प्राप्त होते त्यास </a:t>
            </a:r>
            <a:r>
              <a:rPr lang="mr-IN" sz="2000" b="1" i="0" dirty="0">
                <a:effectLst/>
                <a:latin typeface="Droid Sans"/>
              </a:rPr>
              <a:t>'अनुप्रास अलंकार'</a:t>
            </a:r>
            <a:r>
              <a:rPr lang="mr-IN" sz="2000" b="0" i="0" dirty="0">
                <a:effectLst/>
                <a:latin typeface="Droid Sans"/>
              </a:rPr>
              <a:t> असे म्हणतात.</a:t>
            </a:r>
          </a:p>
          <a:p>
            <a:pPr algn="ctr" fontAlgn="base"/>
            <a:endParaRPr lang="en-US" sz="2000" b="0" i="0" dirty="0">
              <a:effectLst/>
              <a:latin typeface="Droid Sans"/>
            </a:endParaRPr>
          </a:p>
          <a:p>
            <a:pPr algn="ctr" fontAlgn="base"/>
            <a:r>
              <a:rPr lang="mr-IN" sz="2000" b="0" i="0" dirty="0">
                <a:effectLst/>
                <a:latin typeface="Droid Sans"/>
              </a:rPr>
              <a:t>उदा</a:t>
            </a:r>
            <a:r>
              <a:rPr lang="en-US" sz="2000" b="0" i="0" dirty="0">
                <a:effectLst/>
                <a:latin typeface="Droid Sans"/>
              </a:rPr>
              <a:t>. </a:t>
            </a:r>
            <a:r>
              <a:rPr lang="mr-IN" sz="2000" b="1" i="0" u="sng" dirty="0">
                <a:effectLst/>
                <a:latin typeface="Droid Sans"/>
              </a:rPr>
              <a:t>आज</a:t>
            </a:r>
            <a:r>
              <a:rPr lang="mr-IN" sz="2000" b="0" i="0" dirty="0">
                <a:effectLst/>
                <a:latin typeface="Droid Sans"/>
              </a:rPr>
              <a:t> गोकुळात</a:t>
            </a:r>
            <a:r>
              <a:rPr lang="en-US" sz="2000" b="0" i="0" dirty="0">
                <a:effectLst/>
                <a:latin typeface="Droid Sans"/>
              </a:rPr>
              <a:t> </a:t>
            </a:r>
            <a:r>
              <a:rPr lang="mr-IN" sz="2000" b="0" i="0" dirty="0">
                <a:effectLst/>
                <a:latin typeface="Droid Sans"/>
              </a:rPr>
              <a:t>रंग खेळतो </a:t>
            </a:r>
            <a:r>
              <a:rPr lang="mr-IN" sz="2000" b="1" i="0" u="sng" dirty="0">
                <a:effectLst/>
                <a:latin typeface="Droid Sans"/>
              </a:rPr>
              <a:t>हरी</a:t>
            </a:r>
            <a:r>
              <a:rPr lang="mr-IN" sz="2000" b="1" i="0" dirty="0">
                <a:effectLst/>
                <a:latin typeface="Droid Sans"/>
              </a:rPr>
              <a:t>,</a:t>
            </a:r>
            <a:r>
              <a:rPr lang="mr-IN" sz="2000" b="0" i="0" dirty="0">
                <a:effectLst/>
                <a:latin typeface="Droid Sans"/>
              </a:rPr>
              <a:t> राधिके </a:t>
            </a:r>
            <a:r>
              <a:rPr lang="mr-IN" sz="2000" b="1" i="0" u="sng" dirty="0">
                <a:effectLst/>
                <a:latin typeface="Droid Sans"/>
              </a:rPr>
              <a:t>जरा</a:t>
            </a:r>
            <a:r>
              <a:rPr lang="en-US" sz="2000" b="1" i="0" u="sng" dirty="0">
                <a:effectLst/>
                <a:latin typeface="Droid Sans"/>
              </a:rPr>
              <a:t> </a:t>
            </a:r>
            <a:r>
              <a:rPr lang="mr-IN" sz="2000" b="1" i="0" u="sng" dirty="0">
                <a:effectLst/>
                <a:latin typeface="Droid Sans"/>
              </a:rPr>
              <a:t>जपून जा</a:t>
            </a:r>
            <a:r>
              <a:rPr lang="mr-IN" sz="2000" b="0" i="0" dirty="0">
                <a:effectLst/>
                <a:latin typeface="Droid Sans"/>
              </a:rPr>
              <a:t> तुझा </a:t>
            </a:r>
            <a:r>
              <a:rPr lang="mr-IN" sz="2000" b="1" i="0" u="sng" dirty="0">
                <a:effectLst/>
                <a:latin typeface="Droid Sans"/>
              </a:rPr>
              <a:t>घरी</a:t>
            </a:r>
            <a:r>
              <a:rPr lang="en-US" sz="2000" b="1" u="sng" dirty="0">
                <a:latin typeface="Droid Sans"/>
              </a:rPr>
              <a:t>.</a:t>
            </a:r>
            <a:endParaRPr lang="mr-IN" sz="2000" b="0" i="0" dirty="0">
              <a:effectLst/>
              <a:latin typeface="Droid Sans"/>
            </a:endParaRPr>
          </a:p>
          <a:p>
            <a:pPr algn="ctr"/>
            <a:r>
              <a:rPr lang="mr-IN" sz="2000" b="0" i="0" dirty="0">
                <a:effectLst/>
                <a:latin typeface="Oswald" panose="02000503000000000000" pitchFamily="2" charset="0"/>
              </a:rPr>
              <a:t>या वाक्यात ज, रा, री या अक्षरांची पुनरावृत्ती करून वाक्याची शोभा वाढवली गेली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57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C86BE4-2C4C-7F41-1992-4B1E9E33F63A}"/>
              </a:ext>
            </a:extLst>
          </p:cNvPr>
          <p:cNvSpPr txBox="1"/>
          <p:nvPr/>
        </p:nvSpPr>
        <p:spPr>
          <a:xfrm>
            <a:off x="2224755" y="1982450"/>
            <a:ext cx="774248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2000" b="0" i="0" dirty="0">
                <a:solidFill>
                  <a:srgbClr val="2C3E50"/>
                </a:solidFill>
                <a:effectLst/>
                <a:latin typeface="Oswald" panose="02000503000000000000" pitchFamily="2" charset="0"/>
              </a:rPr>
              <a:t>(ii) </a:t>
            </a:r>
            <a:r>
              <a:rPr lang="mr-IN" sz="2000" b="0" i="0" dirty="0">
                <a:solidFill>
                  <a:srgbClr val="2C3E50"/>
                </a:solidFill>
                <a:effectLst/>
                <a:latin typeface="Oswald" panose="02000503000000000000" pitchFamily="2" charset="0"/>
              </a:rPr>
              <a:t>यमक अलंकार</a:t>
            </a:r>
          </a:p>
          <a:p>
            <a:pPr algn="ctr" fontAlgn="base"/>
            <a:endParaRPr lang="en-US" b="0" i="0" dirty="0">
              <a:solidFill>
                <a:srgbClr val="5E5E5E"/>
              </a:solidFill>
              <a:effectLst/>
              <a:latin typeface="Droid Sans"/>
            </a:endParaRPr>
          </a:p>
          <a:p>
            <a:pPr algn="ctr" fontAlgn="base"/>
            <a:r>
              <a:rPr lang="mr-IN" b="0" i="0" dirty="0">
                <a:effectLst/>
                <a:latin typeface="Droid Sans"/>
              </a:rPr>
              <a:t>कवितेच्या चरणाच्या शेवटी, मध्ये किंवा ठराविक ठिकाणी एक किंवा अनेक अक्षरे दुसऱ्या चरणात पुन्हा त्याच क्रमाने परंतू भिन्न अर्थाने आल्यास त्यास </a:t>
            </a:r>
            <a:r>
              <a:rPr lang="mr-IN" b="1" i="0" dirty="0">
                <a:effectLst/>
                <a:latin typeface="Droid Sans"/>
              </a:rPr>
              <a:t>'यमक अलंकार'</a:t>
            </a:r>
            <a:r>
              <a:rPr lang="mr-IN" b="0" i="0" dirty="0">
                <a:effectLst/>
                <a:latin typeface="Droid Sans"/>
              </a:rPr>
              <a:t> म्हणतात</a:t>
            </a:r>
          </a:p>
          <a:p>
            <a:pPr algn="ctr" fontAlgn="base"/>
            <a:endParaRPr lang="en-US" b="0" i="0" dirty="0">
              <a:effectLst/>
              <a:latin typeface="Droid Sans"/>
            </a:endParaRPr>
          </a:p>
          <a:p>
            <a:pPr algn="ctr" fontAlgn="base"/>
            <a:r>
              <a:rPr lang="mr-IN" b="0" i="0" dirty="0">
                <a:effectLst/>
                <a:latin typeface="Droid Sans"/>
              </a:rPr>
              <a:t>उदा  १. जाणावतो तो ज्ञा</a:t>
            </a:r>
            <a:r>
              <a:rPr lang="mr-IN" b="1" i="0" dirty="0">
                <a:effectLst/>
                <a:latin typeface="Droid Sans"/>
              </a:rPr>
              <a:t>नी </a:t>
            </a:r>
            <a:r>
              <a:rPr lang="mr-IN" b="0" i="0" dirty="0">
                <a:effectLst/>
                <a:latin typeface="Droid Sans"/>
              </a:rPr>
              <a:t>पूर्ण समाधा</a:t>
            </a:r>
            <a:r>
              <a:rPr lang="mr-IN" b="1" i="0" dirty="0">
                <a:effectLst/>
                <a:latin typeface="Droid Sans"/>
              </a:rPr>
              <a:t>नी</a:t>
            </a:r>
            <a:r>
              <a:rPr lang="mr-IN" b="0" i="0" dirty="0">
                <a:effectLst/>
                <a:latin typeface="Droid Sans"/>
              </a:rPr>
              <a:t> नि:सन्देह म</a:t>
            </a:r>
            <a:r>
              <a:rPr lang="mr-IN" b="1" i="0" dirty="0">
                <a:effectLst/>
                <a:latin typeface="Droid Sans"/>
              </a:rPr>
              <a:t>नी </a:t>
            </a:r>
            <a:r>
              <a:rPr lang="mr-IN" b="0" i="0" dirty="0">
                <a:effectLst/>
                <a:latin typeface="Droid Sans"/>
              </a:rPr>
              <a:t>सर्वकाळ</a:t>
            </a:r>
            <a:r>
              <a:rPr lang="en-US" b="0" i="0" dirty="0">
                <a:effectLst/>
                <a:latin typeface="Droid Sans"/>
              </a:rPr>
              <a:t>.</a:t>
            </a:r>
          </a:p>
          <a:p>
            <a:pPr algn="ctr" fontAlgn="base"/>
            <a:r>
              <a:rPr lang="mr-IN" b="0" i="0" dirty="0">
                <a:effectLst/>
                <a:latin typeface="Droid Sans"/>
              </a:rPr>
              <a:t> वरील</a:t>
            </a:r>
            <a:r>
              <a:rPr lang="en-US" b="0" i="0" dirty="0">
                <a:effectLst/>
                <a:latin typeface="Droid Sans"/>
              </a:rPr>
              <a:t> </a:t>
            </a:r>
            <a:r>
              <a:rPr lang="mr-IN" b="0" i="0" dirty="0">
                <a:effectLst/>
                <a:latin typeface="Droid Sans"/>
              </a:rPr>
              <a:t>उदाहरणात </a:t>
            </a:r>
            <a:r>
              <a:rPr lang="mr-IN" b="1" i="0" dirty="0">
                <a:effectLst/>
                <a:latin typeface="Droid Sans"/>
              </a:rPr>
              <a:t>नी</a:t>
            </a:r>
            <a:r>
              <a:rPr lang="mr-IN" b="0" i="0" dirty="0">
                <a:effectLst/>
                <a:latin typeface="Droid Sans"/>
              </a:rPr>
              <a:t> हे अक्षर पुन्हा पुन्हा आले असुन या अक्षरामुळे वक्यातील पंक्तीला अधिक सौंदर्य प्राप्त झाले</a:t>
            </a:r>
            <a:r>
              <a:rPr lang="en-US" dirty="0">
                <a:latin typeface="Droid Sans"/>
              </a:rPr>
              <a:t>.</a:t>
            </a:r>
            <a:endParaRPr lang="mr-IN" b="0" i="0" dirty="0">
              <a:effectLst/>
              <a:latin typeface="Droid San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35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F402E8-2987-C649-F9E2-B18192DAF7CA}"/>
              </a:ext>
            </a:extLst>
          </p:cNvPr>
          <p:cNvSpPr txBox="1"/>
          <p:nvPr/>
        </p:nvSpPr>
        <p:spPr>
          <a:xfrm>
            <a:off x="2049566" y="2413337"/>
            <a:ext cx="80928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b="0" i="0" dirty="0">
                <a:solidFill>
                  <a:srgbClr val="2C3E50"/>
                </a:solidFill>
                <a:effectLst/>
                <a:latin typeface="Oswald" panose="02000503000000000000" pitchFamily="2" charset="0"/>
              </a:rPr>
              <a:t>(iii) </a:t>
            </a:r>
            <a:r>
              <a:rPr lang="mr-IN" b="0" i="0" dirty="0">
                <a:solidFill>
                  <a:srgbClr val="2C3E50"/>
                </a:solidFill>
                <a:effectLst/>
                <a:latin typeface="Oswald" panose="02000503000000000000" pitchFamily="2" charset="0"/>
              </a:rPr>
              <a:t>श्लेष अलंकार</a:t>
            </a:r>
          </a:p>
          <a:p>
            <a:pPr algn="ctr" fontAlgn="base"/>
            <a:endParaRPr lang="en-US" b="0" i="0" dirty="0">
              <a:solidFill>
                <a:srgbClr val="5E5E5E"/>
              </a:solidFill>
              <a:effectLst/>
              <a:latin typeface="Droid Sans"/>
            </a:endParaRPr>
          </a:p>
          <a:p>
            <a:pPr algn="ctr" fontAlgn="base"/>
            <a:r>
              <a:rPr lang="mr-IN" b="0" i="0" dirty="0">
                <a:effectLst/>
                <a:latin typeface="Droid Sans"/>
              </a:rPr>
              <a:t>एका वाक्यात किंवा चरणात एकच शब्द दोन अर्थांनी वापरल्यामुळे जेव्हा शब्द चमककृती साधल्या जाते तेव्हा </a:t>
            </a:r>
            <a:r>
              <a:rPr lang="mr-IN" b="1" i="0" dirty="0">
                <a:effectLst/>
                <a:latin typeface="Droid Sans"/>
              </a:rPr>
              <a:t>'श्लेष अलंकार'</a:t>
            </a:r>
            <a:r>
              <a:rPr lang="mr-IN" b="0" i="0" dirty="0">
                <a:effectLst/>
                <a:latin typeface="Droid Sans"/>
              </a:rPr>
              <a:t> होतो.</a:t>
            </a:r>
          </a:p>
          <a:p>
            <a:pPr algn="ctr" fontAlgn="base"/>
            <a:endParaRPr lang="en-US" b="0" i="0" dirty="0">
              <a:effectLst/>
              <a:latin typeface="Droid Sans"/>
            </a:endParaRPr>
          </a:p>
          <a:p>
            <a:pPr algn="ctr" fontAlgn="base"/>
            <a:r>
              <a:rPr lang="mr-IN" b="0" i="0" dirty="0">
                <a:effectLst/>
                <a:latin typeface="Droid Sans"/>
              </a:rPr>
              <a:t>उदा</a:t>
            </a:r>
            <a:r>
              <a:rPr lang="en-US" b="0" i="0" dirty="0">
                <a:effectLst/>
                <a:latin typeface="Droid Sans"/>
              </a:rPr>
              <a:t>. </a:t>
            </a:r>
            <a:r>
              <a:rPr lang="mr-IN" b="0" i="0" dirty="0">
                <a:effectLst/>
                <a:latin typeface="Droid Sans"/>
              </a:rPr>
              <a:t> हे मेघा तु सर्वांना </a:t>
            </a:r>
            <a:r>
              <a:rPr lang="mr-IN" b="1" i="0" u="sng" dirty="0">
                <a:effectLst/>
                <a:latin typeface="Droid Sans"/>
              </a:rPr>
              <a:t>जीवन</a:t>
            </a:r>
            <a:r>
              <a:rPr lang="mr-IN" b="0" i="0" dirty="0">
                <a:effectLst/>
                <a:latin typeface="Droid Sans"/>
              </a:rPr>
              <a:t> देतोस.</a:t>
            </a:r>
            <a:endParaRPr lang="en-US" b="0" i="0" dirty="0">
              <a:effectLst/>
              <a:latin typeface="Droid Sans"/>
            </a:endParaRPr>
          </a:p>
          <a:p>
            <a:pPr algn="ctr" fontAlgn="base"/>
            <a:r>
              <a:rPr lang="mr-IN" b="0" i="0" dirty="0">
                <a:effectLst/>
                <a:latin typeface="Droid Sans"/>
              </a:rPr>
              <a:t>वरील उदाहरणामध्ये जीवन हा शब्द पाणी व आयुष्य अशा दोन अर्थाने आला आहे.</a:t>
            </a:r>
          </a:p>
        </p:txBody>
      </p:sp>
    </p:spTree>
    <p:extLst>
      <p:ext uri="{BB962C8B-B14F-4D97-AF65-F5344CB8AC3E}">
        <p14:creationId xmlns:p14="http://schemas.microsoft.com/office/powerpoint/2010/main" val="206553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97A92F-37E1-59AF-46F1-3C61886BD6DC}"/>
              </a:ext>
            </a:extLst>
          </p:cNvPr>
          <p:cNvSpPr txBox="1"/>
          <p:nvPr/>
        </p:nvSpPr>
        <p:spPr>
          <a:xfrm>
            <a:off x="2613589" y="2167116"/>
            <a:ext cx="696482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sz="2000" dirty="0"/>
              <a:t>शब्दालंकाराचे उदाहरणे</a:t>
            </a:r>
            <a:endParaRPr lang="en-US" sz="2000" dirty="0"/>
          </a:p>
          <a:p>
            <a:pPr algn="ctr"/>
            <a:endParaRPr lang="en-US" sz="2000" dirty="0"/>
          </a:p>
          <a:p>
            <a:pPr algn="l" fontAlgn="base"/>
            <a:r>
              <a:rPr lang="en-US" sz="2000" i="0" dirty="0">
                <a:effectLst/>
                <a:latin typeface="Droid Sans"/>
              </a:rPr>
              <a:t>1. </a:t>
            </a:r>
            <a:r>
              <a:rPr lang="mr-IN" sz="2000" i="0" dirty="0">
                <a:effectLst/>
                <a:latin typeface="Droid Sans"/>
              </a:rPr>
              <a:t>सुसंगती सदा घडो सुजन वाक्य कानी पडो कलंक मतीचा घडो विषम </a:t>
            </a:r>
            <a:r>
              <a:rPr lang="en-US" sz="2000" i="0" dirty="0">
                <a:effectLst/>
                <a:latin typeface="Droid Sans"/>
              </a:rPr>
              <a:t>   </a:t>
            </a:r>
            <a:r>
              <a:rPr lang="mr-IN" sz="2000" i="0" dirty="0">
                <a:effectLst/>
                <a:latin typeface="Droid Sans"/>
              </a:rPr>
              <a:t>सर्वता नावडो</a:t>
            </a:r>
          </a:p>
          <a:p>
            <a:endParaRPr lang="en-US" sz="2000" dirty="0"/>
          </a:p>
          <a:p>
            <a:r>
              <a:rPr lang="en-US" sz="2000" i="0" dirty="0">
                <a:effectLst/>
                <a:latin typeface="Droid Sans"/>
              </a:rPr>
              <a:t>2. </a:t>
            </a:r>
            <a:r>
              <a:rPr lang="mr-IN" sz="2000" i="0" dirty="0">
                <a:effectLst/>
                <a:latin typeface="Droid Sans"/>
              </a:rPr>
              <a:t>आज गोकुळात  रंग खेळतो हरी, राधिके जरा जपून जा तुझा घरी</a:t>
            </a:r>
            <a:br>
              <a:rPr lang="mr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81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6D2DDF-0731-ABD8-308B-E239EA307DB6}"/>
              </a:ext>
            </a:extLst>
          </p:cNvPr>
          <p:cNvSpPr txBox="1"/>
          <p:nvPr/>
        </p:nvSpPr>
        <p:spPr>
          <a:xfrm>
            <a:off x="2391398" y="1119499"/>
            <a:ext cx="74092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sz="2400" b="0" i="0" dirty="0">
                <a:solidFill>
                  <a:srgbClr val="2C3E50"/>
                </a:solidFill>
                <a:effectLst/>
                <a:latin typeface="Oswald" panose="02000503000000000000" pitchFamily="2" charset="0"/>
              </a:rPr>
              <a:t>२. अर्थालंकार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8EC43A-4310-7E92-2249-145BC5B377C4}"/>
              </a:ext>
            </a:extLst>
          </p:cNvPr>
          <p:cNvSpPr txBox="1"/>
          <p:nvPr/>
        </p:nvSpPr>
        <p:spPr>
          <a:xfrm>
            <a:off x="2042445" y="2298819"/>
            <a:ext cx="81185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mr-IN" sz="2000" b="0" i="0" dirty="0">
                <a:effectLst/>
                <a:latin typeface="Droid Sans"/>
              </a:rPr>
              <a:t>ज्या विशिष्ट शब्द रचनेमुळे वाक्याला  अर्थ प्राप्त होतो किंवा वाक्याला  शोभा येते त्या गुणधर्माला </a:t>
            </a:r>
            <a:r>
              <a:rPr lang="mr-IN" sz="2000" b="1" i="0" dirty="0">
                <a:effectLst/>
                <a:latin typeface="Droid Sans"/>
              </a:rPr>
              <a:t>'अर्थालंकार'</a:t>
            </a:r>
            <a:r>
              <a:rPr lang="mr-IN" sz="2000" b="0" i="0" dirty="0">
                <a:effectLst/>
                <a:latin typeface="Droid Sans"/>
              </a:rPr>
              <a:t> असे म्हणतात.</a:t>
            </a:r>
          </a:p>
          <a:p>
            <a:pPr algn="l" fontAlgn="base"/>
            <a:endParaRPr lang="mr-IN" sz="2000" b="0" i="0" dirty="0">
              <a:effectLst/>
              <a:latin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61434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D91133-349A-234B-0B9F-0E0644A10A6A}"/>
              </a:ext>
            </a:extLst>
          </p:cNvPr>
          <p:cNvSpPr txBox="1"/>
          <p:nvPr/>
        </p:nvSpPr>
        <p:spPr>
          <a:xfrm>
            <a:off x="2998149" y="1690062"/>
            <a:ext cx="619570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mr-IN" sz="2000" b="1" i="0" dirty="0">
                <a:effectLst/>
                <a:latin typeface="Droid Sans"/>
              </a:rPr>
              <a:t>अर्थालांकारातील काही महत्वाच्या संकल्पना</a:t>
            </a:r>
            <a:endParaRPr lang="mr-IN" sz="2000" b="0" i="0" dirty="0">
              <a:effectLst/>
              <a:latin typeface="Droid Sans"/>
            </a:endParaRPr>
          </a:p>
          <a:p>
            <a:pPr algn="l" fontAlgn="base"/>
            <a:r>
              <a:rPr lang="mr-IN" sz="2000" b="0" i="0" dirty="0">
                <a:effectLst/>
                <a:latin typeface="Droid Sans"/>
              </a:rPr>
              <a:t>(अ) उपमान – ज्याच्याशी</a:t>
            </a:r>
            <a:r>
              <a:rPr lang="en-US" sz="2000" b="0" i="0" dirty="0">
                <a:effectLst/>
                <a:latin typeface="Droid Sans"/>
              </a:rPr>
              <a:t> </a:t>
            </a:r>
            <a:r>
              <a:rPr lang="mr-IN" sz="2000" b="0" i="0" dirty="0">
                <a:effectLst/>
                <a:latin typeface="Droid Sans"/>
              </a:rPr>
              <a:t>एखाद्या गोष्टीची तुलना करतो ती गोष्ट.</a:t>
            </a:r>
          </a:p>
          <a:p>
            <a:pPr algn="l" fontAlgn="base"/>
            <a:r>
              <a:rPr lang="mr-IN" sz="2000" b="0" i="0" dirty="0">
                <a:effectLst/>
                <a:latin typeface="Droid Sans"/>
              </a:rPr>
              <a:t>(ब) उपमेय – ज्याची</a:t>
            </a:r>
            <a:r>
              <a:rPr lang="en-US" sz="2000" b="0" i="0" dirty="0">
                <a:effectLst/>
                <a:latin typeface="Droid Sans"/>
              </a:rPr>
              <a:t> </a:t>
            </a:r>
            <a:r>
              <a:rPr lang="mr-IN" sz="2000" b="0" i="0" dirty="0">
                <a:effectLst/>
                <a:latin typeface="Droid Sans"/>
              </a:rPr>
              <a:t>तुलना करतो तो</a:t>
            </a:r>
          </a:p>
          <a:p>
            <a:pPr algn="l" fontAlgn="base"/>
            <a:r>
              <a:rPr lang="mr-IN" sz="2000" b="0" i="0" dirty="0">
                <a:effectLst/>
                <a:latin typeface="Droid Sans"/>
              </a:rPr>
              <a:t>(क) साधर्म्य - दोन गोष्टीतील सारखेपणा</a:t>
            </a:r>
          </a:p>
          <a:p>
            <a:pPr algn="l" fontAlgn="base"/>
            <a:r>
              <a:rPr lang="mr-IN" sz="2000" b="0" i="0" dirty="0">
                <a:effectLst/>
                <a:latin typeface="Droid Sans"/>
              </a:rPr>
              <a:t>(ड) साम्यवाचक शब्द - दोन गोष्टीतील सारखेपणा दाखविणारा शब्द</a:t>
            </a:r>
          </a:p>
          <a:p>
            <a:pPr algn="l" fontAlgn="base"/>
            <a:r>
              <a:rPr lang="mr-IN" sz="2000" b="0" i="0" dirty="0">
                <a:effectLst/>
                <a:latin typeface="Droid Sans"/>
              </a:rPr>
              <a:t>उदा  तिचे मुख चंद्रासारखे होते.</a:t>
            </a:r>
          </a:p>
          <a:p>
            <a:pPr algn="l" fontAlgn="base"/>
            <a:r>
              <a:rPr lang="mr-IN" sz="2000" b="0" i="0" dirty="0">
                <a:effectLst/>
                <a:latin typeface="Droid Sans"/>
              </a:rPr>
              <a:t>        मुख - उपमेय</a:t>
            </a:r>
          </a:p>
          <a:p>
            <a:pPr algn="l" fontAlgn="base"/>
            <a:r>
              <a:rPr lang="mr-IN" sz="2000" b="0" i="0" dirty="0">
                <a:effectLst/>
                <a:latin typeface="Droid Sans"/>
              </a:rPr>
              <a:t>        चंद्रा - उपमान</a:t>
            </a:r>
          </a:p>
          <a:p>
            <a:pPr algn="l" fontAlgn="base"/>
            <a:r>
              <a:rPr lang="mr-IN" sz="2000" b="0" i="0" dirty="0">
                <a:effectLst/>
                <a:latin typeface="Droid Sans"/>
              </a:rPr>
              <a:t>        सारखे - साम्यवाचक शब्द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626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94F055B-D391-44D3-A87A-BCD07BD5A3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6DBD101-FC0A-4B21-82B0-57CAA7AEEC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975FBC4-9D33-46BE-911D-419763BA9AF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{4F32F131-5DFA-4A5F-9B72-079670ECCFAC}tf56219246_win32</Template>
  <TotalTime>66</TotalTime>
  <Words>595</Words>
  <Application>Microsoft Office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Avenir Next LT Pro</vt:lpstr>
      <vt:lpstr>Avenir Next LT Pro Light</vt:lpstr>
      <vt:lpstr>Droid Sans</vt:lpstr>
      <vt:lpstr>Garamond</vt:lpstr>
      <vt:lpstr>Oswald</vt:lpstr>
      <vt:lpstr>SavonVTI</vt:lpstr>
      <vt:lpstr>अलंकार व त्याचे प्रकार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अलंकार व त्याचे प्रकार</dc:title>
  <dc:creator>jay kate</dc:creator>
  <cp:lastModifiedBy>jay kate</cp:lastModifiedBy>
  <cp:revision>16</cp:revision>
  <dcterms:created xsi:type="dcterms:W3CDTF">2022-12-18T09:50:20Z</dcterms:created>
  <dcterms:modified xsi:type="dcterms:W3CDTF">2022-12-19T05:52:38Z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