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8" r:id="rId2"/>
    <p:sldId id="261" r:id="rId3"/>
    <p:sldId id="263" r:id="rId4"/>
    <p:sldId id="275" r:id="rId5"/>
    <p:sldId id="264" r:id="rId6"/>
    <p:sldId id="265" r:id="rId7"/>
    <p:sldId id="266" r:id="rId8"/>
    <p:sldId id="259" r:id="rId9"/>
    <p:sldId id="260" r:id="rId10"/>
    <p:sldId id="267" r:id="rId11"/>
    <p:sldId id="268" r:id="rId12"/>
    <p:sldId id="269" r:id="rId13"/>
    <p:sldId id="270" r:id="rId14"/>
    <p:sldId id="271" r:id="rId15"/>
    <p:sldId id="273" r:id="rId16"/>
    <p:sldId id="274" r:id="rId17"/>
    <p:sldId id="272" r:id="rId1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EB"/>
    <a:srgbClr val="FFFF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8392" autoAdjust="0"/>
  </p:normalViewPr>
  <p:slideViewPr>
    <p:cSldViewPr snapToObjects="1">
      <p:cViewPr varScale="1">
        <p:scale>
          <a:sx n="79" d="100"/>
          <a:sy n="79" d="100"/>
        </p:scale>
        <p:origin x="1555"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5DCF409F-9C43-477D-B792-B139BD248224}" type="datetimeFigureOut">
              <a:rPr lang="en-US" smtClean="0"/>
              <a:t>12/8/2014</a:t>
            </a:fld>
            <a:endParaRPr lang="en-US"/>
          </a:p>
        </p:txBody>
      </p:sp>
      <p:sp>
        <p:nvSpPr>
          <p:cNvPr id="4" name="Footer Placeholder 3"/>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96DA9F1E-AA8D-44A7-8B57-DC3FB60F3CFD}" type="slidenum">
              <a:rPr lang="en-US" smtClean="0"/>
              <a:t>‹#›</a:t>
            </a:fld>
            <a:endParaRPr lang="en-US"/>
          </a:p>
        </p:txBody>
      </p:sp>
    </p:spTree>
    <p:extLst>
      <p:ext uri="{BB962C8B-B14F-4D97-AF65-F5344CB8AC3E}">
        <p14:creationId xmlns:p14="http://schemas.microsoft.com/office/powerpoint/2010/main" val="867838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415790"/>
            <a:ext cx="548640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29967"/>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829967"/>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8A2D3D2-AAA4-44AC-AF95-1B3677ED43A5}" type="slidenum">
              <a:rPr lang="en-US"/>
              <a:pPr/>
              <a:t>‹#›</a:t>
            </a:fld>
            <a:endParaRPr lang="en-US"/>
          </a:p>
        </p:txBody>
      </p:sp>
    </p:spTree>
    <p:extLst>
      <p:ext uri="{BB962C8B-B14F-4D97-AF65-F5344CB8AC3E}">
        <p14:creationId xmlns:p14="http://schemas.microsoft.com/office/powerpoint/2010/main" val="6367785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6A7E0-7B21-463D-9BAF-3A1A3F126111}" type="slidenum">
              <a:rPr lang="en-US"/>
              <a:pPr/>
              <a:t>1</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06905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Sleep was also recorded</a:t>
            </a:r>
            <a:endParaRPr lang="en-US" dirty="0"/>
          </a:p>
        </p:txBody>
      </p:sp>
      <p:sp>
        <p:nvSpPr>
          <p:cNvPr id="4" name="Slide Number Placeholder 3"/>
          <p:cNvSpPr>
            <a:spLocks noGrp="1"/>
          </p:cNvSpPr>
          <p:nvPr>
            <p:ph type="sldNum" sz="quarter" idx="10"/>
          </p:nvPr>
        </p:nvSpPr>
        <p:spPr/>
        <p:txBody>
          <a:bodyPr/>
          <a:lstStyle/>
          <a:p>
            <a:fld id="{D8A2D3D2-AAA4-44AC-AF95-1B3677ED43A5}" type="slidenum">
              <a:rPr lang="en-US" smtClean="0"/>
              <a:pPr/>
              <a:t>2</a:t>
            </a:fld>
            <a:endParaRPr lang="en-US"/>
          </a:p>
        </p:txBody>
      </p:sp>
    </p:spTree>
    <p:extLst>
      <p:ext uri="{BB962C8B-B14F-4D97-AF65-F5344CB8AC3E}">
        <p14:creationId xmlns:p14="http://schemas.microsoft.com/office/powerpoint/2010/main" val="3222475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ASTV, </a:t>
            </a:r>
            <a:r>
              <a:rPr lang="en-US" dirty="0" err="1" smtClean="0"/>
              <a:t>mSTV</a:t>
            </a:r>
            <a:endParaRPr lang="en-US" dirty="0"/>
          </a:p>
        </p:txBody>
      </p:sp>
      <p:sp>
        <p:nvSpPr>
          <p:cNvPr id="4" name="Slide Number Placeholder 3"/>
          <p:cNvSpPr>
            <a:spLocks noGrp="1"/>
          </p:cNvSpPr>
          <p:nvPr>
            <p:ph type="sldNum" sz="quarter" idx="10"/>
          </p:nvPr>
        </p:nvSpPr>
        <p:spPr/>
        <p:txBody>
          <a:bodyPr/>
          <a:lstStyle/>
          <a:p>
            <a:fld id="{D8A2D3D2-AAA4-44AC-AF95-1B3677ED43A5}" type="slidenum">
              <a:rPr lang="en-US" smtClean="0"/>
              <a:pPr/>
              <a:t>3</a:t>
            </a:fld>
            <a:endParaRPr lang="en-US"/>
          </a:p>
        </p:txBody>
      </p:sp>
    </p:spTree>
    <p:extLst>
      <p:ext uri="{BB962C8B-B14F-4D97-AF65-F5344CB8AC3E}">
        <p14:creationId xmlns:p14="http://schemas.microsoft.com/office/powerpoint/2010/main" val="375868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Disturbed sleep pattern 1</a:t>
            </a:r>
          </a:p>
          <a:p>
            <a:r>
              <a:rPr lang="en-US" sz="1200" kern="1200" dirty="0" smtClean="0">
                <a:solidFill>
                  <a:schemeClr val="tx1"/>
                </a:solidFill>
                <a:effectLst/>
                <a:latin typeface="Arial" charset="0"/>
                <a:ea typeface="+mn-ea"/>
                <a:cs typeface="+mn-cs"/>
              </a:rPr>
              <a:t>Regular sleep pattern 0</a:t>
            </a:r>
          </a:p>
          <a:p>
            <a:endParaRPr lang="en-US" dirty="0"/>
          </a:p>
        </p:txBody>
      </p:sp>
      <p:sp>
        <p:nvSpPr>
          <p:cNvPr id="4" name="Slide Number Placeholder 3"/>
          <p:cNvSpPr>
            <a:spLocks noGrp="1"/>
          </p:cNvSpPr>
          <p:nvPr>
            <p:ph type="sldNum" sz="quarter" idx="10"/>
          </p:nvPr>
        </p:nvSpPr>
        <p:spPr/>
        <p:txBody>
          <a:bodyPr/>
          <a:lstStyle/>
          <a:p>
            <a:fld id="{D8A2D3D2-AAA4-44AC-AF95-1B3677ED43A5}" type="slidenum">
              <a:rPr lang="en-US" smtClean="0"/>
              <a:pPr/>
              <a:t>7</a:t>
            </a:fld>
            <a:endParaRPr lang="en-US"/>
          </a:p>
        </p:txBody>
      </p:sp>
    </p:spTree>
    <p:extLst>
      <p:ext uri="{BB962C8B-B14F-4D97-AF65-F5344CB8AC3E}">
        <p14:creationId xmlns:p14="http://schemas.microsoft.com/office/powerpoint/2010/main" val="176329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57631-8FB3-4465-8B92-164CEE4E9462}" type="slidenum">
              <a:rPr lang="en-US"/>
              <a:pPr/>
              <a:t>8</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en-US" sz="1200" b="0" i="0" kern="1200" dirty="0" smtClean="0">
                <a:solidFill>
                  <a:schemeClr val="tx1"/>
                </a:solidFill>
                <a:effectLst/>
                <a:latin typeface="Arial" charset="0"/>
                <a:ea typeface="+mn-ea"/>
                <a:cs typeface="+mn-cs"/>
              </a:rPr>
              <a:t>FM = Fetal movement . The American Congress of Obstetricians and Gynecologists (ACOG) recommends that you time how long it takes you to feel 10 kicks, flutters, swishes, or rolls. Ideally, you want to feel at least 10 movements within 2 hours. You will likely feel 10 movements in less time than that.</a:t>
            </a:r>
            <a:endParaRPr lang="en-GB" dirty="0"/>
          </a:p>
        </p:txBody>
      </p:sp>
    </p:spTree>
    <p:extLst>
      <p:ext uri="{BB962C8B-B14F-4D97-AF65-F5344CB8AC3E}">
        <p14:creationId xmlns:p14="http://schemas.microsoft.com/office/powerpoint/2010/main" val="390543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482" name="Rectangle 2"/>
          <p:cNvSpPr>
            <a:spLocks noChangeArrowheads="1"/>
          </p:cNvSpPr>
          <p:nvPr userDrawn="1"/>
        </p:nvSpPr>
        <p:spPr bwMode="auto">
          <a:xfrm>
            <a:off x="0" y="-15875"/>
            <a:ext cx="9164638" cy="6873875"/>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Line 3"/>
          <p:cNvSpPr>
            <a:spLocks noChangeShapeType="1"/>
          </p:cNvSpPr>
          <p:nvPr userDrawn="1"/>
        </p:nvSpPr>
        <p:spPr bwMode="auto">
          <a:xfrm>
            <a:off x="0"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 name="Line 4"/>
          <p:cNvSpPr>
            <a:spLocks noChangeShapeType="1"/>
          </p:cNvSpPr>
          <p:nvPr userDrawn="1"/>
        </p:nvSpPr>
        <p:spPr bwMode="auto">
          <a:xfrm>
            <a:off x="53816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Line 5"/>
          <p:cNvSpPr>
            <a:spLocks noChangeShapeType="1"/>
          </p:cNvSpPr>
          <p:nvPr userDrawn="1"/>
        </p:nvSpPr>
        <p:spPr bwMode="auto">
          <a:xfrm>
            <a:off x="107791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Line 6"/>
          <p:cNvSpPr>
            <a:spLocks noChangeShapeType="1"/>
          </p:cNvSpPr>
          <p:nvPr userDrawn="1"/>
        </p:nvSpPr>
        <p:spPr bwMode="auto">
          <a:xfrm>
            <a:off x="1616075"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7"/>
          <p:cNvSpPr>
            <a:spLocks noChangeShapeType="1"/>
          </p:cNvSpPr>
          <p:nvPr userDrawn="1"/>
        </p:nvSpPr>
        <p:spPr bwMode="auto">
          <a:xfrm>
            <a:off x="2155825"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8"/>
          <p:cNvSpPr>
            <a:spLocks noChangeShapeType="1"/>
          </p:cNvSpPr>
          <p:nvPr userDrawn="1"/>
        </p:nvSpPr>
        <p:spPr bwMode="auto">
          <a:xfrm>
            <a:off x="269398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9"/>
          <p:cNvSpPr>
            <a:spLocks noChangeShapeType="1"/>
          </p:cNvSpPr>
          <p:nvPr userDrawn="1"/>
        </p:nvSpPr>
        <p:spPr bwMode="auto">
          <a:xfrm>
            <a:off x="323373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p:cNvSpPr>
            <a:spLocks noChangeShapeType="1"/>
          </p:cNvSpPr>
          <p:nvPr userDrawn="1"/>
        </p:nvSpPr>
        <p:spPr bwMode="auto">
          <a:xfrm>
            <a:off x="377348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Line 11"/>
          <p:cNvSpPr>
            <a:spLocks noChangeShapeType="1"/>
          </p:cNvSpPr>
          <p:nvPr userDrawn="1"/>
        </p:nvSpPr>
        <p:spPr bwMode="auto">
          <a:xfrm>
            <a:off x="4311650"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Line 12"/>
          <p:cNvSpPr>
            <a:spLocks noChangeShapeType="1"/>
          </p:cNvSpPr>
          <p:nvPr userDrawn="1"/>
        </p:nvSpPr>
        <p:spPr bwMode="auto">
          <a:xfrm>
            <a:off x="4851400"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3" name="Line 13"/>
          <p:cNvSpPr>
            <a:spLocks noChangeShapeType="1"/>
          </p:cNvSpPr>
          <p:nvPr userDrawn="1"/>
        </p:nvSpPr>
        <p:spPr bwMode="auto">
          <a:xfrm>
            <a:off x="538956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Line 14"/>
          <p:cNvSpPr>
            <a:spLocks noChangeShapeType="1"/>
          </p:cNvSpPr>
          <p:nvPr userDrawn="1"/>
        </p:nvSpPr>
        <p:spPr bwMode="auto">
          <a:xfrm>
            <a:off x="592931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Line 15"/>
          <p:cNvSpPr>
            <a:spLocks noChangeShapeType="1"/>
          </p:cNvSpPr>
          <p:nvPr userDrawn="1"/>
        </p:nvSpPr>
        <p:spPr bwMode="auto">
          <a:xfrm>
            <a:off x="646906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Line 16"/>
          <p:cNvSpPr>
            <a:spLocks noChangeShapeType="1"/>
          </p:cNvSpPr>
          <p:nvPr userDrawn="1"/>
        </p:nvSpPr>
        <p:spPr bwMode="auto">
          <a:xfrm>
            <a:off x="7007225"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Line 17"/>
          <p:cNvSpPr>
            <a:spLocks noChangeShapeType="1"/>
          </p:cNvSpPr>
          <p:nvPr userDrawn="1"/>
        </p:nvSpPr>
        <p:spPr bwMode="auto">
          <a:xfrm>
            <a:off x="7546975"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8" name="Line 18"/>
          <p:cNvSpPr>
            <a:spLocks noChangeShapeType="1"/>
          </p:cNvSpPr>
          <p:nvPr userDrawn="1"/>
        </p:nvSpPr>
        <p:spPr bwMode="auto">
          <a:xfrm>
            <a:off x="808513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9" name="Line 19"/>
          <p:cNvSpPr>
            <a:spLocks noChangeShapeType="1"/>
          </p:cNvSpPr>
          <p:nvPr userDrawn="1"/>
        </p:nvSpPr>
        <p:spPr bwMode="auto">
          <a:xfrm>
            <a:off x="862488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0" name="Line 20"/>
          <p:cNvSpPr>
            <a:spLocks noChangeShapeType="1"/>
          </p:cNvSpPr>
          <p:nvPr userDrawn="1"/>
        </p:nvSpPr>
        <p:spPr bwMode="auto">
          <a:xfrm>
            <a:off x="916463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1" name="Line 21"/>
          <p:cNvSpPr>
            <a:spLocks noChangeShapeType="1"/>
          </p:cNvSpPr>
          <p:nvPr userDrawn="1"/>
        </p:nvSpPr>
        <p:spPr bwMode="auto">
          <a:xfrm>
            <a:off x="20638" y="895350"/>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2" name="Line 22"/>
          <p:cNvSpPr>
            <a:spLocks noChangeShapeType="1"/>
          </p:cNvSpPr>
          <p:nvPr userDrawn="1"/>
        </p:nvSpPr>
        <p:spPr bwMode="auto">
          <a:xfrm>
            <a:off x="20638" y="1423988"/>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23"/>
          <p:cNvSpPr>
            <a:spLocks noChangeShapeType="1"/>
          </p:cNvSpPr>
          <p:nvPr userDrawn="1"/>
        </p:nvSpPr>
        <p:spPr bwMode="auto">
          <a:xfrm>
            <a:off x="20638" y="1951038"/>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24"/>
          <p:cNvSpPr>
            <a:spLocks noChangeShapeType="1"/>
          </p:cNvSpPr>
          <p:nvPr userDrawn="1"/>
        </p:nvSpPr>
        <p:spPr bwMode="auto">
          <a:xfrm>
            <a:off x="20638" y="2479675"/>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25"/>
          <p:cNvSpPr>
            <a:spLocks noChangeShapeType="1"/>
          </p:cNvSpPr>
          <p:nvPr userDrawn="1"/>
        </p:nvSpPr>
        <p:spPr bwMode="auto">
          <a:xfrm>
            <a:off x="20638" y="3006725"/>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6" name="Line 26"/>
          <p:cNvSpPr>
            <a:spLocks noChangeShapeType="1"/>
          </p:cNvSpPr>
          <p:nvPr userDrawn="1"/>
        </p:nvSpPr>
        <p:spPr bwMode="auto">
          <a:xfrm>
            <a:off x="20638" y="3535363"/>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7" name="Line 27"/>
          <p:cNvSpPr>
            <a:spLocks noChangeShapeType="1"/>
          </p:cNvSpPr>
          <p:nvPr userDrawn="1"/>
        </p:nvSpPr>
        <p:spPr bwMode="auto">
          <a:xfrm>
            <a:off x="20638" y="4062413"/>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8" name="Line 28"/>
          <p:cNvSpPr>
            <a:spLocks noChangeShapeType="1"/>
          </p:cNvSpPr>
          <p:nvPr userDrawn="1"/>
        </p:nvSpPr>
        <p:spPr bwMode="auto">
          <a:xfrm>
            <a:off x="20638" y="5646738"/>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9" name="Line 29"/>
          <p:cNvSpPr>
            <a:spLocks noChangeShapeType="1"/>
          </p:cNvSpPr>
          <p:nvPr userDrawn="1"/>
        </p:nvSpPr>
        <p:spPr bwMode="auto">
          <a:xfrm>
            <a:off x="20638" y="6702425"/>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0" name="Line 30"/>
          <p:cNvSpPr>
            <a:spLocks noChangeShapeType="1"/>
          </p:cNvSpPr>
          <p:nvPr userDrawn="1"/>
        </p:nvSpPr>
        <p:spPr bwMode="auto">
          <a:xfrm>
            <a:off x="20638" y="4591050"/>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1" name="Line 31"/>
          <p:cNvSpPr>
            <a:spLocks noChangeShapeType="1"/>
          </p:cNvSpPr>
          <p:nvPr userDrawn="1"/>
        </p:nvSpPr>
        <p:spPr bwMode="auto">
          <a:xfrm>
            <a:off x="20638" y="5118100"/>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2" name="Line 32"/>
          <p:cNvSpPr>
            <a:spLocks noChangeShapeType="1"/>
          </p:cNvSpPr>
          <p:nvPr userDrawn="1"/>
        </p:nvSpPr>
        <p:spPr bwMode="auto">
          <a:xfrm>
            <a:off x="20638" y="6173788"/>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3" name="Line 33"/>
          <p:cNvSpPr>
            <a:spLocks noChangeShapeType="1"/>
          </p:cNvSpPr>
          <p:nvPr userDrawn="1"/>
        </p:nvSpPr>
        <p:spPr bwMode="auto">
          <a:xfrm>
            <a:off x="20638" y="368300"/>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4" name="Rectangle 34"/>
          <p:cNvSpPr>
            <a:spLocks noChangeArrowheads="1"/>
          </p:cNvSpPr>
          <p:nvPr userDrawn="1"/>
        </p:nvSpPr>
        <p:spPr bwMode="auto">
          <a:xfrm>
            <a:off x="0" y="0"/>
            <a:ext cx="9144000" cy="6858000"/>
          </a:xfrm>
          <a:prstGeom prst="rect">
            <a:avLst/>
          </a:prstGeom>
          <a:gradFill rotWithShape="1">
            <a:gsLst>
              <a:gs pos="0">
                <a:srgbClr val="006600"/>
              </a:gs>
              <a:gs pos="100000">
                <a:srgbClr val="006600">
                  <a:alpha val="87000"/>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5" name="Rectangle 35"/>
          <p:cNvSpPr>
            <a:spLocks noGrp="1" noChangeArrowheads="1"/>
          </p:cNvSpPr>
          <p:nvPr>
            <p:ph type="ctrTitle"/>
          </p:nvPr>
        </p:nvSpPr>
        <p:spPr>
          <a:xfrm>
            <a:off x="685800" y="549275"/>
            <a:ext cx="7772400" cy="1470025"/>
          </a:xfrm>
        </p:spPr>
        <p:txBody>
          <a:bodyPr/>
          <a:lstStyle>
            <a:lvl1pPr>
              <a:defRPr/>
            </a:lvl1pPr>
          </a:lstStyle>
          <a:p>
            <a:pPr lvl="0"/>
            <a:r>
              <a:rPr lang="en-US" noProof="0" smtClean="0"/>
              <a:t>Click to edit Master title style</a:t>
            </a:r>
          </a:p>
        </p:txBody>
      </p:sp>
      <p:sp>
        <p:nvSpPr>
          <p:cNvPr id="20516" name="Rectangle 36"/>
          <p:cNvSpPr>
            <a:spLocks noGrp="1" noChangeArrowheads="1"/>
          </p:cNvSpPr>
          <p:nvPr>
            <p:ph type="subTitle" idx="1"/>
          </p:nvPr>
        </p:nvSpPr>
        <p:spPr>
          <a:xfrm>
            <a:off x="1616075" y="5118100"/>
            <a:ext cx="6400800" cy="1127125"/>
          </a:xfrm>
        </p:spPr>
        <p:txBody>
          <a:bodyPr/>
          <a:lstStyle>
            <a:lvl1pPr marL="0" indent="0" algn="ctr">
              <a:buFontTx/>
              <a:buNone/>
              <a:defRPr/>
            </a:lvl1pPr>
          </a:lstStyle>
          <a:p>
            <a:pPr lvl="0"/>
            <a:r>
              <a:rPr lang="en-US" noProof="0" smtClean="0"/>
              <a:t>Click to edit Master subtitle style</a:t>
            </a:r>
          </a:p>
        </p:txBody>
      </p:sp>
      <p:sp>
        <p:nvSpPr>
          <p:cNvPr id="20517" name="Rectangle 37"/>
          <p:cNvSpPr>
            <a:spLocks noGrp="1" noChangeArrowheads="1"/>
          </p:cNvSpPr>
          <p:nvPr>
            <p:ph type="dt" sz="half" idx="2"/>
          </p:nvPr>
        </p:nvSpPr>
        <p:spPr/>
        <p:txBody>
          <a:bodyPr/>
          <a:lstStyle>
            <a:lvl1pPr>
              <a:defRPr/>
            </a:lvl1pPr>
          </a:lstStyle>
          <a:p>
            <a:endParaRPr lang="en-US"/>
          </a:p>
        </p:txBody>
      </p:sp>
      <p:sp>
        <p:nvSpPr>
          <p:cNvPr id="20518" name="Rectangle 38"/>
          <p:cNvSpPr>
            <a:spLocks noGrp="1" noChangeArrowheads="1"/>
          </p:cNvSpPr>
          <p:nvPr>
            <p:ph type="ftr" sz="quarter" idx="3"/>
          </p:nvPr>
        </p:nvSpPr>
        <p:spPr/>
        <p:txBody>
          <a:bodyPr/>
          <a:lstStyle>
            <a:lvl1pPr>
              <a:defRPr/>
            </a:lvl1pPr>
          </a:lstStyle>
          <a:p>
            <a:endParaRPr lang="en-US"/>
          </a:p>
        </p:txBody>
      </p:sp>
      <p:sp>
        <p:nvSpPr>
          <p:cNvPr id="20519" name="Rectangle 39"/>
          <p:cNvSpPr>
            <a:spLocks noGrp="1" noChangeArrowheads="1"/>
          </p:cNvSpPr>
          <p:nvPr>
            <p:ph type="sldNum" sz="quarter" idx="4"/>
          </p:nvPr>
        </p:nvSpPr>
        <p:spPr/>
        <p:txBody>
          <a:bodyPr/>
          <a:lstStyle>
            <a:lvl1pPr>
              <a:defRPr/>
            </a:lvl1pPr>
          </a:lstStyle>
          <a:p>
            <a:fld id="{327CFF6A-AA21-4838-9DF5-DCC021ADD7CC}" type="slidenum">
              <a:rPr lang="en-US"/>
              <a:pPr/>
              <a:t>‹#›</a:t>
            </a:fld>
            <a:endParaRPr lang="en-US"/>
          </a:p>
        </p:txBody>
      </p:sp>
      <p:sp>
        <p:nvSpPr>
          <p:cNvPr id="20520" name="Freeform 40"/>
          <p:cNvSpPr>
            <a:spLocks/>
          </p:cNvSpPr>
          <p:nvPr userDrawn="1"/>
        </p:nvSpPr>
        <p:spPr bwMode="auto">
          <a:xfrm>
            <a:off x="0" y="2343150"/>
            <a:ext cx="9144000" cy="2428875"/>
          </a:xfrm>
          <a:custGeom>
            <a:avLst/>
            <a:gdLst>
              <a:gd name="T0" fmla="*/ 112 w 5236"/>
              <a:gd name="T1" fmla="*/ 730 h 1166"/>
              <a:gd name="T2" fmla="*/ 166 w 5236"/>
              <a:gd name="T3" fmla="*/ 712 h 1166"/>
              <a:gd name="T4" fmla="*/ 260 w 5236"/>
              <a:gd name="T5" fmla="*/ 848 h 1166"/>
              <a:gd name="T6" fmla="*/ 352 w 5236"/>
              <a:gd name="T7" fmla="*/ 130 h 1166"/>
              <a:gd name="T8" fmla="*/ 408 w 5236"/>
              <a:gd name="T9" fmla="*/ 662 h 1166"/>
              <a:gd name="T10" fmla="*/ 428 w 5236"/>
              <a:gd name="T11" fmla="*/ 1026 h 1166"/>
              <a:gd name="T12" fmla="*/ 498 w 5236"/>
              <a:gd name="T13" fmla="*/ 776 h 1166"/>
              <a:gd name="T14" fmla="*/ 572 w 5236"/>
              <a:gd name="T15" fmla="*/ 546 h 1166"/>
              <a:gd name="T16" fmla="*/ 656 w 5236"/>
              <a:gd name="T17" fmla="*/ 764 h 1166"/>
              <a:gd name="T18" fmla="*/ 748 w 5236"/>
              <a:gd name="T19" fmla="*/ 798 h 1166"/>
              <a:gd name="T20" fmla="*/ 898 w 5236"/>
              <a:gd name="T21" fmla="*/ 830 h 1166"/>
              <a:gd name="T22" fmla="*/ 988 w 5236"/>
              <a:gd name="T23" fmla="*/ 634 h 1166"/>
              <a:gd name="T24" fmla="*/ 1066 w 5236"/>
              <a:gd name="T25" fmla="*/ 798 h 1166"/>
              <a:gd name="T26" fmla="*/ 1156 w 5236"/>
              <a:gd name="T27" fmla="*/ 822 h 1166"/>
              <a:gd name="T28" fmla="*/ 1202 w 5236"/>
              <a:gd name="T29" fmla="*/ 28 h 1166"/>
              <a:gd name="T30" fmla="*/ 1276 w 5236"/>
              <a:gd name="T31" fmla="*/ 1124 h 1166"/>
              <a:gd name="T32" fmla="*/ 1330 w 5236"/>
              <a:gd name="T33" fmla="*/ 818 h 1166"/>
              <a:gd name="T34" fmla="*/ 1422 w 5236"/>
              <a:gd name="T35" fmla="*/ 532 h 1166"/>
              <a:gd name="T36" fmla="*/ 1516 w 5236"/>
              <a:gd name="T37" fmla="*/ 750 h 1166"/>
              <a:gd name="T38" fmla="*/ 1600 w 5236"/>
              <a:gd name="T39" fmla="*/ 836 h 1166"/>
              <a:gd name="T40" fmla="*/ 1780 w 5236"/>
              <a:gd name="T41" fmla="*/ 828 h 1166"/>
              <a:gd name="T42" fmla="*/ 1860 w 5236"/>
              <a:gd name="T43" fmla="*/ 662 h 1166"/>
              <a:gd name="T44" fmla="*/ 1936 w 5236"/>
              <a:gd name="T45" fmla="*/ 822 h 1166"/>
              <a:gd name="T46" fmla="*/ 2054 w 5236"/>
              <a:gd name="T47" fmla="*/ 30 h 1166"/>
              <a:gd name="T48" fmla="*/ 2118 w 5236"/>
              <a:gd name="T49" fmla="*/ 918 h 1166"/>
              <a:gd name="T50" fmla="*/ 2166 w 5236"/>
              <a:gd name="T51" fmla="*/ 916 h 1166"/>
              <a:gd name="T52" fmla="*/ 2222 w 5236"/>
              <a:gd name="T53" fmla="*/ 754 h 1166"/>
              <a:gd name="T54" fmla="*/ 2300 w 5236"/>
              <a:gd name="T55" fmla="*/ 538 h 1166"/>
              <a:gd name="T56" fmla="*/ 2402 w 5236"/>
              <a:gd name="T57" fmla="*/ 812 h 1166"/>
              <a:gd name="T58" fmla="*/ 2584 w 5236"/>
              <a:gd name="T59" fmla="*/ 798 h 1166"/>
              <a:gd name="T60" fmla="*/ 2764 w 5236"/>
              <a:gd name="T61" fmla="*/ 708 h 1166"/>
              <a:gd name="T62" fmla="*/ 2818 w 5236"/>
              <a:gd name="T63" fmla="*/ 690 h 1166"/>
              <a:gd name="T64" fmla="*/ 2910 w 5236"/>
              <a:gd name="T65" fmla="*/ 826 h 1166"/>
              <a:gd name="T66" fmla="*/ 3004 w 5236"/>
              <a:gd name="T67" fmla="*/ 108 h 1166"/>
              <a:gd name="T68" fmla="*/ 3058 w 5236"/>
              <a:gd name="T69" fmla="*/ 640 h 1166"/>
              <a:gd name="T70" fmla="*/ 3078 w 5236"/>
              <a:gd name="T71" fmla="*/ 1004 h 1166"/>
              <a:gd name="T72" fmla="*/ 3150 w 5236"/>
              <a:gd name="T73" fmla="*/ 754 h 1166"/>
              <a:gd name="T74" fmla="*/ 3222 w 5236"/>
              <a:gd name="T75" fmla="*/ 524 h 1166"/>
              <a:gd name="T76" fmla="*/ 3306 w 5236"/>
              <a:gd name="T77" fmla="*/ 742 h 1166"/>
              <a:gd name="T78" fmla="*/ 3398 w 5236"/>
              <a:gd name="T79" fmla="*/ 776 h 1166"/>
              <a:gd name="T80" fmla="*/ 3550 w 5236"/>
              <a:gd name="T81" fmla="*/ 808 h 1166"/>
              <a:gd name="T82" fmla="*/ 3638 w 5236"/>
              <a:gd name="T83" fmla="*/ 612 h 1166"/>
              <a:gd name="T84" fmla="*/ 3716 w 5236"/>
              <a:gd name="T85" fmla="*/ 776 h 1166"/>
              <a:gd name="T86" fmla="*/ 3806 w 5236"/>
              <a:gd name="T87" fmla="*/ 800 h 1166"/>
              <a:gd name="T88" fmla="*/ 3852 w 5236"/>
              <a:gd name="T89" fmla="*/ 6 h 1166"/>
              <a:gd name="T90" fmla="*/ 3928 w 5236"/>
              <a:gd name="T91" fmla="*/ 1102 h 1166"/>
              <a:gd name="T92" fmla="*/ 3982 w 5236"/>
              <a:gd name="T93" fmla="*/ 796 h 1166"/>
              <a:gd name="T94" fmla="*/ 4074 w 5236"/>
              <a:gd name="T95" fmla="*/ 510 h 1166"/>
              <a:gd name="T96" fmla="*/ 4166 w 5236"/>
              <a:gd name="T97" fmla="*/ 728 h 1166"/>
              <a:gd name="T98" fmla="*/ 4252 w 5236"/>
              <a:gd name="T99" fmla="*/ 814 h 1166"/>
              <a:gd name="T100" fmla="*/ 4432 w 5236"/>
              <a:gd name="T101" fmla="*/ 808 h 1166"/>
              <a:gd name="T102" fmla="*/ 4510 w 5236"/>
              <a:gd name="T103" fmla="*/ 640 h 1166"/>
              <a:gd name="T104" fmla="*/ 4588 w 5236"/>
              <a:gd name="T105" fmla="*/ 800 h 1166"/>
              <a:gd name="T106" fmla="*/ 4706 w 5236"/>
              <a:gd name="T107" fmla="*/ 10 h 1166"/>
              <a:gd name="T108" fmla="*/ 4768 w 5236"/>
              <a:gd name="T109" fmla="*/ 896 h 1166"/>
              <a:gd name="T110" fmla="*/ 4816 w 5236"/>
              <a:gd name="T111" fmla="*/ 894 h 1166"/>
              <a:gd name="T112" fmla="*/ 4872 w 5236"/>
              <a:gd name="T113" fmla="*/ 732 h 1166"/>
              <a:gd name="T114" fmla="*/ 4950 w 5236"/>
              <a:gd name="T115" fmla="*/ 516 h 1166"/>
              <a:gd name="T116" fmla="*/ 5054 w 5236"/>
              <a:gd name="T117" fmla="*/ 790 h 1166"/>
              <a:gd name="T118" fmla="*/ 5236 w 5236"/>
              <a:gd name="T119" fmla="*/ 77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36" h="1166">
                <a:moveTo>
                  <a:pt x="0" y="822"/>
                </a:moveTo>
                <a:lnTo>
                  <a:pt x="0" y="822"/>
                </a:lnTo>
                <a:lnTo>
                  <a:pt x="18" y="818"/>
                </a:lnTo>
                <a:lnTo>
                  <a:pt x="36" y="814"/>
                </a:lnTo>
                <a:lnTo>
                  <a:pt x="52" y="808"/>
                </a:lnTo>
                <a:lnTo>
                  <a:pt x="68" y="798"/>
                </a:lnTo>
                <a:lnTo>
                  <a:pt x="68" y="798"/>
                </a:lnTo>
                <a:lnTo>
                  <a:pt x="82" y="786"/>
                </a:lnTo>
                <a:lnTo>
                  <a:pt x="94" y="768"/>
                </a:lnTo>
                <a:lnTo>
                  <a:pt x="104" y="750"/>
                </a:lnTo>
                <a:lnTo>
                  <a:pt x="112" y="730"/>
                </a:lnTo>
                <a:lnTo>
                  <a:pt x="112" y="730"/>
                </a:lnTo>
                <a:lnTo>
                  <a:pt x="116" y="718"/>
                </a:lnTo>
                <a:lnTo>
                  <a:pt x="120" y="704"/>
                </a:lnTo>
                <a:lnTo>
                  <a:pt x="122" y="670"/>
                </a:lnTo>
                <a:lnTo>
                  <a:pt x="126" y="656"/>
                </a:lnTo>
                <a:lnTo>
                  <a:pt x="128" y="646"/>
                </a:lnTo>
                <a:lnTo>
                  <a:pt x="132" y="640"/>
                </a:lnTo>
                <a:lnTo>
                  <a:pt x="134" y="638"/>
                </a:lnTo>
                <a:lnTo>
                  <a:pt x="136" y="640"/>
                </a:lnTo>
                <a:lnTo>
                  <a:pt x="136" y="640"/>
                </a:lnTo>
                <a:lnTo>
                  <a:pt x="142" y="648"/>
                </a:lnTo>
                <a:lnTo>
                  <a:pt x="150" y="664"/>
                </a:lnTo>
                <a:lnTo>
                  <a:pt x="166" y="712"/>
                </a:lnTo>
                <a:lnTo>
                  <a:pt x="186" y="762"/>
                </a:lnTo>
                <a:lnTo>
                  <a:pt x="196" y="784"/>
                </a:lnTo>
                <a:lnTo>
                  <a:pt x="204" y="798"/>
                </a:lnTo>
                <a:lnTo>
                  <a:pt x="204" y="798"/>
                </a:lnTo>
                <a:lnTo>
                  <a:pt x="222" y="824"/>
                </a:lnTo>
                <a:lnTo>
                  <a:pt x="230" y="838"/>
                </a:lnTo>
                <a:lnTo>
                  <a:pt x="238" y="848"/>
                </a:lnTo>
                <a:lnTo>
                  <a:pt x="242" y="852"/>
                </a:lnTo>
                <a:lnTo>
                  <a:pt x="246" y="854"/>
                </a:lnTo>
                <a:lnTo>
                  <a:pt x="250" y="854"/>
                </a:lnTo>
                <a:lnTo>
                  <a:pt x="254" y="852"/>
                </a:lnTo>
                <a:lnTo>
                  <a:pt x="260" y="848"/>
                </a:lnTo>
                <a:lnTo>
                  <a:pt x="264" y="842"/>
                </a:lnTo>
                <a:lnTo>
                  <a:pt x="272" y="822"/>
                </a:lnTo>
                <a:lnTo>
                  <a:pt x="272" y="822"/>
                </a:lnTo>
                <a:lnTo>
                  <a:pt x="280" y="786"/>
                </a:lnTo>
                <a:lnTo>
                  <a:pt x="290" y="738"/>
                </a:lnTo>
                <a:lnTo>
                  <a:pt x="308" y="616"/>
                </a:lnTo>
                <a:lnTo>
                  <a:pt x="326" y="484"/>
                </a:lnTo>
                <a:lnTo>
                  <a:pt x="340" y="368"/>
                </a:lnTo>
                <a:lnTo>
                  <a:pt x="340" y="368"/>
                </a:lnTo>
                <a:lnTo>
                  <a:pt x="344" y="312"/>
                </a:lnTo>
                <a:lnTo>
                  <a:pt x="348" y="252"/>
                </a:lnTo>
                <a:lnTo>
                  <a:pt x="352" y="130"/>
                </a:lnTo>
                <a:lnTo>
                  <a:pt x="356" y="42"/>
                </a:lnTo>
                <a:lnTo>
                  <a:pt x="360" y="22"/>
                </a:lnTo>
                <a:lnTo>
                  <a:pt x="360" y="22"/>
                </a:lnTo>
                <a:lnTo>
                  <a:pt x="362" y="22"/>
                </a:lnTo>
                <a:lnTo>
                  <a:pt x="362" y="28"/>
                </a:lnTo>
                <a:lnTo>
                  <a:pt x="362" y="28"/>
                </a:lnTo>
                <a:lnTo>
                  <a:pt x="368" y="62"/>
                </a:lnTo>
                <a:lnTo>
                  <a:pt x="374" y="120"/>
                </a:lnTo>
                <a:lnTo>
                  <a:pt x="386" y="292"/>
                </a:lnTo>
                <a:lnTo>
                  <a:pt x="400" y="490"/>
                </a:lnTo>
                <a:lnTo>
                  <a:pt x="408" y="662"/>
                </a:lnTo>
                <a:lnTo>
                  <a:pt x="408" y="662"/>
                </a:lnTo>
                <a:lnTo>
                  <a:pt x="410" y="738"/>
                </a:lnTo>
                <a:lnTo>
                  <a:pt x="410" y="816"/>
                </a:lnTo>
                <a:lnTo>
                  <a:pt x="408" y="974"/>
                </a:lnTo>
                <a:lnTo>
                  <a:pt x="406" y="1100"/>
                </a:lnTo>
                <a:lnTo>
                  <a:pt x="406" y="1140"/>
                </a:lnTo>
                <a:lnTo>
                  <a:pt x="408" y="1162"/>
                </a:lnTo>
                <a:lnTo>
                  <a:pt x="408" y="1162"/>
                </a:lnTo>
                <a:lnTo>
                  <a:pt x="408" y="1162"/>
                </a:lnTo>
                <a:lnTo>
                  <a:pt x="410" y="1162"/>
                </a:lnTo>
                <a:lnTo>
                  <a:pt x="412" y="1156"/>
                </a:lnTo>
                <a:lnTo>
                  <a:pt x="416" y="1128"/>
                </a:lnTo>
                <a:lnTo>
                  <a:pt x="428" y="1026"/>
                </a:lnTo>
                <a:lnTo>
                  <a:pt x="440" y="906"/>
                </a:lnTo>
                <a:lnTo>
                  <a:pt x="446" y="856"/>
                </a:lnTo>
                <a:lnTo>
                  <a:pt x="452" y="822"/>
                </a:lnTo>
                <a:lnTo>
                  <a:pt x="452" y="822"/>
                </a:lnTo>
                <a:lnTo>
                  <a:pt x="458" y="802"/>
                </a:lnTo>
                <a:lnTo>
                  <a:pt x="464" y="792"/>
                </a:lnTo>
                <a:lnTo>
                  <a:pt x="470" y="788"/>
                </a:lnTo>
                <a:lnTo>
                  <a:pt x="476" y="788"/>
                </a:lnTo>
                <a:lnTo>
                  <a:pt x="482" y="790"/>
                </a:lnTo>
                <a:lnTo>
                  <a:pt x="488" y="790"/>
                </a:lnTo>
                <a:lnTo>
                  <a:pt x="494" y="786"/>
                </a:lnTo>
                <a:lnTo>
                  <a:pt x="498" y="776"/>
                </a:lnTo>
                <a:lnTo>
                  <a:pt x="498" y="776"/>
                </a:lnTo>
                <a:lnTo>
                  <a:pt x="504" y="758"/>
                </a:lnTo>
                <a:lnTo>
                  <a:pt x="510" y="736"/>
                </a:lnTo>
                <a:lnTo>
                  <a:pt x="522" y="684"/>
                </a:lnTo>
                <a:lnTo>
                  <a:pt x="532" y="634"/>
                </a:lnTo>
                <a:lnTo>
                  <a:pt x="538" y="612"/>
                </a:lnTo>
                <a:lnTo>
                  <a:pt x="544" y="594"/>
                </a:lnTo>
                <a:lnTo>
                  <a:pt x="544" y="594"/>
                </a:lnTo>
                <a:lnTo>
                  <a:pt x="556" y="570"/>
                </a:lnTo>
                <a:lnTo>
                  <a:pt x="560" y="560"/>
                </a:lnTo>
                <a:lnTo>
                  <a:pt x="566" y="552"/>
                </a:lnTo>
                <a:lnTo>
                  <a:pt x="572" y="546"/>
                </a:lnTo>
                <a:lnTo>
                  <a:pt x="578" y="544"/>
                </a:lnTo>
                <a:lnTo>
                  <a:pt x="584" y="544"/>
                </a:lnTo>
                <a:lnTo>
                  <a:pt x="588" y="548"/>
                </a:lnTo>
                <a:lnTo>
                  <a:pt x="588" y="548"/>
                </a:lnTo>
                <a:lnTo>
                  <a:pt x="594" y="556"/>
                </a:lnTo>
                <a:lnTo>
                  <a:pt x="600" y="570"/>
                </a:lnTo>
                <a:lnTo>
                  <a:pt x="612" y="606"/>
                </a:lnTo>
                <a:lnTo>
                  <a:pt x="624" y="648"/>
                </a:lnTo>
                <a:lnTo>
                  <a:pt x="634" y="686"/>
                </a:lnTo>
                <a:lnTo>
                  <a:pt x="634" y="686"/>
                </a:lnTo>
                <a:lnTo>
                  <a:pt x="646" y="722"/>
                </a:lnTo>
                <a:lnTo>
                  <a:pt x="656" y="764"/>
                </a:lnTo>
                <a:lnTo>
                  <a:pt x="666" y="798"/>
                </a:lnTo>
                <a:lnTo>
                  <a:pt x="674" y="812"/>
                </a:lnTo>
                <a:lnTo>
                  <a:pt x="680" y="822"/>
                </a:lnTo>
                <a:lnTo>
                  <a:pt x="680" y="822"/>
                </a:lnTo>
                <a:lnTo>
                  <a:pt x="688" y="826"/>
                </a:lnTo>
                <a:lnTo>
                  <a:pt x="694" y="826"/>
                </a:lnTo>
                <a:lnTo>
                  <a:pt x="702" y="822"/>
                </a:lnTo>
                <a:lnTo>
                  <a:pt x="712" y="818"/>
                </a:lnTo>
                <a:lnTo>
                  <a:pt x="728" y="804"/>
                </a:lnTo>
                <a:lnTo>
                  <a:pt x="738" y="800"/>
                </a:lnTo>
                <a:lnTo>
                  <a:pt x="748" y="798"/>
                </a:lnTo>
                <a:lnTo>
                  <a:pt x="748" y="798"/>
                </a:lnTo>
                <a:lnTo>
                  <a:pt x="758" y="800"/>
                </a:lnTo>
                <a:lnTo>
                  <a:pt x="770" y="802"/>
                </a:lnTo>
                <a:lnTo>
                  <a:pt x="794" y="808"/>
                </a:lnTo>
                <a:lnTo>
                  <a:pt x="818" y="816"/>
                </a:lnTo>
                <a:lnTo>
                  <a:pt x="838" y="822"/>
                </a:lnTo>
                <a:lnTo>
                  <a:pt x="838" y="822"/>
                </a:lnTo>
                <a:lnTo>
                  <a:pt x="848" y="824"/>
                </a:lnTo>
                <a:lnTo>
                  <a:pt x="858" y="828"/>
                </a:lnTo>
                <a:lnTo>
                  <a:pt x="874" y="834"/>
                </a:lnTo>
                <a:lnTo>
                  <a:pt x="882" y="836"/>
                </a:lnTo>
                <a:lnTo>
                  <a:pt x="890" y="834"/>
                </a:lnTo>
                <a:lnTo>
                  <a:pt x="898" y="830"/>
                </a:lnTo>
                <a:lnTo>
                  <a:pt x="906" y="822"/>
                </a:lnTo>
                <a:lnTo>
                  <a:pt x="906" y="822"/>
                </a:lnTo>
                <a:lnTo>
                  <a:pt x="916" y="806"/>
                </a:lnTo>
                <a:lnTo>
                  <a:pt x="924" y="784"/>
                </a:lnTo>
                <a:lnTo>
                  <a:pt x="942" y="728"/>
                </a:lnTo>
                <a:lnTo>
                  <a:pt x="960" y="674"/>
                </a:lnTo>
                <a:lnTo>
                  <a:pt x="968" y="652"/>
                </a:lnTo>
                <a:lnTo>
                  <a:pt x="974" y="640"/>
                </a:lnTo>
                <a:lnTo>
                  <a:pt x="974" y="640"/>
                </a:lnTo>
                <a:lnTo>
                  <a:pt x="982" y="634"/>
                </a:lnTo>
                <a:lnTo>
                  <a:pt x="984" y="632"/>
                </a:lnTo>
                <a:lnTo>
                  <a:pt x="988" y="634"/>
                </a:lnTo>
                <a:lnTo>
                  <a:pt x="994" y="638"/>
                </a:lnTo>
                <a:lnTo>
                  <a:pt x="998" y="644"/>
                </a:lnTo>
                <a:lnTo>
                  <a:pt x="1010" y="664"/>
                </a:lnTo>
                <a:lnTo>
                  <a:pt x="1020" y="686"/>
                </a:lnTo>
                <a:lnTo>
                  <a:pt x="1020" y="686"/>
                </a:lnTo>
                <a:lnTo>
                  <a:pt x="1026" y="696"/>
                </a:lnTo>
                <a:lnTo>
                  <a:pt x="1030" y="710"/>
                </a:lnTo>
                <a:lnTo>
                  <a:pt x="1040" y="744"/>
                </a:lnTo>
                <a:lnTo>
                  <a:pt x="1050" y="774"/>
                </a:lnTo>
                <a:lnTo>
                  <a:pt x="1058" y="788"/>
                </a:lnTo>
                <a:lnTo>
                  <a:pt x="1066" y="798"/>
                </a:lnTo>
                <a:lnTo>
                  <a:pt x="1066" y="798"/>
                </a:lnTo>
                <a:lnTo>
                  <a:pt x="1076" y="812"/>
                </a:lnTo>
                <a:lnTo>
                  <a:pt x="1086" y="830"/>
                </a:lnTo>
                <a:lnTo>
                  <a:pt x="1098" y="850"/>
                </a:lnTo>
                <a:lnTo>
                  <a:pt x="1110" y="866"/>
                </a:lnTo>
                <a:lnTo>
                  <a:pt x="1118" y="872"/>
                </a:lnTo>
                <a:lnTo>
                  <a:pt x="1124" y="876"/>
                </a:lnTo>
                <a:lnTo>
                  <a:pt x="1130" y="878"/>
                </a:lnTo>
                <a:lnTo>
                  <a:pt x="1136" y="876"/>
                </a:lnTo>
                <a:lnTo>
                  <a:pt x="1140" y="868"/>
                </a:lnTo>
                <a:lnTo>
                  <a:pt x="1146" y="858"/>
                </a:lnTo>
                <a:lnTo>
                  <a:pt x="1152" y="842"/>
                </a:lnTo>
                <a:lnTo>
                  <a:pt x="1156" y="822"/>
                </a:lnTo>
                <a:lnTo>
                  <a:pt x="1156" y="822"/>
                </a:lnTo>
                <a:lnTo>
                  <a:pt x="1160" y="790"/>
                </a:lnTo>
                <a:lnTo>
                  <a:pt x="1164" y="748"/>
                </a:lnTo>
                <a:lnTo>
                  <a:pt x="1170" y="638"/>
                </a:lnTo>
                <a:lnTo>
                  <a:pt x="1180" y="360"/>
                </a:lnTo>
                <a:lnTo>
                  <a:pt x="1184" y="226"/>
                </a:lnTo>
                <a:lnTo>
                  <a:pt x="1190" y="114"/>
                </a:lnTo>
                <a:lnTo>
                  <a:pt x="1196" y="44"/>
                </a:lnTo>
                <a:lnTo>
                  <a:pt x="1198" y="28"/>
                </a:lnTo>
                <a:lnTo>
                  <a:pt x="1200" y="26"/>
                </a:lnTo>
                <a:lnTo>
                  <a:pt x="1202" y="28"/>
                </a:lnTo>
                <a:lnTo>
                  <a:pt x="1202" y="28"/>
                </a:lnTo>
                <a:lnTo>
                  <a:pt x="1206" y="46"/>
                </a:lnTo>
                <a:lnTo>
                  <a:pt x="1210" y="80"/>
                </a:lnTo>
                <a:lnTo>
                  <a:pt x="1218" y="194"/>
                </a:lnTo>
                <a:lnTo>
                  <a:pt x="1226" y="348"/>
                </a:lnTo>
                <a:lnTo>
                  <a:pt x="1236" y="526"/>
                </a:lnTo>
                <a:lnTo>
                  <a:pt x="1254" y="876"/>
                </a:lnTo>
                <a:lnTo>
                  <a:pt x="1262" y="1010"/>
                </a:lnTo>
                <a:lnTo>
                  <a:pt x="1266" y="1060"/>
                </a:lnTo>
                <a:lnTo>
                  <a:pt x="1270" y="1094"/>
                </a:lnTo>
                <a:lnTo>
                  <a:pt x="1270" y="1094"/>
                </a:lnTo>
                <a:lnTo>
                  <a:pt x="1274" y="1114"/>
                </a:lnTo>
                <a:lnTo>
                  <a:pt x="1276" y="1124"/>
                </a:lnTo>
                <a:lnTo>
                  <a:pt x="1278" y="1126"/>
                </a:lnTo>
                <a:lnTo>
                  <a:pt x="1280" y="1126"/>
                </a:lnTo>
                <a:lnTo>
                  <a:pt x="1282" y="1120"/>
                </a:lnTo>
                <a:lnTo>
                  <a:pt x="1288" y="1088"/>
                </a:lnTo>
                <a:lnTo>
                  <a:pt x="1292" y="1040"/>
                </a:lnTo>
                <a:lnTo>
                  <a:pt x="1302" y="924"/>
                </a:lnTo>
                <a:lnTo>
                  <a:pt x="1308" y="874"/>
                </a:lnTo>
                <a:lnTo>
                  <a:pt x="1312" y="856"/>
                </a:lnTo>
                <a:lnTo>
                  <a:pt x="1314" y="844"/>
                </a:lnTo>
                <a:lnTo>
                  <a:pt x="1314" y="844"/>
                </a:lnTo>
                <a:lnTo>
                  <a:pt x="1322" y="828"/>
                </a:lnTo>
                <a:lnTo>
                  <a:pt x="1330" y="818"/>
                </a:lnTo>
                <a:lnTo>
                  <a:pt x="1340" y="814"/>
                </a:lnTo>
                <a:lnTo>
                  <a:pt x="1348" y="810"/>
                </a:lnTo>
                <a:lnTo>
                  <a:pt x="1356" y="808"/>
                </a:lnTo>
                <a:lnTo>
                  <a:pt x="1366" y="802"/>
                </a:lnTo>
                <a:lnTo>
                  <a:pt x="1374" y="792"/>
                </a:lnTo>
                <a:lnTo>
                  <a:pt x="1382" y="776"/>
                </a:lnTo>
                <a:lnTo>
                  <a:pt x="1382" y="776"/>
                </a:lnTo>
                <a:lnTo>
                  <a:pt x="1390" y="746"/>
                </a:lnTo>
                <a:lnTo>
                  <a:pt x="1396" y="708"/>
                </a:lnTo>
                <a:lnTo>
                  <a:pt x="1410" y="614"/>
                </a:lnTo>
                <a:lnTo>
                  <a:pt x="1416" y="568"/>
                </a:lnTo>
                <a:lnTo>
                  <a:pt x="1422" y="532"/>
                </a:lnTo>
                <a:lnTo>
                  <a:pt x="1426" y="518"/>
                </a:lnTo>
                <a:lnTo>
                  <a:pt x="1430" y="508"/>
                </a:lnTo>
                <a:lnTo>
                  <a:pt x="1434" y="502"/>
                </a:lnTo>
                <a:lnTo>
                  <a:pt x="1438" y="500"/>
                </a:lnTo>
                <a:lnTo>
                  <a:pt x="1440" y="500"/>
                </a:lnTo>
                <a:lnTo>
                  <a:pt x="1440" y="500"/>
                </a:lnTo>
                <a:lnTo>
                  <a:pt x="1444" y="504"/>
                </a:lnTo>
                <a:lnTo>
                  <a:pt x="1450" y="514"/>
                </a:lnTo>
                <a:lnTo>
                  <a:pt x="1462" y="546"/>
                </a:lnTo>
                <a:lnTo>
                  <a:pt x="1474" y="592"/>
                </a:lnTo>
                <a:lnTo>
                  <a:pt x="1488" y="644"/>
                </a:lnTo>
                <a:lnTo>
                  <a:pt x="1516" y="750"/>
                </a:lnTo>
                <a:lnTo>
                  <a:pt x="1530" y="792"/>
                </a:lnTo>
                <a:lnTo>
                  <a:pt x="1536" y="810"/>
                </a:lnTo>
                <a:lnTo>
                  <a:pt x="1542" y="822"/>
                </a:lnTo>
                <a:lnTo>
                  <a:pt x="1542" y="822"/>
                </a:lnTo>
                <a:lnTo>
                  <a:pt x="1548" y="830"/>
                </a:lnTo>
                <a:lnTo>
                  <a:pt x="1554" y="836"/>
                </a:lnTo>
                <a:lnTo>
                  <a:pt x="1560" y="842"/>
                </a:lnTo>
                <a:lnTo>
                  <a:pt x="1566" y="844"/>
                </a:lnTo>
                <a:lnTo>
                  <a:pt x="1572" y="844"/>
                </a:lnTo>
                <a:lnTo>
                  <a:pt x="1578" y="844"/>
                </a:lnTo>
                <a:lnTo>
                  <a:pt x="1590" y="842"/>
                </a:lnTo>
                <a:lnTo>
                  <a:pt x="1600" y="836"/>
                </a:lnTo>
                <a:lnTo>
                  <a:pt x="1612" y="828"/>
                </a:lnTo>
                <a:lnTo>
                  <a:pt x="1622" y="824"/>
                </a:lnTo>
                <a:lnTo>
                  <a:pt x="1632" y="822"/>
                </a:lnTo>
                <a:lnTo>
                  <a:pt x="1632" y="822"/>
                </a:lnTo>
                <a:lnTo>
                  <a:pt x="1700" y="822"/>
                </a:lnTo>
                <a:lnTo>
                  <a:pt x="1700" y="822"/>
                </a:lnTo>
                <a:lnTo>
                  <a:pt x="1710" y="822"/>
                </a:lnTo>
                <a:lnTo>
                  <a:pt x="1722" y="826"/>
                </a:lnTo>
                <a:lnTo>
                  <a:pt x="1746" y="832"/>
                </a:lnTo>
                <a:lnTo>
                  <a:pt x="1758" y="832"/>
                </a:lnTo>
                <a:lnTo>
                  <a:pt x="1770" y="832"/>
                </a:lnTo>
                <a:lnTo>
                  <a:pt x="1780" y="828"/>
                </a:lnTo>
                <a:lnTo>
                  <a:pt x="1790" y="822"/>
                </a:lnTo>
                <a:lnTo>
                  <a:pt x="1790" y="822"/>
                </a:lnTo>
                <a:lnTo>
                  <a:pt x="1796" y="816"/>
                </a:lnTo>
                <a:lnTo>
                  <a:pt x="1800" y="808"/>
                </a:lnTo>
                <a:lnTo>
                  <a:pt x="1808" y="786"/>
                </a:lnTo>
                <a:lnTo>
                  <a:pt x="1826" y="734"/>
                </a:lnTo>
                <a:lnTo>
                  <a:pt x="1834" y="708"/>
                </a:lnTo>
                <a:lnTo>
                  <a:pt x="1842" y="686"/>
                </a:lnTo>
                <a:lnTo>
                  <a:pt x="1850" y="670"/>
                </a:lnTo>
                <a:lnTo>
                  <a:pt x="1854" y="664"/>
                </a:lnTo>
                <a:lnTo>
                  <a:pt x="1860" y="662"/>
                </a:lnTo>
                <a:lnTo>
                  <a:pt x="1860" y="662"/>
                </a:lnTo>
                <a:lnTo>
                  <a:pt x="1862" y="662"/>
                </a:lnTo>
                <a:lnTo>
                  <a:pt x="1864" y="664"/>
                </a:lnTo>
                <a:lnTo>
                  <a:pt x="1870" y="672"/>
                </a:lnTo>
                <a:lnTo>
                  <a:pt x="1874" y="682"/>
                </a:lnTo>
                <a:lnTo>
                  <a:pt x="1880" y="696"/>
                </a:lnTo>
                <a:lnTo>
                  <a:pt x="1902" y="768"/>
                </a:lnTo>
                <a:lnTo>
                  <a:pt x="1914" y="800"/>
                </a:lnTo>
                <a:lnTo>
                  <a:pt x="1918" y="814"/>
                </a:lnTo>
                <a:lnTo>
                  <a:pt x="1924" y="822"/>
                </a:lnTo>
                <a:lnTo>
                  <a:pt x="1930" y="824"/>
                </a:lnTo>
                <a:lnTo>
                  <a:pt x="1934" y="824"/>
                </a:lnTo>
                <a:lnTo>
                  <a:pt x="1936" y="822"/>
                </a:lnTo>
                <a:lnTo>
                  <a:pt x="1944" y="814"/>
                </a:lnTo>
                <a:lnTo>
                  <a:pt x="1950" y="798"/>
                </a:lnTo>
                <a:lnTo>
                  <a:pt x="1950" y="798"/>
                </a:lnTo>
                <a:lnTo>
                  <a:pt x="1956" y="772"/>
                </a:lnTo>
                <a:lnTo>
                  <a:pt x="1962" y="732"/>
                </a:lnTo>
                <a:lnTo>
                  <a:pt x="1978" y="626"/>
                </a:lnTo>
                <a:lnTo>
                  <a:pt x="2008" y="352"/>
                </a:lnTo>
                <a:lnTo>
                  <a:pt x="2024" y="218"/>
                </a:lnTo>
                <a:lnTo>
                  <a:pt x="2038" y="110"/>
                </a:lnTo>
                <a:lnTo>
                  <a:pt x="2044" y="68"/>
                </a:lnTo>
                <a:lnTo>
                  <a:pt x="2052" y="40"/>
                </a:lnTo>
                <a:lnTo>
                  <a:pt x="2054" y="30"/>
                </a:lnTo>
                <a:lnTo>
                  <a:pt x="2058" y="26"/>
                </a:lnTo>
                <a:lnTo>
                  <a:pt x="2060" y="24"/>
                </a:lnTo>
                <a:lnTo>
                  <a:pt x="2064" y="28"/>
                </a:lnTo>
                <a:lnTo>
                  <a:pt x="2064" y="28"/>
                </a:lnTo>
                <a:lnTo>
                  <a:pt x="2066" y="36"/>
                </a:lnTo>
                <a:lnTo>
                  <a:pt x="2070" y="48"/>
                </a:lnTo>
                <a:lnTo>
                  <a:pt x="2074" y="86"/>
                </a:lnTo>
                <a:lnTo>
                  <a:pt x="2080" y="140"/>
                </a:lnTo>
                <a:lnTo>
                  <a:pt x="2084" y="206"/>
                </a:lnTo>
                <a:lnTo>
                  <a:pt x="2094" y="370"/>
                </a:lnTo>
                <a:lnTo>
                  <a:pt x="2102" y="554"/>
                </a:lnTo>
                <a:lnTo>
                  <a:pt x="2118" y="918"/>
                </a:lnTo>
                <a:lnTo>
                  <a:pt x="2124" y="1056"/>
                </a:lnTo>
                <a:lnTo>
                  <a:pt x="2128" y="1104"/>
                </a:lnTo>
                <a:lnTo>
                  <a:pt x="2132" y="1138"/>
                </a:lnTo>
                <a:lnTo>
                  <a:pt x="2132" y="1138"/>
                </a:lnTo>
                <a:lnTo>
                  <a:pt x="2134" y="1158"/>
                </a:lnTo>
                <a:lnTo>
                  <a:pt x="2138" y="1166"/>
                </a:lnTo>
                <a:lnTo>
                  <a:pt x="2140" y="1166"/>
                </a:lnTo>
                <a:lnTo>
                  <a:pt x="2142" y="1164"/>
                </a:lnTo>
                <a:lnTo>
                  <a:pt x="2144" y="1154"/>
                </a:lnTo>
                <a:lnTo>
                  <a:pt x="2150" y="1112"/>
                </a:lnTo>
                <a:lnTo>
                  <a:pt x="2156" y="1054"/>
                </a:lnTo>
                <a:lnTo>
                  <a:pt x="2166" y="916"/>
                </a:lnTo>
                <a:lnTo>
                  <a:pt x="2172" y="858"/>
                </a:lnTo>
                <a:lnTo>
                  <a:pt x="2176" y="822"/>
                </a:lnTo>
                <a:lnTo>
                  <a:pt x="2176" y="822"/>
                </a:lnTo>
                <a:lnTo>
                  <a:pt x="2182" y="802"/>
                </a:lnTo>
                <a:lnTo>
                  <a:pt x="2188" y="790"/>
                </a:lnTo>
                <a:lnTo>
                  <a:pt x="2192" y="784"/>
                </a:lnTo>
                <a:lnTo>
                  <a:pt x="2198" y="782"/>
                </a:lnTo>
                <a:lnTo>
                  <a:pt x="2202" y="780"/>
                </a:lnTo>
                <a:lnTo>
                  <a:pt x="2208" y="776"/>
                </a:lnTo>
                <a:lnTo>
                  <a:pt x="2214" y="768"/>
                </a:lnTo>
                <a:lnTo>
                  <a:pt x="2222" y="754"/>
                </a:lnTo>
                <a:lnTo>
                  <a:pt x="2222" y="754"/>
                </a:lnTo>
                <a:lnTo>
                  <a:pt x="2228" y="730"/>
                </a:lnTo>
                <a:lnTo>
                  <a:pt x="2236" y="696"/>
                </a:lnTo>
                <a:lnTo>
                  <a:pt x="2252" y="618"/>
                </a:lnTo>
                <a:lnTo>
                  <a:pt x="2262" y="582"/>
                </a:lnTo>
                <a:lnTo>
                  <a:pt x="2270" y="552"/>
                </a:lnTo>
                <a:lnTo>
                  <a:pt x="2276" y="540"/>
                </a:lnTo>
                <a:lnTo>
                  <a:pt x="2280" y="532"/>
                </a:lnTo>
                <a:lnTo>
                  <a:pt x="2284" y="528"/>
                </a:lnTo>
                <a:lnTo>
                  <a:pt x="2290" y="526"/>
                </a:lnTo>
                <a:lnTo>
                  <a:pt x="2290" y="526"/>
                </a:lnTo>
                <a:lnTo>
                  <a:pt x="2294" y="530"/>
                </a:lnTo>
                <a:lnTo>
                  <a:pt x="2300" y="538"/>
                </a:lnTo>
                <a:lnTo>
                  <a:pt x="2310" y="566"/>
                </a:lnTo>
                <a:lnTo>
                  <a:pt x="2322" y="604"/>
                </a:lnTo>
                <a:lnTo>
                  <a:pt x="2334" y="650"/>
                </a:lnTo>
                <a:lnTo>
                  <a:pt x="2358" y="740"/>
                </a:lnTo>
                <a:lnTo>
                  <a:pt x="2368" y="776"/>
                </a:lnTo>
                <a:lnTo>
                  <a:pt x="2374" y="788"/>
                </a:lnTo>
                <a:lnTo>
                  <a:pt x="2380" y="798"/>
                </a:lnTo>
                <a:lnTo>
                  <a:pt x="2380" y="798"/>
                </a:lnTo>
                <a:lnTo>
                  <a:pt x="2386" y="804"/>
                </a:lnTo>
                <a:lnTo>
                  <a:pt x="2392" y="810"/>
                </a:lnTo>
                <a:lnTo>
                  <a:pt x="2398" y="812"/>
                </a:lnTo>
                <a:lnTo>
                  <a:pt x="2402" y="812"/>
                </a:lnTo>
                <a:lnTo>
                  <a:pt x="2408" y="812"/>
                </a:lnTo>
                <a:lnTo>
                  <a:pt x="2414" y="810"/>
                </a:lnTo>
                <a:lnTo>
                  <a:pt x="2424" y="802"/>
                </a:lnTo>
                <a:lnTo>
                  <a:pt x="2448" y="784"/>
                </a:lnTo>
                <a:lnTo>
                  <a:pt x="2458" y="778"/>
                </a:lnTo>
                <a:lnTo>
                  <a:pt x="2466" y="776"/>
                </a:lnTo>
                <a:lnTo>
                  <a:pt x="2472" y="776"/>
                </a:lnTo>
                <a:lnTo>
                  <a:pt x="2472" y="776"/>
                </a:lnTo>
                <a:lnTo>
                  <a:pt x="2486" y="776"/>
                </a:lnTo>
                <a:lnTo>
                  <a:pt x="2504" y="780"/>
                </a:lnTo>
                <a:lnTo>
                  <a:pt x="2540" y="786"/>
                </a:lnTo>
                <a:lnTo>
                  <a:pt x="2584" y="798"/>
                </a:lnTo>
                <a:lnTo>
                  <a:pt x="2648" y="798"/>
                </a:lnTo>
                <a:lnTo>
                  <a:pt x="2674" y="800"/>
                </a:lnTo>
                <a:lnTo>
                  <a:pt x="2674" y="800"/>
                </a:lnTo>
                <a:lnTo>
                  <a:pt x="2688" y="794"/>
                </a:lnTo>
                <a:lnTo>
                  <a:pt x="2704" y="786"/>
                </a:lnTo>
                <a:lnTo>
                  <a:pt x="2718" y="776"/>
                </a:lnTo>
                <a:lnTo>
                  <a:pt x="2718" y="776"/>
                </a:lnTo>
                <a:lnTo>
                  <a:pt x="2732" y="764"/>
                </a:lnTo>
                <a:lnTo>
                  <a:pt x="2744" y="748"/>
                </a:lnTo>
                <a:lnTo>
                  <a:pt x="2754" y="728"/>
                </a:lnTo>
                <a:lnTo>
                  <a:pt x="2764" y="708"/>
                </a:lnTo>
                <a:lnTo>
                  <a:pt x="2764" y="708"/>
                </a:lnTo>
                <a:lnTo>
                  <a:pt x="2768" y="696"/>
                </a:lnTo>
                <a:lnTo>
                  <a:pt x="2770" y="682"/>
                </a:lnTo>
                <a:lnTo>
                  <a:pt x="2774" y="648"/>
                </a:lnTo>
                <a:lnTo>
                  <a:pt x="2776" y="634"/>
                </a:lnTo>
                <a:lnTo>
                  <a:pt x="2778" y="624"/>
                </a:lnTo>
                <a:lnTo>
                  <a:pt x="2782" y="618"/>
                </a:lnTo>
                <a:lnTo>
                  <a:pt x="2784" y="616"/>
                </a:lnTo>
                <a:lnTo>
                  <a:pt x="2786" y="618"/>
                </a:lnTo>
                <a:lnTo>
                  <a:pt x="2786" y="618"/>
                </a:lnTo>
                <a:lnTo>
                  <a:pt x="2792" y="626"/>
                </a:lnTo>
                <a:lnTo>
                  <a:pt x="2800" y="642"/>
                </a:lnTo>
                <a:lnTo>
                  <a:pt x="2818" y="690"/>
                </a:lnTo>
                <a:lnTo>
                  <a:pt x="2836" y="740"/>
                </a:lnTo>
                <a:lnTo>
                  <a:pt x="2846" y="762"/>
                </a:lnTo>
                <a:lnTo>
                  <a:pt x="2854" y="776"/>
                </a:lnTo>
                <a:lnTo>
                  <a:pt x="2854" y="776"/>
                </a:lnTo>
                <a:lnTo>
                  <a:pt x="2872" y="802"/>
                </a:lnTo>
                <a:lnTo>
                  <a:pt x="2880" y="816"/>
                </a:lnTo>
                <a:lnTo>
                  <a:pt x="2888" y="826"/>
                </a:lnTo>
                <a:lnTo>
                  <a:pt x="2892" y="830"/>
                </a:lnTo>
                <a:lnTo>
                  <a:pt x="2898" y="832"/>
                </a:lnTo>
                <a:lnTo>
                  <a:pt x="2902" y="832"/>
                </a:lnTo>
                <a:lnTo>
                  <a:pt x="2906" y="830"/>
                </a:lnTo>
                <a:lnTo>
                  <a:pt x="2910" y="826"/>
                </a:lnTo>
                <a:lnTo>
                  <a:pt x="2914" y="820"/>
                </a:lnTo>
                <a:lnTo>
                  <a:pt x="2922" y="800"/>
                </a:lnTo>
                <a:lnTo>
                  <a:pt x="2922" y="800"/>
                </a:lnTo>
                <a:lnTo>
                  <a:pt x="2932" y="764"/>
                </a:lnTo>
                <a:lnTo>
                  <a:pt x="2940" y="716"/>
                </a:lnTo>
                <a:lnTo>
                  <a:pt x="2960" y="596"/>
                </a:lnTo>
                <a:lnTo>
                  <a:pt x="2976" y="462"/>
                </a:lnTo>
                <a:lnTo>
                  <a:pt x="2990" y="346"/>
                </a:lnTo>
                <a:lnTo>
                  <a:pt x="2990" y="346"/>
                </a:lnTo>
                <a:lnTo>
                  <a:pt x="2996" y="292"/>
                </a:lnTo>
                <a:lnTo>
                  <a:pt x="3000" y="230"/>
                </a:lnTo>
                <a:lnTo>
                  <a:pt x="3004" y="108"/>
                </a:lnTo>
                <a:lnTo>
                  <a:pt x="3008" y="20"/>
                </a:lnTo>
                <a:lnTo>
                  <a:pt x="3010" y="0"/>
                </a:lnTo>
                <a:lnTo>
                  <a:pt x="3010" y="0"/>
                </a:lnTo>
                <a:lnTo>
                  <a:pt x="3012" y="0"/>
                </a:lnTo>
                <a:lnTo>
                  <a:pt x="3014" y="6"/>
                </a:lnTo>
                <a:lnTo>
                  <a:pt x="3014" y="6"/>
                </a:lnTo>
                <a:lnTo>
                  <a:pt x="3018" y="40"/>
                </a:lnTo>
                <a:lnTo>
                  <a:pt x="3024" y="98"/>
                </a:lnTo>
                <a:lnTo>
                  <a:pt x="3038" y="270"/>
                </a:lnTo>
                <a:lnTo>
                  <a:pt x="3050" y="468"/>
                </a:lnTo>
                <a:lnTo>
                  <a:pt x="3058" y="640"/>
                </a:lnTo>
                <a:lnTo>
                  <a:pt x="3058" y="640"/>
                </a:lnTo>
                <a:lnTo>
                  <a:pt x="3060" y="716"/>
                </a:lnTo>
                <a:lnTo>
                  <a:pt x="3060" y="794"/>
                </a:lnTo>
                <a:lnTo>
                  <a:pt x="3058" y="952"/>
                </a:lnTo>
                <a:lnTo>
                  <a:pt x="3056" y="1078"/>
                </a:lnTo>
                <a:lnTo>
                  <a:pt x="3056" y="1118"/>
                </a:lnTo>
                <a:lnTo>
                  <a:pt x="3058" y="1140"/>
                </a:lnTo>
                <a:lnTo>
                  <a:pt x="3058" y="1140"/>
                </a:lnTo>
                <a:lnTo>
                  <a:pt x="3060" y="1140"/>
                </a:lnTo>
                <a:lnTo>
                  <a:pt x="3060" y="1140"/>
                </a:lnTo>
                <a:lnTo>
                  <a:pt x="3062" y="1134"/>
                </a:lnTo>
                <a:lnTo>
                  <a:pt x="3066" y="1106"/>
                </a:lnTo>
                <a:lnTo>
                  <a:pt x="3078" y="1004"/>
                </a:lnTo>
                <a:lnTo>
                  <a:pt x="3092" y="884"/>
                </a:lnTo>
                <a:lnTo>
                  <a:pt x="3098" y="834"/>
                </a:lnTo>
                <a:lnTo>
                  <a:pt x="3104" y="800"/>
                </a:lnTo>
                <a:lnTo>
                  <a:pt x="3104" y="800"/>
                </a:lnTo>
                <a:lnTo>
                  <a:pt x="3110" y="780"/>
                </a:lnTo>
                <a:lnTo>
                  <a:pt x="3116" y="770"/>
                </a:lnTo>
                <a:lnTo>
                  <a:pt x="3120" y="766"/>
                </a:lnTo>
                <a:lnTo>
                  <a:pt x="3126" y="766"/>
                </a:lnTo>
                <a:lnTo>
                  <a:pt x="3132" y="768"/>
                </a:lnTo>
                <a:lnTo>
                  <a:pt x="3138" y="768"/>
                </a:lnTo>
                <a:lnTo>
                  <a:pt x="3144" y="764"/>
                </a:lnTo>
                <a:lnTo>
                  <a:pt x="3150" y="754"/>
                </a:lnTo>
                <a:lnTo>
                  <a:pt x="3150" y="754"/>
                </a:lnTo>
                <a:lnTo>
                  <a:pt x="3156" y="736"/>
                </a:lnTo>
                <a:lnTo>
                  <a:pt x="3160" y="714"/>
                </a:lnTo>
                <a:lnTo>
                  <a:pt x="3172" y="664"/>
                </a:lnTo>
                <a:lnTo>
                  <a:pt x="3184" y="612"/>
                </a:lnTo>
                <a:lnTo>
                  <a:pt x="3188" y="590"/>
                </a:lnTo>
                <a:lnTo>
                  <a:pt x="3194" y="572"/>
                </a:lnTo>
                <a:lnTo>
                  <a:pt x="3194" y="572"/>
                </a:lnTo>
                <a:lnTo>
                  <a:pt x="3206" y="548"/>
                </a:lnTo>
                <a:lnTo>
                  <a:pt x="3212" y="538"/>
                </a:lnTo>
                <a:lnTo>
                  <a:pt x="3218" y="530"/>
                </a:lnTo>
                <a:lnTo>
                  <a:pt x="3222" y="524"/>
                </a:lnTo>
                <a:lnTo>
                  <a:pt x="3228" y="522"/>
                </a:lnTo>
                <a:lnTo>
                  <a:pt x="3234" y="522"/>
                </a:lnTo>
                <a:lnTo>
                  <a:pt x="3240" y="526"/>
                </a:lnTo>
                <a:lnTo>
                  <a:pt x="3240" y="526"/>
                </a:lnTo>
                <a:lnTo>
                  <a:pt x="3246" y="534"/>
                </a:lnTo>
                <a:lnTo>
                  <a:pt x="3250" y="548"/>
                </a:lnTo>
                <a:lnTo>
                  <a:pt x="3262" y="584"/>
                </a:lnTo>
                <a:lnTo>
                  <a:pt x="3274" y="626"/>
                </a:lnTo>
                <a:lnTo>
                  <a:pt x="3286" y="664"/>
                </a:lnTo>
                <a:lnTo>
                  <a:pt x="3286" y="664"/>
                </a:lnTo>
                <a:lnTo>
                  <a:pt x="3296" y="702"/>
                </a:lnTo>
                <a:lnTo>
                  <a:pt x="3306" y="742"/>
                </a:lnTo>
                <a:lnTo>
                  <a:pt x="3318" y="776"/>
                </a:lnTo>
                <a:lnTo>
                  <a:pt x="3324" y="790"/>
                </a:lnTo>
                <a:lnTo>
                  <a:pt x="3330" y="800"/>
                </a:lnTo>
                <a:lnTo>
                  <a:pt x="3330" y="800"/>
                </a:lnTo>
                <a:lnTo>
                  <a:pt x="3338" y="804"/>
                </a:lnTo>
                <a:lnTo>
                  <a:pt x="3346" y="804"/>
                </a:lnTo>
                <a:lnTo>
                  <a:pt x="3354" y="800"/>
                </a:lnTo>
                <a:lnTo>
                  <a:pt x="3362" y="796"/>
                </a:lnTo>
                <a:lnTo>
                  <a:pt x="3380" y="782"/>
                </a:lnTo>
                <a:lnTo>
                  <a:pt x="3388" y="778"/>
                </a:lnTo>
                <a:lnTo>
                  <a:pt x="3398" y="776"/>
                </a:lnTo>
                <a:lnTo>
                  <a:pt x="3398" y="776"/>
                </a:lnTo>
                <a:lnTo>
                  <a:pt x="3408" y="778"/>
                </a:lnTo>
                <a:lnTo>
                  <a:pt x="3420" y="780"/>
                </a:lnTo>
                <a:lnTo>
                  <a:pt x="3444" y="786"/>
                </a:lnTo>
                <a:lnTo>
                  <a:pt x="3468" y="794"/>
                </a:lnTo>
                <a:lnTo>
                  <a:pt x="3490" y="800"/>
                </a:lnTo>
                <a:lnTo>
                  <a:pt x="3490" y="800"/>
                </a:lnTo>
                <a:lnTo>
                  <a:pt x="3498" y="802"/>
                </a:lnTo>
                <a:lnTo>
                  <a:pt x="3508" y="806"/>
                </a:lnTo>
                <a:lnTo>
                  <a:pt x="3524" y="812"/>
                </a:lnTo>
                <a:lnTo>
                  <a:pt x="3532" y="814"/>
                </a:lnTo>
                <a:lnTo>
                  <a:pt x="3540" y="812"/>
                </a:lnTo>
                <a:lnTo>
                  <a:pt x="3550" y="808"/>
                </a:lnTo>
                <a:lnTo>
                  <a:pt x="3558" y="800"/>
                </a:lnTo>
                <a:lnTo>
                  <a:pt x="3558" y="800"/>
                </a:lnTo>
                <a:lnTo>
                  <a:pt x="3566" y="784"/>
                </a:lnTo>
                <a:lnTo>
                  <a:pt x="3576" y="762"/>
                </a:lnTo>
                <a:lnTo>
                  <a:pt x="3592" y="706"/>
                </a:lnTo>
                <a:lnTo>
                  <a:pt x="3610" y="652"/>
                </a:lnTo>
                <a:lnTo>
                  <a:pt x="3618" y="630"/>
                </a:lnTo>
                <a:lnTo>
                  <a:pt x="3626" y="618"/>
                </a:lnTo>
                <a:lnTo>
                  <a:pt x="3626" y="618"/>
                </a:lnTo>
                <a:lnTo>
                  <a:pt x="3632" y="612"/>
                </a:lnTo>
                <a:lnTo>
                  <a:pt x="3636" y="612"/>
                </a:lnTo>
                <a:lnTo>
                  <a:pt x="3638" y="612"/>
                </a:lnTo>
                <a:lnTo>
                  <a:pt x="3644" y="616"/>
                </a:lnTo>
                <a:lnTo>
                  <a:pt x="3650" y="622"/>
                </a:lnTo>
                <a:lnTo>
                  <a:pt x="3660" y="642"/>
                </a:lnTo>
                <a:lnTo>
                  <a:pt x="3670" y="664"/>
                </a:lnTo>
                <a:lnTo>
                  <a:pt x="3670" y="664"/>
                </a:lnTo>
                <a:lnTo>
                  <a:pt x="3676" y="674"/>
                </a:lnTo>
                <a:lnTo>
                  <a:pt x="3680" y="688"/>
                </a:lnTo>
                <a:lnTo>
                  <a:pt x="3690" y="722"/>
                </a:lnTo>
                <a:lnTo>
                  <a:pt x="3702" y="752"/>
                </a:lnTo>
                <a:lnTo>
                  <a:pt x="3708" y="766"/>
                </a:lnTo>
                <a:lnTo>
                  <a:pt x="3716" y="776"/>
                </a:lnTo>
                <a:lnTo>
                  <a:pt x="3716" y="776"/>
                </a:lnTo>
                <a:lnTo>
                  <a:pt x="3726" y="790"/>
                </a:lnTo>
                <a:lnTo>
                  <a:pt x="3736" y="808"/>
                </a:lnTo>
                <a:lnTo>
                  <a:pt x="3748" y="828"/>
                </a:lnTo>
                <a:lnTo>
                  <a:pt x="3762" y="844"/>
                </a:lnTo>
                <a:lnTo>
                  <a:pt x="3768" y="850"/>
                </a:lnTo>
                <a:lnTo>
                  <a:pt x="3774" y="854"/>
                </a:lnTo>
                <a:lnTo>
                  <a:pt x="3780" y="856"/>
                </a:lnTo>
                <a:lnTo>
                  <a:pt x="3786" y="854"/>
                </a:lnTo>
                <a:lnTo>
                  <a:pt x="3792" y="846"/>
                </a:lnTo>
                <a:lnTo>
                  <a:pt x="3796" y="836"/>
                </a:lnTo>
                <a:lnTo>
                  <a:pt x="3802" y="820"/>
                </a:lnTo>
                <a:lnTo>
                  <a:pt x="3806" y="800"/>
                </a:lnTo>
                <a:lnTo>
                  <a:pt x="3806" y="800"/>
                </a:lnTo>
                <a:lnTo>
                  <a:pt x="3810" y="770"/>
                </a:lnTo>
                <a:lnTo>
                  <a:pt x="3814" y="726"/>
                </a:lnTo>
                <a:lnTo>
                  <a:pt x="3820" y="616"/>
                </a:lnTo>
                <a:lnTo>
                  <a:pt x="3830" y="338"/>
                </a:lnTo>
                <a:lnTo>
                  <a:pt x="3836" y="204"/>
                </a:lnTo>
                <a:lnTo>
                  <a:pt x="3840" y="92"/>
                </a:lnTo>
                <a:lnTo>
                  <a:pt x="3846" y="22"/>
                </a:lnTo>
                <a:lnTo>
                  <a:pt x="3850" y="6"/>
                </a:lnTo>
                <a:lnTo>
                  <a:pt x="3850" y="4"/>
                </a:lnTo>
                <a:lnTo>
                  <a:pt x="3852" y="6"/>
                </a:lnTo>
                <a:lnTo>
                  <a:pt x="3852" y="6"/>
                </a:lnTo>
                <a:lnTo>
                  <a:pt x="3856" y="24"/>
                </a:lnTo>
                <a:lnTo>
                  <a:pt x="3860" y="58"/>
                </a:lnTo>
                <a:lnTo>
                  <a:pt x="3868" y="172"/>
                </a:lnTo>
                <a:lnTo>
                  <a:pt x="3878" y="326"/>
                </a:lnTo>
                <a:lnTo>
                  <a:pt x="3886" y="504"/>
                </a:lnTo>
                <a:lnTo>
                  <a:pt x="3904" y="854"/>
                </a:lnTo>
                <a:lnTo>
                  <a:pt x="3912" y="988"/>
                </a:lnTo>
                <a:lnTo>
                  <a:pt x="3916" y="1038"/>
                </a:lnTo>
                <a:lnTo>
                  <a:pt x="3920" y="1072"/>
                </a:lnTo>
                <a:lnTo>
                  <a:pt x="3920" y="1072"/>
                </a:lnTo>
                <a:lnTo>
                  <a:pt x="3924" y="1092"/>
                </a:lnTo>
                <a:lnTo>
                  <a:pt x="3928" y="1102"/>
                </a:lnTo>
                <a:lnTo>
                  <a:pt x="3928" y="1104"/>
                </a:lnTo>
                <a:lnTo>
                  <a:pt x="3930" y="1104"/>
                </a:lnTo>
                <a:lnTo>
                  <a:pt x="3932" y="1098"/>
                </a:lnTo>
                <a:lnTo>
                  <a:pt x="3938" y="1066"/>
                </a:lnTo>
                <a:lnTo>
                  <a:pt x="3942" y="1018"/>
                </a:lnTo>
                <a:lnTo>
                  <a:pt x="3954" y="902"/>
                </a:lnTo>
                <a:lnTo>
                  <a:pt x="3958" y="854"/>
                </a:lnTo>
                <a:lnTo>
                  <a:pt x="3962" y="834"/>
                </a:lnTo>
                <a:lnTo>
                  <a:pt x="3966" y="822"/>
                </a:lnTo>
                <a:lnTo>
                  <a:pt x="3966" y="822"/>
                </a:lnTo>
                <a:lnTo>
                  <a:pt x="3972" y="806"/>
                </a:lnTo>
                <a:lnTo>
                  <a:pt x="3982" y="796"/>
                </a:lnTo>
                <a:lnTo>
                  <a:pt x="3990" y="792"/>
                </a:lnTo>
                <a:lnTo>
                  <a:pt x="3998" y="790"/>
                </a:lnTo>
                <a:lnTo>
                  <a:pt x="4008" y="786"/>
                </a:lnTo>
                <a:lnTo>
                  <a:pt x="4016" y="780"/>
                </a:lnTo>
                <a:lnTo>
                  <a:pt x="4026" y="770"/>
                </a:lnTo>
                <a:lnTo>
                  <a:pt x="4034" y="754"/>
                </a:lnTo>
                <a:lnTo>
                  <a:pt x="4034" y="754"/>
                </a:lnTo>
                <a:lnTo>
                  <a:pt x="4040" y="726"/>
                </a:lnTo>
                <a:lnTo>
                  <a:pt x="4048" y="686"/>
                </a:lnTo>
                <a:lnTo>
                  <a:pt x="4060" y="592"/>
                </a:lnTo>
                <a:lnTo>
                  <a:pt x="4066" y="548"/>
                </a:lnTo>
                <a:lnTo>
                  <a:pt x="4074" y="510"/>
                </a:lnTo>
                <a:lnTo>
                  <a:pt x="4078" y="496"/>
                </a:lnTo>
                <a:lnTo>
                  <a:pt x="4082" y="486"/>
                </a:lnTo>
                <a:lnTo>
                  <a:pt x="4086" y="480"/>
                </a:lnTo>
                <a:lnTo>
                  <a:pt x="4088" y="478"/>
                </a:lnTo>
                <a:lnTo>
                  <a:pt x="4090" y="478"/>
                </a:lnTo>
                <a:lnTo>
                  <a:pt x="4090" y="478"/>
                </a:lnTo>
                <a:lnTo>
                  <a:pt x="4096" y="482"/>
                </a:lnTo>
                <a:lnTo>
                  <a:pt x="4100" y="492"/>
                </a:lnTo>
                <a:lnTo>
                  <a:pt x="4112" y="524"/>
                </a:lnTo>
                <a:lnTo>
                  <a:pt x="4126" y="570"/>
                </a:lnTo>
                <a:lnTo>
                  <a:pt x="4140" y="622"/>
                </a:lnTo>
                <a:lnTo>
                  <a:pt x="4166" y="728"/>
                </a:lnTo>
                <a:lnTo>
                  <a:pt x="4180" y="770"/>
                </a:lnTo>
                <a:lnTo>
                  <a:pt x="4186" y="788"/>
                </a:lnTo>
                <a:lnTo>
                  <a:pt x="4192" y="800"/>
                </a:lnTo>
                <a:lnTo>
                  <a:pt x="4192" y="800"/>
                </a:lnTo>
                <a:lnTo>
                  <a:pt x="4198" y="808"/>
                </a:lnTo>
                <a:lnTo>
                  <a:pt x="4204" y="814"/>
                </a:lnTo>
                <a:lnTo>
                  <a:pt x="4210" y="820"/>
                </a:lnTo>
                <a:lnTo>
                  <a:pt x="4216" y="822"/>
                </a:lnTo>
                <a:lnTo>
                  <a:pt x="4222" y="824"/>
                </a:lnTo>
                <a:lnTo>
                  <a:pt x="4228" y="822"/>
                </a:lnTo>
                <a:lnTo>
                  <a:pt x="4240" y="820"/>
                </a:lnTo>
                <a:lnTo>
                  <a:pt x="4252" y="814"/>
                </a:lnTo>
                <a:lnTo>
                  <a:pt x="4262" y="808"/>
                </a:lnTo>
                <a:lnTo>
                  <a:pt x="4274" y="802"/>
                </a:lnTo>
                <a:lnTo>
                  <a:pt x="4284" y="800"/>
                </a:lnTo>
                <a:lnTo>
                  <a:pt x="4284" y="800"/>
                </a:lnTo>
                <a:lnTo>
                  <a:pt x="4352" y="800"/>
                </a:lnTo>
                <a:lnTo>
                  <a:pt x="4352" y="800"/>
                </a:lnTo>
                <a:lnTo>
                  <a:pt x="4362" y="800"/>
                </a:lnTo>
                <a:lnTo>
                  <a:pt x="4372" y="804"/>
                </a:lnTo>
                <a:lnTo>
                  <a:pt x="4396" y="810"/>
                </a:lnTo>
                <a:lnTo>
                  <a:pt x="4408" y="810"/>
                </a:lnTo>
                <a:lnTo>
                  <a:pt x="4420" y="810"/>
                </a:lnTo>
                <a:lnTo>
                  <a:pt x="4432" y="808"/>
                </a:lnTo>
                <a:lnTo>
                  <a:pt x="4442" y="800"/>
                </a:lnTo>
                <a:lnTo>
                  <a:pt x="4442" y="800"/>
                </a:lnTo>
                <a:lnTo>
                  <a:pt x="4446" y="794"/>
                </a:lnTo>
                <a:lnTo>
                  <a:pt x="4450" y="786"/>
                </a:lnTo>
                <a:lnTo>
                  <a:pt x="4460" y="764"/>
                </a:lnTo>
                <a:lnTo>
                  <a:pt x="4476" y="712"/>
                </a:lnTo>
                <a:lnTo>
                  <a:pt x="4484" y="686"/>
                </a:lnTo>
                <a:lnTo>
                  <a:pt x="4492" y="664"/>
                </a:lnTo>
                <a:lnTo>
                  <a:pt x="4500" y="648"/>
                </a:lnTo>
                <a:lnTo>
                  <a:pt x="4506" y="642"/>
                </a:lnTo>
                <a:lnTo>
                  <a:pt x="4510" y="640"/>
                </a:lnTo>
                <a:lnTo>
                  <a:pt x="4510" y="640"/>
                </a:lnTo>
                <a:lnTo>
                  <a:pt x="4512" y="640"/>
                </a:lnTo>
                <a:lnTo>
                  <a:pt x="4516" y="642"/>
                </a:lnTo>
                <a:lnTo>
                  <a:pt x="4520" y="650"/>
                </a:lnTo>
                <a:lnTo>
                  <a:pt x="4526" y="660"/>
                </a:lnTo>
                <a:lnTo>
                  <a:pt x="4530" y="676"/>
                </a:lnTo>
                <a:lnTo>
                  <a:pt x="4552" y="746"/>
                </a:lnTo>
                <a:lnTo>
                  <a:pt x="4564" y="780"/>
                </a:lnTo>
                <a:lnTo>
                  <a:pt x="4570" y="792"/>
                </a:lnTo>
                <a:lnTo>
                  <a:pt x="4576" y="800"/>
                </a:lnTo>
                <a:lnTo>
                  <a:pt x="4582" y="804"/>
                </a:lnTo>
                <a:lnTo>
                  <a:pt x="4584" y="802"/>
                </a:lnTo>
                <a:lnTo>
                  <a:pt x="4588" y="800"/>
                </a:lnTo>
                <a:lnTo>
                  <a:pt x="4594" y="792"/>
                </a:lnTo>
                <a:lnTo>
                  <a:pt x="4600" y="776"/>
                </a:lnTo>
                <a:lnTo>
                  <a:pt x="4600" y="776"/>
                </a:lnTo>
                <a:lnTo>
                  <a:pt x="4606" y="750"/>
                </a:lnTo>
                <a:lnTo>
                  <a:pt x="4614" y="710"/>
                </a:lnTo>
                <a:lnTo>
                  <a:pt x="4628" y="604"/>
                </a:lnTo>
                <a:lnTo>
                  <a:pt x="4658" y="330"/>
                </a:lnTo>
                <a:lnTo>
                  <a:pt x="4674" y="196"/>
                </a:lnTo>
                <a:lnTo>
                  <a:pt x="4688" y="88"/>
                </a:lnTo>
                <a:lnTo>
                  <a:pt x="4696" y="46"/>
                </a:lnTo>
                <a:lnTo>
                  <a:pt x="4702" y="18"/>
                </a:lnTo>
                <a:lnTo>
                  <a:pt x="4706" y="10"/>
                </a:lnTo>
                <a:lnTo>
                  <a:pt x="4708" y="4"/>
                </a:lnTo>
                <a:lnTo>
                  <a:pt x="4712" y="2"/>
                </a:lnTo>
                <a:lnTo>
                  <a:pt x="4714" y="6"/>
                </a:lnTo>
                <a:lnTo>
                  <a:pt x="4714" y="6"/>
                </a:lnTo>
                <a:lnTo>
                  <a:pt x="4718" y="14"/>
                </a:lnTo>
                <a:lnTo>
                  <a:pt x="4720" y="26"/>
                </a:lnTo>
                <a:lnTo>
                  <a:pt x="4724" y="64"/>
                </a:lnTo>
                <a:lnTo>
                  <a:pt x="4730" y="118"/>
                </a:lnTo>
                <a:lnTo>
                  <a:pt x="4734" y="184"/>
                </a:lnTo>
                <a:lnTo>
                  <a:pt x="4744" y="348"/>
                </a:lnTo>
                <a:lnTo>
                  <a:pt x="4752" y="532"/>
                </a:lnTo>
                <a:lnTo>
                  <a:pt x="4768" y="896"/>
                </a:lnTo>
                <a:lnTo>
                  <a:pt x="4776" y="1034"/>
                </a:lnTo>
                <a:lnTo>
                  <a:pt x="4778" y="1082"/>
                </a:lnTo>
                <a:lnTo>
                  <a:pt x="4782" y="1116"/>
                </a:lnTo>
                <a:lnTo>
                  <a:pt x="4782" y="1116"/>
                </a:lnTo>
                <a:lnTo>
                  <a:pt x="4786" y="1136"/>
                </a:lnTo>
                <a:lnTo>
                  <a:pt x="4788" y="1144"/>
                </a:lnTo>
                <a:lnTo>
                  <a:pt x="4790" y="1144"/>
                </a:lnTo>
                <a:lnTo>
                  <a:pt x="4792" y="1142"/>
                </a:lnTo>
                <a:lnTo>
                  <a:pt x="4796" y="1132"/>
                </a:lnTo>
                <a:lnTo>
                  <a:pt x="4800" y="1092"/>
                </a:lnTo>
                <a:lnTo>
                  <a:pt x="4806" y="1032"/>
                </a:lnTo>
                <a:lnTo>
                  <a:pt x="4816" y="894"/>
                </a:lnTo>
                <a:lnTo>
                  <a:pt x="4822" y="836"/>
                </a:lnTo>
                <a:lnTo>
                  <a:pt x="4828" y="800"/>
                </a:lnTo>
                <a:lnTo>
                  <a:pt x="4828" y="800"/>
                </a:lnTo>
                <a:lnTo>
                  <a:pt x="4832" y="780"/>
                </a:lnTo>
                <a:lnTo>
                  <a:pt x="4838" y="768"/>
                </a:lnTo>
                <a:lnTo>
                  <a:pt x="4844" y="762"/>
                </a:lnTo>
                <a:lnTo>
                  <a:pt x="4848" y="760"/>
                </a:lnTo>
                <a:lnTo>
                  <a:pt x="4854" y="758"/>
                </a:lnTo>
                <a:lnTo>
                  <a:pt x="4860" y="754"/>
                </a:lnTo>
                <a:lnTo>
                  <a:pt x="4866" y="746"/>
                </a:lnTo>
                <a:lnTo>
                  <a:pt x="4872" y="732"/>
                </a:lnTo>
                <a:lnTo>
                  <a:pt x="4872" y="732"/>
                </a:lnTo>
                <a:lnTo>
                  <a:pt x="4880" y="708"/>
                </a:lnTo>
                <a:lnTo>
                  <a:pt x="4888" y="674"/>
                </a:lnTo>
                <a:lnTo>
                  <a:pt x="4904" y="598"/>
                </a:lnTo>
                <a:lnTo>
                  <a:pt x="4912" y="560"/>
                </a:lnTo>
                <a:lnTo>
                  <a:pt x="4922" y="530"/>
                </a:lnTo>
                <a:lnTo>
                  <a:pt x="4926" y="518"/>
                </a:lnTo>
                <a:lnTo>
                  <a:pt x="4930" y="510"/>
                </a:lnTo>
                <a:lnTo>
                  <a:pt x="4936" y="506"/>
                </a:lnTo>
                <a:lnTo>
                  <a:pt x="4940" y="504"/>
                </a:lnTo>
                <a:lnTo>
                  <a:pt x="4940" y="504"/>
                </a:lnTo>
                <a:lnTo>
                  <a:pt x="4946" y="508"/>
                </a:lnTo>
                <a:lnTo>
                  <a:pt x="4950" y="516"/>
                </a:lnTo>
                <a:lnTo>
                  <a:pt x="4962" y="544"/>
                </a:lnTo>
                <a:lnTo>
                  <a:pt x="4972" y="582"/>
                </a:lnTo>
                <a:lnTo>
                  <a:pt x="4984" y="628"/>
                </a:lnTo>
                <a:lnTo>
                  <a:pt x="5008" y="718"/>
                </a:lnTo>
                <a:lnTo>
                  <a:pt x="5020" y="754"/>
                </a:lnTo>
                <a:lnTo>
                  <a:pt x="5026" y="766"/>
                </a:lnTo>
                <a:lnTo>
                  <a:pt x="5032" y="776"/>
                </a:lnTo>
                <a:lnTo>
                  <a:pt x="5032" y="776"/>
                </a:lnTo>
                <a:lnTo>
                  <a:pt x="5036" y="784"/>
                </a:lnTo>
                <a:lnTo>
                  <a:pt x="5042" y="788"/>
                </a:lnTo>
                <a:lnTo>
                  <a:pt x="5048" y="790"/>
                </a:lnTo>
                <a:lnTo>
                  <a:pt x="5054" y="790"/>
                </a:lnTo>
                <a:lnTo>
                  <a:pt x="5058" y="790"/>
                </a:lnTo>
                <a:lnTo>
                  <a:pt x="5064" y="788"/>
                </a:lnTo>
                <a:lnTo>
                  <a:pt x="5076" y="780"/>
                </a:lnTo>
                <a:lnTo>
                  <a:pt x="5098" y="762"/>
                </a:lnTo>
                <a:lnTo>
                  <a:pt x="5110" y="756"/>
                </a:lnTo>
                <a:lnTo>
                  <a:pt x="5116" y="754"/>
                </a:lnTo>
                <a:lnTo>
                  <a:pt x="5122" y="754"/>
                </a:lnTo>
                <a:lnTo>
                  <a:pt x="5122" y="754"/>
                </a:lnTo>
                <a:lnTo>
                  <a:pt x="5150" y="756"/>
                </a:lnTo>
                <a:lnTo>
                  <a:pt x="5182" y="762"/>
                </a:lnTo>
                <a:lnTo>
                  <a:pt x="5212" y="770"/>
                </a:lnTo>
                <a:lnTo>
                  <a:pt x="5236" y="776"/>
                </a:lnTo>
              </a:path>
            </a:pathLst>
          </a:custGeom>
          <a:noFill/>
          <a:ln w="28575" cmpd="sng">
            <a:solidFill>
              <a:srgbClr val="FFFFE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20"/>
                                        </p:tgtEl>
                                        <p:attrNameLst>
                                          <p:attrName>style.visibility</p:attrName>
                                        </p:attrNameLst>
                                      </p:cBhvr>
                                      <p:to>
                                        <p:strVal val="visible"/>
                                      </p:to>
                                    </p:set>
                                    <p:animEffect transition="in" filter="wipe(left)">
                                      <p:cBhvr>
                                        <p:cTn id="7" dur="5000"/>
                                        <p:tgtEl>
                                          <p:spTgt spid="20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EEEDEC-87E4-45BC-998C-8C5C0810F810}" type="slidenum">
              <a:rPr lang="en-US"/>
              <a:pPr/>
              <a:t>‹#›</a:t>
            </a:fld>
            <a:endParaRPr lang="en-US"/>
          </a:p>
        </p:txBody>
      </p:sp>
    </p:spTree>
    <p:extLst>
      <p:ext uri="{BB962C8B-B14F-4D97-AF65-F5344CB8AC3E}">
        <p14:creationId xmlns:p14="http://schemas.microsoft.com/office/powerpoint/2010/main" val="200048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F3A3A3-C0B3-4269-A52B-923E6569A937}" type="slidenum">
              <a:rPr lang="en-US"/>
              <a:pPr/>
              <a:t>‹#›</a:t>
            </a:fld>
            <a:endParaRPr lang="en-US"/>
          </a:p>
        </p:txBody>
      </p:sp>
    </p:spTree>
    <p:extLst>
      <p:ext uri="{BB962C8B-B14F-4D97-AF65-F5344CB8AC3E}">
        <p14:creationId xmlns:p14="http://schemas.microsoft.com/office/powerpoint/2010/main" val="3740226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BD6602B9-490E-49CC-9A80-DE44CAC0258B}" type="slidenum">
              <a:rPr lang="en-US"/>
              <a:pPr/>
              <a:t>‹#›</a:t>
            </a:fld>
            <a:endParaRPr lang="en-US"/>
          </a:p>
        </p:txBody>
      </p:sp>
    </p:spTree>
    <p:extLst>
      <p:ext uri="{BB962C8B-B14F-4D97-AF65-F5344CB8AC3E}">
        <p14:creationId xmlns:p14="http://schemas.microsoft.com/office/powerpoint/2010/main" val="2723541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B5DFCDE-0597-4361-8BE9-7861583C71AD}" type="slidenum">
              <a:rPr lang="en-US"/>
              <a:pPr/>
              <a:t>‹#›</a:t>
            </a:fld>
            <a:endParaRPr lang="en-US"/>
          </a:p>
        </p:txBody>
      </p:sp>
    </p:spTree>
    <p:extLst>
      <p:ext uri="{BB962C8B-B14F-4D97-AF65-F5344CB8AC3E}">
        <p14:creationId xmlns:p14="http://schemas.microsoft.com/office/powerpoint/2010/main" val="235284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218044-2522-492C-A5A6-D99D329836FF}" type="slidenum">
              <a:rPr lang="en-US"/>
              <a:pPr/>
              <a:t>‹#›</a:t>
            </a:fld>
            <a:endParaRPr lang="en-US"/>
          </a:p>
        </p:txBody>
      </p:sp>
    </p:spTree>
    <p:extLst>
      <p:ext uri="{BB962C8B-B14F-4D97-AF65-F5344CB8AC3E}">
        <p14:creationId xmlns:p14="http://schemas.microsoft.com/office/powerpoint/2010/main" val="93639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0808EAA-7339-471D-97F2-625210E0E35F}" type="slidenum">
              <a:rPr lang="en-US"/>
              <a:pPr/>
              <a:t>‹#›</a:t>
            </a:fld>
            <a:endParaRPr lang="en-US"/>
          </a:p>
        </p:txBody>
      </p:sp>
    </p:spTree>
    <p:extLst>
      <p:ext uri="{BB962C8B-B14F-4D97-AF65-F5344CB8AC3E}">
        <p14:creationId xmlns:p14="http://schemas.microsoft.com/office/powerpoint/2010/main" val="144138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29BAE2-41B3-47B5-9574-C673FFE9AF2C}" type="slidenum">
              <a:rPr lang="en-US"/>
              <a:pPr/>
              <a:t>‹#›</a:t>
            </a:fld>
            <a:endParaRPr lang="en-US"/>
          </a:p>
        </p:txBody>
      </p:sp>
    </p:spTree>
    <p:extLst>
      <p:ext uri="{BB962C8B-B14F-4D97-AF65-F5344CB8AC3E}">
        <p14:creationId xmlns:p14="http://schemas.microsoft.com/office/powerpoint/2010/main" val="380148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B4F08B2-BD8F-4BAE-8FD8-6221502FA2C8}" type="slidenum">
              <a:rPr lang="en-US"/>
              <a:pPr/>
              <a:t>‹#›</a:t>
            </a:fld>
            <a:endParaRPr lang="en-US"/>
          </a:p>
        </p:txBody>
      </p:sp>
    </p:spTree>
    <p:extLst>
      <p:ext uri="{BB962C8B-B14F-4D97-AF65-F5344CB8AC3E}">
        <p14:creationId xmlns:p14="http://schemas.microsoft.com/office/powerpoint/2010/main" val="360338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A303056-A3BF-4970-BB34-4927CD344297}" type="slidenum">
              <a:rPr lang="en-US"/>
              <a:pPr/>
              <a:t>‹#›</a:t>
            </a:fld>
            <a:endParaRPr lang="en-US"/>
          </a:p>
        </p:txBody>
      </p:sp>
    </p:spTree>
    <p:extLst>
      <p:ext uri="{BB962C8B-B14F-4D97-AF65-F5344CB8AC3E}">
        <p14:creationId xmlns:p14="http://schemas.microsoft.com/office/powerpoint/2010/main" val="26849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C705170-5782-48CD-A9EE-0C78B0B5E985}" type="slidenum">
              <a:rPr lang="en-US"/>
              <a:pPr/>
              <a:t>‹#›</a:t>
            </a:fld>
            <a:endParaRPr lang="en-US"/>
          </a:p>
        </p:txBody>
      </p:sp>
    </p:spTree>
    <p:extLst>
      <p:ext uri="{BB962C8B-B14F-4D97-AF65-F5344CB8AC3E}">
        <p14:creationId xmlns:p14="http://schemas.microsoft.com/office/powerpoint/2010/main" val="233361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78A8A59-DD5B-4C60-A660-BAF0F4695F3E}" type="slidenum">
              <a:rPr lang="en-US"/>
              <a:pPr/>
              <a:t>‹#›</a:t>
            </a:fld>
            <a:endParaRPr lang="en-US"/>
          </a:p>
        </p:txBody>
      </p:sp>
    </p:spTree>
    <p:extLst>
      <p:ext uri="{BB962C8B-B14F-4D97-AF65-F5344CB8AC3E}">
        <p14:creationId xmlns:p14="http://schemas.microsoft.com/office/powerpoint/2010/main" val="159296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3EC0C7-DC52-42A4-88F9-4714AD20D508}" type="slidenum">
              <a:rPr lang="en-US"/>
              <a:pPr/>
              <a:t>‹#›</a:t>
            </a:fld>
            <a:endParaRPr lang="en-US"/>
          </a:p>
        </p:txBody>
      </p:sp>
    </p:spTree>
    <p:extLst>
      <p:ext uri="{BB962C8B-B14F-4D97-AF65-F5344CB8AC3E}">
        <p14:creationId xmlns:p14="http://schemas.microsoft.com/office/powerpoint/2010/main" val="1889868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2" name="Rectangle 38"/>
          <p:cNvSpPr>
            <a:spLocks noChangeArrowheads="1"/>
          </p:cNvSpPr>
          <p:nvPr userDrawn="1"/>
        </p:nvSpPr>
        <p:spPr bwMode="auto">
          <a:xfrm>
            <a:off x="0" y="-15875"/>
            <a:ext cx="9164638" cy="6873875"/>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Line 7"/>
          <p:cNvSpPr>
            <a:spLocks noChangeShapeType="1"/>
          </p:cNvSpPr>
          <p:nvPr userDrawn="1"/>
        </p:nvSpPr>
        <p:spPr bwMode="auto">
          <a:xfrm>
            <a:off x="0"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Line 8"/>
          <p:cNvSpPr>
            <a:spLocks noChangeShapeType="1"/>
          </p:cNvSpPr>
          <p:nvPr userDrawn="1"/>
        </p:nvSpPr>
        <p:spPr bwMode="auto">
          <a:xfrm>
            <a:off x="53816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Line 9"/>
          <p:cNvSpPr>
            <a:spLocks noChangeShapeType="1"/>
          </p:cNvSpPr>
          <p:nvPr userDrawn="1"/>
        </p:nvSpPr>
        <p:spPr bwMode="auto">
          <a:xfrm>
            <a:off x="107791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Line 10"/>
          <p:cNvSpPr>
            <a:spLocks noChangeShapeType="1"/>
          </p:cNvSpPr>
          <p:nvPr userDrawn="1"/>
        </p:nvSpPr>
        <p:spPr bwMode="auto">
          <a:xfrm>
            <a:off x="1616075"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11"/>
          <p:cNvSpPr>
            <a:spLocks noChangeShapeType="1"/>
          </p:cNvSpPr>
          <p:nvPr userDrawn="1"/>
        </p:nvSpPr>
        <p:spPr bwMode="auto">
          <a:xfrm>
            <a:off x="2155825"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12"/>
          <p:cNvSpPr>
            <a:spLocks noChangeShapeType="1"/>
          </p:cNvSpPr>
          <p:nvPr userDrawn="1"/>
        </p:nvSpPr>
        <p:spPr bwMode="auto">
          <a:xfrm>
            <a:off x="269398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Line 13"/>
          <p:cNvSpPr>
            <a:spLocks noChangeShapeType="1"/>
          </p:cNvSpPr>
          <p:nvPr userDrawn="1"/>
        </p:nvSpPr>
        <p:spPr bwMode="auto">
          <a:xfrm>
            <a:off x="323373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Line 14"/>
          <p:cNvSpPr>
            <a:spLocks noChangeShapeType="1"/>
          </p:cNvSpPr>
          <p:nvPr userDrawn="1"/>
        </p:nvSpPr>
        <p:spPr bwMode="auto">
          <a:xfrm>
            <a:off x="377348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Line 15"/>
          <p:cNvSpPr>
            <a:spLocks noChangeShapeType="1"/>
          </p:cNvSpPr>
          <p:nvPr userDrawn="1"/>
        </p:nvSpPr>
        <p:spPr bwMode="auto">
          <a:xfrm>
            <a:off x="4311650"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Line 16"/>
          <p:cNvSpPr>
            <a:spLocks noChangeShapeType="1"/>
          </p:cNvSpPr>
          <p:nvPr userDrawn="1"/>
        </p:nvSpPr>
        <p:spPr bwMode="auto">
          <a:xfrm>
            <a:off x="4851400"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 name="Line 17"/>
          <p:cNvSpPr>
            <a:spLocks noChangeShapeType="1"/>
          </p:cNvSpPr>
          <p:nvPr userDrawn="1"/>
        </p:nvSpPr>
        <p:spPr bwMode="auto">
          <a:xfrm>
            <a:off x="538956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Line 18"/>
          <p:cNvSpPr>
            <a:spLocks noChangeShapeType="1"/>
          </p:cNvSpPr>
          <p:nvPr userDrawn="1"/>
        </p:nvSpPr>
        <p:spPr bwMode="auto">
          <a:xfrm>
            <a:off x="592931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Line 19"/>
          <p:cNvSpPr>
            <a:spLocks noChangeShapeType="1"/>
          </p:cNvSpPr>
          <p:nvPr userDrawn="1"/>
        </p:nvSpPr>
        <p:spPr bwMode="auto">
          <a:xfrm>
            <a:off x="6469063"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Line 20"/>
          <p:cNvSpPr>
            <a:spLocks noChangeShapeType="1"/>
          </p:cNvSpPr>
          <p:nvPr userDrawn="1"/>
        </p:nvSpPr>
        <p:spPr bwMode="auto">
          <a:xfrm>
            <a:off x="7007225"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Line 21"/>
          <p:cNvSpPr>
            <a:spLocks noChangeShapeType="1"/>
          </p:cNvSpPr>
          <p:nvPr userDrawn="1"/>
        </p:nvSpPr>
        <p:spPr bwMode="auto">
          <a:xfrm>
            <a:off x="7546975"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Line 22"/>
          <p:cNvSpPr>
            <a:spLocks noChangeShapeType="1"/>
          </p:cNvSpPr>
          <p:nvPr userDrawn="1"/>
        </p:nvSpPr>
        <p:spPr bwMode="auto">
          <a:xfrm>
            <a:off x="808513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Line 23"/>
          <p:cNvSpPr>
            <a:spLocks noChangeShapeType="1"/>
          </p:cNvSpPr>
          <p:nvPr userDrawn="1"/>
        </p:nvSpPr>
        <p:spPr bwMode="auto">
          <a:xfrm>
            <a:off x="862488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Line 24"/>
          <p:cNvSpPr>
            <a:spLocks noChangeShapeType="1"/>
          </p:cNvSpPr>
          <p:nvPr userDrawn="1"/>
        </p:nvSpPr>
        <p:spPr bwMode="auto">
          <a:xfrm>
            <a:off x="9164638" y="-15875"/>
            <a:ext cx="0" cy="685800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Line 25"/>
          <p:cNvSpPr>
            <a:spLocks noChangeShapeType="1"/>
          </p:cNvSpPr>
          <p:nvPr userDrawn="1"/>
        </p:nvSpPr>
        <p:spPr bwMode="auto">
          <a:xfrm>
            <a:off x="20638" y="895350"/>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Line 26"/>
          <p:cNvSpPr>
            <a:spLocks noChangeShapeType="1"/>
          </p:cNvSpPr>
          <p:nvPr userDrawn="1"/>
        </p:nvSpPr>
        <p:spPr bwMode="auto">
          <a:xfrm>
            <a:off x="20638" y="1423988"/>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Line 27"/>
          <p:cNvSpPr>
            <a:spLocks noChangeShapeType="1"/>
          </p:cNvSpPr>
          <p:nvPr userDrawn="1"/>
        </p:nvSpPr>
        <p:spPr bwMode="auto">
          <a:xfrm>
            <a:off x="20638" y="1951038"/>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Line 28"/>
          <p:cNvSpPr>
            <a:spLocks noChangeShapeType="1"/>
          </p:cNvSpPr>
          <p:nvPr userDrawn="1"/>
        </p:nvSpPr>
        <p:spPr bwMode="auto">
          <a:xfrm>
            <a:off x="20638" y="2479675"/>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Line 29"/>
          <p:cNvSpPr>
            <a:spLocks noChangeShapeType="1"/>
          </p:cNvSpPr>
          <p:nvPr userDrawn="1"/>
        </p:nvSpPr>
        <p:spPr bwMode="auto">
          <a:xfrm>
            <a:off x="20638" y="3006725"/>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Line 30"/>
          <p:cNvSpPr>
            <a:spLocks noChangeShapeType="1"/>
          </p:cNvSpPr>
          <p:nvPr userDrawn="1"/>
        </p:nvSpPr>
        <p:spPr bwMode="auto">
          <a:xfrm>
            <a:off x="20638" y="3535363"/>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Line 31"/>
          <p:cNvSpPr>
            <a:spLocks noChangeShapeType="1"/>
          </p:cNvSpPr>
          <p:nvPr userDrawn="1"/>
        </p:nvSpPr>
        <p:spPr bwMode="auto">
          <a:xfrm>
            <a:off x="20638" y="4062413"/>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Line 32"/>
          <p:cNvSpPr>
            <a:spLocks noChangeShapeType="1"/>
          </p:cNvSpPr>
          <p:nvPr userDrawn="1"/>
        </p:nvSpPr>
        <p:spPr bwMode="auto">
          <a:xfrm>
            <a:off x="20638" y="5646738"/>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Line 33"/>
          <p:cNvSpPr>
            <a:spLocks noChangeShapeType="1"/>
          </p:cNvSpPr>
          <p:nvPr userDrawn="1"/>
        </p:nvSpPr>
        <p:spPr bwMode="auto">
          <a:xfrm>
            <a:off x="20638" y="6702425"/>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20638" y="4591050"/>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9" name="Line 35"/>
          <p:cNvSpPr>
            <a:spLocks noChangeShapeType="1"/>
          </p:cNvSpPr>
          <p:nvPr userDrawn="1"/>
        </p:nvSpPr>
        <p:spPr bwMode="auto">
          <a:xfrm>
            <a:off x="20638" y="5118100"/>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0" name="Line 36"/>
          <p:cNvSpPr>
            <a:spLocks noChangeShapeType="1"/>
          </p:cNvSpPr>
          <p:nvPr userDrawn="1"/>
        </p:nvSpPr>
        <p:spPr bwMode="auto">
          <a:xfrm>
            <a:off x="20638" y="6173788"/>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1" name="Line 37"/>
          <p:cNvSpPr>
            <a:spLocks noChangeShapeType="1"/>
          </p:cNvSpPr>
          <p:nvPr userDrawn="1"/>
        </p:nvSpPr>
        <p:spPr bwMode="auto">
          <a:xfrm>
            <a:off x="20638" y="368300"/>
            <a:ext cx="9144000" cy="0"/>
          </a:xfrm>
          <a:prstGeom prst="line">
            <a:avLst/>
          </a:prstGeom>
          <a:noFill/>
          <a:ln w="9525">
            <a:solidFill>
              <a:srgbClr val="FFFFFF">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3" name="Rectangle 39"/>
          <p:cNvSpPr>
            <a:spLocks noChangeArrowheads="1"/>
          </p:cNvSpPr>
          <p:nvPr userDrawn="1"/>
        </p:nvSpPr>
        <p:spPr bwMode="auto">
          <a:xfrm>
            <a:off x="0" y="0"/>
            <a:ext cx="9144000" cy="6858000"/>
          </a:xfrm>
          <a:prstGeom prst="rect">
            <a:avLst/>
          </a:prstGeom>
          <a:gradFill rotWithShape="1">
            <a:gsLst>
              <a:gs pos="0">
                <a:srgbClr val="006600"/>
              </a:gs>
              <a:gs pos="100000">
                <a:srgbClr val="006600">
                  <a:alpha val="87000"/>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FFFFCC"/>
                </a:solidFill>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FFFFCC"/>
                </a:solidFill>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FFFFCC"/>
                </a:solidFill>
              </a:defRPr>
            </a:lvl1pPr>
          </a:lstStyle>
          <a:p>
            <a:fld id="{F53FB4C3-1023-4273-9862-64D392F89503}" type="slidenum">
              <a:rPr lang="en-US"/>
              <a:pPr/>
              <a:t>‹#›</a:t>
            </a:fld>
            <a:endParaRPr lang="en-US"/>
          </a:p>
        </p:txBody>
      </p:sp>
      <p:sp>
        <p:nvSpPr>
          <p:cNvPr id="1064" name="Freeform 40"/>
          <p:cNvSpPr>
            <a:spLocks/>
          </p:cNvSpPr>
          <p:nvPr userDrawn="1"/>
        </p:nvSpPr>
        <p:spPr bwMode="auto">
          <a:xfrm>
            <a:off x="0" y="5949950"/>
            <a:ext cx="9144000" cy="827088"/>
          </a:xfrm>
          <a:custGeom>
            <a:avLst/>
            <a:gdLst>
              <a:gd name="T0" fmla="*/ 112 w 5236"/>
              <a:gd name="T1" fmla="*/ 730 h 1166"/>
              <a:gd name="T2" fmla="*/ 166 w 5236"/>
              <a:gd name="T3" fmla="*/ 712 h 1166"/>
              <a:gd name="T4" fmla="*/ 260 w 5236"/>
              <a:gd name="T5" fmla="*/ 848 h 1166"/>
              <a:gd name="T6" fmla="*/ 352 w 5236"/>
              <a:gd name="T7" fmla="*/ 130 h 1166"/>
              <a:gd name="T8" fmla="*/ 408 w 5236"/>
              <a:gd name="T9" fmla="*/ 662 h 1166"/>
              <a:gd name="T10" fmla="*/ 428 w 5236"/>
              <a:gd name="T11" fmla="*/ 1026 h 1166"/>
              <a:gd name="T12" fmla="*/ 498 w 5236"/>
              <a:gd name="T13" fmla="*/ 776 h 1166"/>
              <a:gd name="T14" fmla="*/ 572 w 5236"/>
              <a:gd name="T15" fmla="*/ 546 h 1166"/>
              <a:gd name="T16" fmla="*/ 656 w 5236"/>
              <a:gd name="T17" fmla="*/ 764 h 1166"/>
              <a:gd name="T18" fmla="*/ 748 w 5236"/>
              <a:gd name="T19" fmla="*/ 798 h 1166"/>
              <a:gd name="T20" fmla="*/ 898 w 5236"/>
              <a:gd name="T21" fmla="*/ 830 h 1166"/>
              <a:gd name="T22" fmla="*/ 988 w 5236"/>
              <a:gd name="T23" fmla="*/ 634 h 1166"/>
              <a:gd name="T24" fmla="*/ 1066 w 5236"/>
              <a:gd name="T25" fmla="*/ 798 h 1166"/>
              <a:gd name="T26" fmla="*/ 1156 w 5236"/>
              <a:gd name="T27" fmla="*/ 822 h 1166"/>
              <a:gd name="T28" fmla="*/ 1202 w 5236"/>
              <a:gd name="T29" fmla="*/ 28 h 1166"/>
              <a:gd name="T30" fmla="*/ 1276 w 5236"/>
              <a:gd name="T31" fmla="*/ 1124 h 1166"/>
              <a:gd name="T32" fmla="*/ 1330 w 5236"/>
              <a:gd name="T33" fmla="*/ 818 h 1166"/>
              <a:gd name="T34" fmla="*/ 1422 w 5236"/>
              <a:gd name="T35" fmla="*/ 532 h 1166"/>
              <a:gd name="T36" fmla="*/ 1516 w 5236"/>
              <a:gd name="T37" fmla="*/ 750 h 1166"/>
              <a:gd name="T38" fmla="*/ 1600 w 5236"/>
              <a:gd name="T39" fmla="*/ 836 h 1166"/>
              <a:gd name="T40" fmla="*/ 1780 w 5236"/>
              <a:gd name="T41" fmla="*/ 828 h 1166"/>
              <a:gd name="T42" fmla="*/ 1860 w 5236"/>
              <a:gd name="T43" fmla="*/ 662 h 1166"/>
              <a:gd name="T44" fmla="*/ 1936 w 5236"/>
              <a:gd name="T45" fmla="*/ 822 h 1166"/>
              <a:gd name="T46" fmla="*/ 2054 w 5236"/>
              <a:gd name="T47" fmla="*/ 30 h 1166"/>
              <a:gd name="T48" fmla="*/ 2118 w 5236"/>
              <a:gd name="T49" fmla="*/ 918 h 1166"/>
              <a:gd name="T50" fmla="*/ 2166 w 5236"/>
              <a:gd name="T51" fmla="*/ 916 h 1166"/>
              <a:gd name="T52" fmla="*/ 2222 w 5236"/>
              <a:gd name="T53" fmla="*/ 754 h 1166"/>
              <a:gd name="T54" fmla="*/ 2300 w 5236"/>
              <a:gd name="T55" fmla="*/ 538 h 1166"/>
              <a:gd name="T56" fmla="*/ 2402 w 5236"/>
              <a:gd name="T57" fmla="*/ 812 h 1166"/>
              <a:gd name="T58" fmla="*/ 2584 w 5236"/>
              <a:gd name="T59" fmla="*/ 798 h 1166"/>
              <a:gd name="T60" fmla="*/ 2764 w 5236"/>
              <a:gd name="T61" fmla="*/ 708 h 1166"/>
              <a:gd name="T62" fmla="*/ 2818 w 5236"/>
              <a:gd name="T63" fmla="*/ 690 h 1166"/>
              <a:gd name="T64" fmla="*/ 2910 w 5236"/>
              <a:gd name="T65" fmla="*/ 826 h 1166"/>
              <a:gd name="T66" fmla="*/ 3004 w 5236"/>
              <a:gd name="T67" fmla="*/ 108 h 1166"/>
              <a:gd name="T68" fmla="*/ 3058 w 5236"/>
              <a:gd name="T69" fmla="*/ 640 h 1166"/>
              <a:gd name="T70" fmla="*/ 3078 w 5236"/>
              <a:gd name="T71" fmla="*/ 1004 h 1166"/>
              <a:gd name="T72" fmla="*/ 3150 w 5236"/>
              <a:gd name="T73" fmla="*/ 754 h 1166"/>
              <a:gd name="T74" fmla="*/ 3222 w 5236"/>
              <a:gd name="T75" fmla="*/ 524 h 1166"/>
              <a:gd name="T76" fmla="*/ 3306 w 5236"/>
              <a:gd name="T77" fmla="*/ 742 h 1166"/>
              <a:gd name="T78" fmla="*/ 3398 w 5236"/>
              <a:gd name="T79" fmla="*/ 776 h 1166"/>
              <a:gd name="T80" fmla="*/ 3550 w 5236"/>
              <a:gd name="T81" fmla="*/ 808 h 1166"/>
              <a:gd name="T82" fmla="*/ 3638 w 5236"/>
              <a:gd name="T83" fmla="*/ 612 h 1166"/>
              <a:gd name="T84" fmla="*/ 3716 w 5236"/>
              <a:gd name="T85" fmla="*/ 776 h 1166"/>
              <a:gd name="T86" fmla="*/ 3806 w 5236"/>
              <a:gd name="T87" fmla="*/ 800 h 1166"/>
              <a:gd name="T88" fmla="*/ 3852 w 5236"/>
              <a:gd name="T89" fmla="*/ 6 h 1166"/>
              <a:gd name="T90" fmla="*/ 3928 w 5236"/>
              <a:gd name="T91" fmla="*/ 1102 h 1166"/>
              <a:gd name="T92" fmla="*/ 3982 w 5236"/>
              <a:gd name="T93" fmla="*/ 796 h 1166"/>
              <a:gd name="T94" fmla="*/ 4074 w 5236"/>
              <a:gd name="T95" fmla="*/ 510 h 1166"/>
              <a:gd name="T96" fmla="*/ 4166 w 5236"/>
              <a:gd name="T97" fmla="*/ 728 h 1166"/>
              <a:gd name="T98" fmla="*/ 4252 w 5236"/>
              <a:gd name="T99" fmla="*/ 814 h 1166"/>
              <a:gd name="T100" fmla="*/ 4432 w 5236"/>
              <a:gd name="T101" fmla="*/ 808 h 1166"/>
              <a:gd name="T102" fmla="*/ 4510 w 5236"/>
              <a:gd name="T103" fmla="*/ 640 h 1166"/>
              <a:gd name="T104" fmla="*/ 4588 w 5236"/>
              <a:gd name="T105" fmla="*/ 800 h 1166"/>
              <a:gd name="T106" fmla="*/ 4706 w 5236"/>
              <a:gd name="T107" fmla="*/ 10 h 1166"/>
              <a:gd name="T108" fmla="*/ 4768 w 5236"/>
              <a:gd name="T109" fmla="*/ 896 h 1166"/>
              <a:gd name="T110" fmla="*/ 4816 w 5236"/>
              <a:gd name="T111" fmla="*/ 894 h 1166"/>
              <a:gd name="T112" fmla="*/ 4872 w 5236"/>
              <a:gd name="T113" fmla="*/ 732 h 1166"/>
              <a:gd name="T114" fmla="*/ 4950 w 5236"/>
              <a:gd name="T115" fmla="*/ 516 h 1166"/>
              <a:gd name="T116" fmla="*/ 5054 w 5236"/>
              <a:gd name="T117" fmla="*/ 790 h 1166"/>
              <a:gd name="T118" fmla="*/ 5236 w 5236"/>
              <a:gd name="T119" fmla="*/ 77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36" h="1166">
                <a:moveTo>
                  <a:pt x="0" y="822"/>
                </a:moveTo>
                <a:lnTo>
                  <a:pt x="0" y="822"/>
                </a:lnTo>
                <a:lnTo>
                  <a:pt x="18" y="818"/>
                </a:lnTo>
                <a:lnTo>
                  <a:pt x="36" y="814"/>
                </a:lnTo>
                <a:lnTo>
                  <a:pt x="52" y="808"/>
                </a:lnTo>
                <a:lnTo>
                  <a:pt x="68" y="798"/>
                </a:lnTo>
                <a:lnTo>
                  <a:pt x="68" y="798"/>
                </a:lnTo>
                <a:lnTo>
                  <a:pt x="82" y="786"/>
                </a:lnTo>
                <a:lnTo>
                  <a:pt x="94" y="768"/>
                </a:lnTo>
                <a:lnTo>
                  <a:pt x="104" y="750"/>
                </a:lnTo>
                <a:lnTo>
                  <a:pt x="112" y="730"/>
                </a:lnTo>
                <a:lnTo>
                  <a:pt x="112" y="730"/>
                </a:lnTo>
                <a:lnTo>
                  <a:pt x="116" y="718"/>
                </a:lnTo>
                <a:lnTo>
                  <a:pt x="120" y="704"/>
                </a:lnTo>
                <a:lnTo>
                  <a:pt x="122" y="670"/>
                </a:lnTo>
                <a:lnTo>
                  <a:pt x="126" y="656"/>
                </a:lnTo>
                <a:lnTo>
                  <a:pt x="128" y="646"/>
                </a:lnTo>
                <a:lnTo>
                  <a:pt x="132" y="640"/>
                </a:lnTo>
                <a:lnTo>
                  <a:pt x="134" y="638"/>
                </a:lnTo>
                <a:lnTo>
                  <a:pt x="136" y="640"/>
                </a:lnTo>
                <a:lnTo>
                  <a:pt x="136" y="640"/>
                </a:lnTo>
                <a:lnTo>
                  <a:pt x="142" y="648"/>
                </a:lnTo>
                <a:lnTo>
                  <a:pt x="150" y="664"/>
                </a:lnTo>
                <a:lnTo>
                  <a:pt x="166" y="712"/>
                </a:lnTo>
                <a:lnTo>
                  <a:pt x="186" y="762"/>
                </a:lnTo>
                <a:lnTo>
                  <a:pt x="196" y="784"/>
                </a:lnTo>
                <a:lnTo>
                  <a:pt x="204" y="798"/>
                </a:lnTo>
                <a:lnTo>
                  <a:pt x="204" y="798"/>
                </a:lnTo>
                <a:lnTo>
                  <a:pt x="222" y="824"/>
                </a:lnTo>
                <a:lnTo>
                  <a:pt x="230" y="838"/>
                </a:lnTo>
                <a:lnTo>
                  <a:pt x="238" y="848"/>
                </a:lnTo>
                <a:lnTo>
                  <a:pt x="242" y="852"/>
                </a:lnTo>
                <a:lnTo>
                  <a:pt x="246" y="854"/>
                </a:lnTo>
                <a:lnTo>
                  <a:pt x="250" y="854"/>
                </a:lnTo>
                <a:lnTo>
                  <a:pt x="254" y="852"/>
                </a:lnTo>
                <a:lnTo>
                  <a:pt x="260" y="848"/>
                </a:lnTo>
                <a:lnTo>
                  <a:pt x="264" y="842"/>
                </a:lnTo>
                <a:lnTo>
                  <a:pt x="272" y="822"/>
                </a:lnTo>
                <a:lnTo>
                  <a:pt x="272" y="822"/>
                </a:lnTo>
                <a:lnTo>
                  <a:pt x="280" y="786"/>
                </a:lnTo>
                <a:lnTo>
                  <a:pt x="290" y="738"/>
                </a:lnTo>
                <a:lnTo>
                  <a:pt x="308" y="616"/>
                </a:lnTo>
                <a:lnTo>
                  <a:pt x="326" y="484"/>
                </a:lnTo>
                <a:lnTo>
                  <a:pt x="340" y="368"/>
                </a:lnTo>
                <a:lnTo>
                  <a:pt x="340" y="368"/>
                </a:lnTo>
                <a:lnTo>
                  <a:pt x="344" y="312"/>
                </a:lnTo>
                <a:lnTo>
                  <a:pt x="348" y="252"/>
                </a:lnTo>
                <a:lnTo>
                  <a:pt x="352" y="130"/>
                </a:lnTo>
                <a:lnTo>
                  <a:pt x="356" y="42"/>
                </a:lnTo>
                <a:lnTo>
                  <a:pt x="360" y="22"/>
                </a:lnTo>
                <a:lnTo>
                  <a:pt x="360" y="22"/>
                </a:lnTo>
                <a:lnTo>
                  <a:pt x="362" y="22"/>
                </a:lnTo>
                <a:lnTo>
                  <a:pt x="362" y="28"/>
                </a:lnTo>
                <a:lnTo>
                  <a:pt x="362" y="28"/>
                </a:lnTo>
                <a:lnTo>
                  <a:pt x="368" y="62"/>
                </a:lnTo>
                <a:lnTo>
                  <a:pt x="374" y="120"/>
                </a:lnTo>
                <a:lnTo>
                  <a:pt x="386" y="292"/>
                </a:lnTo>
                <a:lnTo>
                  <a:pt x="400" y="490"/>
                </a:lnTo>
                <a:lnTo>
                  <a:pt x="408" y="662"/>
                </a:lnTo>
                <a:lnTo>
                  <a:pt x="408" y="662"/>
                </a:lnTo>
                <a:lnTo>
                  <a:pt x="410" y="738"/>
                </a:lnTo>
                <a:lnTo>
                  <a:pt x="410" y="816"/>
                </a:lnTo>
                <a:lnTo>
                  <a:pt x="408" y="974"/>
                </a:lnTo>
                <a:lnTo>
                  <a:pt x="406" y="1100"/>
                </a:lnTo>
                <a:lnTo>
                  <a:pt x="406" y="1140"/>
                </a:lnTo>
                <a:lnTo>
                  <a:pt x="408" y="1162"/>
                </a:lnTo>
                <a:lnTo>
                  <a:pt x="408" y="1162"/>
                </a:lnTo>
                <a:lnTo>
                  <a:pt x="408" y="1162"/>
                </a:lnTo>
                <a:lnTo>
                  <a:pt x="410" y="1162"/>
                </a:lnTo>
                <a:lnTo>
                  <a:pt x="412" y="1156"/>
                </a:lnTo>
                <a:lnTo>
                  <a:pt x="416" y="1128"/>
                </a:lnTo>
                <a:lnTo>
                  <a:pt x="428" y="1026"/>
                </a:lnTo>
                <a:lnTo>
                  <a:pt x="440" y="906"/>
                </a:lnTo>
                <a:lnTo>
                  <a:pt x="446" y="856"/>
                </a:lnTo>
                <a:lnTo>
                  <a:pt x="452" y="822"/>
                </a:lnTo>
                <a:lnTo>
                  <a:pt x="452" y="822"/>
                </a:lnTo>
                <a:lnTo>
                  <a:pt x="458" y="802"/>
                </a:lnTo>
                <a:lnTo>
                  <a:pt x="464" y="792"/>
                </a:lnTo>
                <a:lnTo>
                  <a:pt x="470" y="788"/>
                </a:lnTo>
                <a:lnTo>
                  <a:pt x="476" y="788"/>
                </a:lnTo>
                <a:lnTo>
                  <a:pt x="482" y="790"/>
                </a:lnTo>
                <a:lnTo>
                  <a:pt x="488" y="790"/>
                </a:lnTo>
                <a:lnTo>
                  <a:pt x="494" y="786"/>
                </a:lnTo>
                <a:lnTo>
                  <a:pt x="498" y="776"/>
                </a:lnTo>
                <a:lnTo>
                  <a:pt x="498" y="776"/>
                </a:lnTo>
                <a:lnTo>
                  <a:pt x="504" y="758"/>
                </a:lnTo>
                <a:lnTo>
                  <a:pt x="510" y="736"/>
                </a:lnTo>
                <a:lnTo>
                  <a:pt x="522" y="684"/>
                </a:lnTo>
                <a:lnTo>
                  <a:pt x="532" y="634"/>
                </a:lnTo>
                <a:lnTo>
                  <a:pt x="538" y="612"/>
                </a:lnTo>
                <a:lnTo>
                  <a:pt x="544" y="594"/>
                </a:lnTo>
                <a:lnTo>
                  <a:pt x="544" y="594"/>
                </a:lnTo>
                <a:lnTo>
                  <a:pt x="556" y="570"/>
                </a:lnTo>
                <a:lnTo>
                  <a:pt x="560" y="560"/>
                </a:lnTo>
                <a:lnTo>
                  <a:pt x="566" y="552"/>
                </a:lnTo>
                <a:lnTo>
                  <a:pt x="572" y="546"/>
                </a:lnTo>
                <a:lnTo>
                  <a:pt x="578" y="544"/>
                </a:lnTo>
                <a:lnTo>
                  <a:pt x="584" y="544"/>
                </a:lnTo>
                <a:lnTo>
                  <a:pt x="588" y="548"/>
                </a:lnTo>
                <a:lnTo>
                  <a:pt x="588" y="548"/>
                </a:lnTo>
                <a:lnTo>
                  <a:pt x="594" y="556"/>
                </a:lnTo>
                <a:lnTo>
                  <a:pt x="600" y="570"/>
                </a:lnTo>
                <a:lnTo>
                  <a:pt x="612" y="606"/>
                </a:lnTo>
                <a:lnTo>
                  <a:pt x="624" y="648"/>
                </a:lnTo>
                <a:lnTo>
                  <a:pt x="634" y="686"/>
                </a:lnTo>
                <a:lnTo>
                  <a:pt x="634" y="686"/>
                </a:lnTo>
                <a:lnTo>
                  <a:pt x="646" y="722"/>
                </a:lnTo>
                <a:lnTo>
                  <a:pt x="656" y="764"/>
                </a:lnTo>
                <a:lnTo>
                  <a:pt x="666" y="798"/>
                </a:lnTo>
                <a:lnTo>
                  <a:pt x="674" y="812"/>
                </a:lnTo>
                <a:lnTo>
                  <a:pt x="680" y="822"/>
                </a:lnTo>
                <a:lnTo>
                  <a:pt x="680" y="822"/>
                </a:lnTo>
                <a:lnTo>
                  <a:pt x="688" y="826"/>
                </a:lnTo>
                <a:lnTo>
                  <a:pt x="694" y="826"/>
                </a:lnTo>
                <a:lnTo>
                  <a:pt x="702" y="822"/>
                </a:lnTo>
                <a:lnTo>
                  <a:pt x="712" y="818"/>
                </a:lnTo>
                <a:lnTo>
                  <a:pt x="728" y="804"/>
                </a:lnTo>
                <a:lnTo>
                  <a:pt x="738" y="800"/>
                </a:lnTo>
                <a:lnTo>
                  <a:pt x="748" y="798"/>
                </a:lnTo>
                <a:lnTo>
                  <a:pt x="748" y="798"/>
                </a:lnTo>
                <a:lnTo>
                  <a:pt x="758" y="800"/>
                </a:lnTo>
                <a:lnTo>
                  <a:pt x="770" y="802"/>
                </a:lnTo>
                <a:lnTo>
                  <a:pt x="794" y="808"/>
                </a:lnTo>
                <a:lnTo>
                  <a:pt x="818" y="816"/>
                </a:lnTo>
                <a:lnTo>
                  <a:pt x="838" y="822"/>
                </a:lnTo>
                <a:lnTo>
                  <a:pt x="838" y="822"/>
                </a:lnTo>
                <a:lnTo>
                  <a:pt x="848" y="824"/>
                </a:lnTo>
                <a:lnTo>
                  <a:pt x="858" y="828"/>
                </a:lnTo>
                <a:lnTo>
                  <a:pt x="874" y="834"/>
                </a:lnTo>
                <a:lnTo>
                  <a:pt x="882" y="836"/>
                </a:lnTo>
                <a:lnTo>
                  <a:pt x="890" y="834"/>
                </a:lnTo>
                <a:lnTo>
                  <a:pt x="898" y="830"/>
                </a:lnTo>
                <a:lnTo>
                  <a:pt x="906" y="822"/>
                </a:lnTo>
                <a:lnTo>
                  <a:pt x="906" y="822"/>
                </a:lnTo>
                <a:lnTo>
                  <a:pt x="916" y="806"/>
                </a:lnTo>
                <a:lnTo>
                  <a:pt x="924" y="784"/>
                </a:lnTo>
                <a:lnTo>
                  <a:pt x="942" y="728"/>
                </a:lnTo>
                <a:lnTo>
                  <a:pt x="960" y="674"/>
                </a:lnTo>
                <a:lnTo>
                  <a:pt x="968" y="652"/>
                </a:lnTo>
                <a:lnTo>
                  <a:pt x="974" y="640"/>
                </a:lnTo>
                <a:lnTo>
                  <a:pt x="974" y="640"/>
                </a:lnTo>
                <a:lnTo>
                  <a:pt x="982" y="634"/>
                </a:lnTo>
                <a:lnTo>
                  <a:pt x="984" y="632"/>
                </a:lnTo>
                <a:lnTo>
                  <a:pt x="988" y="634"/>
                </a:lnTo>
                <a:lnTo>
                  <a:pt x="994" y="638"/>
                </a:lnTo>
                <a:lnTo>
                  <a:pt x="998" y="644"/>
                </a:lnTo>
                <a:lnTo>
                  <a:pt x="1010" y="664"/>
                </a:lnTo>
                <a:lnTo>
                  <a:pt x="1020" y="686"/>
                </a:lnTo>
                <a:lnTo>
                  <a:pt x="1020" y="686"/>
                </a:lnTo>
                <a:lnTo>
                  <a:pt x="1026" y="696"/>
                </a:lnTo>
                <a:lnTo>
                  <a:pt x="1030" y="710"/>
                </a:lnTo>
                <a:lnTo>
                  <a:pt x="1040" y="744"/>
                </a:lnTo>
                <a:lnTo>
                  <a:pt x="1050" y="774"/>
                </a:lnTo>
                <a:lnTo>
                  <a:pt x="1058" y="788"/>
                </a:lnTo>
                <a:lnTo>
                  <a:pt x="1066" y="798"/>
                </a:lnTo>
                <a:lnTo>
                  <a:pt x="1066" y="798"/>
                </a:lnTo>
                <a:lnTo>
                  <a:pt x="1076" y="812"/>
                </a:lnTo>
                <a:lnTo>
                  <a:pt x="1086" y="830"/>
                </a:lnTo>
                <a:lnTo>
                  <a:pt x="1098" y="850"/>
                </a:lnTo>
                <a:lnTo>
                  <a:pt x="1110" y="866"/>
                </a:lnTo>
                <a:lnTo>
                  <a:pt x="1118" y="872"/>
                </a:lnTo>
                <a:lnTo>
                  <a:pt x="1124" y="876"/>
                </a:lnTo>
                <a:lnTo>
                  <a:pt x="1130" y="878"/>
                </a:lnTo>
                <a:lnTo>
                  <a:pt x="1136" y="876"/>
                </a:lnTo>
                <a:lnTo>
                  <a:pt x="1140" y="868"/>
                </a:lnTo>
                <a:lnTo>
                  <a:pt x="1146" y="858"/>
                </a:lnTo>
                <a:lnTo>
                  <a:pt x="1152" y="842"/>
                </a:lnTo>
                <a:lnTo>
                  <a:pt x="1156" y="822"/>
                </a:lnTo>
                <a:lnTo>
                  <a:pt x="1156" y="822"/>
                </a:lnTo>
                <a:lnTo>
                  <a:pt x="1160" y="790"/>
                </a:lnTo>
                <a:lnTo>
                  <a:pt x="1164" y="748"/>
                </a:lnTo>
                <a:lnTo>
                  <a:pt x="1170" y="638"/>
                </a:lnTo>
                <a:lnTo>
                  <a:pt x="1180" y="360"/>
                </a:lnTo>
                <a:lnTo>
                  <a:pt x="1184" y="226"/>
                </a:lnTo>
                <a:lnTo>
                  <a:pt x="1190" y="114"/>
                </a:lnTo>
                <a:lnTo>
                  <a:pt x="1196" y="44"/>
                </a:lnTo>
                <a:lnTo>
                  <a:pt x="1198" y="28"/>
                </a:lnTo>
                <a:lnTo>
                  <a:pt x="1200" y="26"/>
                </a:lnTo>
                <a:lnTo>
                  <a:pt x="1202" y="28"/>
                </a:lnTo>
                <a:lnTo>
                  <a:pt x="1202" y="28"/>
                </a:lnTo>
                <a:lnTo>
                  <a:pt x="1206" y="46"/>
                </a:lnTo>
                <a:lnTo>
                  <a:pt x="1210" y="80"/>
                </a:lnTo>
                <a:lnTo>
                  <a:pt x="1218" y="194"/>
                </a:lnTo>
                <a:lnTo>
                  <a:pt x="1226" y="348"/>
                </a:lnTo>
                <a:lnTo>
                  <a:pt x="1236" y="526"/>
                </a:lnTo>
                <a:lnTo>
                  <a:pt x="1254" y="876"/>
                </a:lnTo>
                <a:lnTo>
                  <a:pt x="1262" y="1010"/>
                </a:lnTo>
                <a:lnTo>
                  <a:pt x="1266" y="1060"/>
                </a:lnTo>
                <a:lnTo>
                  <a:pt x="1270" y="1094"/>
                </a:lnTo>
                <a:lnTo>
                  <a:pt x="1270" y="1094"/>
                </a:lnTo>
                <a:lnTo>
                  <a:pt x="1274" y="1114"/>
                </a:lnTo>
                <a:lnTo>
                  <a:pt x="1276" y="1124"/>
                </a:lnTo>
                <a:lnTo>
                  <a:pt x="1278" y="1126"/>
                </a:lnTo>
                <a:lnTo>
                  <a:pt x="1280" y="1126"/>
                </a:lnTo>
                <a:lnTo>
                  <a:pt x="1282" y="1120"/>
                </a:lnTo>
                <a:lnTo>
                  <a:pt x="1288" y="1088"/>
                </a:lnTo>
                <a:lnTo>
                  <a:pt x="1292" y="1040"/>
                </a:lnTo>
                <a:lnTo>
                  <a:pt x="1302" y="924"/>
                </a:lnTo>
                <a:lnTo>
                  <a:pt x="1308" y="874"/>
                </a:lnTo>
                <a:lnTo>
                  <a:pt x="1312" y="856"/>
                </a:lnTo>
                <a:lnTo>
                  <a:pt x="1314" y="844"/>
                </a:lnTo>
                <a:lnTo>
                  <a:pt x="1314" y="844"/>
                </a:lnTo>
                <a:lnTo>
                  <a:pt x="1322" y="828"/>
                </a:lnTo>
                <a:lnTo>
                  <a:pt x="1330" y="818"/>
                </a:lnTo>
                <a:lnTo>
                  <a:pt x="1340" y="814"/>
                </a:lnTo>
                <a:lnTo>
                  <a:pt x="1348" y="810"/>
                </a:lnTo>
                <a:lnTo>
                  <a:pt x="1356" y="808"/>
                </a:lnTo>
                <a:lnTo>
                  <a:pt x="1366" y="802"/>
                </a:lnTo>
                <a:lnTo>
                  <a:pt x="1374" y="792"/>
                </a:lnTo>
                <a:lnTo>
                  <a:pt x="1382" y="776"/>
                </a:lnTo>
                <a:lnTo>
                  <a:pt x="1382" y="776"/>
                </a:lnTo>
                <a:lnTo>
                  <a:pt x="1390" y="746"/>
                </a:lnTo>
                <a:lnTo>
                  <a:pt x="1396" y="708"/>
                </a:lnTo>
                <a:lnTo>
                  <a:pt x="1410" y="614"/>
                </a:lnTo>
                <a:lnTo>
                  <a:pt x="1416" y="568"/>
                </a:lnTo>
                <a:lnTo>
                  <a:pt x="1422" y="532"/>
                </a:lnTo>
                <a:lnTo>
                  <a:pt x="1426" y="518"/>
                </a:lnTo>
                <a:lnTo>
                  <a:pt x="1430" y="508"/>
                </a:lnTo>
                <a:lnTo>
                  <a:pt x="1434" y="502"/>
                </a:lnTo>
                <a:lnTo>
                  <a:pt x="1438" y="500"/>
                </a:lnTo>
                <a:lnTo>
                  <a:pt x="1440" y="500"/>
                </a:lnTo>
                <a:lnTo>
                  <a:pt x="1440" y="500"/>
                </a:lnTo>
                <a:lnTo>
                  <a:pt x="1444" y="504"/>
                </a:lnTo>
                <a:lnTo>
                  <a:pt x="1450" y="514"/>
                </a:lnTo>
                <a:lnTo>
                  <a:pt x="1462" y="546"/>
                </a:lnTo>
                <a:lnTo>
                  <a:pt x="1474" y="592"/>
                </a:lnTo>
                <a:lnTo>
                  <a:pt x="1488" y="644"/>
                </a:lnTo>
                <a:lnTo>
                  <a:pt x="1516" y="750"/>
                </a:lnTo>
                <a:lnTo>
                  <a:pt x="1530" y="792"/>
                </a:lnTo>
                <a:lnTo>
                  <a:pt x="1536" y="810"/>
                </a:lnTo>
                <a:lnTo>
                  <a:pt x="1542" y="822"/>
                </a:lnTo>
                <a:lnTo>
                  <a:pt x="1542" y="822"/>
                </a:lnTo>
                <a:lnTo>
                  <a:pt x="1548" y="830"/>
                </a:lnTo>
                <a:lnTo>
                  <a:pt x="1554" y="836"/>
                </a:lnTo>
                <a:lnTo>
                  <a:pt x="1560" y="842"/>
                </a:lnTo>
                <a:lnTo>
                  <a:pt x="1566" y="844"/>
                </a:lnTo>
                <a:lnTo>
                  <a:pt x="1572" y="844"/>
                </a:lnTo>
                <a:lnTo>
                  <a:pt x="1578" y="844"/>
                </a:lnTo>
                <a:lnTo>
                  <a:pt x="1590" y="842"/>
                </a:lnTo>
                <a:lnTo>
                  <a:pt x="1600" y="836"/>
                </a:lnTo>
                <a:lnTo>
                  <a:pt x="1612" y="828"/>
                </a:lnTo>
                <a:lnTo>
                  <a:pt x="1622" y="824"/>
                </a:lnTo>
                <a:lnTo>
                  <a:pt x="1632" y="822"/>
                </a:lnTo>
                <a:lnTo>
                  <a:pt x="1632" y="822"/>
                </a:lnTo>
                <a:lnTo>
                  <a:pt x="1700" y="822"/>
                </a:lnTo>
                <a:lnTo>
                  <a:pt x="1700" y="822"/>
                </a:lnTo>
                <a:lnTo>
                  <a:pt x="1710" y="822"/>
                </a:lnTo>
                <a:lnTo>
                  <a:pt x="1722" y="826"/>
                </a:lnTo>
                <a:lnTo>
                  <a:pt x="1746" y="832"/>
                </a:lnTo>
                <a:lnTo>
                  <a:pt x="1758" y="832"/>
                </a:lnTo>
                <a:lnTo>
                  <a:pt x="1770" y="832"/>
                </a:lnTo>
                <a:lnTo>
                  <a:pt x="1780" y="828"/>
                </a:lnTo>
                <a:lnTo>
                  <a:pt x="1790" y="822"/>
                </a:lnTo>
                <a:lnTo>
                  <a:pt x="1790" y="822"/>
                </a:lnTo>
                <a:lnTo>
                  <a:pt x="1796" y="816"/>
                </a:lnTo>
                <a:lnTo>
                  <a:pt x="1800" y="808"/>
                </a:lnTo>
                <a:lnTo>
                  <a:pt x="1808" y="786"/>
                </a:lnTo>
                <a:lnTo>
                  <a:pt x="1826" y="734"/>
                </a:lnTo>
                <a:lnTo>
                  <a:pt x="1834" y="708"/>
                </a:lnTo>
                <a:lnTo>
                  <a:pt x="1842" y="686"/>
                </a:lnTo>
                <a:lnTo>
                  <a:pt x="1850" y="670"/>
                </a:lnTo>
                <a:lnTo>
                  <a:pt x="1854" y="664"/>
                </a:lnTo>
                <a:lnTo>
                  <a:pt x="1860" y="662"/>
                </a:lnTo>
                <a:lnTo>
                  <a:pt x="1860" y="662"/>
                </a:lnTo>
                <a:lnTo>
                  <a:pt x="1862" y="662"/>
                </a:lnTo>
                <a:lnTo>
                  <a:pt x="1864" y="664"/>
                </a:lnTo>
                <a:lnTo>
                  <a:pt x="1870" y="672"/>
                </a:lnTo>
                <a:lnTo>
                  <a:pt x="1874" y="682"/>
                </a:lnTo>
                <a:lnTo>
                  <a:pt x="1880" y="696"/>
                </a:lnTo>
                <a:lnTo>
                  <a:pt x="1902" y="768"/>
                </a:lnTo>
                <a:lnTo>
                  <a:pt x="1914" y="800"/>
                </a:lnTo>
                <a:lnTo>
                  <a:pt x="1918" y="814"/>
                </a:lnTo>
                <a:lnTo>
                  <a:pt x="1924" y="822"/>
                </a:lnTo>
                <a:lnTo>
                  <a:pt x="1930" y="824"/>
                </a:lnTo>
                <a:lnTo>
                  <a:pt x="1934" y="824"/>
                </a:lnTo>
                <a:lnTo>
                  <a:pt x="1936" y="822"/>
                </a:lnTo>
                <a:lnTo>
                  <a:pt x="1944" y="814"/>
                </a:lnTo>
                <a:lnTo>
                  <a:pt x="1950" y="798"/>
                </a:lnTo>
                <a:lnTo>
                  <a:pt x="1950" y="798"/>
                </a:lnTo>
                <a:lnTo>
                  <a:pt x="1956" y="772"/>
                </a:lnTo>
                <a:lnTo>
                  <a:pt x="1962" y="732"/>
                </a:lnTo>
                <a:lnTo>
                  <a:pt x="1978" y="626"/>
                </a:lnTo>
                <a:lnTo>
                  <a:pt x="2008" y="352"/>
                </a:lnTo>
                <a:lnTo>
                  <a:pt x="2024" y="218"/>
                </a:lnTo>
                <a:lnTo>
                  <a:pt x="2038" y="110"/>
                </a:lnTo>
                <a:lnTo>
                  <a:pt x="2044" y="68"/>
                </a:lnTo>
                <a:lnTo>
                  <a:pt x="2052" y="40"/>
                </a:lnTo>
                <a:lnTo>
                  <a:pt x="2054" y="30"/>
                </a:lnTo>
                <a:lnTo>
                  <a:pt x="2058" y="26"/>
                </a:lnTo>
                <a:lnTo>
                  <a:pt x="2060" y="24"/>
                </a:lnTo>
                <a:lnTo>
                  <a:pt x="2064" y="28"/>
                </a:lnTo>
                <a:lnTo>
                  <a:pt x="2064" y="28"/>
                </a:lnTo>
                <a:lnTo>
                  <a:pt x="2066" y="36"/>
                </a:lnTo>
                <a:lnTo>
                  <a:pt x="2070" y="48"/>
                </a:lnTo>
                <a:lnTo>
                  <a:pt x="2074" y="86"/>
                </a:lnTo>
                <a:lnTo>
                  <a:pt x="2080" y="140"/>
                </a:lnTo>
                <a:lnTo>
                  <a:pt x="2084" y="206"/>
                </a:lnTo>
                <a:lnTo>
                  <a:pt x="2094" y="370"/>
                </a:lnTo>
                <a:lnTo>
                  <a:pt x="2102" y="554"/>
                </a:lnTo>
                <a:lnTo>
                  <a:pt x="2118" y="918"/>
                </a:lnTo>
                <a:lnTo>
                  <a:pt x="2124" y="1056"/>
                </a:lnTo>
                <a:lnTo>
                  <a:pt x="2128" y="1104"/>
                </a:lnTo>
                <a:lnTo>
                  <a:pt x="2132" y="1138"/>
                </a:lnTo>
                <a:lnTo>
                  <a:pt x="2132" y="1138"/>
                </a:lnTo>
                <a:lnTo>
                  <a:pt x="2134" y="1158"/>
                </a:lnTo>
                <a:lnTo>
                  <a:pt x="2138" y="1166"/>
                </a:lnTo>
                <a:lnTo>
                  <a:pt x="2140" y="1166"/>
                </a:lnTo>
                <a:lnTo>
                  <a:pt x="2142" y="1164"/>
                </a:lnTo>
                <a:lnTo>
                  <a:pt x="2144" y="1154"/>
                </a:lnTo>
                <a:lnTo>
                  <a:pt x="2150" y="1112"/>
                </a:lnTo>
                <a:lnTo>
                  <a:pt x="2156" y="1054"/>
                </a:lnTo>
                <a:lnTo>
                  <a:pt x="2166" y="916"/>
                </a:lnTo>
                <a:lnTo>
                  <a:pt x="2172" y="858"/>
                </a:lnTo>
                <a:lnTo>
                  <a:pt x="2176" y="822"/>
                </a:lnTo>
                <a:lnTo>
                  <a:pt x="2176" y="822"/>
                </a:lnTo>
                <a:lnTo>
                  <a:pt x="2182" y="802"/>
                </a:lnTo>
                <a:lnTo>
                  <a:pt x="2188" y="790"/>
                </a:lnTo>
                <a:lnTo>
                  <a:pt x="2192" y="784"/>
                </a:lnTo>
                <a:lnTo>
                  <a:pt x="2198" y="782"/>
                </a:lnTo>
                <a:lnTo>
                  <a:pt x="2202" y="780"/>
                </a:lnTo>
                <a:lnTo>
                  <a:pt x="2208" y="776"/>
                </a:lnTo>
                <a:lnTo>
                  <a:pt x="2214" y="768"/>
                </a:lnTo>
                <a:lnTo>
                  <a:pt x="2222" y="754"/>
                </a:lnTo>
                <a:lnTo>
                  <a:pt x="2222" y="754"/>
                </a:lnTo>
                <a:lnTo>
                  <a:pt x="2228" y="730"/>
                </a:lnTo>
                <a:lnTo>
                  <a:pt x="2236" y="696"/>
                </a:lnTo>
                <a:lnTo>
                  <a:pt x="2252" y="618"/>
                </a:lnTo>
                <a:lnTo>
                  <a:pt x="2262" y="582"/>
                </a:lnTo>
                <a:lnTo>
                  <a:pt x="2270" y="552"/>
                </a:lnTo>
                <a:lnTo>
                  <a:pt x="2276" y="540"/>
                </a:lnTo>
                <a:lnTo>
                  <a:pt x="2280" y="532"/>
                </a:lnTo>
                <a:lnTo>
                  <a:pt x="2284" y="528"/>
                </a:lnTo>
                <a:lnTo>
                  <a:pt x="2290" y="526"/>
                </a:lnTo>
                <a:lnTo>
                  <a:pt x="2290" y="526"/>
                </a:lnTo>
                <a:lnTo>
                  <a:pt x="2294" y="530"/>
                </a:lnTo>
                <a:lnTo>
                  <a:pt x="2300" y="538"/>
                </a:lnTo>
                <a:lnTo>
                  <a:pt x="2310" y="566"/>
                </a:lnTo>
                <a:lnTo>
                  <a:pt x="2322" y="604"/>
                </a:lnTo>
                <a:lnTo>
                  <a:pt x="2334" y="650"/>
                </a:lnTo>
                <a:lnTo>
                  <a:pt x="2358" y="740"/>
                </a:lnTo>
                <a:lnTo>
                  <a:pt x="2368" y="776"/>
                </a:lnTo>
                <a:lnTo>
                  <a:pt x="2374" y="788"/>
                </a:lnTo>
                <a:lnTo>
                  <a:pt x="2380" y="798"/>
                </a:lnTo>
                <a:lnTo>
                  <a:pt x="2380" y="798"/>
                </a:lnTo>
                <a:lnTo>
                  <a:pt x="2386" y="804"/>
                </a:lnTo>
                <a:lnTo>
                  <a:pt x="2392" y="810"/>
                </a:lnTo>
                <a:lnTo>
                  <a:pt x="2398" y="812"/>
                </a:lnTo>
                <a:lnTo>
                  <a:pt x="2402" y="812"/>
                </a:lnTo>
                <a:lnTo>
                  <a:pt x="2408" y="812"/>
                </a:lnTo>
                <a:lnTo>
                  <a:pt x="2414" y="810"/>
                </a:lnTo>
                <a:lnTo>
                  <a:pt x="2424" y="802"/>
                </a:lnTo>
                <a:lnTo>
                  <a:pt x="2448" y="784"/>
                </a:lnTo>
                <a:lnTo>
                  <a:pt x="2458" y="778"/>
                </a:lnTo>
                <a:lnTo>
                  <a:pt x="2466" y="776"/>
                </a:lnTo>
                <a:lnTo>
                  <a:pt x="2472" y="776"/>
                </a:lnTo>
                <a:lnTo>
                  <a:pt x="2472" y="776"/>
                </a:lnTo>
                <a:lnTo>
                  <a:pt x="2486" y="776"/>
                </a:lnTo>
                <a:lnTo>
                  <a:pt x="2504" y="780"/>
                </a:lnTo>
                <a:lnTo>
                  <a:pt x="2540" y="786"/>
                </a:lnTo>
                <a:lnTo>
                  <a:pt x="2584" y="798"/>
                </a:lnTo>
                <a:lnTo>
                  <a:pt x="2648" y="798"/>
                </a:lnTo>
                <a:lnTo>
                  <a:pt x="2674" y="800"/>
                </a:lnTo>
                <a:lnTo>
                  <a:pt x="2674" y="800"/>
                </a:lnTo>
                <a:lnTo>
                  <a:pt x="2688" y="794"/>
                </a:lnTo>
                <a:lnTo>
                  <a:pt x="2704" y="786"/>
                </a:lnTo>
                <a:lnTo>
                  <a:pt x="2718" y="776"/>
                </a:lnTo>
                <a:lnTo>
                  <a:pt x="2718" y="776"/>
                </a:lnTo>
                <a:lnTo>
                  <a:pt x="2732" y="764"/>
                </a:lnTo>
                <a:lnTo>
                  <a:pt x="2744" y="748"/>
                </a:lnTo>
                <a:lnTo>
                  <a:pt x="2754" y="728"/>
                </a:lnTo>
                <a:lnTo>
                  <a:pt x="2764" y="708"/>
                </a:lnTo>
                <a:lnTo>
                  <a:pt x="2764" y="708"/>
                </a:lnTo>
                <a:lnTo>
                  <a:pt x="2768" y="696"/>
                </a:lnTo>
                <a:lnTo>
                  <a:pt x="2770" y="682"/>
                </a:lnTo>
                <a:lnTo>
                  <a:pt x="2774" y="648"/>
                </a:lnTo>
                <a:lnTo>
                  <a:pt x="2776" y="634"/>
                </a:lnTo>
                <a:lnTo>
                  <a:pt x="2778" y="624"/>
                </a:lnTo>
                <a:lnTo>
                  <a:pt x="2782" y="618"/>
                </a:lnTo>
                <a:lnTo>
                  <a:pt x="2784" y="616"/>
                </a:lnTo>
                <a:lnTo>
                  <a:pt x="2786" y="618"/>
                </a:lnTo>
                <a:lnTo>
                  <a:pt x="2786" y="618"/>
                </a:lnTo>
                <a:lnTo>
                  <a:pt x="2792" y="626"/>
                </a:lnTo>
                <a:lnTo>
                  <a:pt x="2800" y="642"/>
                </a:lnTo>
                <a:lnTo>
                  <a:pt x="2818" y="690"/>
                </a:lnTo>
                <a:lnTo>
                  <a:pt x="2836" y="740"/>
                </a:lnTo>
                <a:lnTo>
                  <a:pt x="2846" y="762"/>
                </a:lnTo>
                <a:lnTo>
                  <a:pt x="2854" y="776"/>
                </a:lnTo>
                <a:lnTo>
                  <a:pt x="2854" y="776"/>
                </a:lnTo>
                <a:lnTo>
                  <a:pt x="2872" y="802"/>
                </a:lnTo>
                <a:lnTo>
                  <a:pt x="2880" y="816"/>
                </a:lnTo>
                <a:lnTo>
                  <a:pt x="2888" y="826"/>
                </a:lnTo>
                <a:lnTo>
                  <a:pt x="2892" y="830"/>
                </a:lnTo>
                <a:lnTo>
                  <a:pt x="2898" y="832"/>
                </a:lnTo>
                <a:lnTo>
                  <a:pt x="2902" y="832"/>
                </a:lnTo>
                <a:lnTo>
                  <a:pt x="2906" y="830"/>
                </a:lnTo>
                <a:lnTo>
                  <a:pt x="2910" y="826"/>
                </a:lnTo>
                <a:lnTo>
                  <a:pt x="2914" y="820"/>
                </a:lnTo>
                <a:lnTo>
                  <a:pt x="2922" y="800"/>
                </a:lnTo>
                <a:lnTo>
                  <a:pt x="2922" y="800"/>
                </a:lnTo>
                <a:lnTo>
                  <a:pt x="2932" y="764"/>
                </a:lnTo>
                <a:lnTo>
                  <a:pt x="2940" y="716"/>
                </a:lnTo>
                <a:lnTo>
                  <a:pt x="2960" y="596"/>
                </a:lnTo>
                <a:lnTo>
                  <a:pt x="2976" y="462"/>
                </a:lnTo>
                <a:lnTo>
                  <a:pt x="2990" y="346"/>
                </a:lnTo>
                <a:lnTo>
                  <a:pt x="2990" y="346"/>
                </a:lnTo>
                <a:lnTo>
                  <a:pt x="2996" y="292"/>
                </a:lnTo>
                <a:lnTo>
                  <a:pt x="3000" y="230"/>
                </a:lnTo>
                <a:lnTo>
                  <a:pt x="3004" y="108"/>
                </a:lnTo>
                <a:lnTo>
                  <a:pt x="3008" y="20"/>
                </a:lnTo>
                <a:lnTo>
                  <a:pt x="3010" y="0"/>
                </a:lnTo>
                <a:lnTo>
                  <a:pt x="3010" y="0"/>
                </a:lnTo>
                <a:lnTo>
                  <a:pt x="3012" y="0"/>
                </a:lnTo>
                <a:lnTo>
                  <a:pt x="3014" y="6"/>
                </a:lnTo>
                <a:lnTo>
                  <a:pt x="3014" y="6"/>
                </a:lnTo>
                <a:lnTo>
                  <a:pt x="3018" y="40"/>
                </a:lnTo>
                <a:lnTo>
                  <a:pt x="3024" y="98"/>
                </a:lnTo>
                <a:lnTo>
                  <a:pt x="3038" y="270"/>
                </a:lnTo>
                <a:lnTo>
                  <a:pt x="3050" y="468"/>
                </a:lnTo>
                <a:lnTo>
                  <a:pt x="3058" y="640"/>
                </a:lnTo>
                <a:lnTo>
                  <a:pt x="3058" y="640"/>
                </a:lnTo>
                <a:lnTo>
                  <a:pt x="3060" y="716"/>
                </a:lnTo>
                <a:lnTo>
                  <a:pt x="3060" y="794"/>
                </a:lnTo>
                <a:lnTo>
                  <a:pt x="3058" y="952"/>
                </a:lnTo>
                <a:lnTo>
                  <a:pt x="3056" y="1078"/>
                </a:lnTo>
                <a:lnTo>
                  <a:pt x="3056" y="1118"/>
                </a:lnTo>
                <a:lnTo>
                  <a:pt x="3058" y="1140"/>
                </a:lnTo>
                <a:lnTo>
                  <a:pt x="3058" y="1140"/>
                </a:lnTo>
                <a:lnTo>
                  <a:pt x="3060" y="1140"/>
                </a:lnTo>
                <a:lnTo>
                  <a:pt x="3060" y="1140"/>
                </a:lnTo>
                <a:lnTo>
                  <a:pt x="3062" y="1134"/>
                </a:lnTo>
                <a:lnTo>
                  <a:pt x="3066" y="1106"/>
                </a:lnTo>
                <a:lnTo>
                  <a:pt x="3078" y="1004"/>
                </a:lnTo>
                <a:lnTo>
                  <a:pt x="3092" y="884"/>
                </a:lnTo>
                <a:lnTo>
                  <a:pt x="3098" y="834"/>
                </a:lnTo>
                <a:lnTo>
                  <a:pt x="3104" y="800"/>
                </a:lnTo>
                <a:lnTo>
                  <a:pt x="3104" y="800"/>
                </a:lnTo>
                <a:lnTo>
                  <a:pt x="3110" y="780"/>
                </a:lnTo>
                <a:lnTo>
                  <a:pt x="3116" y="770"/>
                </a:lnTo>
                <a:lnTo>
                  <a:pt x="3120" y="766"/>
                </a:lnTo>
                <a:lnTo>
                  <a:pt x="3126" y="766"/>
                </a:lnTo>
                <a:lnTo>
                  <a:pt x="3132" y="768"/>
                </a:lnTo>
                <a:lnTo>
                  <a:pt x="3138" y="768"/>
                </a:lnTo>
                <a:lnTo>
                  <a:pt x="3144" y="764"/>
                </a:lnTo>
                <a:lnTo>
                  <a:pt x="3150" y="754"/>
                </a:lnTo>
                <a:lnTo>
                  <a:pt x="3150" y="754"/>
                </a:lnTo>
                <a:lnTo>
                  <a:pt x="3156" y="736"/>
                </a:lnTo>
                <a:lnTo>
                  <a:pt x="3160" y="714"/>
                </a:lnTo>
                <a:lnTo>
                  <a:pt x="3172" y="664"/>
                </a:lnTo>
                <a:lnTo>
                  <a:pt x="3184" y="612"/>
                </a:lnTo>
                <a:lnTo>
                  <a:pt x="3188" y="590"/>
                </a:lnTo>
                <a:lnTo>
                  <a:pt x="3194" y="572"/>
                </a:lnTo>
                <a:lnTo>
                  <a:pt x="3194" y="572"/>
                </a:lnTo>
                <a:lnTo>
                  <a:pt x="3206" y="548"/>
                </a:lnTo>
                <a:lnTo>
                  <a:pt x="3212" y="538"/>
                </a:lnTo>
                <a:lnTo>
                  <a:pt x="3218" y="530"/>
                </a:lnTo>
                <a:lnTo>
                  <a:pt x="3222" y="524"/>
                </a:lnTo>
                <a:lnTo>
                  <a:pt x="3228" y="522"/>
                </a:lnTo>
                <a:lnTo>
                  <a:pt x="3234" y="522"/>
                </a:lnTo>
                <a:lnTo>
                  <a:pt x="3240" y="526"/>
                </a:lnTo>
                <a:lnTo>
                  <a:pt x="3240" y="526"/>
                </a:lnTo>
                <a:lnTo>
                  <a:pt x="3246" y="534"/>
                </a:lnTo>
                <a:lnTo>
                  <a:pt x="3250" y="548"/>
                </a:lnTo>
                <a:lnTo>
                  <a:pt x="3262" y="584"/>
                </a:lnTo>
                <a:lnTo>
                  <a:pt x="3274" y="626"/>
                </a:lnTo>
                <a:lnTo>
                  <a:pt x="3286" y="664"/>
                </a:lnTo>
                <a:lnTo>
                  <a:pt x="3286" y="664"/>
                </a:lnTo>
                <a:lnTo>
                  <a:pt x="3296" y="702"/>
                </a:lnTo>
                <a:lnTo>
                  <a:pt x="3306" y="742"/>
                </a:lnTo>
                <a:lnTo>
                  <a:pt x="3318" y="776"/>
                </a:lnTo>
                <a:lnTo>
                  <a:pt x="3324" y="790"/>
                </a:lnTo>
                <a:lnTo>
                  <a:pt x="3330" y="800"/>
                </a:lnTo>
                <a:lnTo>
                  <a:pt x="3330" y="800"/>
                </a:lnTo>
                <a:lnTo>
                  <a:pt x="3338" y="804"/>
                </a:lnTo>
                <a:lnTo>
                  <a:pt x="3346" y="804"/>
                </a:lnTo>
                <a:lnTo>
                  <a:pt x="3354" y="800"/>
                </a:lnTo>
                <a:lnTo>
                  <a:pt x="3362" y="796"/>
                </a:lnTo>
                <a:lnTo>
                  <a:pt x="3380" y="782"/>
                </a:lnTo>
                <a:lnTo>
                  <a:pt x="3388" y="778"/>
                </a:lnTo>
                <a:lnTo>
                  <a:pt x="3398" y="776"/>
                </a:lnTo>
                <a:lnTo>
                  <a:pt x="3398" y="776"/>
                </a:lnTo>
                <a:lnTo>
                  <a:pt x="3408" y="778"/>
                </a:lnTo>
                <a:lnTo>
                  <a:pt x="3420" y="780"/>
                </a:lnTo>
                <a:lnTo>
                  <a:pt x="3444" y="786"/>
                </a:lnTo>
                <a:lnTo>
                  <a:pt x="3468" y="794"/>
                </a:lnTo>
                <a:lnTo>
                  <a:pt x="3490" y="800"/>
                </a:lnTo>
                <a:lnTo>
                  <a:pt x="3490" y="800"/>
                </a:lnTo>
                <a:lnTo>
                  <a:pt x="3498" y="802"/>
                </a:lnTo>
                <a:lnTo>
                  <a:pt x="3508" y="806"/>
                </a:lnTo>
                <a:lnTo>
                  <a:pt x="3524" y="812"/>
                </a:lnTo>
                <a:lnTo>
                  <a:pt x="3532" y="814"/>
                </a:lnTo>
                <a:lnTo>
                  <a:pt x="3540" y="812"/>
                </a:lnTo>
                <a:lnTo>
                  <a:pt x="3550" y="808"/>
                </a:lnTo>
                <a:lnTo>
                  <a:pt x="3558" y="800"/>
                </a:lnTo>
                <a:lnTo>
                  <a:pt x="3558" y="800"/>
                </a:lnTo>
                <a:lnTo>
                  <a:pt x="3566" y="784"/>
                </a:lnTo>
                <a:lnTo>
                  <a:pt x="3576" y="762"/>
                </a:lnTo>
                <a:lnTo>
                  <a:pt x="3592" y="706"/>
                </a:lnTo>
                <a:lnTo>
                  <a:pt x="3610" y="652"/>
                </a:lnTo>
                <a:lnTo>
                  <a:pt x="3618" y="630"/>
                </a:lnTo>
                <a:lnTo>
                  <a:pt x="3626" y="618"/>
                </a:lnTo>
                <a:lnTo>
                  <a:pt x="3626" y="618"/>
                </a:lnTo>
                <a:lnTo>
                  <a:pt x="3632" y="612"/>
                </a:lnTo>
                <a:lnTo>
                  <a:pt x="3636" y="612"/>
                </a:lnTo>
                <a:lnTo>
                  <a:pt x="3638" y="612"/>
                </a:lnTo>
                <a:lnTo>
                  <a:pt x="3644" y="616"/>
                </a:lnTo>
                <a:lnTo>
                  <a:pt x="3650" y="622"/>
                </a:lnTo>
                <a:lnTo>
                  <a:pt x="3660" y="642"/>
                </a:lnTo>
                <a:lnTo>
                  <a:pt x="3670" y="664"/>
                </a:lnTo>
                <a:lnTo>
                  <a:pt x="3670" y="664"/>
                </a:lnTo>
                <a:lnTo>
                  <a:pt x="3676" y="674"/>
                </a:lnTo>
                <a:lnTo>
                  <a:pt x="3680" y="688"/>
                </a:lnTo>
                <a:lnTo>
                  <a:pt x="3690" y="722"/>
                </a:lnTo>
                <a:lnTo>
                  <a:pt x="3702" y="752"/>
                </a:lnTo>
                <a:lnTo>
                  <a:pt x="3708" y="766"/>
                </a:lnTo>
                <a:lnTo>
                  <a:pt x="3716" y="776"/>
                </a:lnTo>
                <a:lnTo>
                  <a:pt x="3716" y="776"/>
                </a:lnTo>
                <a:lnTo>
                  <a:pt x="3726" y="790"/>
                </a:lnTo>
                <a:lnTo>
                  <a:pt x="3736" y="808"/>
                </a:lnTo>
                <a:lnTo>
                  <a:pt x="3748" y="828"/>
                </a:lnTo>
                <a:lnTo>
                  <a:pt x="3762" y="844"/>
                </a:lnTo>
                <a:lnTo>
                  <a:pt x="3768" y="850"/>
                </a:lnTo>
                <a:lnTo>
                  <a:pt x="3774" y="854"/>
                </a:lnTo>
                <a:lnTo>
                  <a:pt x="3780" y="856"/>
                </a:lnTo>
                <a:lnTo>
                  <a:pt x="3786" y="854"/>
                </a:lnTo>
                <a:lnTo>
                  <a:pt x="3792" y="846"/>
                </a:lnTo>
                <a:lnTo>
                  <a:pt x="3796" y="836"/>
                </a:lnTo>
                <a:lnTo>
                  <a:pt x="3802" y="820"/>
                </a:lnTo>
                <a:lnTo>
                  <a:pt x="3806" y="800"/>
                </a:lnTo>
                <a:lnTo>
                  <a:pt x="3806" y="800"/>
                </a:lnTo>
                <a:lnTo>
                  <a:pt x="3810" y="770"/>
                </a:lnTo>
                <a:lnTo>
                  <a:pt x="3814" y="726"/>
                </a:lnTo>
                <a:lnTo>
                  <a:pt x="3820" y="616"/>
                </a:lnTo>
                <a:lnTo>
                  <a:pt x="3830" y="338"/>
                </a:lnTo>
                <a:lnTo>
                  <a:pt x="3836" y="204"/>
                </a:lnTo>
                <a:lnTo>
                  <a:pt x="3840" y="92"/>
                </a:lnTo>
                <a:lnTo>
                  <a:pt x="3846" y="22"/>
                </a:lnTo>
                <a:lnTo>
                  <a:pt x="3850" y="6"/>
                </a:lnTo>
                <a:lnTo>
                  <a:pt x="3850" y="4"/>
                </a:lnTo>
                <a:lnTo>
                  <a:pt x="3852" y="6"/>
                </a:lnTo>
                <a:lnTo>
                  <a:pt x="3852" y="6"/>
                </a:lnTo>
                <a:lnTo>
                  <a:pt x="3856" y="24"/>
                </a:lnTo>
                <a:lnTo>
                  <a:pt x="3860" y="58"/>
                </a:lnTo>
                <a:lnTo>
                  <a:pt x="3868" y="172"/>
                </a:lnTo>
                <a:lnTo>
                  <a:pt x="3878" y="326"/>
                </a:lnTo>
                <a:lnTo>
                  <a:pt x="3886" y="504"/>
                </a:lnTo>
                <a:lnTo>
                  <a:pt x="3904" y="854"/>
                </a:lnTo>
                <a:lnTo>
                  <a:pt x="3912" y="988"/>
                </a:lnTo>
                <a:lnTo>
                  <a:pt x="3916" y="1038"/>
                </a:lnTo>
                <a:lnTo>
                  <a:pt x="3920" y="1072"/>
                </a:lnTo>
                <a:lnTo>
                  <a:pt x="3920" y="1072"/>
                </a:lnTo>
                <a:lnTo>
                  <a:pt x="3924" y="1092"/>
                </a:lnTo>
                <a:lnTo>
                  <a:pt x="3928" y="1102"/>
                </a:lnTo>
                <a:lnTo>
                  <a:pt x="3928" y="1104"/>
                </a:lnTo>
                <a:lnTo>
                  <a:pt x="3930" y="1104"/>
                </a:lnTo>
                <a:lnTo>
                  <a:pt x="3932" y="1098"/>
                </a:lnTo>
                <a:lnTo>
                  <a:pt x="3938" y="1066"/>
                </a:lnTo>
                <a:lnTo>
                  <a:pt x="3942" y="1018"/>
                </a:lnTo>
                <a:lnTo>
                  <a:pt x="3954" y="902"/>
                </a:lnTo>
                <a:lnTo>
                  <a:pt x="3958" y="854"/>
                </a:lnTo>
                <a:lnTo>
                  <a:pt x="3962" y="834"/>
                </a:lnTo>
                <a:lnTo>
                  <a:pt x="3966" y="822"/>
                </a:lnTo>
                <a:lnTo>
                  <a:pt x="3966" y="822"/>
                </a:lnTo>
                <a:lnTo>
                  <a:pt x="3972" y="806"/>
                </a:lnTo>
                <a:lnTo>
                  <a:pt x="3982" y="796"/>
                </a:lnTo>
                <a:lnTo>
                  <a:pt x="3990" y="792"/>
                </a:lnTo>
                <a:lnTo>
                  <a:pt x="3998" y="790"/>
                </a:lnTo>
                <a:lnTo>
                  <a:pt x="4008" y="786"/>
                </a:lnTo>
                <a:lnTo>
                  <a:pt x="4016" y="780"/>
                </a:lnTo>
                <a:lnTo>
                  <a:pt x="4026" y="770"/>
                </a:lnTo>
                <a:lnTo>
                  <a:pt x="4034" y="754"/>
                </a:lnTo>
                <a:lnTo>
                  <a:pt x="4034" y="754"/>
                </a:lnTo>
                <a:lnTo>
                  <a:pt x="4040" y="726"/>
                </a:lnTo>
                <a:lnTo>
                  <a:pt x="4048" y="686"/>
                </a:lnTo>
                <a:lnTo>
                  <a:pt x="4060" y="592"/>
                </a:lnTo>
                <a:lnTo>
                  <a:pt x="4066" y="548"/>
                </a:lnTo>
                <a:lnTo>
                  <a:pt x="4074" y="510"/>
                </a:lnTo>
                <a:lnTo>
                  <a:pt x="4078" y="496"/>
                </a:lnTo>
                <a:lnTo>
                  <a:pt x="4082" y="486"/>
                </a:lnTo>
                <a:lnTo>
                  <a:pt x="4086" y="480"/>
                </a:lnTo>
                <a:lnTo>
                  <a:pt x="4088" y="478"/>
                </a:lnTo>
                <a:lnTo>
                  <a:pt x="4090" y="478"/>
                </a:lnTo>
                <a:lnTo>
                  <a:pt x="4090" y="478"/>
                </a:lnTo>
                <a:lnTo>
                  <a:pt x="4096" y="482"/>
                </a:lnTo>
                <a:lnTo>
                  <a:pt x="4100" y="492"/>
                </a:lnTo>
                <a:lnTo>
                  <a:pt x="4112" y="524"/>
                </a:lnTo>
                <a:lnTo>
                  <a:pt x="4126" y="570"/>
                </a:lnTo>
                <a:lnTo>
                  <a:pt x="4140" y="622"/>
                </a:lnTo>
                <a:lnTo>
                  <a:pt x="4166" y="728"/>
                </a:lnTo>
                <a:lnTo>
                  <a:pt x="4180" y="770"/>
                </a:lnTo>
                <a:lnTo>
                  <a:pt x="4186" y="788"/>
                </a:lnTo>
                <a:lnTo>
                  <a:pt x="4192" y="800"/>
                </a:lnTo>
                <a:lnTo>
                  <a:pt x="4192" y="800"/>
                </a:lnTo>
                <a:lnTo>
                  <a:pt x="4198" y="808"/>
                </a:lnTo>
                <a:lnTo>
                  <a:pt x="4204" y="814"/>
                </a:lnTo>
                <a:lnTo>
                  <a:pt x="4210" y="820"/>
                </a:lnTo>
                <a:lnTo>
                  <a:pt x="4216" y="822"/>
                </a:lnTo>
                <a:lnTo>
                  <a:pt x="4222" y="824"/>
                </a:lnTo>
                <a:lnTo>
                  <a:pt x="4228" y="822"/>
                </a:lnTo>
                <a:lnTo>
                  <a:pt x="4240" y="820"/>
                </a:lnTo>
                <a:lnTo>
                  <a:pt x="4252" y="814"/>
                </a:lnTo>
                <a:lnTo>
                  <a:pt x="4262" y="808"/>
                </a:lnTo>
                <a:lnTo>
                  <a:pt x="4274" y="802"/>
                </a:lnTo>
                <a:lnTo>
                  <a:pt x="4284" y="800"/>
                </a:lnTo>
                <a:lnTo>
                  <a:pt x="4284" y="800"/>
                </a:lnTo>
                <a:lnTo>
                  <a:pt x="4352" y="800"/>
                </a:lnTo>
                <a:lnTo>
                  <a:pt x="4352" y="800"/>
                </a:lnTo>
                <a:lnTo>
                  <a:pt x="4362" y="800"/>
                </a:lnTo>
                <a:lnTo>
                  <a:pt x="4372" y="804"/>
                </a:lnTo>
                <a:lnTo>
                  <a:pt x="4396" y="810"/>
                </a:lnTo>
                <a:lnTo>
                  <a:pt x="4408" y="810"/>
                </a:lnTo>
                <a:lnTo>
                  <a:pt x="4420" y="810"/>
                </a:lnTo>
                <a:lnTo>
                  <a:pt x="4432" y="808"/>
                </a:lnTo>
                <a:lnTo>
                  <a:pt x="4442" y="800"/>
                </a:lnTo>
                <a:lnTo>
                  <a:pt x="4442" y="800"/>
                </a:lnTo>
                <a:lnTo>
                  <a:pt x="4446" y="794"/>
                </a:lnTo>
                <a:lnTo>
                  <a:pt x="4450" y="786"/>
                </a:lnTo>
                <a:lnTo>
                  <a:pt x="4460" y="764"/>
                </a:lnTo>
                <a:lnTo>
                  <a:pt x="4476" y="712"/>
                </a:lnTo>
                <a:lnTo>
                  <a:pt x="4484" y="686"/>
                </a:lnTo>
                <a:lnTo>
                  <a:pt x="4492" y="664"/>
                </a:lnTo>
                <a:lnTo>
                  <a:pt x="4500" y="648"/>
                </a:lnTo>
                <a:lnTo>
                  <a:pt x="4506" y="642"/>
                </a:lnTo>
                <a:lnTo>
                  <a:pt x="4510" y="640"/>
                </a:lnTo>
                <a:lnTo>
                  <a:pt x="4510" y="640"/>
                </a:lnTo>
                <a:lnTo>
                  <a:pt x="4512" y="640"/>
                </a:lnTo>
                <a:lnTo>
                  <a:pt x="4516" y="642"/>
                </a:lnTo>
                <a:lnTo>
                  <a:pt x="4520" y="650"/>
                </a:lnTo>
                <a:lnTo>
                  <a:pt x="4526" y="660"/>
                </a:lnTo>
                <a:lnTo>
                  <a:pt x="4530" y="676"/>
                </a:lnTo>
                <a:lnTo>
                  <a:pt x="4552" y="746"/>
                </a:lnTo>
                <a:lnTo>
                  <a:pt x="4564" y="780"/>
                </a:lnTo>
                <a:lnTo>
                  <a:pt x="4570" y="792"/>
                </a:lnTo>
                <a:lnTo>
                  <a:pt x="4576" y="800"/>
                </a:lnTo>
                <a:lnTo>
                  <a:pt x="4582" y="804"/>
                </a:lnTo>
                <a:lnTo>
                  <a:pt x="4584" y="802"/>
                </a:lnTo>
                <a:lnTo>
                  <a:pt x="4588" y="800"/>
                </a:lnTo>
                <a:lnTo>
                  <a:pt x="4594" y="792"/>
                </a:lnTo>
                <a:lnTo>
                  <a:pt x="4600" y="776"/>
                </a:lnTo>
                <a:lnTo>
                  <a:pt x="4600" y="776"/>
                </a:lnTo>
                <a:lnTo>
                  <a:pt x="4606" y="750"/>
                </a:lnTo>
                <a:lnTo>
                  <a:pt x="4614" y="710"/>
                </a:lnTo>
                <a:lnTo>
                  <a:pt x="4628" y="604"/>
                </a:lnTo>
                <a:lnTo>
                  <a:pt x="4658" y="330"/>
                </a:lnTo>
                <a:lnTo>
                  <a:pt x="4674" y="196"/>
                </a:lnTo>
                <a:lnTo>
                  <a:pt x="4688" y="88"/>
                </a:lnTo>
                <a:lnTo>
                  <a:pt x="4696" y="46"/>
                </a:lnTo>
                <a:lnTo>
                  <a:pt x="4702" y="18"/>
                </a:lnTo>
                <a:lnTo>
                  <a:pt x="4706" y="10"/>
                </a:lnTo>
                <a:lnTo>
                  <a:pt x="4708" y="4"/>
                </a:lnTo>
                <a:lnTo>
                  <a:pt x="4712" y="2"/>
                </a:lnTo>
                <a:lnTo>
                  <a:pt x="4714" y="6"/>
                </a:lnTo>
                <a:lnTo>
                  <a:pt x="4714" y="6"/>
                </a:lnTo>
                <a:lnTo>
                  <a:pt x="4718" y="14"/>
                </a:lnTo>
                <a:lnTo>
                  <a:pt x="4720" y="26"/>
                </a:lnTo>
                <a:lnTo>
                  <a:pt x="4724" y="64"/>
                </a:lnTo>
                <a:lnTo>
                  <a:pt x="4730" y="118"/>
                </a:lnTo>
                <a:lnTo>
                  <a:pt x="4734" y="184"/>
                </a:lnTo>
                <a:lnTo>
                  <a:pt x="4744" y="348"/>
                </a:lnTo>
                <a:lnTo>
                  <a:pt x="4752" y="532"/>
                </a:lnTo>
                <a:lnTo>
                  <a:pt x="4768" y="896"/>
                </a:lnTo>
                <a:lnTo>
                  <a:pt x="4776" y="1034"/>
                </a:lnTo>
                <a:lnTo>
                  <a:pt x="4778" y="1082"/>
                </a:lnTo>
                <a:lnTo>
                  <a:pt x="4782" y="1116"/>
                </a:lnTo>
                <a:lnTo>
                  <a:pt x="4782" y="1116"/>
                </a:lnTo>
                <a:lnTo>
                  <a:pt x="4786" y="1136"/>
                </a:lnTo>
                <a:lnTo>
                  <a:pt x="4788" y="1144"/>
                </a:lnTo>
                <a:lnTo>
                  <a:pt x="4790" y="1144"/>
                </a:lnTo>
                <a:lnTo>
                  <a:pt x="4792" y="1142"/>
                </a:lnTo>
                <a:lnTo>
                  <a:pt x="4796" y="1132"/>
                </a:lnTo>
                <a:lnTo>
                  <a:pt x="4800" y="1092"/>
                </a:lnTo>
                <a:lnTo>
                  <a:pt x="4806" y="1032"/>
                </a:lnTo>
                <a:lnTo>
                  <a:pt x="4816" y="894"/>
                </a:lnTo>
                <a:lnTo>
                  <a:pt x="4822" y="836"/>
                </a:lnTo>
                <a:lnTo>
                  <a:pt x="4828" y="800"/>
                </a:lnTo>
                <a:lnTo>
                  <a:pt x="4828" y="800"/>
                </a:lnTo>
                <a:lnTo>
                  <a:pt x="4832" y="780"/>
                </a:lnTo>
                <a:lnTo>
                  <a:pt x="4838" y="768"/>
                </a:lnTo>
                <a:lnTo>
                  <a:pt x="4844" y="762"/>
                </a:lnTo>
                <a:lnTo>
                  <a:pt x="4848" y="760"/>
                </a:lnTo>
                <a:lnTo>
                  <a:pt x="4854" y="758"/>
                </a:lnTo>
                <a:lnTo>
                  <a:pt x="4860" y="754"/>
                </a:lnTo>
                <a:lnTo>
                  <a:pt x="4866" y="746"/>
                </a:lnTo>
                <a:lnTo>
                  <a:pt x="4872" y="732"/>
                </a:lnTo>
                <a:lnTo>
                  <a:pt x="4872" y="732"/>
                </a:lnTo>
                <a:lnTo>
                  <a:pt x="4880" y="708"/>
                </a:lnTo>
                <a:lnTo>
                  <a:pt x="4888" y="674"/>
                </a:lnTo>
                <a:lnTo>
                  <a:pt x="4904" y="598"/>
                </a:lnTo>
                <a:lnTo>
                  <a:pt x="4912" y="560"/>
                </a:lnTo>
                <a:lnTo>
                  <a:pt x="4922" y="530"/>
                </a:lnTo>
                <a:lnTo>
                  <a:pt x="4926" y="518"/>
                </a:lnTo>
                <a:lnTo>
                  <a:pt x="4930" y="510"/>
                </a:lnTo>
                <a:lnTo>
                  <a:pt x="4936" y="506"/>
                </a:lnTo>
                <a:lnTo>
                  <a:pt x="4940" y="504"/>
                </a:lnTo>
                <a:lnTo>
                  <a:pt x="4940" y="504"/>
                </a:lnTo>
                <a:lnTo>
                  <a:pt x="4946" y="508"/>
                </a:lnTo>
                <a:lnTo>
                  <a:pt x="4950" y="516"/>
                </a:lnTo>
                <a:lnTo>
                  <a:pt x="4962" y="544"/>
                </a:lnTo>
                <a:lnTo>
                  <a:pt x="4972" y="582"/>
                </a:lnTo>
                <a:lnTo>
                  <a:pt x="4984" y="628"/>
                </a:lnTo>
                <a:lnTo>
                  <a:pt x="5008" y="718"/>
                </a:lnTo>
                <a:lnTo>
                  <a:pt x="5020" y="754"/>
                </a:lnTo>
                <a:lnTo>
                  <a:pt x="5026" y="766"/>
                </a:lnTo>
                <a:lnTo>
                  <a:pt x="5032" y="776"/>
                </a:lnTo>
                <a:lnTo>
                  <a:pt x="5032" y="776"/>
                </a:lnTo>
                <a:lnTo>
                  <a:pt x="5036" y="784"/>
                </a:lnTo>
                <a:lnTo>
                  <a:pt x="5042" y="788"/>
                </a:lnTo>
                <a:lnTo>
                  <a:pt x="5048" y="790"/>
                </a:lnTo>
                <a:lnTo>
                  <a:pt x="5054" y="790"/>
                </a:lnTo>
                <a:lnTo>
                  <a:pt x="5058" y="790"/>
                </a:lnTo>
                <a:lnTo>
                  <a:pt x="5064" y="788"/>
                </a:lnTo>
                <a:lnTo>
                  <a:pt x="5076" y="780"/>
                </a:lnTo>
                <a:lnTo>
                  <a:pt x="5098" y="762"/>
                </a:lnTo>
                <a:lnTo>
                  <a:pt x="5110" y="756"/>
                </a:lnTo>
                <a:lnTo>
                  <a:pt x="5116" y="754"/>
                </a:lnTo>
                <a:lnTo>
                  <a:pt x="5122" y="754"/>
                </a:lnTo>
                <a:lnTo>
                  <a:pt x="5122" y="754"/>
                </a:lnTo>
                <a:lnTo>
                  <a:pt x="5150" y="756"/>
                </a:lnTo>
                <a:lnTo>
                  <a:pt x="5182" y="762"/>
                </a:lnTo>
                <a:lnTo>
                  <a:pt x="5212" y="770"/>
                </a:lnTo>
                <a:lnTo>
                  <a:pt x="5236" y="776"/>
                </a:lnTo>
              </a:path>
            </a:pathLst>
          </a:custGeom>
          <a:noFill/>
          <a:ln w="28575" cmpd="sng">
            <a:solidFill>
              <a:srgbClr val="FFFFE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
                                        </p:tgtEl>
                                        <p:attrNameLst>
                                          <p:attrName>style.visibility</p:attrName>
                                        </p:attrNameLst>
                                      </p:cBhvr>
                                      <p:to>
                                        <p:strVal val="visible"/>
                                      </p:to>
                                    </p:set>
                                    <p:animEffect transition="in" filter="wipe(left)">
                                      <p:cBhvr>
                                        <p:cTn id="7" dur="500"/>
                                        <p:tgtEl>
                                          <p:spTgt spid="1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 grpId="0" animBg="1"/>
    </p:bldLst>
  </p:timing>
  <p:txStyles>
    <p:titleStyle>
      <a:lvl1pPr algn="ctr" rtl="0" fontAlgn="base">
        <a:spcBef>
          <a:spcPct val="0"/>
        </a:spcBef>
        <a:spcAft>
          <a:spcPct val="0"/>
        </a:spcAft>
        <a:defRPr sz="4400">
          <a:solidFill>
            <a:srgbClr val="FFFFCC"/>
          </a:solidFill>
          <a:latin typeface="+mj-lt"/>
          <a:ea typeface="+mj-ea"/>
          <a:cs typeface="+mj-cs"/>
        </a:defRPr>
      </a:lvl1pPr>
      <a:lvl2pPr algn="ctr" rtl="0" fontAlgn="base">
        <a:spcBef>
          <a:spcPct val="0"/>
        </a:spcBef>
        <a:spcAft>
          <a:spcPct val="0"/>
        </a:spcAft>
        <a:defRPr sz="4400">
          <a:solidFill>
            <a:srgbClr val="FFFFCC"/>
          </a:solidFill>
          <a:latin typeface="Arial" charset="0"/>
        </a:defRPr>
      </a:lvl2pPr>
      <a:lvl3pPr algn="ctr" rtl="0" fontAlgn="base">
        <a:spcBef>
          <a:spcPct val="0"/>
        </a:spcBef>
        <a:spcAft>
          <a:spcPct val="0"/>
        </a:spcAft>
        <a:defRPr sz="4400">
          <a:solidFill>
            <a:srgbClr val="FFFFCC"/>
          </a:solidFill>
          <a:latin typeface="Arial" charset="0"/>
        </a:defRPr>
      </a:lvl3pPr>
      <a:lvl4pPr algn="ctr" rtl="0" fontAlgn="base">
        <a:spcBef>
          <a:spcPct val="0"/>
        </a:spcBef>
        <a:spcAft>
          <a:spcPct val="0"/>
        </a:spcAft>
        <a:defRPr sz="4400">
          <a:solidFill>
            <a:srgbClr val="FFFFCC"/>
          </a:solidFill>
          <a:latin typeface="Arial" charset="0"/>
        </a:defRPr>
      </a:lvl4pPr>
      <a:lvl5pPr algn="ctr" rtl="0" fontAlgn="base">
        <a:spcBef>
          <a:spcPct val="0"/>
        </a:spcBef>
        <a:spcAft>
          <a:spcPct val="0"/>
        </a:spcAft>
        <a:defRPr sz="4400">
          <a:solidFill>
            <a:srgbClr val="FFFFCC"/>
          </a:solidFill>
          <a:latin typeface="Arial" charset="0"/>
        </a:defRPr>
      </a:lvl5pPr>
      <a:lvl6pPr marL="457200" algn="ctr" rtl="0" fontAlgn="base">
        <a:spcBef>
          <a:spcPct val="0"/>
        </a:spcBef>
        <a:spcAft>
          <a:spcPct val="0"/>
        </a:spcAft>
        <a:defRPr sz="4400">
          <a:solidFill>
            <a:srgbClr val="FFFFCC"/>
          </a:solidFill>
          <a:latin typeface="Arial" charset="0"/>
        </a:defRPr>
      </a:lvl6pPr>
      <a:lvl7pPr marL="914400" algn="ctr" rtl="0" fontAlgn="base">
        <a:spcBef>
          <a:spcPct val="0"/>
        </a:spcBef>
        <a:spcAft>
          <a:spcPct val="0"/>
        </a:spcAft>
        <a:defRPr sz="4400">
          <a:solidFill>
            <a:srgbClr val="FFFFCC"/>
          </a:solidFill>
          <a:latin typeface="Arial" charset="0"/>
        </a:defRPr>
      </a:lvl7pPr>
      <a:lvl8pPr marL="1371600" algn="ctr" rtl="0" fontAlgn="base">
        <a:spcBef>
          <a:spcPct val="0"/>
        </a:spcBef>
        <a:spcAft>
          <a:spcPct val="0"/>
        </a:spcAft>
        <a:defRPr sz="4400">
          <a:solidFill>
            <a:srgbClr val="FFFFCC"/>
          </a:solidFill>
          <a:latin typeface="Arial" charset="0"/>
        </a:defRPr>
      </a:lvl8pPr>
      <a:lvl9pPr marL="1828800" algn="ctr" rtl="0" fontAlgn="base">
        <a:spcBef>
          <a:spcPct val="0"/>
        </a:spcBef>
        <a:spcAft>
          <a:spcPct val="0"/>
        </a:spcAft>
        <a:defRPr sz="4400">
          <a:solidFill>
            <a:srgbClr val="FFFFCC"/>
          </a:solidFill>
          <a:latin typeface="Arial" charset="0"/>
        </a:defRPr>
      </a:lvl9pPr>
    </p:titleStyle>
    <p:bodyStyle>
      <a:lvl1pPr marL="342900" indent="-342900" algn="l" rtl="0" fontAlgn="base">
        <a:spcBef>
          <a:spcPct val="20000"/>
        </a:spcBef>
        <a:spcAft>
          <a:spcPct val="0"/>
        </a:spcAft>
        <a:buChar char="•"/>
        <a:defRPr sz="3200">
          <a:solidFill>
            <a:srgbClr val="FFFFCC"/>
          </a:solidFill>
          <a:latin typeface="+mn-lt"/>
          <a:ea typeface="+mn-ea"/>
          <a:cs typeface="+mn-cs"/>
        </a:defRPr>
      </a:lvl1pPr>
      <a:lvl2pPr marL="742950" indent="-285750" algn="l" rtl="0" fontAlgn="base">
        <a:spcBef>
          <a:spcPct val="20000"/>
        </a:spcBef>
        <a:spcAft>
          <a:spcPct val="0"/>
        </a:spcAft>
        <a:buChar char="–"/>
        <a:defRPr sz="2800">
          <a:solidFill>
            <a:srgbClr val="FFFFCC"/>
          </a:solidFill>
          <a:latin typeface="+mn-lt"/>
        </a:defRPr>
      </a:lvl2pPr>
      <a:lvl3pPr marL="1143000" indent="-228600" algn="l" rtl="0" fontAlgn="base">
        <a:spcBef>
          <a:spcPct val="20000"/>
        </a:spcBef>
        <a:spcAft>
          <a:spcPct val="0"/>
        </a:spcAft>
        <a:buChar char="•"/>
        <a:defRPr sz="2400">
          <a:solidFill>
            <a:srgbClr val="FFFFCC"/>
          </a:solidFill>
          <a:latin typeface="+mn-lt"/>
        </a:defRPr>
      </a:lvl3pPr>
      <a:lvl4pPr marL="1600200" indent="-228600" algn="l" rtl="0" fontAlgn="base">
        <a:spcBef>
          <a:spcPct val="20000"/>
        </a:spcBef>
        <a:spcAft>
          <a:spcPct val="0"/>
        </a:spcAft>
        <a:buChar char="–"/>
        <a:defRPr sz="2000">
          <a:solidFill>
            <a:srgbClr val="FFFFCC"/>
          </a:solidFill>
          <a:latin typeface="+mn-lt"/>
        </a:defRPr>
      </a:lvl4pPr>
      <a:lvl5pPr marL="2057400" indent="-228600" algn="l" rtl="0" fontAlgn="base">
        <a:spcBef>
          <a:spcPct val="20000"/>
        </a:spcBef>
        <a:spcAft>
          <a:spcPct val="0"/>
        </a:spcAft>
        <a:buChar char="»"/>
        <a:defRPr sz="2000">
          <a:solidFill>
            <a:srgbClr val="FFFFCC"/>
          </a:solidFill>
          <a:latin typeface="+mn-lt"/>
        </a:defRPr>
      </a:lvl5pPr>
      <a:lvl6pPr marL="2514600" indent="-228600" algn="l" rtl="0" fontAlgn="base">
        <a:spcBef>
          <a:spcPct val="20000"/>
        </a:spcBef>
        <a:spcAft>
          <a:spcPct val="0"/>
        </a:spcAft>
        <a:buChar char="»"/>
        <a:defRPr sz="2000">
          <a:solidFill>
            <a:srgbClr val="FFFFCC"/>
          </a:solidFill>
          <a:latin typeface="+mn-lt"/>
        </a:defRPr>
      </a:lvl6pPr>
      <a:lvl7pPr marL="2971800" indent="-228600" algn="l" rtl="0" fontAlgn="base">
        <a:spcBef>
          <a:spcPct val="20000"/>
        </a:spcBef>
        <a:spcAft>
          <a:spcPct val="0"/>
        </a:spcAft>
        <a:buChar char="»"/>
        <a:defRPr sz="2000">
          <a:solidFill>
            <a:srgbClr val="FFFFCC"/>
          </a:solidFill>
          <a:latin typeface="+mn-lt"/>
        </a:defRPr>
      </a:lvl7pPr>
      <a:lvl8pPr marL="3429000" indent="-228600" algn="l" rtl="0" fontAlgn="base">
        <a:spcBef>
          <a:spcPct val="20000"/>
        </a:spcBef>
        <a:spcAft>
          <a:spcPct val="0"/>
        </a:spcAft>
        <a:buChar char="»"/>
        <a:defRPr sz="2000">
          <a:solidFill>
            <a:srgbClr val="FFFFCC"/>
          </a:solidFill>
          <a:latin typeface="+mn-lt"/>
        </a:defRPr>
      </a:lvl8pPr>
      <a:lvl9pPr marL="3886200" indent="-228600" algn="l" rtl="0" fontAlgn="base">
        <a:spcBef>
          <a:spcPct val="20000"/>
        </a:spcBef>
        <a:spcAft>
          <a:spcPct val="0"/>
        </a:spcAft>
        <a:buChar char="»"/>
        <a:defRPr sz="2000">
          <a:solidFill>
            <a:srgbClr val="FFFF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p:txBody>
          <a:bodyPr/>
          <a:lstStyle/>
          <a:p>
            <a:r>
              <a:rPr lang="en-GB" dirty="0" err="1" smtClean="0">
                <a:solidFill>
                  <a:srgbClr val="FFFFFF"/>
                </a:solidFill>
              </a:rPr>
              <a:t>Cardiotocographic</a:t>
            </a:r>
            <a:r>
              <a:rPr lang="en-GB" dirty="0" smtClean="0">
                <a:solidFill>
                  <a:srgbClr val="FFFFFF"/>
                </a:solidFill>
              </a:rPr>
              <a:t> Data</a:t>
            </a:r>
            <a:r>
              <a:rPr lang="en-GB" dirty="0">
                <a:solidFill>
                  <a:srgbClr val="FFFFFF"/>
                </a:solidFill>
              </a:rPr>
              <a:t/>
            </a:r>
            <a:br>
              <a:rPr lang="en-GB" dirty="0">
                <a:solidFill>
                  <a:srgbClr val="FFFFFF"/>
                </a:solidFill>
              </a:rPr>
            </a:br>
            <a:endParaRPr lang="en-US" sz="1600" dirty="0">
              <a:solidFill>
                <a:srgbClr val="FFFFFF"/>
              </a:solidFill>
            </a:endParaRPr>
          </a:p>
        </p:txBody>
      </p:sp>
      <p:sp>
        <p:nvSpPr>
          <p:cNvPr id="7175" name="Rectangle 7"/>
          <p:cNvSpPr>
            <a:spLocks noGrp="1" noChangeArrowheads="1"/>
          </p:cNvSpPr>
          <p:nvPr>
            <p:ph type="subTitle" idx="1"/>
          </p:nvPr>
        </p:nvSpPr>
        <p:spPr>
          <a:xfrm>
            <a:off x="1439652" y="5013176"/>
            <a:ext cx="6400800" cy="1079500"/>
          </a:xfrm>
        </p:spPr>
        <p:txBody>
          <a:bodyPr/>
          <a:lstStyle/>
          <a:p>
            <a:r>
              <a:rPr lang="en-GB" dirty="0" err="1" smtClean="0">
                <a:solidFill>
                  <a:srgbClr val="FFFFFF"/>
                </a:solidFill>
              </a:rPr>
              <a:t>Farid</a:t>
            </a:r>
            <a:r>
              <a:rPr lang="en-GB" dirty="0" smtClean="0">
                <a:solidFill>
                  <a:srgbClr val="FFFFFF"/>
                </a:solidFill>
              </a:rPr>
              <a:t> </a:t>
            </a:r>
            <a:r>
              <a:rPr lang="en-GB" dirty="0" err="1" smtClean="0">
                <a:solidFill>
                  <a:srgbClr val="FFFFFF"/>
                </a:solidFill>
              </a:rPr>
              <a:t>Laib</a:t>
            </a:r>
            <a:r>
              <a:rPr lang="en-GB" dirty="0" smtClean="0">
                <a:solidFill>
                  <a:srgbClr val="FFFFFF"/>
                </a:solidFill>
              </a:rPr>
              <a:t>, Jimmy </a:t>
            </a:r>
            <a:r>
              <a:rPr lang="en-GB" dirty="0" err="1" smtClean="0">
                <a:solidFill>
                  <a:srgbClr val="FFFFFF"/>
                </a:solidFill>
              </a:rPr>
              <a:t>Gozal</a:t>
            </a:r>
            <a:r>
              <a:rPr lang="en-GB" dirty="0" smtClean="0">
                <a:solidFill>
                  <a:srgbClr val="FFFFFF"/>
                </a:solidFill>
              </a:rPr>
              <a:t>, Allison Windsor, Sergio Salas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uu.sh/dl9fD/4f03cc50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08" y="96404"/>
            <a:ext cx="5409567" cy="25980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976156" y="764704"/>
            <a:ext cx="2988332" cy="369332"/>
          </a:xfrm>
          <a:prstGeom prst="rect">
            <a:avLst/>
          </a:prstGeom>
          <a:noFill/>
        </p:spPr>
        <p:txBody>
          <a:bodyPr wrap="square" rtlCol="0">
            <a:spAutoFit/>
          </a:bodyPr>
          <a:lstStyle/>
          <a:p>
            <a:r>
              <a:rPr lang="en-US" dirty="0" smtClean="0">
                <a:solidFill>
                  <a:srgbClr val="FFFFFF"/>
                </a:solidFill>
              </a:rPr>
              <a:t>CART with 3 categories</a:t>
            </a:r>
            <a:endParaRPr lang="en-US" dirty="0">
              <a:solidFill>
                <a:srgbClr val="FFFFFF"/>
              </a:solidFill>
            </a:endParaRPr>
          </a:p>
        </p:txBody>
      </p:sp>
      <p:sp>
        <p:nvSpPr>
          <p:cNvPr id="5" name="TextBox 4"/>
          <p:cNvSpPr txBox="1"/>
          <p:nvPr/>
        </p:nvSpPr>
        <p:spPr>
          <a:xfrm>
            <a:off x="6084168" y="1292491"/>
            <a:ext cx="2628292" cy="923330"/>
          </a:xfrm>
          <a:prstGeom prst="rect">
            <a:avLst/>
          </a:prstGeom>
          <a:noFill/>
        </p:spPr>
        <p:txBody>
          <a:bodyPr wrap="square" rtlCol="0">
            <a:spAutoFit/>
          </a:bodyPr>
          <a:lstStyle/>
          <a:p>
            <a:r>
              <a:rPr lang="en-US" dirty="0" smtClean="0">
                <a:solidFill>
                  <a:srgbClr val="FFFFFF"/>
                </a:solidFill>
              </a:rPr>
              <a:t>Normal: 100%</a:t>
            </a:r>
          </a:p>
          <a:p>
            <a:r>
              <a:rPr lang="en-US" dirty="0" smtClean="0">
                <a:solidFill>
                  <a:srgbClr val="FFFFFF"/>
                </a:solidFill>
              </a:rPr>
              <a:t>Suspect: 90%</a:t>
            </a:r>
          </a:p>
          <a:p>
            <a:r>
              <a:rPr lang="en-US" dirty="0" smtClean="0">
                <a:solidFill>
                  <a:srgbClr val="FFFFFF"/>
                </a:solidFill>
              </a:rPr>
              <a:t>Pathologic: 89%</a:t>
            </a:r>
            <a:endParaRPr lang="en-US" dirty="0">
              <a:solidFill>
                <a:srgbClr val="FFFFF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852936"/>
            <a:ext cx="6772275" cy="3314700"/>
          </a:xfrm>
          <a:prstGeom prst="rect">
            <a:avLst/>
          </a:prstGeom>
        </p:spPr>
      </p:pic>
    </p:spTree>
    <p:extLst>
      <p:ext uri="{BB962C8B-B14F-4D97-AF65-F5344CB8AC3E}">
        <p14:creationId xmlns:p14="http://schemas.microsoft.com/office/powerpoint/2010/main" val="2828163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uu.sh/dl9wB/bb4abb536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0628"/>
            <a:ext cx="5494665" cy="2520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puu.sh/dlapz/b897919ab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709582"/>
            <a:ext cx="7476610" cy="36820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40152" y="620688"/>
            <a:ext cx="3060340" cy="369332"/>
          </a:xfrm>
          <a:prstGeom prst="rect">
            <a:avLst/>
          </a:prstGeom>
          <a:noFill/>
        </p:spPr>
        <p:txBody>
          <a:bodyPr wrap="square" rtlCol="0">
            <a:spAutoFit/>
          </a:bodyPr>
          <a:lstStyle/>
          <a:p>
            <a:r>
              <a:rPr lang="en-US" dirty="0" smtClean="0">
                <a:solidFill>
                  <a:srgbClr val="FFFFFF"/>
                </a:solidFill>
              </a:rPr>
              <a:t>CART with 2 categories</a:t>
            </a:r>
            <a:endParaRPr lang="en-US" dirty="0">
              <a:solidFill>
                <a:srgbClr val="FFFFFF"/>
              </a:solidFill>
            </a:endParaRPr>
          </a:p>
        </p:txBody>
      </p:sp>
      <p:sp>
        <p:nvSpPr>
          <p:cNvPr id="6" name="TextBox 5"/>
          <p:cNvSpPr txBox="1"/>
          <p:nvPr/>
        </p:nvSpPr>
        <p:spPr>
          <a:xfrm>
            <a:off x="6084168" y="1292491"/>
            <a:ext cx="2628292" cy="646331"/>
          </a:xfrm>
          <a:prstGeom prst="rect">
            <a:avLst/>
          </a:prstGeom>
          <a:noFill/>
        </p:spPr>
        <p:txBody>
          <a:bodyPr wrap="square" rtlCol="0">
            <a:spAutoFit/>
          </a:bodyPr>
          <a:lstStyle/>
          <a:p>
            <a:r>
              <a:rPr lang="en-US" dirty="0" smtClean="0">
                <a:solidFill>
                  <a:srgbClr val="FFFFFF"/>
                </a:solidFill>
              </a:rPr>
              <a:t>Normal: 99%</a:t>
            </a:r>
          </a:p>
          <a:p>
            <a:r>
              <a:rPr lang="en-US" dirty="0" smtClean="0">
                <a:solidFill>
                  <a:srgbClr val="FFFFFF"/>
                </a:solidFill>
              </a:rPr>
              <a:t>Abnormal: 98%</a:t>
            </a:r>
          </a:p>
        </p:txBody>
      </p:sp>
    </p:spTree>
    <p:extLst>
      <p:ext uri="{BB962C8B-B14F-4D97-AF65-F5344CB8AC3E}">
        <p14:creationId xmlns:p14="http://schemas.microsoft.com/office/powerpoint/2010/main" val="2613864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1"/>
          <p:cNvSpPr txBox="1">
            <a:spLocks noGrp="1"/>
          </p:cNvSpPr>
          <p:nvPr>
            <p:ph type="title"/>
          </p:nvPr>
        </p:nvSpPr>
        <p:spPr>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en" sz="3300" b="0" i="0" u="none" strike="noStrike" cap="none" baseline="0" dirty="0">
                <a:solidFill>
                  <a:srgbClr val="FFFFFF"/>
                </a:solidFill>
                <a:ea typeface="Calibri"/>
                <a:cs typeface="Calibri"/>
                <a:sym typeface="Calibri"/>
              </a:rPr>
              <a:t>KNN</a:t>
            </a:r>
          </a:p>
        </p:txBody>
      </p:sp>
      <p:sp>
        <p:nvSpPr>
          <p:cNvPr id="3" name="Shape 112"/>
          <p:cNvSpPr txBox="1">
            <a:spLocks/>
          </p:cNvSpPr>
          <p:nvPr/>
        </p:nvSpPr>
        <p:spPr bwMode="auto">
          <a:xfrm>
            <a:off x="539552" y="1232756"/>
            <a:ext cx="814724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5" tIns="34275" rIns="68575" bIns="34275" numCol="1" anchor="t" anchorCtr="0" compatLnSpc="1">
            <a:prstTxWarp prst="textNoShape">
              <a:avLst/>
            </a:prstTxWarp>
            <a:noAutofit/>
          </a:bodyPr>
          <a:lstStyle>
            <a:lvl1pPr marL="342900" indent="-342900" algn="l" rtl="0" fontAlgn="base">
              <a:spcBef>
                <a:spcPct val="20000"/>
              </a:spcBef>
              <a:spcAft>
                <a:spcPct val="0"/>
              </a:spcAft>
              <a:buChar char="•"/>
              <a:defRPr sz="3200">
                <a:solidFill>
                  <a:srgbClr val="FFFFCC"/>
                </a:solidFill>
                <a:latin typeface="+mn-lt"/>
                <a:ea typeface="+mn-ea"/>
                <a:cs typeface="+mn-cs"/>
              </a:defRPr>
            </a:lvl1pPr>
            <a:lvl2pPr marL="742950" indent="-285750" algn="l" rtl="0" fontAlgn="base">
              <a:spcBef>
                <a:spcPct val="20000"/>
              </a:spcBef>
              <a:spcAft>
                <a:spcPct val="0"/>
              </a:spcAft>
              <a:buChar char="–"/>
              <a:defRPr sz="2800">
                <a:solidFill>
                  <a:srgbClr val="FFFFCC"/>
                </a:solidFill>
                <a:latin typeface="+mn-lt"/>
              </a:defRPr>
            </a:lvl2pPr>
            <a:lvl3pPr marL="1143000" indent="-228600" algn="l" rtl="0" fontAlgn="base">
              <a:spcBef>
                <a:spcPct val="20000"/>
              </a:spcBef>
              <a:spcAft>
                <a:spcPct val="0"/>
              </a:spcAft>
              <a:buChar char="•"/>
              <a:defRPr sz="2400">
                <a:solidFill>
                  <a:srgbClr val="FFFFCC"/>
                </a:solidFill>
                <a:latin typeface="+mn-lt"/>
              </a:defRPr>
            </a:lvl3pPr>
            <a:lvl4pPr marL="1600200" indent="-228600" algn="l" rtl="0" fontAlgn="base">
              <a:spcBef>
                <a:spcPct val="20000"/>
              </a:spcBef>
              <a:spcAft>
                <a:spcPct val="0"/>
              </a:spcAft>
              <a:buChar char="–"/>
              <a:defRPr sz="2000">
                <a:solidFill>
                  <a:srgbClr val="FFFFCC"/>
                </a:solidFill>
                <a:latin typeface="+mn-lt"/>
              </a:defRPr>
            </a:lvl4pPr>
            <a:lvl5pPr marL="2057400" indent="-228600" algn="l" rtl="0" fontAlgn="base">
              <a:spcBef>
                <a:spcPct val="20000"/>
              </a:spcBef>
              <a:spcAft>
                <a:spcPct val="0"/>
              </a:spcAft>
              <a:buChar char="»"/>
              <a:defRPr sz="2000">
                <a:solidFill>
                  <a:srgbClr val="FFFFCC"/>
                </a:solidFill>
                <a:latin typeface="+mn-lt"/>
              </a:defRPr>
            </a:lvl5pPr>
            <a:lvl6pPr marL="2514600" indent="-228600" algn="l" rtl="0" fontAlgn="base">
              <a:spcBef>
                <a:spcPct val="20000"/>
              </a:spcBef>
              <a:spcAft>
                <a:spcPct val="0"/>
              </a:spcAft>
              <a:buChar char="»"/>
              <a:defRPr sz="2000">
                <a:solidFill>
                  <a:srgbClr val="FFFFCC"/>
                </a:solidFill>
                <a:latin typeface="+mn-lt"/>
              </a:defRPr>
            </a:lvl6pPr>
            <a:lvl7pPr marL="2971800" indent="-228600" algn="l" rtl="0" fontAlgn="base">
              <a:spcBef>
                <a:spcPct val="20000"/>
              </a:spcBef>
              <a:spcAft>
                <a:spcPct val="0"/>
              </a:spcAft>
              <a:buChar char="»"/>
              <a:defRPr sz="2000">
                <a:solidFill>
                  <a:srgbClr val="FFFFCC"/>
                </a:solidFill>
                <a:latin typeface="+mn-lt"/>
              </a:defRPr>
            </a:lvl7pPr>
            <a:lvl8pPr marL="3429000" indent="-228600" algn="l" rtl="0" fontAlgn="base">
              <a:spcBef>
                <a:spcPct val="20000"/>
              </a:spcBef>
              <a:spcAft>
                <a:spcPct val="0"/>
              </a:spcAft>
              <a:buChar char="»"/>
              <a:defRPr sz="2000">
                <a:solidFill>
                  <a:srgbClr val="FFFFCC"/>
                </a:solidFill>
                <a:latin typeface="+mn-lt"/>
              </a:defRPr>
            </a:lvl8pPr>
            <a:lvl9pPr marL="3886200" indent="-228600" algn="l" rtl="0" fontAlgn="base">
              <a:spcBef>
                <a:spcPct val="20000"/>
              </a:spcBef>
              <a:spcAft>
                <a:spcPct val="0"/>
              </a:spcAft>
              <a:buChar char="»"/>
              <a:defRPr sz="2000">
                <a:solidFill>
                  <a:srgbClr val="FFFFCC"/>
                </a:solidFill>
                <a:latin typeface="+mn-lt"/>
              </a:defRPr>
            </a:lvl9pPr>
          </a:lstStyle>
          <a:p>
            <a:pPr marL="177800" indent="-171450">
              <a:lnSpc>
                <a:spcPct val="90000"/>
              </a:lnSpc>
              <a:spcBef>
                <a:spcPts val="0"/>
              </a:spcBef>
              <a:buClr>
                <a:schemeClr val="dk1"/>
              </a:buClr>
              <a:buSzPct val="100000"/>
              <a:buFont typeface="Calibri"/>
              <a:buChar char="•"/>
            </a:pPr>
            <a:r>
              <a:rPr lang="en-US" sz="2300" kern="0" dirty="0" smtClean="0">
                <a:solidFill>
                  <a:srgbClr val="FFFFFF"/>
                </a:solidFill>
                <a:latin typeface="+mj-lt"/>
                <a:ea typeface="Calibri"/>
                <a:cs typeface="Calibri"/>
                <a:sym typeface="Calibri"/>
              </a:rPr>
              <a:t>Excluded 15 variables:</a:t>
            </a:r>
          </a:p>
          <a:p>
            <a:pPr lvl="1">
              <a:lnSpc>
                <a:spcPct val="90000"/>
              </a:lnSpc>
              <a:spcBef>
                <a:spcPts val="0"/>
              </a:spcBef>
              <a:buClr>
                <a:schemeClr val="dk1"/>
              </a:buClr>
              <a:buSzPct val="100000"/>
              <a:buFont typeface="Calibri"/>
              <a:buChar char="•"/>
            </a:pPr>
            <a:r>
              <a:rPr lang="en-US" sz="2300" kern="0" dirty="0" smtClean="0">
                <a:solidFill>
                  <a:srgbClr val="FFFFFF"/>
                </a:solidFill>
                <a:latin typeface="+mj-lt"/>
                <a:ea typeface="Calibri"/>
                <a:cs typeface="Calibri"/>
                <a:sym typeface="Calibri"/>
              </a:rPr>
              <a:t>Categorical Variables</a:t>
            </a:r>
          </a:p>
          <a:p>
            <a:pPr lvl="1">
              <a:lnSpc>
                <a:spcPct val="90000"/>
              </a:lnSpc>
              <a:spcBef>
                <a:spcPts val="0"/>
              </a:spcBef>
              <a:buClr>
                <a:schemeClr val="dk1"/>
              </a:buClr>
              <a:buSzPct val="100000"/>
              <a:buFont typeface="Calibri"/>
              <a:buChar char="•"/>
            </a:pPr>
            <a:r>
              <a:rPr lang="en-US" sz="2300" kern="0" dirty="0" smtClean="0">
                <a:solidFill>
                  <a:srgbClr val="FFFFFF"/>
                </a:solidFill>
                <a:latin typeface="+mj-lt"/>
                <a:ea typeface="Calibri"/>
                <a:cs typeface="Calibri"/>
                <a:sym typeface="Calibri"/>
              </a:rPr>
              <a:t>Exploratory Analysis</a:t>
            </a:r>
          </a:p>
          <a:p>
            <a:pPr lvl="1">
              <a:lnSpc>
                <a:spcPct val="90000"/>
              </a:lnSpc>
              <a:spcBef>
                <a:spcPts val="0"/>
              </a:spcBef>
              <a:buClr>
                <a:schemeClr val="dk1"/>
              </a:buClr>
              <a:buSzPct val="100000"/>
              <a:buFont typeface="Calibri"/>
              <a:buChar char="•"/>
            </a:pPr>
            <a:endParaRPr lang="en-US" sz="2300" kern="0" dirty="0" smtClean="0">
              <a:solidFill>
                <a:srgbClr val="FFFFFF"/>
              </a:solidFill>
              <a:latin typeface="+mj-lt"/>
              <a:ea typeface="Calibri"/>
              <a:cs typeface="Calibri"/>
              <a:sym typeface="Calibri"/>
            </a:endParaRPr>
          </a:p>
          <a:p>
            <a:pPr marL="177800" indent="-171450">
              <a:lnSpc>
                <a:spcPct val="90000"/>
              </a:lnSpc>
              <a:spcBef>
                <a:spcPts val="0"/>
              </a:spcBef>
              <a:buClr>
                <a:schemeClr val="dk1"/>
              </a:buClr>
              <a:buSzPct val="100000"/>
              <a:buFont typeface="Arial"/>
              <a:buChar char="•"/>
            </a:pPr>
            <a:r>
              <a:rPr lang="en-US" sz="2300" kern="0" dirty="0" smtClean="0">
                <a:solidFill>
                  <a:srgbClr val="FFFFFF"/>
                </a:solidFill>
                <a:latin typeface="+mj-lt"/>
                <a:ea typeface="Calibri"/>
                <a:cs typeface="Calibri"/>
                <a:sym typeface="Calibri"/>
              </a:rPr>
              <a:t>K=1</a:t>
            </a:r>
          </a:p>
          <a:p>
            <a:pPr marL="520700" lvl="1" indent="-177800">
              <a:lnSpc>
                <a:spcPct val="90000"/>
              </a:lnSpc>
              <a:spcBef>
                <a:spcPts val="400"/>
              </a:spcBef>
              <a:buClr>
                <a:schemeClr val="dk1"/>
              </a:buClr>
              <a:buSzPct val="100000"/>
              <a:buFont typeface="Arial"/>
              <a:buChar char="•"/>
            </a:pPr>
            <a:r>
              <a:rPr lang="en-US" sz="2300" kern="0" dirty="0" smtClean="0">
                <a:solidFill>
                  <a:srgbClr val="FFFFFF"/>
                </a:solidFill>
                <a:latin typeface="+mj-lt"/>
                <a:ea typeface="Calibri"/>
                <a:cs typeface="Calibri"/>
                <a:sym typeface="Calibri"/>
              </a:rPr>
              <a:t>The amount of information used to classify each observation was minimal</a:t>
            </a:r>
          </a:p>
          <a:p>
            <a:pPr marL="520700" lvl="1" indent="-177800">
              <a:lnSpc>
                <a:spcPct val="90000"/>
              </a:lnSpc>
              <a:spcBef>
                <a:spcPts val="400"/>
              </a:spcBef>
              <a:buClr>
                <a:schemeClr val="dk1"/>
              </a:buClr>
              <a:buSzPct val="100000"/>
              <a:buFont typeface="Arial"/>
              <a:buChar char="•"/>
            </a:pPr>
            <a:r>
              <a:rPr lang="en-US" sz="2300" kern="0" dirty="0" smtClean="0">
                <a:solidFill>
                  <a:srgbClr val="FFFFFF"/>
                </a:solidFill>
                <a:latin typeface="+mj-lt"/>
                <a:ea typeface="Calibri"/>
                <a:cs typeface="Calibri"/>
                <a:sym typeface="Calibri"/>
              </a:rPr>
              <a:t> </a:t>
            </a:r>
          </a:p>
          <a:p>
            <a:pPr marL="177800" indent="-171450">
              <a:lnSpc>
                <a:spcPct val="90000"/>
              </a:lnSpc>
              <a:spcBef>
                <a:spcPts val="800"/>
              </a:spcBef>
              <a:buClr>
                <a:schemeClr val="dk1"/>
              </a:buClr>
              <a:buSzPct val="100000"/>
              <a:buFont typeface="Arial"/>
              <a:buChar char="•"/>
            </a:pPr>
            <a:r>
              <a:rPr lang="en-US" sz="2300" kern="0" dirty="0" smtClean="0">
                <a:solidFill>
                  <a:srgbClr val="FFFFFF"/>
                </a:solidFill>
                <a:latin typeface="+mj-lt"/>
                <a:ea typeface="Calibri"/>
                <a:cs typeface="Calibri"/>
                <a:sym typeface="Calibri"/>
              </a:rPr>
              <a:t>99.3% Classification Rate: 3 </a:t>
            </a:r>
            <a:r>
              <a:rPr lang="en-US" sz="2300" kern="0" dirty="0" smtClean="0">
                <a:solidFill>
                  <a:srgbClr val="FFFFFF"/>
                </a:solidFill>
                <a:latin typeface="+mj-lt"/>
                <a:ea typeface="Calibri"/>
                <a:cs typeface="Calibri"/>
                <a:sym typeface="Calibri"/>
              </a:rPr>
              <a:t>Classifications</a:t>
            </a:r>
            <a:endParaRPr lang="en-US" sz="2300" kern="0" dirty="0" smtClean="0">
              <a:solidFill>
                <a:srgbClr val="FFFFFF"/>
              </a:solidFill>
              <a:latin typeface="+mj-lt"/>
              <a:ea typeface="Calibri"/>
              <a:cs typeface="Calibri"/>
              <a:sym typeface="Calibri"/>
            </a:endParaRPr>
          </a:p>
          <a:p>
            <a:pPr marL="177800" indent="-171450">
              <a:lnSpc>
                <a:spcPct val="90000"/>
              </a:lnSpc>
              <a:spcBef>
                <a:spcPts val="800"/>
              </a:spcBef>
              <a:buClr>
                <a:schemeClr val="dk1"/>
              </a:buClr>
              <a:buSzPct val="100000"/>
              <a:buFont typeface="Arial"/>
              <a:buChar char="•"/>
            </a:pPr>
            <a:r>
              <a:rPr lang="en-US" sz="2300" kern="0" dirty="0" smtClean="0">
                <a:solidFill>
                  <a:srgbClr val="FFFFFF"/>
                </a:solidFill>
                <a:latin typeface="+mj-lt"/>
                <a:ea typeface="Calibri"/>
                <a:cs typeface="Calibri"/>
                <a:sym typeface="Calibri"/>
              </a:rPr>
              <a:t>99.53% Classification Rate: 2 </a:t>
            </a:r>
            <a:r>
              <a:rPr lang="en-US" sz="2300" kern="0" dirty="0" smtClean="0">
                <a:solidFill>
                  <a:srgbClr val="FFFFFF"/>
                </a:solidFill>
                <a:latin typeface="+mj-lt"/>
                <a:ea typeface="Calibri"/>
                <a:cs typeface="Calibri"/>
                <a:sym typeface="Calibri"/>
              </a:rPr>
              <a:t>Classifications</a:t>
            </a:r>
            <a:r>
              <a:rPr lang="en-US" sz="2300" kern="0" dirty="0" smtClean="0">
                <a:solidFill>
                  <a:srgbClr val="FFFFFF"/>
                </a:solidFill>
                <a:latin typeface="+mj-lt"/>
                <a:ea typeface="Calibri"/>
                <a:cs typeface="Calibri"/>
                <a:sym typeface="Calibri"/>
              </a:rPr>
              <a:t> </a:t>
            </a:r>
            <a:endParaRPr lang="en-US" sz="2300" kern="0" dirty="0">
              <a:solidFill>
                <a:srgbClr val="FFFFFF"/>
              </a:solidFill>
              <a:latin typeface="+mj-lt"/>
              <a:ea typeface="Calibri"/>
              <a:cs typeface="Calibri"/>
              <a:sym typeface="Calibri"/>
            </a:endParaRPr>
          </a:p>
          <a:p>
            <a:pPr marL="177800" indent="-171450">
              <a:lnSpc>
                <a:spcPct val="90000"/>
              </a:lnSpc>
              <a:spcBef>
                <a:spcPts val="800"/>
              </a:spcBef>
              <a:buClr>
                <a:schemeClr val="dk1"/>
              </a:buClr>
              <a:buSzPct val="100000"/>
              <a:buFont typeface="Arial"/>
              <a:buChar char="•"/>
            </a:pPr>
            <a:endParaRPr lang="en-US" sz="2300" kern="0" dirty="0" smtClean="0">
              <a:solidFill>
                <a:srgbClr val="FFFFFF"/>
              </a:solidFill>
              <a:latin typeface="+mj-lt"/>
              <a:ea typeface="Calibri"/>
              <a:cs typeface="Calibri"/>
              <a:sym typeface="Calibri"/>
            </a:endParaRPr>
          </a:p>
          <a:p>
            <a:pPr marL="177800" indent="-171450">
              <a:lnSpc>
                <a:spcPct val="90000"/>
              </a:lnSpc>
              <a:spcBef>
                <a:spcPts val="800"/>
              </a:spcBef>
              <a:buClr>
                <a:schemeClr val="dk1"/>
              </a:buClr>
              <a:buSzPct val="100000"/>
              <a:buFont typeface="Arial"/>
              <a:buChar char="•"/>
            </a:pPr>
            <a:r>
              <a:rPr lang="en-US" sz="2300" kern="0" dirty="0" smtClean="0">
                <a:solidFill>
                  <a:srgbClr val="FFFFFF"/>
                </a:solidFill>
                <a:latin typeface="+mj-lt"/>
                <a:ea typeface="Calibri"/>
                <a:cs typeface="Calibri"/>
                <a:sym typeface="Calibri"/>
              </a:rPr>
              <a:t>Important to have an extremely high classification rate</a:t>
            </a:r>
          </a:p>
          <a:p>
            <a:pPr marL="177800" indent="-38100">
              <a:lnSpc>
                <a:spcPct val="90000"/>
              </a:lnSpc>
              <a:spcBef>
                <a:spcPts val="800"/>
              </a:spcBef>
              <a:buClr>
                <a:schemeClr val="dk1"/>
              </a:buClr>
              <a:buFont typeface="Arial"/>
              <a:buNone/>
            </a:pPr>
            <a:endParaRPr lang="en-US" sz="2100" kern="0" dirty="0" smtClean="0">
              <a:solidFill>
                <a:schemeClr val="dk1"/>
              </a:solidFill>
              <a:latin typeface="Calibri"/>
              <a:ea typeface="Calibri"/>
              <a:cs typeface="Calibri"/>
              <a:sym typeface="Calibri"/>
            </a:endParaRPr>
          </a:p>
          <a:p>
            <a:pPr marL="177800" indent="-38100">
              <a:lnSpc>
                <a:spcPct val="90000"/>
              </a:lnSpc>
              <a:spcBef>
                <a:spcPts val="800"/>
              </a:spcBef>
              <a:buClr>
                <a:schemeClr val="dk1"/>
              </a:buClr>
              <a:buFont typeface="Arial"/>
              <a:buNone/>
            </a:pPr>
            <a:endParaRPr lang="en-US" sz="2100" kern="0" dirty="0" smtClean="0">
              <a:solidFill>
                <a:schemeClr val="dk1"/>
              </a:solidFill>
              <a:latin typeface="Calibri"/>
              <a:ea typeface="Calibri"/>
              <a:cs typeface="Calibri"/>
              <a:sym typeface="Calibri"/>
            </a:endParaRPr>
          </a:p>
          <a:p>
            <a:pPr marL="177800" indent="-38100">
              <a:lnSpc>
                <a:spcPct val="90000"/>
              </a:lnSpc>
              <a:spcBef>
                <a:spcPts val="800"/>
              </a:spcBef>
              <a:buClr>
                <a:schemeClr val="dk1"/>
              </a:buClr>
              <a:buFont typeface="Arial"/>
              <a:buNone/>
            </a:pPr>
            <a:endParaRPr lang="en-US" sz="2100" kern="0" dirty="0" smtClean="0">
              <a:solidFill>
                <a:schemeClr val="dk1"/>
              </a:solidFill>
              <a:latin typeface="Calibri"/>
              <a:ea typeface="Calibri"/>
              <a:cs typeface="Calibri"/>
              <a:sym typeface="Calibri"/>
            </a:endParaRPr>
          </a:p>
          <a:p>
            <a:pPr marL="177800" indent="-38100">
              <a:lnSpc>
                <a:spcPct val="90000"/>
              </a:lnSpc>
              <a:spcBef>
                <a:spcPts val="800"/>
              </a:spcBef>
              <a:buClr>
                <a:schemeClr val="dk1"/>
              </a:buClr>
              <a:buFont typeface="Arial"/>
              <a:buNone/>
            </a:pPr>
            <a:endParaRPr lang="en-US" sz="2100" kern="0" dirty="0" smtClean="0">
              <a:solidFill>
                <a:schemeClr val="dk1"/>
              </a:solidFill>
              <a:latin typeface="Calibri"/>
              <a:ea typeface="Calibri"/>
              <a:cs typeface="Calibri"/>
              <a:sym typeface="Calibri"/>
            </a:endParaRPr>
          </a:p>
          <a:p>
            <a:pPr marL="177800" indent="-38100">
              <a:lnSpc>
                <a:spcPct val="90000"/>
              </a:lnSpc>
              <a:spcBef>
                <a:spcPts val="800"/>
              </a:spcBef>
              <a:buClr>
                <a:schemeClr val="dk1"/>
              </a:buClr>
              <a:buFont typeface="Arial"/>
              <a:buNone/>
            </a:pPr>
            <a:endParaRPr lang="en-US" sz="2100" kern="0" dirty="0" smtClean="0">
              <a:solidFill>
                <a:schemeClr val="dk1"/>
              </a:solidFill>
              <a:latin typeface="Calibri"/>
              <a:ea typeface="Calibri"/>
              <a:cs typeface="Calibri"/>
              <a:sym typeface="Calibri"/>
            </a:endParaRPr>
          </a:p>
          <a:p>
            <a:pPr marL="177800" indent="-38100">
              <a:lnSpc>
                <a:spcPct val="90000"/>
              </a:lnSpc>
              <a:spcBef>
                <a:spcPts val="800"/>
              </a:spcBef>
              <a:buClr>
                <a:schemeClr val="dk1"/>
              </a:buClr>
              <a:buFont typeface="Arial"/>
              <a:buNone/>
            </a:pPr>
            <a:endParaRPr lang="en-US" sz="2100" kern="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7470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7"/>
          <p:cNvSpPr txBox="1">
            <a:spLocks noGrp="1"/>
          </p:cNvSpPr>
          <p:nvPr>
            <p:ph type="title"/>
          </p:nvPr>
        </p:nvSpPr>
        <p:spPr>
          <a:xfrm>
            <a:off x="628650" y="273843"/>
            <a:ext cx="7886700" cy="994172"/>
          </a:xfrm>
          <a:prstGeom prst="rect">
            <a:avLst/>
          </a:prstGeom>
          <a:noFill/>
          <a:ln>
            <a:noFill/>
          </a:ln>
        </p:spPr>
        <p:txBody>
          <a:bodyPr lIns="68575" tIns="34275" rIns="68575" bIns="34275" anchor="ctr" anchorCtr="0">
            <a:noAutofit/>
          </a:bodyPr>
          <a:lstStyle/>
          <a:p>
            <a:pPr marL="0" marR="0" lvl="0" indent="0" algn="ctr" rtl="0">
              <a:lnSpc>
                <a:spcPct val="90000"/>
              </a:lnSpc>
              <a:spcBef>
                <a:spcPts val="0"/>
              </a:spcBef>
              <a:buClr>
                <a:schemeClr val="dk1"/>
              </a:buClr>
              <a:buSzPct val="25000"/>
              <a:buFont typeface="Calibri"/>
              <a:buNone/>
            </a:pPr>
            <a:r>
              <a:rPr lang="en" sz="3300" b="0" i="0" u="none" strike="noStrike" cap="none" baseline="0" dirty="0">
                <a:solidFill>
                  <a:srgbClr val="FFFFFF"/>
                </a:solidFill>
                <a:latin typeface="Calibri"/>
                <a:ea typeface="Calibri"/>
                <a:cs typeface="Calibri"/>
                <a:sym typeface="Calibri"/>
              </a:rPr>
              <a:t>Classification </a:t>
            </a:r>
            <a:r>
              <a:rPr lang="en" sz="3300" b="0" i="0" u="none" strike="noStrike" cap="none" baseline="0" dirty="0" smtClean="0">
                <a:solidFill>
                  <a:srgbClr val="FFFFFF"/>
                </a:solidFill>
                <a:latin typeface="Calibri"/>
                <a:ea typeface="Calibri"/>
                <a:cs typeface="Calibri"/>
                <a:sym typeface="Calibri"/>
              </a:rPr>
              <a:t>Matrix for 3</a:t>
            </a:r>
            <a:r>
              <a:rPr lang="en" sz="3300" b="0" i="0" u="none" strike="noStrike" cap="none" dirty="0" smtClean="0">
                <a:solidFill>
                  <a:srgbClr val="FFFFFF"/>
                </a:solidFill>
                <a:latin typeface="Calibri"/>
                <a:ea typeface="Calibri"/>
                <a:cs typeface="Calibri"/>
                <a:sym typeface="Calibri"/>
              </a:rPr>
              <a:t> Variables</a:t>
            </a:r>
            <a:endParaRPr lang="en" sz="3300" b="0" i="0" u="none" strike="noStrike" cap="none" baseline="0" dirty="0">
              <a:solidFill>
                <a:srgbClr val="FFFFFF"/>
              </a:solidFill>
              <a:latin typeface="Calibri"/>
              <a:ea typeface="Calibri"/>
              <a:cs typeface="Calibri"/>
              <a:sym typeface="Calibri"/>
            </a:endParaRPr>
          </a:p>
        </p:txBody>
      </p:sp>
      <p:sp>
        <p:nvSpPr>
          <p:cNvPr id="6" name="Shape 119"/>
          <p:cNvSpPr/>
          <p:nvPr/>
        </p:nvSpPr>
        <p:spPr>
          <a:xfrm>
            <a:off x="772666" y="3571362"/>
            <a:ext cx="3799334" cy="484748"/>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2000" b="0" i="0" u="none" strike="noStrike" cap="none" baseline="0" dirty="0">
                <a:solidFill>
                  <a:srgbClr val="FFFFFF"/>
                </a:solidFill>
                <a:latin typeface="+mj-lt"/>
                <a:ea typeface="Calibri"/>
                <a:cs typeface="Calibri"/>
                <a:sym typeface="Calibri"/>
              </a:rPr>
              <a:t>Misclassification Rate:  </a:t>
            </a:r>
            <a:r>
              <a:rPr lang="en" sz="2000" b="0" i="0" u="none" strike="noStrike" cap="none" baseline="0" dirty="0" smtClean="0">
                <a:solidFill>
                  <a:srgbClr val="FFFFFF"/>
                </a:solidFill>
                <a:latin typeface="+mj-lt"/>
                <a:ea typeface="Calibri"/>
                <a:cs typeface="Calibri"/>
                <a:sym typeface="Calibri"/>
              </a:rPr>
              <a:t>0.7</a:t>
            </a:r>
            <a:r>
              <a:rPr lang="en" sz="2000" b="0" i="0" u="none" strike="noStrike" cap="none" baseline="0" dirty="0">
                <a:solidFill>
                  <a:srgbClr val="FFFFFF"/>
                </a:solidFill>
                <a:latin typeface="+mj-lt"/>
                <a:ea typeface="Calibri"/>
                <a:cs typeface="Calibri"/>
                <a:sym typeface="Calibri"/>
              </a:rPr>
              <a:t>% </a:t>
            </a:r>
          </a:p>
          <a:p>
            <a:pPr marL="0" marR="0" lvl="0" indent="0" algn="l" rtl="0">
              <a:spcBef>
                <a:spcPts val="0"/>
              </a:spcBef>
              <a:buNone/>
            </a:pPr>
            <a:endParaRPr dirty="0">
              <a:solidFill>
                <a:srgbClr val="FFFFFF"/>
              </a:solidFill>
              <a:latin typeface="+mj-lt"/>
              <a:ea typeface="Calibri"/>
              <a:cs typeface="Calibri"/>
              <a:sym typeface="Calibri"/>
            </a:endParaRPr>
          </a:p>
          <a:p>
            <a:pPr marL="0" marR="0" lvl="0" indent="0" algn="l" rtl="0">
              <a:spcBef>
                <a:spcPts val="0"/>
              </a:spcBef>
              <a:buNone/>
            </a:pPr>
            <a:endParaRPr sz="2000" dirty="0">
              <a:solidFill>
                <a:srgbClr val="FFFFFF"/>
              </a:solidFill>
              <a:latin typeface="+mj-lt"/>
              <a:ea typeface="Calibri"/>
              <a:cs typeface="Calibri"/>
              <a:sym typeface="Calibri"/>
            </a:endParaRPr>
          </a:p>
          <a:p>
            <a:pPr marL="0" marR="0" lvl="0" indent="0" algn="l" rtl="0">
              <a:spcBef>
                <a:spcPts val="0"/>
              </a:spcBef>
              <a:buSzPct val="25000"/>
              <a:buNone/>
            </a:pPr>
            <a:r>
              <a:rPr lang="en" sz="2000" dirty="0">
                <a:solidFill>
                  <a:srgbClr val="FFFFFF"/>
                </a:solidFill>
                <a:latin typeface="+mj-lt"/>
                <a:ea typeface="Calibri"/>
                <a:cs typeface="Calibri"/>
                <a:sym typeface="Calibri"/>
              </a:rPr>
              <a:t>Normal: 99.7%</a:t>
            </a:r>
          </a:p>
          <a:p>
            <a:pPr marL="0" marR="0" lvl="0" indent="0" algn="l" rtl="0">
              <a:spcBef>
                <a:spcPts val="0"/>
              </a:spcBef>
              <a:buSzPct val="25000"/>
              <a:buNone/>
            </a:pPr>
            <a:r>
              <a:rPr lang="en" sz="2000" dirty="0">
                <a:solidFill>
                  <a:srgbClr val="FFFFFF"/>
                </a:solidFill>
                <a:latin typeface="+mj-lt"/>
                <a:ea typeface="Calibri"/>
                <a:cs typeface="Calibri"/>
                <a:sym typeface="Calibri"/>
              </a:rPr>
              <a:t>Suspect: 98.3%</a:t>
            </a:r>
          </a:p>
          <a:p>
            <a:pPr marL="0" marR="0" lvl="0" indent="0" algn="l" rtl="0">
              <a:spcBef>
                <a:spcPts val="0"/>
              </a:spcBef>
              <a:buSzPct val="25000"/>
              <a:buNone/>
            </a:pPr>
            <a:r>
              <a:rPr lang="en" sz="2000" dirty="0">
                <a:solidFill>
                  <a:srgbClr val="FFFFFF"/>
                </a:solidFill>
                <a:latin typeface="+mj-lt"/>
                <a:ea typeface="Calibri"/>
                <a:cs typeface="Calibri"/>
                <a:sym typeface="Calibri"/>
              </a:rPr>
              <a:t>Pathological: 97%</a:t>
            </a:r>
          </a:p>
        </p:txBody>
      </p:sp>
      <p:graphicFrame>
        <p:nvGraphicFramePr>
          <p:cNvPr id="2" name="Table 1"/>
          <p:cNvGraphicFramePr>
            <a:graphicFrameLocks noGrp="1"/>
          </p:cNvGraphicFramePr>
          <p:nvPr>
            <p:extLst>
              <p:ext uri="{D42A27DB-BD31-4B8C-83A1-F6EECF244321}">
                <p14:modId xmlns:p14="http://schemas.microsoft.com/office/powerpoint/2010/main" val="2168188438"/>
              </p:ext>
            </p:extLst>
          </p:nvPr>
        </p:nvGraphicFramePr>
        <p:xfrm>
          <a:off x="1439652" y="1088740"/>
          <a:ext cx="6096000" cy="20396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marL="0" marR="0" lvl="0" indent="0" algn="l" rtl="0">
                        <a:spcBef>
                          <a:spcPts val="0"/>
                        </a:spcBef>
                        <a:buSzPct val="25000"/>
                        <a:buNone/>
                      </a:pPr>
                      <a:r>
                        <a:rPr lang="en" sz="1600" u="none" strike="noStrike" cap="none" baseline="0" dirty="0">
                          <a:solidFill>
                            <a:srgbClr val="FFFFFF"/>
                          </a:solidFill>
                        </a:rPr>
                        <a:t>True Class</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1</a:t>
                      </a:r>
                    </a:p>
                  </a:txBody>
                  <a:tcPr marL="68600" marR="68600" marT="34300" marB="34300">
                    <a:noFill/>
                  </a:tcPr>
                </a:tc>
                <a:tc>
                  <a:txBody>
                    <a:bodyPr/>
                    <a:lstStyle/>
                    <a:p>
                      <a:pPr marL="0" marR="0" lvl="0" indent="0" algn="l" rtl="0">
                        <a:spcBef>
                          <a:spcPts val="0"/>
                        </a:spcBef>
                        <a:buSzPct val="25000"/>
                        <a:buNone/>
                      </a:pPr>
                      <a:r>
                        <a:rPr lang="en" sz="1600" u="none" strike="noStrike" cap="none" baseline="0">
                          <a:solidFill>
                            <a:srgbClr val="FFFFFF"/>
                          </a:solidFill>
                        </a:rPr>
                        <a:t>2</a:t>
                      </a:r>
                    </a:p>
                  </a:txBody>
                  <a:tcPr marL="68600" marR="68600" marT="34300" marB="34300">
                    <a:noFill/>
                  </a:tcPr>
                </a:tc>
                <a:tc>
                  <a:txBody>
                    <a:bodyPr/>
                    <a:lstStyle/>
                    <a:p>
                      <a:pPr marL="0" marR="0" lvl="0" indent="0" algn="l" rtl="0">
                        <a:spcBef>
                          <a:spcPts val="0"/>
                        </a:spcBef>
                        <a:buSzPct val="25000"/>
                        <a:buNone/>
                      </a:pPr>
                      <a:r>
                        <a:rPr lang="en" sz="1600" u="none" strike="noStrike" cap="none" baseline="0">
                          <a:solidFill>
                            <a:srgbClr val="FFFFFF"/>
                          </a:solidFill>
                        </a:rPr>
                        <a:t>3</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Row Total</a:t>
                      </a:r>
                    </a:p>
                  </a:txBody>
                  <a:tcPr marL="68600" marR="68600" marT="34300" marB="34300">
                    <a:noFill/>
                  </a:tcPr>
                </a:tc>
              </a:tr>
              <a:tr h="370840">
                <a:tc>
                  <a:txBody>
                    <a:bodyPr/>
                    <a:lstStyle/>
                    <a:p>
                      <a:pPr marL="0" marR="0" lvl="0" indent="0" algn="l" rtl="0">
                        <a:spcBef>
                          <a:spcPts val="0"/>
                        </a:spcBef>
                        <a:buSzPct val="25000"/>
                        <a:buNone/>
                      </a:pPr>
                      <a:r>
                        <a:rPr lang="en" sz="1600" u="none" strike="noStrike" cap="none" baseline="0" dirty="0">
                          <a:solidFill>
                            <a:srgbClr val="FFFFFF"/>
                          </a:solidFill>
                        </a:rPr>
                        <a:t>1</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330</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1</a:t>
                      </a:r>
                    </a:p>
                  </a:txBody>
                  <a:tcPr marL="68600" marR="68600" marT="34300" marB="34300">
                    <a:noFill/>
                  </a:tcPr>
                </a:tc>
                <a:tc>
                  <a:txBody>
                    <a:bodyPr/>
                    <a:lstStyle/>
                    <a:p>
                      <a:pPr marL="0" marR="0" lvl="0" indent="0" algn="l" rtl="0">
                        <a:spcBef>
                          <a:spcPts val="0"/>
                        </a:spcBef>
                        <a:buSzPct val="25000"/>
                        <a:buNone/>
                      </a:pPr>
                      <a:r>
                        <a:rPr lang="en" sz="1600" u="none" strike="noStrike" cap="none" baseline="0">
                          <a:solidFill>
                            <a:srgbClr val="FFFFFF"/>
                          </a:solidFill>
                        </a:rPr>
                        <a:t>0</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331</a:t>
                      </a:r>
                    </a:p>
                  </a:txBody>
                  <a:tcPr marL="68600" marR="68600" marT="34300" marB="34300">
                    <a:noFill/>
                  </a:tcPr>
                </a:tc>
              </a:tr>
              <a:tr h="370840">
                <a:tc>
                  <a:txBody>
                    <a:bodyPr/>
                    <a:lstStyle/>
                    <a:p>
                      <a:pPr marL="0" marR="0" lvl="0" indent="0" algn="l" rtl="0">
                        <a:spcBef>
                          <a:spcPts val="0"/>
                        </a:spcBef>
                        <a:buSzPct val="25000"/>
                        <a:buNone/>
                      </a:pPr>
                      <a:r>
                        <a:rPr lang="en" sz="1600" u="none" strike="noStrike" cap="none" baseline="0">
                          <a:solidFill>
                            <a:srgbClr val="FFFFFF"/>
                          </a:solidFill>
                        </a:rPr>
                        <a:t>2</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1</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58</a:t>
                      </a:r>
                    </a:p>
                  </a:txBody>
                  <a:tcPr marL="68600" marR="68600" marT="34300" marB="34300">
                    <a:noFill/>
                  </a:tcPr>
                </a:tc>
                <a:tc>
                  <a:txBody>
                    <a:bodyPr/>
                    <a:lstStyle/>
                    <a:p>
                      <a:pPr marL="0" marR="0" lvl="0" indent="0" algn="l" rtl="0">
                        <a:spcBef>
                          <a:spcPts val="0"/>
                        </a:spcBef>
                        <a:buSzPct val="25000"/>
                        <a:buNone/>
                      </a:pPr>
                      <a:r>
                        <a:rPr lang="en" sz="1600" u="none" strike="noStrike" cap="none" baseline="0">
                          <a:solidFill>
                            <a:srgbClr val="FFFFFF"/>
                          </a:solidFill>
                        </a:rPr>
                        <a:t>0</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59</a:t>
                      </a:r>
                    </a:p>
                  </a:txBody>
                  <a:tcPr marL="68600" marR="68600" marT="34300" marB="34300">
                    <a:noFill/>
                  </a:tcPr>
                </a:tc>
              </a:tr>
              <a:tr h="370840">
                <a:tc>
                  <a:txBody>
                    <a:bodyPr/>
                    <a:lstStyle/>
                    <a:p>
                      <a:pPr marL="0" marR="0" lvl="0" indent="0" algn="l" rtl="0">
                        <a:spcBef>
                          <a:spcPts val="0"/>
                        </a:spcBef>
                        <a:buSzPct val="25000"/>
                        <a:buNone/>
                      </a:pPr>
                      <a:r>
                        <a:rPr lang="en" sz="1600" u="none" strike="noStrike" cap="none" baseline="0" dirty="0">
                          <a:solidFill>
                            <a:srgbClr val="FFFFFF"/>
                          </a:solidFill>
                        </a:rPr>
                        <a:t>3</a:t>
                      </a:r>
                    </a:p>
                  </a:txBody>
                  <a:tcPr marL="68600" marR="68600" marT="34300" marB="34300">
                    <a:noFill/>
                  </a:tcPr>
                </a:tc>
                <a:tc>
                  <a:txBody>
                    <a:bodyPr/>
                    <a:lstStyle/>
                    <a:p>
                      <a:pPr marL="0" marR="0" lvl="0" indent="0" algn="l" rtl="0">
                        <a:spcBef>
                          <a:spcPts val="0"/>
                        </a:spcBef>
                        <a:buSzPct val="25000"/>
                        <a:buNone/>
                      </a:pPr>
                      <a:r>
                        <a:rPr lang="en" sz="1600" u="none" strike="noStrike" cap="none" baseline="0">
                          <a:solidFill>
                            <a:srgbClr val="FFFFFF"/>
                          </a:solidFill>
                        </a:rPr>
                        <a:t>1</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0</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34</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35</a:t>
                      </a:r>
                    </a:p>
                  </a:txBody>
                  <a:tcPr marL="68600" marR="68600" marT="34300" marB="34300">
                    <a:noFill/>
                  </a:tcPr>
                </a:tc>
              </a:tr>
              <a:tr h="370840">
                <a:tc>
                  <a:txBody>
                    <a:bodyPr/>
                    <a:lstStyle/>
                    <a:p>
                      <a:pPr marL="0" marR="0" lvl="0" indent="0" algn="l" rtl="0">
                        <a:spcBef>
                          <a:spcPts val="0"/>
                        </a:spcBef>
                        <a:buSzPct val="25000"/>
                        <a:buNone/>
                      </a:pPr>
                      <a:r>
                        <a:rPr lang="en" sz="1600" u="none" strike="noStrike" cap="none" baseline="0">
                          <a:solidFill>
                            <a:srgbClr val="FFFFFF"/>
                          </a:solidFill>
                        </a:rPr>
                        <a:t>Column Total</a:t>
                      </a:r>
                    </a:p>
                  </a:txBody>
                  <a:tcPr marL="68600" marR="68600" marT="34300" marB="34300">
                    <a:noFill/>
                  </a:tcPr>
                </a:tc>
                <a:tc>
                  <a:txBody>
                    <a:bodyPr/>
                    <a:lstStyle/>
                    <a:p>
                      <a:pPr marL="0" marR="0" lvl="0" indent="0" algn="l" rtl="0">
                        <a:spcBef>
                          <a:spcPts val="0"/>
                        </a:spcBef>
                        <a:buSzPct val="25000"/>
                        <a:buNone/>
                      </a:pPr>
                      <a:r>
                        <a:rPr lang="en" sz="1600" u="none" strike="noStrike" cap="none" baseline="0">
                          <a:solidFill>
                            <a:srgbClr val="FFFFFF"/>
                          </a:solidFill>
                        </a:rPr>
                        <a:t>333</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62</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30</a:t>
                      </a:r>
                    </a:p>
                  </a:txBody>
                  <a:tcPr marL="68600" marR="68600" marT="34300" marB="34300">
                    <a:noFill/>
                  </a:tcPr>
                </a:tc>
                <a:tc>
                  <a:txBody>
                    <a:bodyPr/>
                    <a:lstStyle/>
                    <a:p>
                      <a:pPr marL="0" marR="0" lvl="0" indent="0" algn="l" rtl="0">
                        <a:spcBef>
                          <a:spcPts val="0"/>
                        </a:spcBef>
                        <a:buSzPct val="25000"/>
                        <a:buNone/>
                      </a:pPr>
                      <a:r>
                        <a:rPr lang="en" sz="1600" u="none" strike="noStrike" cap="none" baseline="0" dirty="0">
                          <a:solidFill>
                            <a:srgbClr val="FFFFFF"/>
                          </a:solidFill>
                        </a:rPr>
                        <a:t>425</a:t>
                      </a:r>
                    </a:p>
                  </a:txBody>
                  <a:tcPr marL="68600" marR="68600" marT="34300" marB="34300">
                    <a:noFill/>
                  </a:tcPr>
                </a:tc>
              </a:tr>
            </a:tbl>
          </a:graphicData>
        </a:graphic>
      </p:graphicFrame>
    </p:spTree>
    <p:extLst>
      <p:ext uri="{BB962C8B-B14F-4D97-AF65-F5344CB8AC3E}">
        <p14:creationId xmlns:p14="http://schemas.microsoft.com/office/powerpoint/2010/main" val="2693533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4"/>
          <p:cNvSpPr txBox="1">
            <a:spLocks noGrp="1"/>
          </p:cNvSpPr>
          <p:nvPr>
            <p:ph type="title"/>
          </p:nvPr>
        </p:nvSpPr>
        <p:spPr>
          <a:xfrm>
            <a:off x="628650" y="497421"/>
            <a:ext cx="7886700" cy="994172"/>
          </a:xfrm>
          <a:prstGeom prst="rect">
            <a:avLst/>
          </a:prstGeom>
          <a:noFill/>
          <a:ln>
            <a:noFill/>
          </a:ln>
        </p:spPr>
        <p:txBody>
          <a:bodyPr lIns="68575" tIns="34275" rIns="68575" bIns="34275" anchor="ctr" anchorCtr="0">
            <a:noAutofit/>
          </a:bodyPr>
          <a:lstStyle/>
          <a:p>
            <a:pPr marL="0" marR="0" lvl="0" indent="0" algn="ctr" rtl="0">
              <a:lnSpc>
                <a:spcPct val="90000"/>
              </a:lnSpc>
              <a:spcBef>
                <a:spcPts val="0"/>
              </a:spcBef>
              <a:buClr>
                <a:schemeClr val="dk1"/>
              </a:buClr>
              <a:buSzPct val="25000"/>
              <a:buFont typeface="Calibri"/>
              <a:buNone/>
            </a:pPr>
            <a:r>
              <a:rPr lang="en" sz="3400" b="0" i="0" u="none" strike="noStrike" cap="none" baseline="0" dirty="0" smtClean="0">
                <a:solidFill>
                  <a:srgbClr val="FFFFFF"/>
                </a:solidFill>
                <a:ea typeface="Calibri"/>
                <a:cs typeface="Calibri"/>
                <a:sym typeface="Calibri"/>
              </a:rPr>
              <a:t>KNN for 3 Categories</a:t>
            </a:r>
            <a:endParaRPr lang="en" sz="3400" b="0" i="0" u="none" strike="noStrike" cap="none" baseline="0" dirty="0">
              <a:solidFill>
                <a:srgbClr val="FFFFFF"/>
              </a:solidFill>
              <a:ea typeface="Calibri"/>
              <a:cs typeface="Calibri"/>
              <a:sym typeface="Calibri"/>
            </a:endParaRPr>
          </a:p>
        </p:txBody>
      </p:sp>
      <p:sp>
        <p:nvSpPr>
          <p:cNvPr id="5" name="Shape 125"/>
          <p:cNvSpPr txBox="1">
            <a:spLocks/>
          </p:cNvSpPr>
          <p:nvPr/>
        </p:nvSpPr>
        <p:spPr bwMode="auto">
          <a:xfrm>
            <a:off x="420537" y="1592796"/>
            <a:ext cx="8094812" cy="3638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5" tIns="34275" rIns="68575" bIns="34275" numCol="1" anchor="t" anchorCtr="0" compatLnSpc="1">
            <a:prstTxWarp prst="textNoShape">
              <a:avLst/>
            </a:prstTxWarp>
            <a:noAutofit/>
          </a:bodyPr>
          <a:lstStyle>
            <a:lvl1pPr marL="342900" indent="-342900" algn="l" rtl="0" fontAlgn="base">
              <a:spcBef>
                <a:spcPct val="20000"/>
              </a:spcBef>
              <a:spcAft>
                <a:spcPct val="0"/>
              </a:spcAft>
              <a:buChar char="•"/>
              <a:defRPr sz="3200">
                <a:solidFill>
                  <a:srgbClr val="FFFFCC"/>
                </a:solidFill>
                <a:latin typeface="+mn-lt"/>
                <a:ea typeface="+mn-ea"/>
                <a:cs typeface="+mn-cs"/>
              </a:defRPr>
            </a:lvl1pPr>
            <a:lvl2pPr marL="742950" indent="-285750" algn="l" rtl="0" fontAlgn="base">
              <a:spcBef>
                <a:spcPct val="20000"/>
              </a:spcBef>
              <a:spcAft>
                <a:spcPct val="0"/>
              </a:spcAft>
              <a:buChar char="–"/>
              <a:defRPr sz="2800">
                <a:solidFill>
                  <a:srgbClr val="FFFFCC"/>
                </a:solidFill>
                <a:latin typeface="+mn-lt"/>
              </a:defRPr>
            </a:lvl2pPr>
            <a:lvl3pPr marL="1143000" indent="-228600" algn="l" rtl="0" fontAlgn="base">
              <a:spcBef>
                <a:spcPct val="20000"/>
              </a:spcBef>
              <a:spcAft>
                <a:spcPct val="0"/>
              </a:spcAft>
              <a:buChar char="•"/>
              <a:defRPr sz="2400">
                <a:solidFill>
                  <a:srgbClr val="FFFFCC"/>
                </a:solidFill>
                <a:latin typeface="+mn-lt"/>
              </a:defRPr>
            </a:lvl3pPr>
            <a:lvl4pPr marL="1600200" indent="-228600" algn="l" rtl="0" fontAlgn="base">
              <a:spcBef>
                <a:spcPct val="20000"/>
              </a:spcBef>
              <a:spcAft>
                <a:spcPct val="0"/>
              </a:spcAft>
              <a:buChar char="–"/>
              <a:defRPr sz="2000">
                <a:solidFill>
                  <a:srgbClr val="FFFFCC"/>
                </a:solidFill>
                <a:latin typeface="+mn-lt"/>
              </a:defRPr>
            </a:lvl4pPr>
            <a:lvl5pPr marL="2057400" indent="-228600" algn="l" rtl="0" fontAlgn="base">
              <a:spcBef>
                <a:spcPct val="20000"/>
              </a:spcBef>
              <a:spcAft>
                <a:spcPct val="0"/>
              </a:spcAft>
              <a:buChar char="»"/>
              <a:defRPr sz="2000">
                <a:solidFill>
                  <a:srgbClr val="FFFFCC"/>
                </a:solidFill>
                <a:latin typeface="+mn-lt"/>
              </a:defRPr>
            </a:lvl5pPr>
            <a:lvl6pPr marL="2514600" indent="-228600" algn="l" rtl="0" fontAlgn="base">
              <a:spcBef>
                <a:spcPct val="20000"/>
              </a:spcBef>
              <a:spcAft>
                <a:spcPct val="0"/>
              </a:spcAft>
              <a:buChar char="»"/>
              <a:defRPr sz="2000">
                <a:solidFill>
                  <a:srgbClr val="FFFFCC"/>
                </a:solidFill>
                <a:latin typeface="+mn-lt"/>
              </a:defRPr>
            </a:lvl6pPr>
            <a:lvl7pPr marL="2971800" indent="-228600" algn="l" rtl="0" fontAlgn="base">
              <a:spcBef>
                <a:spcPct val="20000"/>
              </a:spcBef>
              <a:spcAft>
                <a:spcPct val="0"/>
              </a:spcAft>
              <a:buChar char="»"/>
              <a:defRPr sz="2000">
                <a:solidFill>
                  <a:srgbClr val="FFFFCC"/>
                </a:solidFill>
                <a:latin typeface="+mn-lt"/>
              </a:defRPr>
            </a:lvl7pPr>
            <a:lvl8pPr marL="3429000" indent="-228600" algn="l" rtl="0" fontAlgn="base">
              <a:spcBef>
                <a:spcPct val="20000"/>
              </a:spcBef>
              <a:spcAft>
                <a:spcPct val="0"/>
              </a:spcAft>
              <a:buChar char="»"/>
              <a:defRPr sz="2000">
                <a:solidFill>
                  <a:srgbClr val="FFFFCC"/>
                </a:solidFill>
                <a:latin typeface="+mn-lt"/>
              </a:defRPr>
            </a:lvl8pPr>
            <a:lvl9pPr marL="3886200" indent="-228600" algn="l" rtl="0" fontAlgn="base">
              <a:spcBef>
                <a:spcPct val="20000"/>
              </a:spcBef>
              <a:spcAft>
                <a:spcPct val="0"/>
              </a:spcAft>
              <a:buChar char="»"/>
              <a:defRPr sz="2000">
                <a:solidFill>
                  <a:srgbClr val="FFFFCC"/>
                </a:solidFill>
                <a:latin typeface="+mn-lt"/>
              </a:defRPr>
            </a:lvl9pPr>
          </a:lstStyle>
          <a:p>
            <a:pPr marL="177800" indent="-177800">
              <a:lnSpc>
                <a:spcPct val="75000"/>
              </a:lnSpc>
              <a:spcBef>
                <a:spcPts val="0"/>
              </a:spcBef>
              <a:buClr>
                <a:schemeClr val="dk1"/>
              </a:buClr>
              <a:buSzPct val="100000"/>
              <a:buFont typeface="Arial"/>
              <a:buChar char="•"/>
            </a:pPr>
            <a:r>
              <a:rPr lang="en-US" sz="2300" kern="0" dirty="0" smtClean="0">
                <a:solidFill>
                  <a:srgbClr val="FFFFFF"/>
                </a:solidFill>
                <a:latin typeface="+mj-lt"/>
                <a:ea typeface="Calibri"/>
                <a:cs typeface="Calibri"/>
                <a:sym typeface="Calibri"/>
              </a:rPr>
              <a:t>KNN is a great model for determining the acid as Normal (1), Suspect (2), or Pathologic (3).</a:t>
            </a:r>
          </a:p>
          <a:p>
            <a:pPr marL="177800" indent="-50800">
              <a:lnSpc>
                <a:spcPct val="75000"/>
              </a:lnSpc>
              <a:spcBef>
                <a:spcPts val="800"/>
              </a:spcBef>
              <a:buClr>
                <a:schemeClr val="dk1"/>
              </a:buClr>
              <a:buFont typeface="Arial"/>
              <a:buNone/>
            </a:pPr>
            <a:endParaRPr lang="en-US" sz="2300" kern="0" dirty="0" smtClean="0">
              <a:solidFill>
                <a:srgbClr val="FFFFFF"/>
              </a:solidFill>
              <a:latin typeface="+mj-lt"/>
              <a:ea typeface="Calibri"/>
              <a:cs typeface="Calibri"/>
              <a:sym typeface="Calibri"/>
            </a:endParaRPr>
          </a:p>
          <a:p>
            <a:pPr marL="177800" indent="-177800">
              <a:lnSpc>
                <a:spcPct val="75000"/>
              </a:lnSpc>
              <a:spcBef>
                <a:spcPts val="800"/>
              </a:spcBef>
              <a:buClr>
                <a:schemeClr val="dk1"/>
              </a:buClr>
              <a:buSzPct val="100000"/>
              <a:buFont typeface="Arial"/>
              <a:buChar char="•"/>
            </a:pPr>
            <a:r>
              <a:rPr lang="en-US" sz="2300" kern="0" dirty="0" smtClean="0">
                <a:solidFill>
                  <a:srgbClr val="FFFFFF"/>
                </a:solidFill>
                <a:latin typeface="+mj-lt"/>
                <a:ea typeface="Calibri"/>
                <a:cs typeface="Calibri"/>
                <a:sym typeface="Calibri"/>
              </a:rPr>
              <a:t>2% of the observations were classified as Normal when they were in fact, not normal</a:t>
            </a:r>
          </a:p>
          <a:p>
            <a:pPr marL="127000" indent="0">
              <a:lnSpc>
                <a:spcPct val="75000"/>
              </a:lnSpc>
              <a:spcBef>
                <a:spcPts val="800"/>
              </a:spcBef>
              <a:buClr>
                <a:schemeClr val="dk1"/>
              </a:buClr>
              <a:buFont typeface="Arial"/>
              <a:buNone/>
            </a:pPr>
            <a:endParaRPr lang="en-US" sz="2300" kern="0" dirty="0" smtClean="0">
              <a:solidFill>
                <a:srgbClr val="FFFFFF"/>
              </a:solidFill>
              <a:latin typeface="+mj-lt"/>
              <a:ea typeface="Calibri"/>
              <a:cs typeface="Calibri"/>
              <a:sym typeface="Calibri"/>
            </a:endParaRPr>
          </a:p>
          <a:p>
            <a:pPr marL="177800" indent="-177800">
              <a:lnSpc>
                <a:spcPct val="75000"/>
              </a:lnSpc>
              <a:spcBef>
                <a:spcPts val="800"/>
              </a:spcBef>
              <a:buClr>
                <a:schemeClr val="dk1"/>
              </a:buClr>
              <a:buSzPct val="100000"/>
              <a:buFont typeface="Arial"/>
              <a:buChar char="•"/>
            </a:pPr>
            <a:r>
              <a:rPr lang="en-US" sz="2300" kern="0" dirty="0" smtClean="0">
                <a:solidFill>
                  <a:srgbClr val="FFFFFF"/>
                </a:solidFill>
                <a:latin typeface="+mj-lt"/>
                <a:ea typeface="Calibri"/>
                <a:cs typeface="Calibri"/>
                <a:sym typeface="Calibri"/>
              </a:rPr>
              <a:t>Not able to mathematically deduce why the variables used were so significant</a:t>
            </a:r>
          </a:p>
          <a:p>
            <a:pPr marL="177800" indent="-177800">
              <a:lnSpc>
                <a:spcPct val="75000"/>
              </a:lnSpc>
              <a:spcBef>
                <a:spcPts val="800"/>
              </a:spcBef>
              <a:buClr>
                <a:schemeClr val="dk1"/>
              </a:buClr>
              <a:buSzPct val="100000"/>
              <a:buFont typeface="Arial"/>
              <a:buChar char="•"/>
            </a:pPr>
            <a:endParaRPr lang="en-US" sz="2300" kern="0" dirty="0" smtClean="0">
              <a:solidFill>
                <a:srgbClr val="FFFFFF"/>
              </a:solidFill>
              <a:latin typeface="+mj-lt"/>
              <a:ea typeface="Calibri"/>
              <a:cs typeface="Calibri"/>
              <a:sym typeface="Calibri"/>
            </a:endParaRPr>
          </a:p>
          <a:p>
            <a:pPr marL="177800" indent="-177800">
              <a:lnSpc>
                <a:spcPct val="75000"/>
              </a:lnSpc>
              <a:spcBef>
                <a:spcPts val="800"/>
              </a:spcBef>
              <a:buClr>
                <a:schemeClr val="dk1"/>
              </a:buClr>
              <a:buSzPct val="100000"/>
              <a:buFont typeface="Arial"/>
              <a:buChar char="•"/>
            </a:pPr>
            <a:r>
              <a:rPr lang="en-US" sz="2300" kern="0" dirty="0" smtClean="0">
                <a:solidFill>
                  <a:srgbClr val="FFFFFF"/>
                </a:solidFill>
                <a:latin typeface="+mj-lt"/>
                <a:ea typeface="Calibri"/>
                <a:cs typeface="Calibri"/>
                <a:sym typeface="Calibri"/>
              </a:rPr>
              <a:t>Many integer variables had only 2 values (0 and 1) which may have skewed model</a:t>
            </a:r>
          </a:p>
          <a:p>
            <a:pPr marL="177800" indent="-50800">
              <a:lnSpc>
                <a:spcPct val="75000"/>
              </a:lnSpc>
              <a:spcBef>
                <a:spcPts val="800"/>
              </a:spcBef>
              <a:buClr>
                <a:schemeClr val="dk1"/>
              </a:buClr>
              <a:buFont typeface="Arial"/>
              <a:buNone/>
            </a:pPr>
            <a:endParaRPr lang="en-US" sz="2000" kern="0" dirty="0" smtClean="0">
              <a:solidFill>
                <a:schemeClr val="dk1"/>
              </a:solidFill>
              <a:latin typeface="Calibri"/>
              <a:ea typeface="Calibri"/>
              <a:cs typeface="Calibri"/>
              <a:sym typeface="Calibri"/>
            </a:endParaRPr>
          </a:p>
          <a:p>
            <a:pPr marL="0" indent="0">
              <a:lnSpc>
                <a:spcPct val="75000"/>
              </a:lnSpc>
              <a:spcBef>
                <a:spcPts val="800"/>
              </a:spcBef>
              <a:buClr>
                <a:schemeClr val="dk1"/>
              </a:buClr>
              <a:buSzPct val="25000"/>
              <a:buFont typeface="Arial"/>
              <a:buNone/>
            </a:pPr>
            <a:r>
              <a:rPr lang="en-US" sz="2000" kern="0" dirty="0" smtClean="0">
                <a:solidFill>
                  <a:schemeClr val="dk1"/>
                </a:solidFill>
                <a:latin typeface="Calibri"/>
                <a:ea typeface="Calibri"/>
                <a:cs typeface="Calibri"/>
                <a:sym typeface="Calibri"/>
              </a:rPr>
              <a:t> </a:t>
            </a:r>
            <a:endParaRPr lang="en-US" sz="2000" kern="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7868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KNN for 2 Categories</a:t>
            </a:r>
            <a:endParaRPr lang="en-US" dirty="0">
              <a:solidFill>
                <a:srgbClr val="FFFFFF"/>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879908"/>
              </p:ext>
            </p:extLst>
          </p:nvPr>
        </p:nvGraphicFramePr>
        <p:xfrm>
          <a:off x="457200" y="1600200"/>
          <a:ext cx="8229600" cy="1501160"/>
        </p:xfrm>
        <a:graphic>
          <a:graphicData uri="http://schemas.openxmlformats.org/drawingml/2006/table">
            <a:tbl>
              <a:tblPr firstRow="1" bandRow="1">
                <a:tableStyleId>{5C22544A-7EE6-4342-B048-85BDC9FD1C3A}</a:tableStyleId>
              </a:tblPr>
              <a:tblGrid>
                <a:gridCol w="2057400"/>
                <a:gridCol w="2057400"/>
                <a:gridCol w="2057400"/>
                <a:gridCol w="2057400"/>
              </a:tblGrid>
              <a:tr h="388640">
                <a:tc>
                  <a:txBody>
                    <a:bodyPr/>
                    <a:lstStyle/>
                    <a:p>
                      <a:r>
                        <a:rPr lang="en-US" dirty="0" smtClean="0">
                          <a:solidFill>
                            <a:srgbClr val="FFFFFF"/>
                          </a:solidFill>
                        </a:rPr>
                        <a:t>True Class</a:t>
                      </a:r>
                      <a:endParaRPr lang="en-US" dirty="0">
                        <a:solidFill>
                          <a:srgbClr val="FFFFFF"/>
                        </a:solidFill>
                      </a:endParaRPr>
                    </a:p>
                  </a:txBody>
                  <a:tcPr>
                    <a:noFill/>
                  </a:tcPr>
                </a:tc>
                <a:tc>
                  <a:txBody>
                    <a:bodyPr/>
                    <a:lstStyle/>
                    <a:p>
                      <a:r>
                        <a:rPr lang="en-US" dirty="0" smtClean="0">
                          <a:solidFill>
                            <a:srgbClr val="FFFFFF"/>
                          </a:solidFill>
                        </a:rPr>
                        <a:t>1</a:t>
                      </a:r>
                      <a:endParaRPr lang="en-US" dirty="0">
                        <a:solidFill>
                          <a:srgbClr val="FFFFFF"/>
                        </a:solidFill>
                      </a:endParaRPr>
                    </a:p>
                  </a:txBody>
                  <a:tcPr>
                    <a:noFill/>
                  </a:tcPr>
                </a:tc>
                <a:tc>
                  <a:txBody>
                    <a:bodyPr/>
                    <a:lstStyle/>
                    <a:p>
                      <a:r>
                        <a:rPr lang="en-US" dirty="0" smtClean="0">
                          <a:solidFill>
                            <a:srgbClr val="FFFFFF"/>
                          </a:solidFill>
                        </a:rPr>
                        <a:t>2</a:t>
                      </a:r>
                      <a:endParaRPr lang="en-US" dirty="0">
                        <a:solidFill>
                          <a:srgbClr val="FFFFFF"/>
                        </a:solidFill>
                      </a:endParaRPr>
                    </a:p>
                  </a:txBody>
                  <a:tcPr>
                    <a:noFill/>
                  </a:tcPr>
                </a:tc>
                <a:tc>
                  <a:txBody>
                    <a:bodyPr/>
                    <a:lstStyle/>
                    <a:p>
                      <a:r>
                        <a:rPr lang="en-US" dirty="0" smtClean="0">
                          <a:solidFill>
                            <a:srgbClr val="FFFFFF"/>
                          </a:solidFill>
                        </a:rPr>
                        <a:t>Row Total</a:t>
                      </a:r>
                      <a:endParaRPr lang="en-US" dirty="0">
                        <a:solidFill>
                          <a:srgbClr val="FFFFFF"/>
                        </a:solidFill>
                      </a:endParaRPr>
                    </a:p>
                  </a:txBody>
                  <a:tcPr>
                    <a:noFill/>
                  </a:tcPr>
                </a:tc>
              </a:tr>
              <a:tr h="370840">
                <a:tc>
                  <a:txBody>
                    <a:bodyPr/>
                    <a:lstStyle/>
                    <a:p>
                      <a:r>
                        <a:rPr lang="en-US" dirty="0" smtClean="0">
                          <a:solidFill>
                            <a:srgbClr val="FFFFFF"/>
                          </a:solidFill>
                        </a:rPr>
                        <a:t>1</a:t>
                      </a:r>
                      <a:endParaRPr lang="en-US" dirty="0">
                        <a:solidFill>
                          <a:srgbClr val="FFFFFF"/>
                        </a:solidFill>
                      </a:endParaRPr>
                    </a:p>
                  </a:txBody>
                  <a:tcPr>
                    <a:noFill/>
                  </a:tcPr>
                </a:tc>
                <a:tc>
                  <a:txBody>
                    <a:bodyPr/>
                    <a:lstStyle/>
                    <a:p>
                      <a:r>
                        <a:rPr lang="en-US" dirty="0" smtClean="0">
                          <a:solidFill>
                            <a:srgbClr val="FFFFFF"/>
                          </a:solidFill>
                        </a:rPr>
                        <a:t>330</a:t>
                      </a:r>
                      <a:endParaRPr lang="en-US" dirty="0">
                        <a:solidFill>
                          <a:srgbClr val="FFFFFF"/>
                        </a:solidFill>
                      </a:endParaRPr>
                    </a:p>
                  </a:txBody>
                  <a:tcPr>
                    <a:noFill/>
                  </a:tcPr>
                </a:tc>
                <a:tc>
                  <a:txBody>
                    <a:bodyPr/>
                    <a:lstStyle/>
                    <a:p>
                      <a:r>
                        <a:rPr lang="en-US" dirty="0" smtClean="0">
                          <a:solidFill>
                            <a:srgbClr val="FFFFFF"/>
                          </a:solidFill>
                        </a:rPr>
                        <a:t>1</a:t>
                      </a:r>
                      <a:endParaRPr lang="en-US" dirty="0">
                        <a:solidFill>
                          <a:srgbClr val="FFFFFF"/>
                        </a:solidFill>
                      </a:endParaRPr>
                    </a:p>
                  </a:txBody>
                  <a:tcPr>
                    <a:noFill/>
                  </a:tcPr>
                </a:tc>
                <a:tc>
                  <a:txBody>
                    <a:bodyPr/>
                    <a:lstStyle/>
                    <a:p>
                      <a:r>
                        <a:rPr lang="en-US" dirty="0" smtClean="0">
                          <a:solidFill>
                            <a:srgbClr val="FFFFFF"/>
                          </a:solidFill>
                        </a:rPr>
                        <a:t>331</a:t>
                      </a:r>
                      <a:endParaRPr lang="en-US" dirty="0">
                        <a:solidFill>
                          <a:srgbClr val="FFFFFF"/>
                        </a:solidFill>
                      </a:endParaRPr>
                    </a:p>
                  </a:txBody>
                  <a:tcPr>
                    <a:noFill/>
                  </a:tcPr>
                </a:tc>
              </a:tr>
              <a:tr h="370840">
                <a:tc>
                  <a:txBody>
                    <a:bodyPr/>
                    <a:lstStyle/>
                    <a:p>
                      <a:r>
                        <a:rPr lang="en-US" dirty="0" smtClean="0">
                          <a:solidFill>
                            <a:srgbClr val="FFFFFF"/>
                          </a:solidFill>
                        </a:rPr>
                        <a:t>2</a:t>
                      </a:r>
                      <a:endParaRPr lang="en-US" dirty="0">
                        <a:solidFill>
                          <a:srgbClr val="FFFFFF"/>
                        </a:solidFill>
                      </a:endParaRPr>
                    </a:p>
                  </a:txBody>
                  <a:tcPr>
                    <a:noFill/>
                  </a:tcPr>
                </a:tc>
                <a:tc>
                  <a:txBody>
                    <a:bodyPr/>
                    <a:lstStyle/>
                    <a:p>
                      <a:r>
                        <a:rPr lang="en-US" dirty="0" smtClean="0">
                          <a:solidFill>
                            <a:srgbClr val="FFFFFF"/>
                          </a:solidFill>
                        </a:rPr>
                        <a:t>1</a:t>
                      </a:r>
                      <a:endParaRPr lang="en-US" dirty="0">
                        <a:solidFill>
                          <a:srgbClr val="FFFFFF"/>
                        </a:solidFill>
                      </a:endParaRPr>
                    </a:p>
                  </a:txBody>
                  <a:tcPr>
                    <a:noFill/>
                  </a:tcPr>
                </a:tc>
                <a:tc>
                  <a:txBody>
                    <a:bodyPr/>
                    <a:lstStyle/>
                    <a:p>
                      <a:r>
                        <a:rPr lang="en-US" dirty="0" smtClean="0">
                          <a:solidFill>
                            <a:srgbClr val="FFFFFF"/>
                          </a:solidFill>
                        </a:rPr>
                        <a:t>93</a:t>
                      </a:r>
                      <a:endParaRPr lang="en-US" dirty="0">
                        <a:solidFill>
                          <a:srgbClr val="FFFFFF"/>
                        </a:solidFill>
                      </a:endParaRPr>
                    </a:p>
                  </a:txBody>
                  <a:tcPr>
                    <a:noFill/>
                  </a:tcPr>
                </a:tc>
                <a:tc>
                  <a:txBody>
                    <a:bodyPr/>
                    <a:lstStyle/>
                    <a:p>
                      <a:r>
                        <a:rPr lang="en-US" dirty="0" smtClean="0">
                          <a:solidFill>
                            <a:srgbClr val="FFFFFF"/>
                          </a:solidFill>
                        </a:rPr>
                        <a:t>94</a:t>
                      </a:r>
                      <a:endParaRPr lang="en-US" dirty="0">
                        <a:solidFill>
                          <a:srgbClr val="FFFFFF"/>
                        </a:solidFill>
                      </a:endParaRPr>
                    </a:p>
                  </a:txBody>
                  <a:tcPr>
                    <a:noFill/>
                  </a:tcPr>
                </a:tc>
              </a:tr>
              <a:tr h="370840">
                <a:tc>
                  <a:txBody>
                    <a:bodyPr/>
                    <a:lstStyle/>
                    <a:p>
                      <a:r>
                        <a:rPr lang="en-US" dirty="0" smtClean="0">
                          <a:solidFill>
                            <a:srgbClr val="FFFFFF"/>
                          </a:solidFill>
                        </a:rPr>
                        <a:t>Column Total</a:t>
                      </a:r>
                      <a:endParaRPr lang="en-US" dirty="0">
                        <a:solidFill>
                          <a:srgbClr val="FFFFFF"/>
                        </a:solidFill>
                      </a:endParaRPr>
                    </a:p>
                  </a:txBody>
                  <a:tcPr>
                    <a:noFill/>
                  </a:tcPr>
                </a:tc>
                <a:tc>
                  <a:txBody>
                    <a:bodyPr/>
                    <a:lstStyle/>
                    <a:p>
                      <a:r>
                        <a:rPr lang="en-US" dirty="0" smtClean="0">
                          <a:solidFill>
                            <a:srgbClr val="FFFFFF"/>
                          </a:solidFill>
                        </a:rPr>
                        <a:t>331</a:t>
                      </a:r>
                      <a:endParaRPr lang="en-US" dirty="0">
                        <a:solidFill>
                          <a:srgbClr val="FFFFFF"/>
                        </a:solidFill>
                      </a:endParaRPr>
                    </a:p>
                  </a:txBody>
                  <a:tcPr>
                    <a:noFill/>
                  </a:tcPr>
                </a:tc>
                <a:tc>
                  <a:txBody>
                    <a:bodyPr/>
                    <a:lstStyle/>
                    <a:p>
                      <a:r>
                        <a:rPr lang="en-US" dirty="0" smtClean="0">
                          <a:solidFill>
                            <a:srgbClr val="FFFFFF"/>
                          </a:solidFill>
                        </a:rPr>
                        <a:t>94</a:t>
                      </a:r>
                      <a:endParaRPr lang="en-US" dirty="0">
                        <a:solidFill>
                          <a:srgbClr val="FFFFFF"/>
                        </a:solidFill>
                      </a:endParaRPr>
                    </a:p>
                  </a:txBody>
                  <a:tcPr>
                    <a:noFill/>
                  </a:tcPr>
                </a:tc>
                <a:tc>
                  <a:txBody>
                    <a:bodyPr/>
                    <a:lstStyle/>
                    <a:p>
                      <a:r>
                        <a:rPr lang="en-US" dirty="0" smtClean="0">
                          <a:solidFill>
                            <a:srgbClr val="FFFFFF"/>
                          </a:solidFill>
                        </a:rPr>
                        <a:t>425</a:t>
                      </a:r>
                      <a:endParaRPr lang="en-US" dirty="0">
                        <a:solidFill>
                          <a:srgbClr val="FFFFFF"/>
                        </a:solidFill>
                      </a:endParaRPr>
                    </a:p>
                  </a:txBody>
                  <a:tcPr>
                    <a:noFill/>
                  </a:tcPr>
                </a:tc>
              </a:tr>
            </a:tbl>
          </a:graphicData>
        </a:graphic>
      </p:graphicFrame>
      <p:sp>
        <p:nvSpPr>
          <p:cNvPr id="5" name="Rectangle 4"/>
          <p:cNvSpPr/>
          <p:nvPr/>
        </p:nvSpPr>
        <p:spPr>
          <a:xfrm>
            <a:off x="575556" y="3662512"/>
            <a:ext cx="8028892" cy="1508105"/>
          </a:xfrm>
          <a:prstGeom prst="rect">
            <a:avLst/>
          </a:prstGeom>
        </p:spPr>
        <p:txBody>
          <a:bodyPr wrap="square">
            <a:spAutoFit/>
          </a:bodyPr>
          <a:lstStyle/>
          <a:p>
            <a:pPr marL="177800" indent="-177800">
              <a:lnSpc>
                <a:spcPct val="75000"/>
              </a:lnSpc>
              <a:spcBef>
                <a:spcPts val="800"/>
              </a:spcBef>
              <a:buClr>
                <a:schemeClr val="dk1"/>
              </a:buClr>
              <a:buSzPct val="100000"/>
              <a:buFont typeface="Arial"/>
              <a:buChar char="•"/>
            </a:pPr>
            <a:r>
              <a:rPr lang="en-US" sz="2400" kern="0" dirty="0" smtClean="0">
                <a:solidFill>
                  <a:srgbClr val="FFFFFF"/>
                </a:solidFill>
                <a:latin typeface="+mj-lt"/>
                <a:ea typeface="Calibri"/>
                <a:cs typeface="Calibri"/>
                <a:sym typeface="Calibri"/>
              </a:rPr>
              <a:t>Misclassification rate: .47%</a:t>
            </a:r>
          </a:p>
          <a:p>
            <a:pPr>
              <a:lnSpc>
                <a:spcPct val="75000"/>
              </a:lnSpc>
              <a:spcBef>
                <a:spcPts val="800"/>
              </a:spcBef>
              <a:buClr>
                <a:schemeClr val="dk1"/>
              </a:buClr>
              <a:buSzPct val="100000"/>
            </a:pPr>
            <a:endParaRPr lang="en-US" sz="2400" kern="0" dirty="0" smtClean="0">
              <a:solidFill>
                <a:srgbClr val="FFFFFF"/>
              </a:solidFill>
              <a:latin typeface="+mj-lt"/>
              <a:ea typeface="Calibri"/>
              <a:cs typeface="Calibri"/>
              <a:sym typeface="Calibri"/>
            </a:endParaRPr>
          </a:p>
          <a:p>
            <a:pPr marL="177800" indent="-177800">
              <a:lnSpc>
                <a:spcPct val="75000"/>
              </a:lnSpc>
              <a:spcBef>
                <a:spcPts val="800"/>
              </a:spcBef>
              <a:buClr>
                <a:schemeClr val="dk1"/>
              </a:buClr>
              <a:buSzPct val="100000"/>
              <a:buFont typeface="Arial"/>
              <a:buChar char="•"/>
            </a:pPr>
            <a:r>
              <a:rPr lang="en-US" sz="2400" kern="0" dirty="0" smtClean="0">
                <a:solidFill>
                  <a:srgbClr val="FFFFFF"/>
                </a:solidFill>
                <a:latin typeface="+mj-lt"/>
                <a:ea typeface="Calibri"/>
                <a:cs typeface="Calibri"/>
                <a:sym typeface="Calibri"/>
              </a:rPr>
              <a:t>Normal: 99.7%</a:t>
            </a:r>
          </a:p>
          <a:p>
            <a:pPr marL="177800" indent="-177800">
              <a:lnSpc>
                <a:spcPct val="75000"/>
              </a:lnSpc>
              <a:spcBef>
                <a:spcPts val="800"/>
              </a:spcBef>
              <a:buClr>
                <a:schemeClr val="dk1"/>
              </a:buClr>
              <a:buSzPct val="100000"/>
              <a:buFont typeface="Arial"/>
              <a:buChar char="•"/>
            </a:pPr>
            <a:r>
              <a:rPr lang="en-US" sz="2400" kern="0" dirty="0" smtClean="0">
                <a:solidFill>
                  <a:srgbClr val="FFFFFF"/>
                </a:solidFill>
                <a:latin typeface="+mj-lt"/>
                <a:ea typeface="Calibri"/>
                <a:cs typeface="Calibri"/>
                <a:sym typeface="Calibri"/>
              </a:rPr>
              <a:t>Abnormal: 98.9%</a:t>
            </a:r>
            <a:endParaRPr lang="en-US" sz="2400" kern="0" dirty="0">
              <a:solidFill>
                <a:srgbClr val="FFFFFF"/>
              </a:solidFill>
              <a:latin typeface="+mj-lt"/>
              <a:ea typeface="Calibri"/>
              <a:cs typeface="Calibri"/>
              <a:sym typeface="Calibri"/>
            </a:endParaRPr>
          </a:p>
        </p:txBody>
      </p:sp>
    </p:spTree>
    <p:extLst>
      <p:ext uri="{BB962C8B-B14F-4D97-AF65-F5344CB8AC3E}">
        <p14:creationId xmlns:p14="http://schemas.microsoft.com/office/powerpoint/2010/main" val="2184897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2 vs. 3 Categories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solidFill>
                  <a:srgbClr val="FFFFFF"/>
                </a:solidFill>
              </a:rPr>
              <a:t>3 categories for knowing the severity of prognosis</a:t>
            </a:r>
          </a:p>
          <a:p>
            <a:endParaRPr lang="en-US" dirty="0" smtClean="0">
              <a:solidFill>
                <a:srgbClr val="FFFFFF"/>
              </a:solidFill>
            </a:endParaRPr>
          </a:p>
          <a:p>
            <a:r>
              <a:rPr lang="en-US" dirty="0" smtClean="0">
                <a:solidFill>
                  <a:srgbClr val="FFFFFF"/>
                </a:solidFill>
              </a:rPr>
              <a:t>2 categories for wanting a higher overall classification rate  </a:t>
            </a:r>
            <a:endParaRPr lang="en-US" dirty="0">
              <a:solidFill>
                <a:srgbClr val="FFFFFF"/>
              </a:solidFill>
            </a:endParaRPr>
          </a:p>
        </p:txBody>
      </p:sp>
    </p:spTree>
    <p:extLst>
      <p:ext uri="{BB962C8B-B14F-4D97-AF65-F5344CB8AC3E}">
        <p14:creationId xmlns:p14="http://schemas.microsoft.com/office/powerpoint/2010/main" val="3630589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Conclusions </a:t>
            </a:r>
            <a:endParaRPr lang="en-US" dirty="0">
              <a:solidFill>
                <a:srgbClr val="FFFFF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1466784"/>
              </p:ext>
            </p:extLst>
          </p:nvPr>
        </p:nvGraphicFramePr>
        <p:xfrm>
          <a:off x="1524000" y="1953260"/>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solidFill>
                            <a:srgbClr val="FFFFFF"/>
                          </a:solidFill>
                        </a:rPr>
                        <a:t>Model</a:t>
                      </a:r>
                      <a:endParaRPr lang="en-US" dirty="0">
                        <a:solidFill>
                          <a:srgbClr val="FFFFFF"/>
                        </a:solidFill>
                      </a:endParaRPr>
                    </a:p>
                  </a:txBody>
                  <a:tcPr>
                    <a:noFill/>
                  </a:tcPr>
                </a:tc>
                <a:tc>
                  <a:txBody>
                    <a:bodyPr/>
                    <a:lstStyle/>
                    <a:p>
                      <a:r>
                        <a:rPr lang="en-US" dirty="0" smtClean="0">
                          <a:solidFill>
                            <a:srgbClr val="FFFFFF"/>
                          </a:solidFill>
                        </a:rPr>
                        <a:t>Normal</a:t>
                      </a:r>
                      <a:endParaRPr lang="en-US" dirty="0">
                        <a:solidFill>
                          <a:srgbClr val="FFFFFF"/>
                        </a:solidFill>
                      </a:endParaRPr>
                    </a:p>
                  </a:txBody>
                  <a:tcPr>
                    <a:noFill/>
                  </a:tcPr>
                </a:tc>
                <a:tc>
                  <a:txBody>
                    <a:bodyPr/>
                    <a:lstStyle/>
                    <a:p>
                      <a:r>
                        <a:rPr lang="en-US" dirty="0" smtClean="0">
                          <a:solidFill>
                            <a:srgbClr val="FFFFFF"/>
                          </a:solidFill>
                        </a:rPr>
                        <a:t>Suspect</a:t>
                      </a:r>
                      <a:endParaRPr lang="en-US" dirty="0">
                        <a:solidFill>
                          <a:srgbClr val="FFFFFF"/>
                        </a:solidFill>
                      </a:endParaRPr>
                    </a:p>
                  </a:txBody>
                  <a:tcPr>
                    <a:noFill/>
                  </a:tcPr>
                </a:tc>
                <a:tc>
                  <a:txBody>
                    <a:bodyPr/>
                    <a:lstStyle/>
                    <a:p>
                      <a:r>
                        <a:rPr lang="en-US" dirty="0" smtClean="0">
                          <a:solidFill>
                            <a:srgbClr val="FFFFFF"/>
                          </a:solidFill>
                        </a:rPr>
                        <a:t>Pathologic</a:t>
                      </a:r>
                      <a:endParaRPr lang="en-US" dirty="0">
                        <a:solidFill>
                          <a:srgbClr val="FFFFFF"/>
                        </a:solidFill>
                      </a:endParaRPr>
                    </a:p>
                  </a:txBody>
                  <a:tcPr>
                    <a:noFill/>
                  </a:tcPr>
                </a:tc>
              </a:tr>
              <a:tr h="370840">
                <a:tc>
                  <a:txBody>
                    <a:bodyPr/>
                    <a:lstStyle/>
                    <a:p>
                      <a:r>
                        <a:rPr lang="en-US" dirty="0" err="1" smtClean="0">
                          <a:solidFill>
                            <a:srgbClr val="FFFFFF"/>
                          </a:solidFill>
                        </a:rPr>
                        <a:t>Clas</a:t>
                      </a:r>
                      <a:r>
                        <a:rPr lang="en-US" dirty="0" smtClean="0">
                          <a:solidFill>
                            <a:srgbClr val="FFFFFF"/>
                          </a:solidFill>
                        </a:rPr>
                        <a:t>. Tree</a:t>
                      </a:r>
                      <a:endParaRPr lang="en-US" dirty="0">
                        <a:solidFill>
                          <a:srgbClr val="FFFFFF"/>
                        </a:solidFill>
                      </a:endParaRPr>
                    </a:p>
                  </a:txBody>
                  <a:tcPr>
                    <a:noFill/>
                  </a:tcPr>
                </a:tc>
                <a:tc>
                  <a:txBody>
                    <a:bodyPr/>
                    <a:lstStyle/>
                    <a:p>
                      <a:r>
                        <a:rPr lang="en-US" dirty="0" smtClean="0">
                          <a:solidFill>
                            <a:srgbClr val="FFFFFF"/>
                          </a:solidFill>
                        </a:rPr>
                        <a:t>100</a:t>
                      </a:r>
                      <a:endParaRPr lang="en-US" dirty="0">
                        <a:solidFill>
                          <a:srgbClr val="FFFFFF"/>
                        </a:solidFill>
                      </a:endParaRPr>
                    </a:p>
                  </a:txBody>
                  <a:tcPr>
                    <a:noFill/>
                  </a:tcPr>
                </a:tc>
                <a:tc>
                  <a:txBody>
                    <a:bodyPr/>
                    <a:lstStyle/>
                    <a:p>
                      <a:r>
                        <a:rPr lang="en-US" dirty="0" smtClean="0">
                          <a:solidFill>
                            <a:srgbClr val="FFFFFF"/>
                          </a:solidFill>
                        </a:rPr>
                        <a:t>90</a:t>
                      </a:r>
                      <a:endParaRPr lang="en-US" dirty="0">
                        <a:solidFill>
                          <a:srgbClr val="FFFFFF"/>
                        </a:solidFill>
                      </a:endParaRPr>
                    </a:p>
                  </a:txBody>
                  <a:tcPr>
                    <a:noFill/>
                  </a:tcPr>
                </a:tc>
                <a:tc>
                  <a:txBody>
                    <a:bodyPr/>
                    <a:lstStyle/>
                    <a:p>
                      <a:r>
                        <a:rPr lang="en-US" dirty="0" smtClean="0">
                          <a:solidFill>
                            <a:srgbClr val="FFFFFF"/>
                          </a:solidFill>
                        </a:rPr>
                        <a:t>89</a:t>
                      </a:r>
                      <a:endParaRPr lang="en-US" dirty="0">
                        <a:solidFill>
                          <a:srgbClr val="FFFFFF"/>
                        </a:solidFill>
                      </a:endParaRPr>
                    </a:p>
                  </a:txBody>
                  <a:tcPr>
                    <a:noFill/>
                  </a:tcPr>
                </a:tc>
              </a:tr>
              <a:tr h="370840">
                <a:tc>
                  <a:txBody>
                    <a:bodyPr/>
                    <a:lstStyle/>
                    <a:p>
                      <a:r>
                        <a:rPr lang="en-US" dirty="0" smtClean="0">
                          <a:solidFill>
                            <a:srgbClr val="FFFFFF"/>
                          </a:solidFill>
                        </a:rPr>
                        <a:t>KNN</a:t>
                      </a:r>
                      <a:endParaRPr lang="en-US" dirty="0">
                        <a:solidFill>
                          <a:srgbClr val="FFFFFF"/>
                        </a:solidFill>
                      </a:endParaRPr>
                    </a:p>
                  </a:txBody>
                  <a:tcPr>
                    <a:noFill/>
                  </a:tcPr>
                </a:tc>
                <a:tc>
                  <a:txBody>
                    <a:bodyPr/>
                    <a:lstStyle/>
                    <a:p>
                      <a:r>
                        <a:rPr lang="en-US" dirty="0" smtClean="0">
                          <a:solidFill>
                            <a:srgbClr val="FFFFFF"/>
                          </a:solidFill>
                        </a:rPr>
                        <a:t>99.7</a:t>
                      </a:r>
                      <a:endParaRPr lang="en-US" dirty="0">
                        <a:solidFill>
                          <a:srgbClr val="FFFFFF"/>
                        </a:solidFill>
                      </a:endParaRPr>
                    </a:p>
                  </a:txBody>
                  <a:tcPr>
                    <a:noFill/>
                  </a:tcPr>
                </a:tc>
                <a:tc>
                  <a:txBody>
                    <a:bodyPr/>
                    <a:lstStyle/>
                    <a:p>
                      <a:r>
                        <a:rPr lang="en-US" dirty="0" smtClean="0">
                          <a:solidFill>
                            <a:srgbClr val="FFFFFF"/>
                          </a:solidFill>
                        </a:rPr>
                        <a:t>98.3</a:t>
                      </a:r>
                      <a:endParaRPr lang="en-US" dirty="0">
                        <a:solidFill>
                          <a:srgbClr val="FFFFFF"/>
                        </a:solidFill>
                      </a:endParaRPr>
                    </a:p>
                  </a:txBody>
                  <a:tcPr>
                    <a:noFill/>
                  </a:tcPr>
                </a:tc>
                <a:tc>
                  <a:txBody>
                    <a:bodyPr/>
                    <a:lstStyle/>
                    <a:p>
                      <a:r>
                        <a:rPr lang="en-US" dirty="0" smtClean="0">
                          <a:solidFill>
                            <a:srgbClr val="FFFFFF"/>
                          </a:solidFill>
                        </a:rPr>
                        <a:t>97</a:t>
                      </a:r>
                      <a:endParaRPr lang="en-US" dirty="0">
                        <a:solidFill>
                          <a:srgbClr val="FFFFFF"/>
                        </a:solidFill>
                      </a:endParaRPr>
                    </a:p>
                  </a:txBody>
                  <a:tcP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50644579"/>
              </p:ext>
            </p:extLst>
          </p:nvPr>
        </p:nvGraphicFramePr>
        <p:xfrm>
          <a:off x="1524000" y="3846644"/>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solidFill>
                            <a:srgbClr val="FFFFFF"/>
                          </a:solidFill>
                        </a:rPr>
                        <a:t>Model</a:t>
                      </a:r>
                      <a:endParaRPr lang="en-US" dirty="0">
                        <a:solidFill>
                          <a:srgbClr val="FFFFFF"/>
                        </a:solidFill>
                      </a:endParaRPr>
                    </a:p>
                  </a:txBody>
                  <a:tcPr>
                    <a:noFill/>
                  </a:tcPr>
                </a:tc>
                <a:tc>
                  <a:txBody>
                    <a:bodyPr/>
                    <a:lstStyle/>
                    <a:p>
                      <a:r>
                        <a:rPr lang="en-US" dirty="0" smtClean="0">
                          <a:solidFill>
                            <a:srgbClr val="FFFFFF"/>
                          </a:solidFill>
                        </a:rPr>
                        <a:t>Normal</a:t>
                      </a:r>
                      <a:endParaRPr lang="en-US" dirty="0">
                        <a:solidFill>
                          <a:srgbClr val="FFFFFF"/>
                        </a:solidFill>
                      </a:endParaRPr>
                    </a:p>
                  </a:txBody>
                  <a:tcPr>
                    <a:noFill/>
                  </a:tcPr>
                </a:tc>
                <a:tc>
                  <a:txBody>
                    <a:bodyPr/>
                    <a:lstStyle/>
                    <a:p>
                      <a:r>
                        <a:rPr lang="en-US" dirty="0" smtClean="0">
                          <a:solidFill>
                            <a:srgbClr val="FFFFFF"/>
                          </a:solidFill>
                        </a:rPr>
                        <a:t>Abnormal</a:t>
                      </a:r>
                      <a:endParaRPr lang="en-US" dirty="0">
                        <a:solidFill>
                          <a:srgbClr val="FFFFFF"/>
                        </a:solidFill>
                      </a:endParaRPr>
                    </a:p>
                  </a:txBody>
                  <a:tcPr>
                    <a:noFill/>
                  </a:tcPr>
                </a:tc>
              </a:tr>
              <a:tr h="370840">
                <a:tc>
                  <a:txBody>
                    <a:bodyPr/>
                    <a:lstStyle/>
                    <a:p>
                      <a:r>
                        <a:rPr lang="en-US" dirty="0" smtClean="0">
                          <a:solidFill>
                            <a:srgbClr val="FFFFFF"/>
                          </a:solidFill>
                        </a:rPr>
                        <a:t>Logistic</a:t>
                      </a:r>
                      <a:endParaRPr lang="en-US" dirty="0">
                        <a:solidFill>
                          <a:srgbClr val="FFFFFF"/>
                        </a:solidFill>
                      </a:endParaRPr>
                    </a:p>
                  </a:txBody>
                  <a:tcPr>
                    <a:noFill/>
                  </a:tcPr>
                </a:tc>
                <a:tc>
                  <a:txBody>
                    <a:bodyPr/>
                    <a:lstStyle/>
                    <a:p>
                      <a:r>
                        <a:rPr lang="en-US" dirty="0" smtClean="0">
                          <a:solidFill>
                            <a:srgbClr val="FFFFFF"/>
                          </a:solidFill>
                        </a:rPr>
                        <a:t>98</a:t>
                      </a:r>
                      <a:endParaRPr lang="en-US" dirty="0">
                        <a:solidFill>
                          <a:srgbClr val="FFFFFF"/>
                        </a:solidFill>
                      </a:endParaRPr>
                    </a:p>
                  </a:txBody>
                  <a:tcPr>
                    <a:noFill/>
                  </a:tcPr>
                </a:tc>
                <a:tc>
                  <a:txBody>
                    <a:bodyPr/>
                    <a:lstStyle/>
                    <a:p>
                      <a:r>
                        <a:rPr lang="en-US" dirty="0" smtClean="0">
                          <a:solidFill>
                            <a:srgbClr val="FFFFFF"/>
                          </a:solidFill>
                        </a:rPr>
                        <a:t>96</a:t>
                      </a:r>
                      <a:endParaRPr lang="en-US" dirty="0">
                        <a:solidFill>
                          <a:srgbClr val="FFFFFF"/>
                        </a:solidFill>
                      </a:endParaRPr>
                    </a:p>
                  </a:txBody>
                  <a:tcPr>
                    <a:noFill/>
                  </a:tcPr>
                </a:tc>
              </a:tr>
              <a:tr h="370840">
                <a:tc>
                  <a:txBody>
                    <a:bodyPr/>
                    <a:lstStyle/>
                    <a:p>
                      <a:r>
                        <a:rPr lang="en-US" dirty="0" err="1" smtClean="0">
                          <a:solidFill>
                            <a:srgbClr val="FFFFFF"/>
                          </a:solidFill>
                        </a:rPr>
                        <a:t>Clas</a:t>
                      </a:r>
                      <a:r>
                        <a:rPr lang="en-US" dirty="0" smtClean="0">
                          <a:solidFill>
                            <a:srgbClr val="FFFFFF"/>
                          </a:solidFill>
                        </a:rPr>
                        <a:t>.</a:t>
                      </a:r>
                      <a:r>
                        <a:rPr lang="en-US" baseline="0" dirty="0" smtClean="0">
                          <a:solidFill>
                            <a:srgbClr val="FFFFFF"/>
                          </a:solidFill>
                        </a:rPr>
                        <a:t> Tree</a:t>
                      </a:r>
                      <a:endParaRPr lang="en-US" dirty="0">
                        <a:solidFill>
                          <a:srgbClr val="FFFFFF"/>
                        </a:solidFill>
                      </a:endParaRPr>
                    </a:p>
                  </a:txBody>
                  <a:tcPr>
                    <a:noFill/>
                  </a:tcPr>
                </a:tc>
                <a:tc>
                  <a:txBody>
                    <a:bodyPr/>
                    <a:lstStyle/>
                    <a:p>
                      <a:r>
                        <a:rPr lang="en-US" dirty="0" smtClean="0">
                          <a:solidFill>
                            <a:srgbClr val="FFFFFF"/>
                          </a:solidFill>
                        </a:rPr>
                        <a:t>99</a:t>
                      </a:r>
                      <a:endParaRPr lang="en-US" dirty="0">
                        <a:solidFill>
                          <a:srgbClr val="FFFFFF"/>
                        </a:solidFill>
                      </a:endParaRPr>
                    </a:p>
                  </a:txBody>
                  <a:tcPr>
                    <a:noFill/>
                  </a:tcPr>
                </a:tc>
                <a:tc>
                  <a:txBody>
                    <a:bodyPr/>
                    <a:lstStyle/>
                    <a:p>
                      <a:r>
                        <a:rPr lang="en-US" dirty="0" smtClean="0">
                          <a:solidFill>
                            <a:srgbClr val="FFFFFF"/>
                          </a:solidFill>
                        </a:rPr>
                        <a:t>98</a:t>
                      </a:r>
                      <a:endParaRPr lang="en-US" dirty="0">
                        <a:solidFill>
                          <a:srgbClr val="FFFFFF"/>
                        </a:solidFill>
                      </a:endParaRPr>
                    </a:p>
                  </a:txBody>
                  <a:tcPr>
                    <a:noFill/>
                  </a:tcPr>
                </a:tc>
              </a:tr>
              <a:tr h="370840">
                <a:tc>
                  <a:txBody>
                    <a:bodyPr/>
                    <a:lstStyle/>
                    <a:p>
                      <a:r>
                        <a:rPr lang="en-US" dirty="0" smtClean="0">
                          <a:solidFill>
                            <a:srgbClr val="FFFFFF"/>
                          </a:solidFill>
                        </a:rPr>
                        <a:t>KNN</a:t>
                      </a:r>
                      <a:endParaRPr lang="en-US" dirty="0">
                        <a:solidFill>
                          <a:srgbClr val="FFFFFF"/>
                        </a:solidFill>
                      </a:endParaRPr>
                    </a:p>
                  </a:txBody>
                  <a:tcPr>
                    <a:noFill/>
                  </a:tcPr>
                </a:tc>
                <a:tc>
                  <a:txBody>
                    <a:bodyPr/>
                    <a:lstStyle/>
                    <a:p>
                      <a:r>
                        <a:rPr lang="en-US" dirty="0" smtClean="0">
                          <a:solidFill>
                            <a:srgbClr val="FFFFFF"/>
                          </a:solidFill>
                        </a:rPr>
                        <a:t>99.7</a:t>
                      </a:r>
                      <a:endParaRPr lang="en-US" dirty="0">
                        <a:solidFill>
                          <a:srgbClr val="FFFFFF"/>
                        </a:solidFill>
                      </a:endParaRPr>
                    </a:p>
                  </a:txBody>
                  <a:tcPr>
                    <a:noFill/>
                  </a:tcPr>
                </a:tc>
                <a:tc>
                  <a:txBody>
                    <a:bodyPr/>
                    <a:lstStyle/>
                    <a:p>
                      <a:r>
                        <a:rPr lang="en-US" dirty="0" smtClean="0">
                          <a:solidFill>
                            <a:srgbClr val="FFFFFF"/>
                          </a:solidFill>
                        </a:rPr>
                        <a:t>99</a:t>
                      </a:r>
                      <a:endParaRPr lang="en-US" dirty="0">
                        <a:solidFill>
                          <a:srgbClr val="FFFFFF"/>
                        </a:solidFill>
                      </a:endParaRPr>
                    </a:p>
                  </a:txBody>
                  <a:tcPr>
                    <a:noFill/>
                  </a:tcPr>
                </a:tc>
              </a:tr>
            </a:tbl>
          </a:graphicData>
        </a:graphic>
      </p:graphicFrame>
      <p:sp>
        <p:nvSpPr>
          <p:cNvPr id="10" name="TextBox 9"/>
          <p:cNvSpPr txBox="1"/>
          <p:nvPr/>
        </p:nvSpPr>
        <p:spPr>
          <a:xfrm>
            <a:off x="2627784" y="1556792"/>
            <a:ext cx="3132348" cy="400110"/>
          </a:xfrm>
          <a:prstGeom prst="rect">
            <a:avLst/>
          </a:prstGeom>
          <a:noFill/>
        </p:spPr>
        <p:txBody>
          <a:bodyPr wrap="square" rtlCol="0">
            <a:spAutoFit/>
          </a:bodyPr>
          <a:lstStyle/>
          <a:p>
            <a:r>
              <a:rPr lang="en-US" sz="2000" dirty="0" smtClean="0">
                <a:solidFill>
                  <a:srgbClr val="FFFFFF"/>
                </a:solidFill>
              </a:rPr>
              <a:t>3 Classifications</a:t>
            </a:r>
            <a:endParaRPr lang="en-US" sz="2000" dirty="0">
              <a:solidFill>
                <a:srgbClr val="FFFFFF"/>
              </a:solidFill>
            </a:endParaRPr>
          </a:p>
        </p:txBody>
      </p:sp>
      <p:sp>
        <p:nvSpPr>
          <p:cNvPr id="11" name="TextBox 10"/>
          <p:cNvSpPr txBox="1"/>
          <p:nvPr/>
        </p:nvSpPr>
        <p:spPr>
          <a:xfrm>
            <a:off x="2663788" y="3383704"/>
            <a:ext cx="3132348" cy="400110"/>
          </a:xfrm>
          <a:prstGeom prst="rect">
            <a:avLst/>
          </a:prstGeom>
          <a:noFill/>
        </p:spPr>
        <p:txBody>
          <a:bodyPr wrap="square" rtlCol="0">
            <a:spAutoFit/>
          </a:bodyPr>
          <a:lstStyle/>
          <a:p>
            <a:r>
              <a:rPr lang="en-US" sz="2000" dirty="0">
                <a:solidFill>
                  <a:srgbClr val="FFFFFF"/>
                </a:solidFill>
              </a:rPr>
              <a:t>2</a:t>
            </a:r>
            <a:r>
              <a:rPr lang="en-US" sz="2000" dirty="0" smtClean="0">
                <a:solidFill>
                  <a:srgbClr val="FFFFFF"/>
                </a:solidFill>
              </a:rPr>
              <a:t> Classifications</a:t>
            </a:r>
            <a:endParaRPr lang="en-US" sz="2000" dirty="0">
              <a:solidFill>
                <a:srgbClr val="FFFFFF"/>
              </a:solidFill>
            </a:endParaRPr>
          </a:p>
        </p:txBody>
      </p:sp>
    </p:spTree>
    <p:extLst>
      <p:ext uri="{BB962C8B-B14F-4D97-AF65-F5344CB8AC3E}">
        <p14:creationId xmlns:p14="http://schemas.microsoft.com/office/powerpoint/2010/main" val="3736992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Predicting Fetal Acidosis</a:t>
            </a:r>
            <a:endParaRPr lang="en-US" dirty="0">
              <a:solidFill>
                <a:srgbClr val="FFFFFF"/>
              </a:solidFill>
            </a:endParaRPr>
          </a:p>
        </p:txBody>
      </p:sp>
      <p:sp>
        <p:nvSpPr>
          <p:cNvPr id="3" name="Content Placeholder 2"/>
          <p:cNvSpPr>
            <a:spLocks noGrp="1"/>
          </p:cNvSpPr>
          <p:nvPr>
            <p:ph idx="1"/>
          </p:nvPr>
        </p:nvSpPr>
        <p:spPr/>
        <p:txBody>
          <a:bodyPr/>
          <a:lstStyle/>
          <a:p>
            <a:r>
              <a:rPr lang="en-US" dirty="0">
                <a:solidFill>
                  <a:srgbClr val="FFFFFF"/>
                </a:solidFill>
              </a:rPr>
              <a:t>Acidosis: </a:t>
            </a:r>
            <a:r>
              <a:rPr lang="en-US" dirty="0" smtClean="0">
                <a:solidFill>
                  <a:srgbClr val="FFFFFF"/>
                </a:solidFill>
              </a:rPr>
              <a:t>increased </a:t>
            </a:r>
            <a:r>
              <a:rPr lang="en-US" dirty="0">
                <a:solidFill>
                  <a:srgbClr val="FFFFFF"/>
                </a:solidFill>
              </a:rPr>
              <a:t>acidity in the blood and other body </a:t>
            </a:r>
            <a:r>
              <a:rPr lang="en-US" dirty="0" smtClean="0">
                <a:solidFill>
                  <a:srgbClr val="FFFFFF"/>
                </a:solidFill>
              </a:rPr>
              <a:t>tissue. </a:t>
            </a:r>
          </a:p>
          <a:p>
            <a:endParaRPr lang="en-US" sz="1200" dirty="0" smtClean="0">
              <a:solidFill>
                <a:srgbClr val="FFFFFF"/>
              </a:solidFill>
            </a:endParaRPr>
          </a:p>
          <a:p>
            <a:r>
              <a:rPr lang="en-US" dirty="0" err="1" smtClean="0">
                <a:solidFill>
                  <a:srgbClr val="FFFFFF"/>
                </a:solidFill>
              </a:rPr>
              <a:t>Cardiotocography</a:t>
            </a:r>
            <a:r>
              <a:rPr lang="en-US" dirty="0" smtClean="0">
                <a:solidFill>
                  <a:srgbClr val="FFFFFF"/>
                </a:solidFill>
              </a:rPr>
              <a:t> (CTG): Recording of fetal heartbeat and the uterine contractions.</a:t>
            </a:r>
          </a:p>
          <a:p>
            <a:endParaRPr lang="en-US" sz="1200" dirty="0" smtClean="0">
              <a:solidFill>
                <a:srgbClr val="FFFFFF"/>
              </a:solidFill>
            </a:endParaRPr>
          </a:p>
          <a:p>
            <a:r>
              <a:rPr lang="en-US" dirty="0" smtClean="0">
                <a:solidFill>
                  <a:srgbClr val="FFFFFF"/>
                </a:solidFill>
              </a:rPr>
              <a:t>Models used: Logistic Regression, KNN, Classification Tree</a:t>
            </a:r>
          </a:p>
          <a:p>
            <a:endParaRPr lang="en-US" dirty="0"/>
          </a:p>
        </p:txBody>
      </p:sp>
    </p:spTree>
    <p:extLst>
      <p:ext uri="{BB962C8B-B14F-4D97-AF65-F5344CB8AC3E}">
        <p14:creationId xmlns:p14="http://schemas.microsoft.com/office/powerpoint/2010/main" val="1699411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CTG Dataset</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solidFill>
                  <a:srgbClr val="FFFFFF"/>
                </a:solidFill>
              </a:rPr>
              <a:t>2126 Rows, 40 Variables</a:t>
            </a:r>
          </a:p>
          <a:p>
            <a:endParaRPr lang="en-US" sz="1200" dirty="0" smtClean="0">
              <a:solidFill>
                <a:srgbClr val="FFFFFF"/>
              </a:solidFill>
            </a:endParaRPr>
          </a:p>
          <a:p>
            <a:r>
              <a:rPr lang="en-US" dirty="0" smtClean="0">
                <a:solidFill>
                  <a:srgbClr val="FFFFFF"/>
                </a:solidFill>
              </a:rPr>
              <a:t>16 Categorical, 24 Numerical </a:t>
            </a:r>
          </a:p>
          <a:p>
            <a:pPr marL="0" indent="0">
              <a:buNone/>
            </a:pPr>
            <a:endParaRPr lang="en-US" sz="1200" dirty="0" smtClean="0">
              <a:solidFill>
                <a:srgbClr val="FFFFFF"/>
              </a:solidFill>
            </a:endParaRPr>
          </a:p>
          <a:p>
            <a:r>
              <a:rPr lang="en-US" dirty="0" smtClean="0">
                <a:solidFill>
                  <a:srgbClr val="FFFFFF"/>
                </a:solidFill>
              </a:rPr>
              <a:t>No missing values, No outliers, No duplicates</a:t>
            </a:r>
          </a:p>
          <a:p>
            <a:endParaRPr lang="en-US" sz="1200" dirty="0" smtClean="0">
              <a:solidFill>
                <a:srgbClr val="FFFFFF"/>
              </a:solidFill>
            </a:endParaRPr>
          </a:p>
          <a:p>
            <a:r>
              <a:rPr lang="en-US" dirty="0" smtClean="0">
                <a:solidFill>
                  <a:srgbClr val="FFFFFF"/>
                </a:solidFill>
              </a:rPr>
              <a:t>352 Patients</a:t>
            </a:r>
            <a:endParaRPr lang="en-US" dirty="0" smtClean="0">
              <a:solidFill>
                <a:srgbClr val="FFFFFF"/>
              </a:solidFill>
            </a:endParaRPr>
          </a:p>
          <a:p>
            <a:pPr marL="0" indent="0">
              <a:buNone/>
            </a:pPr>
            <a:endParaRPr lang="en-US" dirty="0" smtClean="0"/>
          </a:p>
          <a:p>
            <a:pPr marL="0" indent="0">
              <a:buNone/>
            </a:pPr>
            <a:endParaRPr lang="en-US" dirty="0" smtClean="0"/>
          </a:p>
          <a:p>
            <a:pPr marL="0" indent="0">
              <a:buNone/>
            </a:pPr>
            <a:endParaRPr lang="en-US" dirty="0" smtClean="0"/>
          </a:p>
          <a:p>
            <a:endParaRPr lang="en-US" dirty="0" smtClean="0"/>
          </a:p>
          <a:p>
            <a:pPr marL="0" indent="0">
              <a:buNone/>
            </a:pPr>
            <a:endParaRPr lang="en-US" sz="1200" dirty="0" smtClean="0"/>
          </a:p>
        </p:txBody>
      </p:sp>
    </p:spTree>
    <p:extLst>
      <p:ext uri="{BB962C8B-B14F-4D97-AF65-F5344CB8AC3E}">
        <p14:creationId xmlns:p14="http://schemas.microsoft.com/office/powerpoint/2010/main" val="2824492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CTG Dataset</a:t>
            </a:r>
            <a:endParaRPr lang="en-US" dirty="0">
              <a:solidFill>
                <a:srgbClr val="FFFFFF"/>
              </a:solidFill>
            </a:endParaRPr>
          </a:p>
        </p:txBody>
      </p:sp>
      <p:pic>
        <p:nvPicPr>
          <p:cNvPr id="4" name="Picture 3"/>
          <p:cNvPicPr>
            <a:picLocks noChangeAspect="1"/>
          </p:cNvPicPr>
          <p:nvPr/>
        </p:nvPicPr>
        <p:blipFill>
          <a:blip r:embed="rId2"/>
          <a:stretch>
            <a:fillRect/>
          </a:stretch>
        </p:blipFill>
        <p:spPr>
          <a:xfrm>
            <a:off x="5718620" y="1434537"/>
            <a:ext cx="2561792" cy="4242544"/>
          </a:xfrm>
          <a:prstGeom prst="rect">
            <a:avLst/>
          </a:prstGeom>
        </p:spPr>
      </p:pic>
      <p:sp>
        <p:nvSpPr>
          <p:cNvPr id="5" name="Rectangle 4"/>
          <p:cNvSpPr/>
          <p:nvPr/>
        </p:nvSpPr>
        <p:spPr>
          <a:xfrm>
            <a:off x="490000" y="1939982"/>
            <a:ext cx="4785606" cy="3231654"/>
          </a:xfrm>
          <a:prstGeom prst="rect">
            <a:avLst/>
          </a:prstGeom>
        </p:spPr>
        <p:txBody>
          <a:bodyPr wrap="square">
            <a:spAutoFit/>
          </a:bodyPr>
          <a:lstStyle/>
          <a:p>
            <a:pPr marL="457200" indent="-457200">
              <a:buFont typeface="Arial" panose="020B0604020202020204" pitchFamily="34" charset="0"/>
              <a:buChar char="•"/>
            </a:pPr>
            <a:r>
              <a:rPr lang="en-US" sz="3200" dirty="0" smtClean="0">
                <a:solidFill>
                  <a:srgbClr val="FFFFFF"/>
                </a:solidFill>
              </a:rPr>
              <a:t>18 variables were Calculations</a:t>
            </a:r>
          </a:p>
          <a:p>
            <a:endParaRPr lang="en-US" sz="1200" dirty="0" smtClean="0">
              <a:solidFill>
                <a:srgbClr val="FFFFFF"/>
              </a:solidFill>
            </a:endParaRPr>
          </a:p>
          <a:p>
            <a:pPr marL="457200" indent="-457200">
              <a:buFont typeface="Arial" panose="020B0604020202020204" pitchFamily="34" charset="0"/>
              <a:buChar char="•"/>
            </a:pPr>
            <a:r>
              <a:rPr lang="en-US" sz="3200" dirty="0" smtClean="0">
                <a:solidFill>
                  <a:srgbClr val="FFFFFF"/>
                </a:solidFill>
              </a:rPr>
              <a:t>Other variables measured sleep patterns, fetal  </a:t>
            </a:r>
            <a:r>
              <a:rPr lang="en-US" sz="3200" dirty="0">
                <a:solidFill>
                  <a:srgbClr val="FFFFFF"/>
                </a:solidFill>
              </a:rPr>
              <a:t>m</a:t>
            </a:r>
            <a:r>
              <a:rPr lang="en-US" sz="3200" dirty="0" smtClean="0">
                <a:solidFill>
                  <a:srgbClr val="FFFFFF"/>
                </a:solidFill>
              </a:rPr>
              <a:t>ovement…</a:t>
            </a:r>
            <a:endParaRPr lang="en-US" sz="3200" dirty="0">
              <a:solidFill>
                <a:srgbClr val="FFFFFF"/>
              </a:solidFill>
            </a:endParaRPr>
          </a:p>
        </p:txBody>
      </p:sp>
      <p:sp>
        <p:nvSpPr>
          <p:cNvPr id="6" name="TextBox 5"/>
          <p:cNvSpPr txBox="1"/>
          <p:nvPr/>
        </p:nvSpPr>
        <p:spPr>
          <a:xfrm>
            <a:off x="7128284" y="1586118"/>
            <a:ext cx="1152128" cy="553998"/>
          </a:xfrm>
          <a:prstGeom prst="rect">
            <a:avLst/>
          </a:prstGeom>
          <a:noFill/>
        </p:spPr>
        <p:txBody>
          <a:bodyPr wrap="square" rtlCol="0">
            <a:spAutoFit/>
          </a:bodyPr>
          <a:lstStyle/>
          <a:p>
            <a:r>
              <a:rPr lang="en-US" sz="1000" b="1" dirty="0" smtClean="0">
                <a:solidFill>
                  <a:schemeClr val="bg1">
                    <a:lumMod val="50000"/>
                  </a:schemeClr>
                </a:solidFill>
              </a:rPr>
              <a:t>Fetuses with Heart Rate Decelerations</a:t>
            </a:r>
            <a:endParaRPr lang="en-US" sz="1000" b="1" dirty="0">
              <a:solidFill>
                <a:schemeClr val="bg1">
                  <a:lumMod val="50000"/>
                </a:schemeClr>
              </a:solidFill>
            </a:endParaRPr>
          </a:p>
        </p:txBody>
      </p:sp>
    </p:spTree>
    <p:extLst>
      <p:ext uri="{BB962C8B-B14F-4D97-AF65-F5344CB8AC3E}">
        <p14:creationId xmlns:p14="http://schemas.microsoft.com/office/powerpoint/2010/main" val="3089915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CTG Dataset - Adjustments</a:t>
            </a:r>
            <a:endParaRPr lang="en-US" dirty="0">
              <a:solidFill>
                <a:srgbClr val="FFFFFF"/>
              </a:solidFill>
            </a:endParaRPr>
          </a:p>
        </p:txBody>
      </p:sp>
      <p:sp>
        <p:nvSpPr>
          <p:cNvPr id="3" name="Content Placeholder 2"/>
          <p:cNvSpPr>
            <a:spLocks noGrp="1"/>
          </p:cNvSpPr>
          <p:nvPr>
            <p:ph idx="1"/>
          </p:nvPr>
        </p:nvSpPr>
        <p:spPr/>
        <p:txBody>
          <a:bodyPr/>
          <a:lstStyle/>
          <a:p>
            <a:r>
              <a:rPr lang="en-US" dirty="0">
                <a:solidFill>
                  <a:srgbClr val="FFFFFF"/>
                </a:solidFill>
              </a:rPr>
              <a:t>2 Sets of Responses:</a:t>
            </a:r>
          </a:p>
          <a:p>
            <a:pPr lvl="1"/>
            <a:r>
              <a:rPr lang="en-US" dirty="0">
                <a:solidFill>
                  <a:srgbClr val="FFFFFF"/>
                </a:solidFill>
              </a:rPr>
              <a:t>Normal, Suspect, </a:t>
            </a:r>
            <a:r>
              <a:rPr lang="en-US" dirty="0" smtClean="0">
                <a:solidFill>
                  <a:srgbClr val="FFFFFF"/>
                </a:solidFill>
              </a:rPr>
              <a:t>Pathologic</a:t>
            </a:r>
            <a:endParaRPr lang="en-US" dirty="0">
              <a:solidFill>
                <a:srgbClr val="FFFFFF"/>
              </a:solidFill>
            </a:endParaRPr>
          </a:p>
          <a:p>
            <a:pPr lvl="1"/>
            <a:r>
              <a:rPr lang="en-US" dirty="0">
                <a:solidFill>
                  <a:srgbClr val="FFFFFF"/>
                </a:solidFill>
              </a:rPr>
              <a:t>Normal, Abnormal </a:t>
            </a:r>
          </a:p>
          <a:p>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465004"/>
            <a:ext cx="3924436" cy="223543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8005" y="3470144"/>
            <a:ext cx="3924436" cy="2235438"/>
          </a:xfrm>
          <a:prstGeom prst="rect">
            <a:avLst/>
          </a:prstGeom>
        </p:spPr>
      </p:pic>
    </p:spTree>
    <p:extLst>
      <p:ext uri="{BB962C8B-B14F-4D97-AF65-F5344CB8AC3E}">
        <p14:creationId xmlns:p14="http://schemas.microsoft.com/office/powerpoint/2010/main" val="217414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CTG Dataset - Adjustments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solidFill>
                  <a:srgbClr val="FFFFFF"/>
                </a:solidFill>
              </a:rPr>
              <a:t>Nulling of Variables due to</a:t>
            </a:r>
          </a:p>
          <a:p>
            <a:pPr lvl="1"/>
            <a:r>
              <a:rPr lang="en-US" dirty="0" smtClean="0">
                <a:solidFill>
                  <a:srgbClr val="FFFFFF"/>
                </a:solidFill>
              </a:rPr>
              <a:t>Redundancy</a:t>
            </a:r>
          </a:p>
          <a:p>
            <a:pPr lvl="1"/>
            <a:r>
              <a:rPr lang="en-US" dirty="0" smtClean="0">
                <a:solidFill>
                  <a:srgbClr val="FFFFFF"/>
                </a:solidFill>
              </a:rPr>
              <a:t>High % of 0s</a:t>
            </a:r>
          </a:p>
          <a:p>
            <a:pPr lvl="1"/>
            <a:r>
              <a:rPr lang="en-US" dirty="0" smtClean="0">
                <a:solidFill>
                  <a:srgbClr val="FFFFFF"/>
                </a:solidFill>
              </a:rPr>
              <a:t>Insignificance</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863753"/>
            <a:ext cx="3387525" cy="19296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6549" y="3825044"/>
            <a:ext cx="3401875" cy="1937777"/>
          </a:xfrm>
          <a:prstGeom prst="rect">
            <a:avLst/>
          </a:prstGeom>
        </p:spPr>
      </p:pic>
    </p:spTree>
    <p:extLst>
      <p:ext uri="{BB962C8B-B14F-4D97-AF65-F5344CB8AC3E}">
        <p14:creationId xmlns:p14="http://schemas.microsoft.com/office/powerpoint/2010/main" val="1039318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CTG Dataset - Exceptions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solidFill>
                  <a:srgbClr val="FFFFFF"/>
                </a:solidFill>
              </a:rPr>
              <a:t>Some </a:t>
            </a:r>
            <a:r>
              <a:rPr lang="en-US" dirty="0">
                <a:solidFill>
                  <a:srgbClr val="FFFFFF"/>
                </a:solidFill>
              </a:rPr>
              <a:t>v</a:t>
            </a:r>
            <a:r>
              <a:rPr lang="en-US" dirty="0" smtClean="0">
                <a:solidFill>
                  <a:srgbClr val="FFFFFF"/>
                </a:solidFill>
              </a:rPr>
              <a:t>ariables which </a:t>
            </a:r>
            <a:r>
              <a:rPr lang="en-US" dirty="0" smtClean="0">
                <a:solidFill>
                  <a:srgbClr val="FFFFFF"/>
                </a:solidFill>
              </a:rPr>
              <a:t>surprisingly contributed to models</a:t>
            </a:r>
          </a:p>
          <a:p>
            <a:r>
              <a:rPr lang="en-US" dirty="0" smtClean="0">
                <a:solidFill>
                  <a:srgbClr val="FFFFFF"/>
                </a:solidFill>
              </a:rPr>
              <a:t>Logistic Model 13 variables; KNN and Classification Tree 25 Variables. </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3825044"/>
            <a:ext cx="3598070" cy="204953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8044" y="3806638"/>
            <a:ext cx="3624635" cy="2064666"/>
          </a:xfrm>
          <a:prstGeom prst="rect">
            <a:avLst/>
          </a:prstGeom>
        </p:spPr>
      </p:pic>
    </p:spTree>
    <p:extLst>
      <p:ext uri="{BB962C8B-B14F-4D97-AF65-F5344CB8AC3E}">
        <p14:creationId xmlns:p14="http://schemas.microsoft.com/office/powerpoint/2010/main" val="2000029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r>
              <a:rPr lang="en-GB" dirty="0" smtClean="0">
                <a:solidFill>
                  <a:srgbClr val="FFFFFF"/>
                </a:solidFill>
              </a:rPr>
              <a:t>LOGISTIC MODEL</a:t>
            </a:r>
            <a:endParaRPr lang="en-US" dirty="0">
              <a:solidFill>
                <a:srgbClr val="FFFFFF"/>
              </a:solidFill>
            </a:endParaRPr>
          </a:p>
        </p:txBody>
      </p:sp>
      <p:sp>
        <p:nvSpPr>
          <p:cNvPr id="11267" name="Rectangle 3"/>
          <p:cNvSpPr>
            <a:spLocks noGrp="1" noChangeArrowheads="1"/>
          </p:cNvSpPr>
          <p:nvPr>
            <p:ph type="body" idx="1"/>
          </p:nvPr>
        </p:nvSpPr>
        <p:spPr>
          <a:xfrm>
            <a:off x="457200" y="1247834"/>
            <a:ext cx="8229600" cy="4525963"/>
          </a:xfrm>
        </p:spPr>
        <p:txBody>
          <a:bodyPr/>
          <a:lstStyle/>
          <a:p>
            <a:r>
              <a:rPr lang="en-GB" dirty="0" smtClean="0">
                <a:solidFill>
                  <a:srgbClr val="FFFFFF"/>
                </a:solidFill>
              </a:rPr>
              <a:t>Number of observations: 2126</a:t>
            </a:r>
          </a:p>
          <a:p>
            <a:r>
              <a:rPr lang="en-GB" dirty="0" smtClean="0">
                <a:solidFill>
                  <a:srgbClr val="FFFFFF"/>
                </a:solidFill>
              </a:rPr>
              <a:t>Number of variables: 13</a:t>
            </a:r>
          </a:p>
          <a:p>
            <a:r>
              <a:rPr lang="en-GB" dirty="0" smtClean="0">
                <a:solidFill>
                  <a:srgbClr val="FFFFFF"/>
                </a:solidFill>
              </a:rPr>
              <a:t>Cut-off = 0.5</a:t>
            </a:r>
          </a:p>
          <a:p>
            <a:endParaRPr lang="en-GB" dirty="0">
              <a:solidFill>
                <a:srgbClr val="FFFFFF"/>
              </a:solidFill>
            </a:endParaRPr>
          </a:p>
        </p:txBody>
      </p:sp>
      <p:pic>
        <p:nvPicPr>
          <p:cNvPr id="6" name="Picture 2" descr="C:\Users\Admin\Documents\Babson\QTM Final\image13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356992"/>
            <a:ext cx="3379839"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37110" y="5642992"/>
            <a:ext cx="1619354" cy="261610"/>
          </a:xfrm>
          <a:prstGeom prst="rect">
            <a:avLst/>
          </a:prstGeom>
          <a:noFill/>
        </p:spPr>
        <p:txBody>
          <a:bodyPr wrap="none" rtlCol="0">
            <a:spAutoFit/>
          </a:bodyPr>
          <a:lstStyle/>
          <a:p>
            <a:r>
              <a:rPr lang="en-US" sz="1100" dirty="0" err="1" smtClean="0">
                <a:solidFill>
                  <a:srgbClr val="FFFFFF"/>
                </a:solidFill>
              </a:rPr>
              <a:t>Omniview-SisPorto</a:t>
            </a:r>
            <a:r>
              <a:rPr lang="en-US" sz="1100" dirty="0" smtClean="0">
                <a:solidFill>
                  <a:srgbClr val="FFFFFF"/>
                </a:solidFill>
              </a:rPr>
              <a:t> 3.0</a:t>
            </a:r>
            <a:endParaRPr lang="en-US" sz="1100" dirty="0">
              <a:solidFill>
                <a:srgbClr val="FFFFFF"/>
              </a:solidFill>
            </a:endParaRPr>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56" y="3389605"/>
            <a:ext cx="48006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5539" y="3049215"/>
            <a:ext cx="2422458" cy="307777"/>
          </a:xfrm>
          <a:prstGeom prst="rect">
            <a:avLst/>
          </a:prstGeom>
          <a:noFill/>
        </p:spPr>
        <p:txBody>
          <a:bodyPr wrap="none" rtlCol="0">
            <a:spAutoFit/>
          </a:bodyPr>
          <a:lstStyle/>
          <a:p>
            <a:r>
              <a:rPr lang="en-US" sz="1400" dirty="0" smtClean="0">
                <a:solidFill>
                  <a:srgbClr val="FFFFFF"/>
                </a:solidFill>
              </a:rPr>
              <a:t>Summary of the fitted model</a:t>
            </a:r>
            <a:endParaRPr lang="en-US" sz="1400" dirty="0">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88"/>
            <a:ext cx="8229600" cy="1143000"/>
          </a:xfrm>
        </p:spPr>
        <p:txBody>
          <a:bodyPr/>
          <a:lstStyle/>
          <a:p>
            <a:r>
              <a:rPr lang="en-US" dirty="0" smtClean="0">
                <a:solidFill>
                  <a:srgbClr val="FFFFFF"/>
                </a:solidFill>
              </a:rPr>
              <a:t>LOGISTIC MODEL </a:t>
            </a:r>
            <a:r>
              <a:rPr lang="en-US" sz="2400" dirty="0" smtClean="0">
                <a:solidFill>
                  <a:srgbClr val="FFFFFF"/>
                </a:solidFill>
              </a:rPr>
              <a:t>(Continued)</a:t>
            </a:r>
            <a:endParaRPr lang="en-US" dirty="0">
              <a:solidFill>
                <a:srgbClr val="FFFFFF"/>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9321" y="1052736"/>
                <a:ext cx="8229600" cy="4525963"/>
              </a:xfrm>
            </p:spPr>
            <p:txBody>
              <a:bodyPr/>
              <a:lstStyle/>
              <a:p>
                <a14:m>
                  <m:oMath xmlns:m="http://schemas.openxmlformats.org/officeDocument/2006/math">
                    <m:r>
                      <a:rPr lang="en-US" sz="2000" i="1" smtClean="0">
                        <a:solidFill>
                          <a:srgbClr val="FFFFFF"/>
                        </a:solidFill>
                        <a:latin typeface="Cambria Math" panose="02040503050406030204" pitchFamily="18" charset="0"/>
                      </a:rPr>
                      <m:t>𝑆𝑝𝑒𝑐𝑖𝑓𝑖𝑐𝑖𝑡𝑦</m:t>
                    </m:r>
                    <m:r>
                      <a:rPr lang="en-US" sz="2000" i="1" smtClean="0">
                        <a:solidFill>
                          <a:srgbClr val="FFFFFF"/>
                        </a:solidFill>
                        <a:latin typeface="Cambria Math" panose="02040503050406030204" pitchFamily="18" charset="0"/>
                      </a:rPr>
                      <m:t>=</m:t>
                    </m:r>
                    <m:f>
                      <m:fPr>
                        <m:ctrlPr>
                          <a:rPr lang="en-US" sz="2000" i="1">
                            <a:solidFill>
                              <a:srgbClr val="FFFFFF"/>
                            </a:solidFill>
                            <a:latin typeface="Cambria Math" panose="02040503050406030204" pitchFamily="18" charset="0"/>
                          </a:rPr>
                        </m:ctrlPr>
                      </m:fPr>
                      <m:num>
                        <m:r>
                          <a:rPr lang="en-US" sz="2000" i="1">
                            <a:solidFill>
                              <a:srgbClr val="FFFFFF"/>
                            </a:solidFill>
                            <a:latin typeface="Cambria Math" panose="02040503050406030204" pitchFamily="18" charset="0"/>
                          </a:rPr>
                          <m:t>326</m:t>
                        </m:r>
                      </m:num>
                      <m:den>
                        <m:r>
                          <a:rPr lang="en-US" sz="2000" i="1">
                            <a:solidFill>
                              <a:srgbClr val="FFFFFF"/>
                            </a:solidFill>
                            <a:latin typeface="Cambria Math" panose="02040503050406030204" pitchFamily="18" charset="0"/>
                          </a:rPr>
                          <m:t>331</m:t>
                        </m:r>
                      </m:den>
                    </m:f>
                    <m:r>
                      <a:rPr lang="en-US" sz="2000" i="1">
                        <a:solidFill>
                          <a:srgbClr val="FFFFFF"/>
                        </a:solidFill>
                        <a:latin typeface="Cambria Math" panose="02040503050406030204" pitchFamily="18" charset="0"/>
                      </a:rPr>
                      <m:t>=0.98 </m:t>
                    </m:r>
                  </m:oMath>
                </a14:m>
                <a:endParaRPr lang="en-US" sz="2000" dirty="0">
                  <a:solidFill>
                    <a:srgbClr val="FFFFFF"/>
                  </a:solidFill>
                </a:endParaRPr>
              </a:p>
              <a:p>
                <a14:m>
                  <m:oMath xmlns:m="http://schemas.openxmlformats.org/officeDocument/2006/math">
                    <m:r>
                      <a:rPr lang="en-US" sz="2000" i="1">
                        <a:solidFill>
                          <a:srgbClr val="FFFFFF"/>
                        </a:solidFill>
                        <a:latin typeface="Cambria Math" panose="02040503050406030204" pitchFamily="18" charset="0"/>
                      </a:rPr>
                      <m:t>𝑆𝑒𝑛𝑠𝑖𝑡𝑖𝑣𝑖𝑡𝑦</m:t>
                    </m:r>
                    <m:r>
                      <a:rPr lang="en-US" sz="2000" i="1">
                        <a:solidFill>
                          <a:srgbClr val="FFFFFF"/>
                        </a:solidFill>
                        <a:latin typeface="Cambria Math" panose="02040503050406030204" pitchFamily="18" charset="0"/>
                      </a:rPr>
                      <m:t>=</m:t>
                    </m:r>
                    <m:f>
                      <m:fPr>
                        <m:ctrlPr>
                          <a:rPr lang="en-US" sz="2000" i="1">
                            <a:solidFill>
                              <a:srgbClr val="FFFFFF"/>
                            </a:solidFill>
                            <a:latin typeface="Cambria Math" panose="02040503050406030204" pitchFamily="18" charset="0"/>
                          </a:rPr>
                        </m:ctrlPr>
                      </m:fPr>
                      <m:num>
                        <m:r>
                          <a:rPr lang="en-US" sz="2000" i="1">
                            <a:solidFill>
                              <a:srgbClr val="FFFFFF"/>
                            </a:solidFill>
                            <a:latin typeface="Cambria Math" panose="02040503050406030204" pitchFamily="18" charset="0"/>
                          </a:rPr>
                          <m:t>90</m:t>
                        </m:r>
                      </m:num>
                      <m:den>
                        <m:r>
                          <a:rPr lang="en-US" sz="2000" i="1">
                            <a:solidFill>
                              <a:srgbClr val="FFFFFF"/>
                            </a:solidFill>
                            <a:latin typeface="Cambria Math" panose="02040503050406030204" pitchFamily="18" charset="0"/>
                          </a:rPr>
                          <m:t>94</m:t>
                        </m:r>
                      </m:den>
                    </m:f>
                    <m:r>
                      <a:rPr lang="en-US" sz="2000" i="1">
                        <a:solidFill>
                          <a:srgbClr val="FFFFFF"/>
                        </a:solidFill>
                        <a:latin typeface="Cambria Math" panose="02040503050406030204" pitchFamily="18" charset="0"/>
                      </a:rPr>
                      <m:t>=0.96 </m:t>
                    </m:r>
                  </m:oMath>
                </a14:m>
                <a:endParaRPr lang="en-US" sz="2000"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9321" y="1052736"/>
                <a:ext cx="8229600" cy="4525963"/>
              </a:xfrm>
              <a:blipFill rotWithShape="0">
                <a:blip r:embed="rId2"/>
                <a:stretch>
                  <a:fillRect l="-741"/>
                </a:stretch>
              </a:blipFill>
            </p:spPr>
            <p:txBody>
              <a:bodyPr/>
              <a:lstStyle/>
              <a:p>
                <a:r>
                  <a:rPr lang="en-US">
                    <a:noFill/>
                  </a:rPr>
                  <a:t> </a:t>
                </a:r>
              </a:p>
            </p:txBody>
          </p:sp>
        </mc:Fallback>
      </mc:AlternateContent>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48" y="2996952"/>
            <a:ext cx="39338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3508" y="5101645"/>
            <a:ext cx="8606843" cy="1169551"/>
          </a:xfrm>
          <a:prstGeom prst="rect">
            <a:avLst/>
          </a:prstGeom>
          <a:noFill/>
        </p:spPr>
        <p:txBody>
          <a:bodyPr wrap="none" rtlCol="0">
            <a:spAutoFit/>
          </a:bodyPr>
          <a:lstStyle/>
          <a:p>
            <a:pPr lvl="0"/>
            <a:r>
              <a:rPr lang="en-US" sz="1400" b="1" u="sng" dirty="0" smtClean="0">
                <a:solidFill>
                  <a:srgbClr val="FFFFFF"/>
                </a:solidFill>
              </a:rPr>
              <a:t>Interpretations</a:t>
            </a:r>
          </a:p>
          <a:p>
            <a:pPr lvl="0"/>
            <a:r>
              <a:rPr lang="en-US" sz="1400" dirty="0" smtClean="0">
                <a:solidFill>
                  <a:srgbClr val="FFFFFF"/>
                </a:solidFill>
              </a:rPr>
              <a:t>For </a:t>
            </a:r>
            <a:r>
              <a:rPr lang="en-US" sz="1400" dirty="0">
                <a:solidFill>
                  <a:srgbClr val="FFFFFF"/>
                </a:solidFill>
              </a:rPr>
              <a:t>example, we see that the parameter estimate corresponding to the fetal movement (FM) is statistically </a:t>
            </a:r>
            <a:endParaRPr lang="en-US" sz="1400" dirty="0" smtClean="0">
              <a:solidFill>
                <a:srgbClr val="FFFFFF"/>
              </a:solidFill>
            </a:endParaRPr>
          </a:p>
          <a:p>
            <a:pPr lvl="0"/>
            <a:r>
              <a:rPr lang="en-US" sz="1400" dirty="0" smtClean="0">
                <a:solidFill>
                  <a:srgbClr val="FFFFFF"/>
                </a:solidFill>
              </a:rPr>
              <a:t>significant </a:t>
            </a:r>
            <a:r>
              <a:rPr lang="en-US" sz="1400" dirty="0">
                <a:solidFill>
                  <a:srgbClr val="FFFFFF"/>
                </a:solidFill>
              </a:rPr>
              <a:t>and equals 0.014. That means, that </a:t>
            </a:r>
            <a:r>
              <a:rPr lang="en-US" sz="1400" b="1" dirty="0">
                <a:solidFill>
                  <a:srgbClr val="FFFFFF"/>
                </a:solidFill>
              </a:rPr>
              <a:t>when holding all the predictors other than FM </a:t>
            </a:r>
            <a:r>
              <a:rPr lang="en-US" sz="1400" b="1" dirty="0" smtClean="0">
                <a:solidFill>
                  <a:srgbClr val="FFFFFF"/>
                </a:solidFill>
              </a:rPr>
              <a:t>constant</a:t>
            </a:r>
          </a:p>
          <a:p>
            <a:pPr lvl="0"/>
            <a:r>
              <a:rPr lang="en-US" sz="1400" dirty="0" smtClean="0">
                <a:solidFill>
                  <a:srgbClr val="FFFFFF"/>
                </a:solidFill>
              </a:rPr>
              <a:t>per </a:t>
            </a:r>
            <a:r>
              <a:rPr lang="en-US" sz="1400" dirty="0">
                <a:solidFill>
                  <a:srgbClr val="FFFFFF"/>
                </a:solidFill>
              </a:rPr>
              <a:t>1 unit increase in FM the odds that the </a:t>
            </a:r>
            <a:r>
              <a:rPr lang="en-US" sz="1400" dirty="0" smtClean="0">
                <a:solidFill>
                  <a:srgbClr val="FFFFFF"/>
                </a:solidFill>
              </a:rPr>
              <a:t>fetus </a:t>
            </a:r>
            <a:r>
              <a:rPr lang="en-US" sz="1400" dirty="0">
                <a:solidFill>
                  <a:srgbClr val="FFFFFF"/>
                </a:solidFill>
              </a:rPr>
              <a:t>is </a:t>
            </a:r>
            <a:r>
              <a:rPr lang="en-US" sz="1400" dirty="0" smtClean="0">
                <a:solidFill>
                  <a:srgbClr val="FFFFFF"/>
                </a:solidFill>
              </a:rPr>
              <a:t>in a normal state changes </a:t>
            </a:r>
            <a:r>
              <a:rPr lang="en-US" sz="1400" dirty="0">
                <a:solidFill>
                  <a:srgbClr val="FFFFFF"/>
                </a:solidFill>
              </a:rPr>
              <a:t>by a factor of e</a:t>
            </a:r>
            <a:r>
              <a:rPr lang="en-US" sz="1400" baseline="30000" dirty="0">
                <a:solidFill>
                  <a:srgbClr val="FFFFFF"/>
                </a:solidFill>
              </a:rPr>
              <a:t>0.014</a:t>
            </a:r>
            <a:r>
              <a:rPr lang="en-US" sz="1400" dirty="0">
                <a:solidFill>
                  <a:srgbClr val="FFFFFF"/>
                </a:solidFill>
              </a:rPr>
              <a:t> = 1.014</a:t>
            </a:r>
          </a:p>
          <a:p>
            <a:endParaRPr lang="en-US" sz="1400" dirty="0">
              <a:solidFill>
                <a:srgbClr val="FFFFFF"/>
              </a:solidFill>
            </a:endParaRPr>
          </a:p>
        </p:txBody>
      </p:sp>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972" y="2204864"/>
            <a:ext cx="4669055" cy="3060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28184" y="1822026"/>
            <a:ext cx="1159292" cy="369332"/>
          </a:xfrm>
          <a:prstGeom prst="rect">
            <a:avLst/>
          </a:prstGeom>
          <a:noFill/>
        </p:spPr>
        <p:txBody>
          <a:bodyPr wrap="none" rtlCol="0">
            <a:spAutoFit/>
          </a:bodyPr>
          <a:lstStyle/>
          <a:p>
            <a:r>
              <a:rPr lang="en-US" dirty="0" smtClean="0">
                <a:solidFill>
                  <a:srgbClr val="FFFFFF"/>
                </a:solidFill>
              </a:rPr>
              <a:t>ROC Plot</a:t>
            </a:r>
            <a:endParaRPr lang="en-US" dirty="0">
              <a:solidFill>
                <a:srgbClr val="FFFFFF"/>
              </a:solidFill>
            </a:endParaRPr>
          </a:p>
        </p:txBody>
      </p:sp>
      <p:sp>
        <p:nvSpPr>
          <p:cNvPr id="7" name="TextBox 6"/>
          <p:cNvSpPr txBox="1"/>
          <p:nvPr/>
        </p:nvSpPr>
        <p:spPr>
          <a:xfrm>
            <a:off x="982980" y="2564904"/>
            <a:ext cx="2527359" cy="369332"/>
          </a:xfrm>
          <a:prstGeom prst="rect">
            <a:avLst/>
          </a:prstGeom>
          <a:noFill/>
        </p:spPr>
        <p:txBody>
          <a:bodyPr wrap="none" rtlCol="0">
            <a:spAutoFit/>
          </a:bodyPr>
          <a:lstStyle/>
          <a:p>
            <a:r>
              <a:rPr lang="en-US" dirty="0" smtClean="0">
                <a:solidFill>
                  <a:srgbClr val="FFFFFF"/>
                </a:solidFill>
              </a:rPr>
              <a:t>Confusion Matrix Table</a:t>
            </a:r>
            <a:endParaRPr lang="en-US" dirty="0">
              <a:solidFill>
                <a:srgbClr val="FFFFFF"/>
              </a:solidFill>
            </a:endParaRPr>
          </a:p>
        </p:txBody>
      </p:sp>
    </p:spTree>
    <p:extLst>
      <p:ext uri="{BB962C8B-B14F-4D97-AF65-F5344CB8AC3E}">
        <p14:creationId xmlns:p14="http://schemas.microsoft.com/office/powerpoint/2010/main" val="3941514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5">
      <a:dk1>
        <a:srgbClr val="808080"/>
      </a:dk1>
      <a:lt1>
        <a:srgbClr val="FFFFCC"/>
      </a:lt1>
      <a:dk2>
        <a:srgbClr val="006600"/>
      </a:dk2>
      <a:lt2>
        <a:srgbClr val="FFFFCC"/>
      </a:lt2>
      <a:accent1>
        <a:srgbClr val="002068"/>
      </a:accent1>
      <a:accent2>
        <a:srgbClr val="0043CC"/>
      </a:accent2>
      <a:accent3>
        <a:srgbClr val="AAB8AA"/>
      </a:accent3>
      <a:accent4>
        <a:srgbClr val="DADAAE"/>
      </a:accent4>
      <a:accent5>
        <a:srgbClr val="AAABB9"/>
      </a:accent5>
      <a:accent6>
        <a:srgbClr val="003CB9"/>
      </a:accent6>
      <a:hlink>
        <a:srgbClr val="00C5C0"/>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CC"/>
        </a:dk1>
        <a:lt1>
          <a:srgbClr val="FFFFFF"/>
        </a:lt1>
        <a:dk2>
          <a:srgbClr val="FFFFCC"/>
        </a:dk2>
        <a:lt2>
          <a:srgbClr val="808080"/>
        </a:lt2>
        <a:accent1>
          <a:srgbClr val="BBE0E3"/>
        </a:accent1>
        <a:accent2>
          <a:srgbClr val="333399"/>
        </a:accent2>
        <a:accent3>
          <a:srgbClr val="FFFFFF"/>
        </a:accent3>
        <a:accent4>
          <a:srgbClr val="DAD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808080"/>
        </a:dk1>
        <a:lt1>
          <a:srgbClr val="FFFFCC"/>
        </a:lt1>
        <a:dk2>
          <a:srgbClr val="006600"/>
        </a:dk2>
        <a:lt2>
          <a:srgbClr val="FFFFCC"/>
        </a:lt2>
        <a:accent1>
          <a:srgbClr val="002068"/>
        </a:accent1>
        <a:accent2>
          <a:srgbClr val="0043CC"/>
        </a:accent2>
        <a:accent3>
          <a:srgbClr val="AAB8AA"/>
        </a:accent3>
        <a:accent4>
          <a:srgbClr val="DADAAE"/>
        </a:accent4>
        <a:accent5>
          <a:srgbClr val="AAABB9"/>
        </a:accent5>
        <a:accent6>
          <a:srgbClr val="003CB9"/>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Default Design 15">
        <a:dk1>
          <a:srgbClr val="808080"/>
        </a:dk1>
        <a:lt1>
          <a:srgbClr val="FFFFCC"/>
        </a:lt1>
        <a:dk2>
          <a:srgbClr val="006600"/>
        </a:dk2>
        <a:lt2>
          <a:srgbClr val="FFFFCC"/>
        </a:lt2>
        <a:accent1>
          <a:srgbClr val="002068"/>
        </a:accent1>
        <a:accent2>
          <a:srgbClr val="0043CC"/>
        </a:accent2>
        <a:accent3>
          <a:srgbClr val="AAB8AA"/>
        </a:accent3>
        <a:accent4>
          <a:srgbClr val="DADAAE"/>
        </a:accent4>
        <a:accent5>
          <a:srgbClr val="AAABB9"/>
        </a:accent5>
        <a:accent6>
          <a:srgbClr val="003CB9"/>
        </a:accent6>
        <a:hlink>
          <a:srgbClr val="00C5C0"/>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560</Words>
  <Application>Microsoft Office PowerPoint</Application>
  <PresentationFormat>On-screen Show (4:3)</PresentationFormat>
  <Paragraphs>178</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Default Design</vt:lpstr>
      <vt:lpstr>Cardiotocographic Data </vt:lpstr>
      <vt:lpstr>Predicting Fetal Acidosis</vt:lpstr>
      <vt:lpstr>CTG Dataset</vt:lpstr>
      <vt:lpstr>CTG Dataset</vt:lpstr>
      <vt:lpstr>CTG Dataset - Adjustments</vt:lpstr>
      <vt:lpstr>CTG Dataset - Adjustments</vt:lpstr>
      <vt:lpstr>CTG Dataset - Exceptions</vt:lpstr>
      <vt:lpstr>LOGISTIC MODEL</vt:lpstr>
      <vt:lpstr>LOGISTIC MODEL (Continued)</vt:lpstr>
      <vt:lpstr>PowerPoint Presentation</vt:lpstr>
      <vt:lpstr>PowerPoint Presentation</vt:lpstr>
      <vt:lpstr>KNN</vt:lpstr>
      <vt:lpstr>Classification Matrix for 3 Variables</vt:lpstr>
      <vt:lpstr>KNN for 3 Categories</vt:lpstr>
      <vt:lpstr>KNN for 2 Categories</vt:lpstr>
      <vt:lpstr>2 vs. 3 Categories</vt:lpstr>
      <vt:lpstr>Conclusions </vt:lpstr>
    </vt:vector>
  </TitlesOfParts>
  <Company>Presentation Magazine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Heartbeat Template on CRT</dc:title>
  <dc:creator>Presentation Magazine</dc:creator>
  <cp:lastModifiedBy>Gozal, Jimmy</cp:lastModifiedBy>
  <cp:revision>39</cp:revision>
  <cp:lastPrinted>2014-12-08T02:56:35Z</cp:lastPrinted>
  <dcterms:created xsi:type="dcterms:W3CDTF">2007-10-01T22:27:54Z</dcterms:created>
  <dcterms:modified xsi:type="dcterms:W3CDTF">2014-12-08T16:14:13Z</dcterms:modified>
</cp:coreProperties>
</file>