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04">
          <p15:clr>
            <a:srgbClr val="A4A3A4"/>
          </p15:clr>
        </p15:guide>
        <p15:guide id="4" pos="51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B230"/>
    <a:srgbClr val="7EC234"/>
    <a:srgbClr val="FC08CE"/>
    <a:srgbClr val="123659"/>
    <a:srgbClr val="3F5F80"/>
    <a:srgbClr val="00274C"/>
    <a:srgbClr val="FFCB05"/>
    <a:srgbClr val="FFCCCC"/>
    <a:srgbClr val="F2F2F2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933" autoAdjust="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>
        <p:guide orient="horz" pos="2184"/>
        <p:guide pos="2880"/>
        <p:guide orient="horz" pos="504"/>
        <p:guide pos="51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2"/>
    </p:cViewPr>
  </p:sorterViewPr>
  <p:notesViewPr>
    <p:cSldViewPr snapToGrid="0">
      <p:cViewPr varScale="1">
        <p:scale>
          <a:sx n="87" d="100"/>
          <a:sy n="87" d="100"/>
        </p:scale>
        <p:origin x="376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4B34D-9A27-468A-A303-518C1703A5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C25BD-D274-470A-9AAB-E6E34C8C8B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89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2B481-CD8E-4E16-92C0-338F0A7D4DE6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A9002-64F3-4BF0-A3F6-BD92089BD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59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068291"/>
          </a:xfrm>
          <a:prstGeom prst="rect">
            <a:avLst/>
          </a:prstGeom>
          <a:solidFill>
            <a:srgbClr val="123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74B230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871003" y="6068291"/>
            <a:ext cx="7272997" cy="0"/>
          </a:xfrm>
          <a:prstGeom prst="line">
            <a:avLst/>
          </a:prstGeom>
          <a:ln w="190500">
            <a:solidFill>
              <a:srgbClr val="74B2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osceles Triangle 3"/>
          <p:cNvSpPr>
            <a:spLocks noChangeAspect="1"/>
          </p:cNvSpPr>
          <p:nvPr userDrawn="1"/>
        </p:nvSpPr>
        <p:spPr>
          <a:xfrm rot="10800000">
            <a:off x="7004176" y="-1"/>
            <a:ext cx="2139824" cy="1844675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934" y="191637"/>
            <a:ext cx="605249" cy="8061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" y="45323"/>
            <a:ext cx="7955280" cy="7406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098970" y="6391656"/>
            <a:ext cx="1045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00274C"/>
                </a:solidFill>
                <a:latin typeface="Gill Sans MT" panose="020B0502020104020203" pitchFamily="34" charset="0"/>
              </a:defRPr>
            </a:lvl1pPr>
          </a:lstStyle>
          <a:p>
            <a:fld id="{5B903C01-14D3-4BCA-A671-239216E2A4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098970" y="0"/>
            <a:ext cx="1045029" cy="787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689" y="0"/>
            <a:ext cx="591188" cy="7874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098970" y="6391656"/>
            <a:ext cx="1045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00274C"/>
                </a:solidFill>
                <a:latin typeface="Gill Sans MT" panose="020B0502020104020203" pitchFamily="34" charset="0"/>
              </a:defRPr>
            </a:lvl1pPr>
          </a:lstStyle>
          <a:p>
            <a:fld id="{5B903C01-14D3-4BCA-A671-239216E2A4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098970" y="0"/>
            <a:ext cx="1045029" cy="787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689" y="0"/>
            <a:ext cx="591188" cy="7874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" y="45323"/>
            <a:ext cx="7955280" cy="74207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90000"/>
              </a:lnSpc>
              <a:spcAft>
                <a:spcPts val="1000"/>
              </a:spcAft>
              <a:buSzPct val="80000"/>
              <a:defRPr sz="3000"/>
            </a:lvl1pPr>
            <a:lvl2pPr>
              <a:lnSpc>
                <a:spcPct val="90000"/>
              </a:lnSpc>
              <a:spcAft>
                <a:spcPts val="1000"/>
              </a:spcAft>
              <a:defRPr/>
            </a:lvl2pPr>
            <a:lvl3pPr>
              <a:lnSpc>
                <a:spcPct val="90000"/>
              </a:lnSpc>
              <a:spcAft>
                <a:spcPts val="1000"/>
              </a:spcAft>
              <a:defRPr sz="2600"/>
            </a:lvl3pPr>
            <a:lvl4pPr>
              <a:lnSpc>
                <a:spcPct val="90000"/>
              </a:lnSpc>
              <a:spcAft>
                <a:spcPts val="1000"/>
              </a:spcAft>
              <a:defRPr sz="2400"/>
            </a:lvl4pPr>
            <a:lvl5pPr>
              <a:lnSpc>
                <a:spcPct val="90000"/>
              </a:lnSpc>
              <a:spcAft>
                <a:spcPts val="1000"/>
              </a:spcAft>
              <a:defRPr sz="2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098970" y="6391656"/>
            <a:ext cx="1045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00274C"/>
                </a:solidFill>
                <a:latin typeface="Gill Sans MT" panose="020B0502020104020203" pitchFamily="34" charset="0"/>
              </a:defRPr>
            </a:lvl1pPr>
          </a:lstStyle>
          <a:p>
            <a:fld id="{5B903C01-14D3-4BCA-A671-239216E2A4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8098970" y="0"/>
            <a:ext cx="1045029" cy="787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312" y="-5665"/>
            <a:ext cx="605249" cy="8061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27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098970" y="6391656"/>
            <a:ext cx="1045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00274C"/>
                </a:solidFill>
                <a:latin typeface="Gill Sans MT" panose="020B0502020104020203" pitchFamily="34" charset="0"/>
              </a:defRPr>
            </a:lvl1pPr>
          </a:lstStyle>
          <a:p>
            <a:fld id="{5B903C01-14D3-4BCA-A671-239216E2A4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098970" y="0"/>
            <a:ext cx="1045029" cy="787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689" y="0"/>
            <a:ext cx="591188" cy="7874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" y="45323"/>
            <a:ext cx="7955280" cy="7406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098970" y="6391656"/>
            <a:ext cx="1045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00274C"/>
                </a:solidFill>
                <a:latin typeface="Gill Sans MT" panose="020B0502020104020203" pitchFamily="34" charset="0"/>
              </a:defRPr>
            </a:lvl1pPr>
          </a:lstStyle>
          <a:p>
            <a:fld id="{5B903C01-14D3-4BCA-A671-239216E2A4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8098970" y="0"/>
            <a:ext cx="1045029" cy="787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689" y="0"/>
            <a:ext cx="591188" cy="7874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" y="45323"/>
            <a:ext cx="7955280" cy="7406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098970" y="6391656"/>
            <a:ext cx="1045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00274C"/>
                </a:solidFill>
                <a:latin typeface="Gill Sans MT" panose="020B0502020104020203" pitchFamily="34" charset="0"/>
              </a:defRPr>
            </a:lvl1pPr>
          </a:lstStyle>
          <a:p>
            <a:fld id="{5B903C01-14D3-4BCA-A671-239216E2A4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098970" y="0"/>
            <a:ext cx="1045029" cy="787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689" y="0"/>
            <a:ext cx="591188" cy="7874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" y="45323"/>
            <a:ext cx="7955280" cy="7406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098970" y="6391656"/>
            <a:ext cx="1045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00274C"/>
                </a:solidFill>
                <a:latin typeface="Gill Sans MT" panose="020B0502020104020203" pitchFamily="34" charset="0"/>
              </a:defRPr>
            </a:lvl1pPr>
          </a:lstStyle>
          <a:p>
            <a:fld id="{5B903C01-14D3-4BCA-A671-239216E2A4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098970" y="0"/>
            <a:ext cx="1045029" cy="787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689" y="0"/>
            <a:ext cx="591188" cy="7874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098970" y="6391656"/>
            <a:ext cx="1045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00274C"/>
                </a:solidFill>
                <a:latin typeface="Gill Sans MT" panose="020B0502020104020203" pitchFamily="34" charset="0"/>
              </a:defRPr>
            </a:lvl1pPr>
          </a:lstStyle>
          <a:p>
            <a:fld id="{5B903C01-14D3-4BCA-A671-239216E2A4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098970" y="0"/>
            <a:ext cx="1045029" cy="787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689" y="0"/>
            <a:ext cx="591188" cy="7874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098970" y="6391656"/>
            <a:ext cx="1045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00274C"/>
                </a:solidFill>
                <a:latin typeface="Gill Sans MT" panose="020B0502020104020203" pitchFamily="34" charset="0"/>
              </a:defRPr>
            </a:lvl1pPr>
          </a:lstStyle>
          <a:p>
            <a:fld id="{5B903C01-14D3-4BCA-A671-239216E2A4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8098970" y="0"/>
            <a:ext cx="1045029" cy="787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689" y="0"/>
            <a:ext cx="591188" cy="7874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098970" y="6391656"/>
            <a:ext cx="1045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00274C"/>
                </a:solidFill>
                <a:latin typeface="Gill Sans MT" panose="020B0502020104020203" pitchFamily="34" charset="0"/>
              </a:defRPr>
            </a:lvl1pPr>
          </a:lstStyle>
          <a:p>
            <a:fld id="{5B903C01-14D3-4BCA-A671-239216E2A4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8098970" y="0"/>
            <a:ext cx="1045029" cy="787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689" y="0"/>
            <a:ext cx="591188" cy="78740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"/>
            <a:ext cx="8143875" cy="855132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323"/>
            <a:ext cx="8229600" cy="68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0734"/>
            <a:ext cx="8229600" cy="4915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871003" y="855134"/>
            <a:ext cx="7272997" cy="0"/>
          </a:xfrm>
          <a:prstGeom prst="line">
            <a:avLst/>
          </a:prstGeom>
          <a:ln w="127000">
            <a:solidFill>
              <a:srgbClr val="74B2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6356461"/>
            <a:ext cx="4268437" cy="354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88" y="56764"/>
            <a:ext cx="815225" cy="70728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098970" y="6391656"/>
            <a:ext cx="1045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rgbClr val="00274C"/>
                </a:solidFill>
                <a:latin typeface="Gill Sans MT" panose="020B0502020104020203" pitchFamily="34" charset="0"/>
              </a:defRPr>
            </a:lvl1pPr>
          </a:lstStyle>
          <a:p>
            <a:fld id="{5B903C01-14D3-4BCA-A671-239216E2A4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57644" y="6254708"/>
            <a:ext cx="4284617" cy="479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74B230"/>
                </a:solidFill>
              </a:rPr>
              <a:t>SafeHouse</a:t>
            </a:r>
            <a:r>
              <a:rPr lang="en-US" baseline="0" dirty="0">
                <a:solidFill>
                  <a:srgbClr val="74B230"/>
                </a:solidFill>
              </a:rPr>
              <a:t> – 2FA for the 21</a:t>
            </a:r>
            <a:r>
              <a:rPr lang="en-US" baseline="30000" dirty="0">
                <a:solidFill>
                  <a:srgbClr val="74B230"/>
                </a:solidFill>
              </a:rPr>
              <a:t>st</a:t>
            </a:r>
            <a:r>
              <a:rPr lang="en-US" baseline="0" dirty="0">
                <a:solidFill>
                  <a:srgbClr val="74B230"/>
                </a:solidFill>
              </a:rPr>
              <a:t> Century Home</a:t>
            </a:r>
            <a:endParaRPr lang="en-US" dirty="0">
              <a:solidFill>
                <a:srgbClr val="74B23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098970" y="0"/>
            <a:ext cx="1045029" cy="787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11" y="6186319"/>
            <a:ext cx="501869" cy="6684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675" y="24504"/>
            <a:ext cx="572791" cy="7628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74B230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–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–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»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SafeHouse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2-Factor Authentication for Physical Security</a:t>
            </a:r>
          </a:p>
        </p:txBody>
      </p:sp>
    </p:spTree>
    <p:extLst>
      <p:ext uri="{BB962C8B-B14F-4D97-AF65-F5344CB8AC3E}">
        <p14:creationId xmlns:p14="http://schemas.microsoft.com/office/powerpoint/2010/main" val="302819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Smart Homes: A Security Risk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Adoption of advanced “connected” home systems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Expected to be a $100B industry by 2018</a:t>
            </a:r>
            <a:r>
              <a:rPr lang="en-US" baseline="30000" dirty="0"/>
              <a:t>1</a:t>
            </a:r>
          </a:p>
          <a:p>
            <a:pPr lvl="1"/>
            <a:r>
              <a:rPr lang="en-US" dirty="0"/>
              <a:t>Projected 38% adoption in US by 2019</a:t>
            </a:r>
            <a:r>
              <a:rPr lang="en-US" baseline="30000" dirty="0"/>
              <a:t>2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903C01-14D3-4BCA-A671-239216E2A44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Image result for xfinity 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878" y="1746183"/>
            <a:ext cx="3329609" cy="167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01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Smart Homes: A Security Risk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Poses massive security risk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Traditional physical security (keys, magnet cards) insufficient</a:t>
            </a:r>
          </a:p>
          <a:p>
            <a:pPr lvl="1"/>
            <a:r>
              <a:rPr lang="en-US" dirty="0"/>
              <a:t>3.7 Million Home Invasions per year in US</a:t>
            </a:r>
            <a:r>
              <a:rPr lang="en-US" baseline="30000" dirty="0"/>
              <a:t>4</a:t>
            </a:r>
          </a:p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903C01-14D3-4BCA-A671-239216E2A44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257" y="1802295"/>
            <a:ext cx="7394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“…researchers at the University of Michigan conducted a platform-wide study of SmartThings security. Computer scientists found that </a:t>
            </a:r>
            <a:r>
              <a:rPr lang="en-US" dirty="0" err="1">
                <a:solidFill>
                  <a:srgbClr val="C00000"/>
                </a:solidFill>
              </a:rPr>
              <a:t>Schlage</a:t>
            </a:r>
            <a:r>
              <a:rPr lang="en-US" dirty="0">
                <a:solidFill>
                  <a:srgbClr val="C00000"/>
                </a:solidFill>
              </a:rPr>
              <a:t> locks controlled through SmartThings apps could easily be “picked” by potential hackers…” </a:t>
            </a:r>
          </a:p>
          <a:p>
            <a:r>
              <a:rPr lang="en-US" dirty="0"/>
              <a:t>	–</a:t>
            </a:r>
            <a:r>
              <a:rPr lang="en-US" dirty="0" err="1"/>
              <a:t>TripWire</a:t>
            </a:r>
            <a:r>
              <a:rPr lang="en-US" dirty="0"/>
              <a:t> “Could your Smart Home Put you at Risk?” May 2016</a:t>
            </a:r>
          </a:p>
        </p:txBody>
      </p:sp>
      <p:pic>
        <p:nvPicPr>
          <p:cNvPr id="2052" name="Picture 4" descr="Image result for clipart ke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065" y="5083126"/>
            <a:ext cx="1146941" cy="92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&quot;Not Allowed&quot; Symbol 4"/>
          <p:cNvSpPr/>
          <p:nvPr/>
        </p:nvSpPr>
        <p:spPr>
          <a:xfrm>
            <a:off x="3843132" y="4815859"/>
            <a:ext cx="1434902" cy="1442826"/>
          </a:xfrm>
          <a:prstGeom prst="noSmoking">
            <a:avLst>
              <a:gd name="adj" fmla="val 4109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98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 Factor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“Security is something you know, have, or are”</a:t>
            </a:r>
          </a:p>
          <a:p>
            <a:pPr lvl="1"/>
            <a:r>
              <a:rPr lang="en-US" dirty="0"/>
              <a:t>2FA forces user to provide two credentials from separate categories</a:t>
            </a:r>
          </a:p>
          <a:p>
            <a:pPr lvl="1"/>
            <a:r>
              <a:rPr lang="en-US" dirty="0"/>
              <a:t>Wide adoption in software contexts</a:t>
            </a:r>
          </a:p>
          <a:p>
            <a:pPr lvl="2"/>
            <a:r>
              <a:rPr lang="en-US" dirty="0"/>
              <a:t>Healthcare, Financial, etc.</a:t>
            </a:r>
          </a:p>
          <a:p>
            <a:pPr lvl="2"/>
            <a:r>
              <a:rPr lang="en-US" dirty="0"/>
              <a:t>Secure server login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903C01-14D3-4BCA-A671-239216E2A44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4" name="Picture 2" descr="Image result for google au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315" y="4160354"/>
            <a:ext cx="1829629" cy="182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Du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320" y="4160354"/>
            <a:ext cx="1965810" cy="196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7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2FA in a physical security application</a:t>
            </a:r>
          </a:p>
          <a:p>
            <a:pPr lvl="1"/>
            <a:r>
              <a:rPr lang="en-US" dirty="0"/>
              <a:t>One lock is “traditional” – unlocked via key, magnetic card, or </a:t>
            </a:r>
            <a:r>
              <a:rPr lang="en-US" dirty="0" err="1"/>
              <a:t>smarthome</a:t>
            </a:r>
            <a:r>
              <a:rPr lang="en-US" dirty="0"/>
              <a:t> app</a:t>
            </a:r>
          </a:p>
          <a:p>
            <a:pPr lvl="1"/>
            <a:r>
              <a:rPr lang="en-US" dirty="0"/>
              <a:t>Second lock uses 2</a:t>
            </a:r>
            <a:r>
              <a:rPr lang="en-US" baseline="30000" dirty="0"/>
              <a:t>nd</a:t>
            </a:r>
            <a:r>
              <a:rPr lang="en-US" dirty="0"/>
              <a:t> factor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903C01-14D3-4BCA-A671-239216E2A44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Image result for clipart ke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82" y="3877178"/>
            <a:ext cx="1146941" cy="92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keyp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270" y="3591339"/>
            <a:ext cx="2120348" cy="159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securit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063" y="3399596"/>
            <a:ext cx="1973746" cy="197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ross 6"/>
          <p:cNvSpPr/>
          <p:nvPr/>
        </p:nvSpPr>
        <p:spPr>
          <a:xfrm>
            <a:off x="2451652" y="4240696"/>
            <a:ext cx="298253" cy="304800"/>
          </a:xfrm>
          <a:prstGeom prst="plu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63478" y="4240696"/>
            <a:ext cx="622852" cy="11926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63478" y="4485861"/>
            <a:ext cx="622852" cy="11926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Market Viability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B2C model</a:t>
            </a:r>
          </a:p>
          <a:p>
            <a:r>
              <a:rPr lang="en-US" dirty="0"/>
              <a:t>Adds security and piece of mind for everyday consumers</a:t>
            </a:r>
          </a:p>
          <a:p>
            <a:pPr lvl="1"/>
            <a:r>
              <a:rPr lang="en-US" dirty="0"/>
              <a:t>Most sensitive assets</a:t>
            </a:r>
          </a:p>
          <a:p>
            <a:pPr lvl="2"/>
            <a:r>
              <a:rPr lang="en-US" dirty="0"/>
              <a:t>Homes</a:t>
            </a:r>
          </a:p>
          <a:p>
            <a:pPr lvl="2"/>
            <a:r>
              <a:rPr lang="en-US" dirty="0"/>
              <a:t>Cars</a:t>
            </a:r>
          </a:p>
          <a:p>
            <a:pPr lvl="2"/>
            <a:r>
              <a:rPr lang="en-US" dirty="0"/>
              <a:t>Businesses</a:t>
            </a:r>
          </a:p>
          <a:p>
            <a:r>
              <a:rPr lang="en-US" dirty="0"/>
              <a:t>Addresses vulnerabilities introduced by smart home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903C01-14D3-4BCA-A671-239216E2A44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8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– Strategy Analytics 2014</a:t>
            </a:r>
          </a:p>
          <a:p>
            <a:pPr marL="0" indent="0">
              <a:buNone/>
            </a:pPr>
            <a:r>
              <a:rPr lang="en-US" dirty="0"/>
              <a:t>2 – </a:t>
            </a:r>
            <a:r>
              <a:rPr lang="en-US" dirty="0" err="1"/>
              <a:t>Acquity</a:t>
            </a:r>
            <a:r>
              <a:rPr lang="en-US" dirty="0"/>
              <a:t> 2014 </a:t>
            </a:r>
          </a:p>
          <a:p>
            <a:pPr marL="0" indent="0">
              <a:buNone/>
            </a:pPr>
            <a:r>
              <a:rPr lang="en-US" dirty="0"/>
              <a:t>3 – Atul Prakash, University of Michigan 2016</a:t>
            </a:r>
          </a:p>
          <a:p>
            <a:pPr marL="0" indent="0">
              <a:buNone/>
            </a:pPr>
            <a:r>
              <a:rPr lang="en-US" dirty="0"/>
              <a:t>4 – US Bureau of Justice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903C01-14D3-4BCA-A671-239216E2A44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77711"/>
      </p:ext>
    </p:extLst>
  </p:cSld>
  <p:clrMapOvr>
    <a:masterClrMapping/>
  </p:clrMapOvr>
</p:sld>
</file>

<file path=ppt/theme/theme1.xml><?xml version="1.0" encoding="utf-8"?>
<a:theme xmlns:a="http://schemas.openxmlformats.org/drawingml/2006/main" name="CHEPS Template 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fehouse_Template" id="{551B3B73-2822-44F5-B4A7-C5BED33AB52E}" vid="{6BBAE1B2-0307-4ADF-B8E7-988157D5DB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Safehouse_Template</Template>
  <TotalTime>288</TotalTime>
  <Words>228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CHEPS Template v1</vt:lpstr>
      <vt:lpstr>SafeHouse</vt:lpstr>
      <vt:lpstr>Smart Homes: A Security Risk</vt:lpstr>
      <vt:lpstr>Smart Homes: A Security Risk</vt:lpstr>
      <vt:lpstr>2 Factor Authentication</vt:lpstr>
      <vt:lpstr>Solution</vt:lpstr>
      <vt:lpstr>Market Viability</vt:lpstr>
      <vt:lpstr>References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SafeHouse</dc:title>
  <dc:creator>Eli Sherman</dc:creator>
  <cp:lastModifiedBy>Eli Sherman</cp:lastModifiedBy>
  <cp:revision>14</cp:revision>
  <dcterms:created xsi:type="dcterms:W3CDTF">2017-06-13T15:53:12Z</dcterms:created>
  <dcterms:modified xsi:type="dcterms:W3CDTF">2017-06-14T14:12:07Z</dcterms:modified>
</cp:coreProperties>
</file>