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86"/>
  </p:notesMasterIdLst>
  <p:sldIdLst>
    <p:sldId id="258" r:id="rId2"/>
    <p:sldId id="259" r:id="rId3"/>
    <p:sldId id="260" r:id="rId4"/>
    <p:sldId id="285" r:id="rId5"/>
    <p:sldId id="262" r:id="rId6"/>
    <p:sldId id="287" r:id="rId7"/>
    <p:sldId id="288" r:id="rId8"/>
    <p:sldId id="291" r:id="rId9"/>
    <p:sldId id="290" r:id="rId10"/>
    <p:sldId id="263" r:id="rId11"/>
    <p:sldId id="284" r:id="rId12"/>
    <p:sldId id="292" r:id="rId13"/>
    <p:sldId id="293" r:id="rId14"/>
    <p:sldId id="261" r:id="rId15"/>
    <p:sldId id="269" r:id="rId16"/>
    <p:sldId id="294" r:id="rId17"/>
    <p:sldId id="295" r:id="rId18"/>
    <p:sldId id="271" r:id="rId19"/>
    <p:sldId id="266" r:id="rId20"/>
    <p:sldId id="299" r:id="rId21"/>
    <p:sldId id="270" r:id="rId22"/>
    <p:sldId id="296" r:id="rId23"/>
    <p:sldId id="297" r:id="rId24"/>
    <p:sldId id="267" r:id="rId25"/>
    <p:sldId id="303" r:id="rId26"/>
    <p:sldId id="304" r:id="rId27"/>
    <p:sldId id="298" r:id="rId28"/>
    <p:sldId id="306" r:id="rId29"/>
    <p:sldId id="268" r:id="rId30"/>
    <p:sldId id="300" r:id="rId31"/>
    <p:sldId id="301" r:id="rId32"/>
    <p:sldId id="302" r:id="rId33"/>
    <p:sldId id="305" r:id="rId34"/>
    <p:sldId id="307" r:id="rId35"/>
    <p:sldId id="308" r:id="rId36"/>
    <p:sldId id="309" r:id="rId37"/>
    <p:sldId id="310" r:id="rId38"/>
    <p:sldId id="311" r:id="rId39"/>
    <p:sldId id="312" r:id="rId40"/>
    <p:sldId id="272" r:id="rId41"/>
    <p:sldId id="315" r:id="rId42"/>
    <p:sldId id="316" r:id="rId43"/>
    <p:sldId id="317" r:id="rId44"/>
    <p:sldId id="273" r:id="rId45"/>
    <p:sldId id="318" r:id="rId46"/>
    <p:sldId id="264" r:id="rId47"/>
    <p:sldId id="314" r:id="rId48"/>
    <p:sldId id="313" r:id="rId49"/>
    <p:sldId id="265" r:id="rId50"/>
    <p:sldId id="387" r:id="rId51"/>
    <p:sldId id="274" r:id="rId52"/>
    <p:sldId id="335" r:id="rId53"/>
    <p:sldId id="377" r:id="rId54"/>
    <p:sldId id="378" r:id="rId55"/>
    <p:sldId id="379" r:id="rId56"/>
    <p:sldId id="384" r:id="rId57"/>
    <p:sldId id="385" r:id="rId58"/>
    <p:sldId id="381" r:id="rId59"/>
    <p:sldId id="382" r:id="rId60"/>
    <p:sldId id="386" r:id="rId61"/>
    <p:sldId id="388" r:id="rId62"/>
    <p:sldId id="389" r:id="rId63"/>
    <p:sldId id="390" r:id="rId64"/>
    <p:sldId id="391" r:id="rId65"/>
    <p:sldId id="394" r:id="rId66"/>
    <p:sldId id="392" r:id="rId67"/>
    <p:sldId id="393" r:id="rId68"/>
    <p:sldId id="277" r:id="rId69"/>
    <p:sldId id="397" r:id="rId70"/>
    <p:sldId id="398" r:id="rId71"/>
    <p:sldId id="409" r:id="rId72"/>
    <p:sldId id="399" r:id="rId73"/>
    <p:sldId id="400" r:id="rId74"/>
    <p:sldId id="401" r:id="rId75"/>
    <p:sldId id="281" r:id="rId76"/>
    <p:sldId id="282" r:id="rId77"/>
    <p:sldId id="402" r:id="rId78"/>
    <p:sldId id="403" r:id="rId79"/>
    <p:sldId id="404" r:id="rId80"/>
    <p:sldId id="405" r:id="rId81"/>
    <p:sldId id="406" r:id="rId82"/>
    <p:sldId id="408" r:id="rId83"/>
    <p:sldId id="410" r:id="rId84"/>
    <p:sldId id="257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DEDEDF"/>
    <a:srgbClr val="CFCFCF"/>
    <a:srgbClr val="F2E9A6"/>
    <a:srgbClr val="E2FEF7"/>
    <a:srgbClr val="2DD7AA"/>
    <a:srgbClr val="E1CC2F"/>
    <a:srgbClr val="95E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4" autoAdjust="0"/>
    <p:restoredTop sz="94660"/>
  </p:normalViewPr>
  <p:slideViewPr>
    <p:cSldViewPr snapToGrid="0">
      <p:cViewPr>
        <p:scale>
          <a:sx n="100" d="100"/>
          <a:sy n="100" d="100"/>
        </p:scale>
        <p:origin x="85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5A8D-A86E-40B0-A78D-EBE62CD31BF3}" type="datetimeFigureOut">
              <a:rPr lang="ko-KR" altLang="en-US" smtClean="0"/>
              <a:t>2024-01-15 (Mon)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454D6-1200-4757-A945-A6C3F2F88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5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_PIN_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6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2024.xx.xx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5013096"/>
            <a:ext cx="8640000" cy="126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76000" y="4653096"/>
            <a:ext cx="8640000" cy="3600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r>
              <a:rPr lang="en-US" altLang="ko-KR" dirty="0"/>
              <a:t>Power Information Network LAB.</a:t>
            </a:r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0F1240A4-8E0C-44D7-AE22-E32501D4FACC}"/>
              </a:ext>
            </a:extLst>
          </p:cNvPr>
          <p:cNvGrpSpPr/>
          <p:nvPr userDrawn="1"/>
        </p:nvGrpSpPr>
        <p:grpSpPr>
          <a:xfrm>
            <a:off x="985200" y="4293096"/>
            <a:ext cx="360000" cy="1980000"/>
            <a:chOff x="985200" y="4293096"/>
            <a:chExt cx="360000" cy="19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AF46E4-6EF6-41FD-B875-80587320E2AF}"/>
                </a:ext>
              </a:extLst>
            </p:cNvPr>
            <p:cNvSpPr/>
            <p:nvPr userDrawn="1"/>
          </p:nvSpPr>
          <p:spPr>
            <a:xfrm>
              <a:off x="985200" y="42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4A2D5F-5EFD-4872-A1DB-113AC00077E0}"/>
                </a:ext>
              </a:extLst>
            </p:cNvPr>
            <p:cNvSpPr/>
            <p:nvPr userDrawn="1"/>
          </p:nvSpPr>
          <p:spPr>
            <a:xfrm>
              <a:off x="985200" y="501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101D97-7938-4EE2-A006-7921EF76F229}"/>
                </a:ext>
              </a:extLst>
            </p:cNvPr>
            <p:cNvSpPr/>
            <p:nvPr userDrawn="1"/>
          </p:nvSpPr>
          <p:spPr>
            <a:xfrm>
              <a:off x="985200" y="465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A94FB4-37DF-4D9B-AF2F-CA4E6A4F26C9}"/>
                </a:ext>
              </a:extLst>
            </p:cNvPr>
            <p:cNvSpPr/>
            <p:nvPr userDrawn="1"/>
          </p:nvSpPr>
          <p:spPr>
            <a:xfrm>
              <a:off x="985200" y="537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FBDED-A051-434A-8265-587E049D8E9A}"/>
                </a:ext>
              </a:extLst>
            </p:cNvPr>
            <p:cNvSpPr/>
            <p:nvPr userDrawn="1"/>
          </p:nvSpPr>
          <p:spPr>
            <a:xfrm>
              <a:off x="985200" y="573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145EFF-2DF2-4B0A-95C7-E70A04AEFEBF}"/>
                </a:ext>
              </a:extLst>
            </p:cNvPr>
            <p:cNvSpPr/>
            <p:nvPr userDrawn="1"/>
          </p:nvSpPr>
          <p:spPr>
            <a:xfrm>
              <a:off x="985200" y="60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0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잘 안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9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(비교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(캡션 있는 콘텐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(캡션 있는 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(제목 및 세로 텍스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9470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(Unused) 1_Title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클릭하여 마스터 부제목 스타일 편집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PIN_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776000" y="4293097"/>
            <a:ext cx="8640000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2024.xx.xx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4659" y="57871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>
                <a:solidFill>
                  <a:prstClr val="black"/>
                </a:solidFill>
              </a:rPr>
              <a:t>서경대학교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776000" y="4653096"/>
            <a:ext cx="8640000" cy="162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8CED180E-0310-4AF9-A2F3-C31277A6BE0B}"/>
              </a:ext>
            </a:extLst>
          </p:cNvPr>
          <p:cNvGrpSpPr/>
          <p:nvPr userDrawn="1"/>
        </p:nvGrpSpPr>
        <p:grpSpPr>
          <a:xfrm>
            <a:off x="985200" y="4293096"/>
            <a:ext cx="360000" cy="1980000"/>
            <a:chOff x="985200" y="4293096"/>
            <a:chExt cx="360000" cy="19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4FA058-6B1D-4F3D-9300-4FDD5FCEE623}"/>
                </a:ext>
              </a:extLst>
            </p:cNvPr>
            <p:cNvSpPr/>
            <p:nvPr userDrawn="1"/>
          </p:nvSpPr>
          <p:spPr>
            <a:xfrm>
              <a:off x="985200" y="42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908A19-6CFE-47E3-BF45-ED453AA4A5BD}"/>
                </a:ext>
              </a:extLst>
            </p:cNvPr>
            <p:cNvSpPr/>
            <p:nvPr userDrawn="1"/>
          </p:nvSpPr>
          <p:spPr>
            <a:xfrm>
              <a:off x="985200" y="501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20F3AE-A704-4BD1-ABAB-B912E0A2F499}"/>
                </a:ext>
              </a:extLst>
            </p:cNvPr>
            <p:cNvSpPr/>
            <p:nvPr userDrawn="1"/>
          </p:nvSpPr>
          <p:spPr>
            <a:xfrm>
              <a:off x="985200" y="465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06E308-3DA4-42CB-B539-CEB1D3B5EBE2}"/>
                </a:ext>
              </a:extLst>
            </p:cNvPr>
            <p:cNvSpPr/>
            <p:nvPr userDrawn="1"/>
          </p:nvSpPr>
          <p:spPr>
            <a:xfrm>
              <a:off x="985200" y="537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3C258-87A5-4997-88DC-E37FA911EE4C}"/>
                </a:ext>
              </a:extLst>
            </p:cNvPr>
            <p:cNvSpPr/>
            <p:nvPr userDrawn="1"/>
          </p:nvSpPr>
          <p:spPr>
            <a:xfrm>
              <a:off x="985200" y="573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1E7060-9929-44C1-A5E6-C0C7A41A4EC0}"/>
                </a:ext>
              </a:extLst>
            </p:cNvPr>
            <p:cNvSpPr/>
            <p:nvPr userDrawn="1"/>
          </p:nvSpPr>
          <p:spPr>
            <a:xfrm>
              <a:off x="985200" y="6093096"/>
              <a:ext cx="36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8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작은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_제목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52830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3854391"/>
            <a:ext cx="10283372" cy="1282492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787754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은 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_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470" y="6549963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©2024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FF047B-5D16-5328-7EA8-657C8CEA26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1435101"/>
            <a:ext cx="5009804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3" y="2782669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 dirty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4320" b="0" i="0" u="none" strike="noStrike" kern="1200" cap="none" spc="0" normalizeH="0" baseline="0" noProof="0" dirty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9" r:id="rId2"/>
    <p:sldLayoutId id="2147483902" r:id="rId3"/>
    <p:sldLayoutId id="2147483774" r:id="rId4"/>
    <p:sldLayoutId id="2147483775" r:id="rId5"/>
    <p:sldLayoutId id="2147483893" r:id="rId6"/>
    <p:sldLayoutId id="2147483903" r:id="rId7"/>
    <p:sldLayoutId id="2147483900" r:id="rId8"/>
    <p:sldLayoutId id="2147483779" r:id="rId9"/>
    <p:sldLayoutId id="2147483895" r:id="rId10"/>
    <p:sldLayoutId id="2147483896" r:id="rId11"/>
    <p:sldLayoutId id="2147483897" r:id="rId12"/>
    <p:sldLayoutId id="2147483778" r:id="rId13"/>
    <p:sldLayoutId id="2147483777" r:id="rId14"/>
    <p:sldLayoutId id="2147483780" r:id="rId15"/>
    <p:sldLayoutId id="2147483781" r:id="rId16"/>
    <p:sldLayoutId id="2147483782" r:id="rId17"/>
    <p:sldLayoutId id="2147483773" r:id="rId1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1" hangingPunct="1">
        <a:lnSpc>
          <a:spcPts val="4320"/>
        </a:lnSpc>
        <a:spcBef>
          <a:spcPct val="0"/>
        </a:spcBef>
        <a:buNone/>
        <a:defRPr sz="300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1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1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FD5-E5F4-4847-A036-17F3EF62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</a:t>
            </a:r>
            <a:r>
              <a:rPr lang="en-US" altLang="ko-KR" dirty="0"/>
              <a:t>Security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86A3-3CFC-9056-3CE9-36690BD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2024.01.19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4AAD0-9197-4434-5484-3E50387A09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김호중 </a:t>
            </a:r>
            <a:r>
              <a:rPr lang="en-US" altLang="ko-KR" dirty="0"/>
              <a:t>(hotteok@skuniv.ac.kr)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54E96-C007-4254-9D3B-A61003F756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Power Information Network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1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F9C3-CDD5-4423-B73A-28AADB44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20E3C-B7AA-4028-AF9C-7889683D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환경에서나 실행하기 위해 필요한 모든 요소를 포함하는 소프트웨어 패키지</a:t>
            </a:r>
            <a:endParaRPr lang="en-US" altLang="ko-KR" dirty="0"/>
          </a:p>
          <a:p>
            <a:pPr lvl="1"/>
            <a:r>
              <a:rPr lang="en-US" altLang="ko-KR" dirty="0"/>
              <a:t>VM</a:t>
            </a:r>
            <a:r>
              <a:rPr lang="ko-KR" altLang="en-US" dirty="0"/>
              <a:t>과 유사하지만</a:t>
            </a:r>
            <a:r>
              <a:rPr lang="en-US" altLang="ko-KR" dirty="0"/>
              <a:t> </a:t>
            </a:r>
            <a:r>
              <a:rPr lang="ko-KR" altLang="en-US" dirty="0"/>
              <a:t>격리 속성을 완화하여 애플리케이션 간에 운영체제를 공유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Linux</a:t>
            </a:r>
            <a:r>
              <a:rPr lang="ko-KR" altLang="en-US" dirty="0"/>
              <a:t>의 자원격리 기술을 사용하여 격리되며</a:t>
            </a:r>
            <a:r>
              <a:rPr lang="en-US" altLang="ko-KR" dirty="0"/>
              <a:t>, </a:t>
            </a:r>
            <a:r>
              <a:rPr lang="ko-KR" altLang="en-US" dirty="0"/>
              <a:t>호스트의 자원을 분리해서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플랫폼으로 </a:t>
            </a:r>
            <a:r>
              <a:rPr lang="en-US" altLang="ko-KR" dirty="0"/>
              <a:t>Docker, LXC(</a:t>
            </a:r>
            <a:r>
              <a:rPr lang="en-US" altLang="ko-KR" dirty="0" err="1"/>
              <a:t>LinuX</a:t>
            </a:r>
            <a:r>
              <a:rPr lang="en-US" altLang="ko-KR" dirty="0"/>
              <a:t> Containers) </a:t>
            </a:r>
            <a:r>
              <a:rPr lang="ko-KR" altLang="en-US" dirty="0"/>
              <a:t>등이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LXC</a:t>
            </a:r>
            <a:r>
              <a:rPr lang="ko-KR" altLang="en-US" dirty="0"/>
              <a:t>가 사용하는 핵심 자원격리 기술</a:t>
            </a:r>
            <a:endParaRPr lang="en-US" altLang="ko-KR" dirty="0"/>
          </a:p>
          <a:p>
            <a:pPr lvl="1"/>
            <a:r>
              <a:rPr lang="en-US" altLang="ko-KR" dirty="0"/>
              <a:t>Namespace : </a:t>
            </a:r>
            <a:r>
              <a:rPr lang="ko-KR" altLang="en-US" dirty="0"/>
              <a:t>다른 프로세스와 격리된 실행환경 제공</a:t>
            </a:r>
            <a:endParaRPr lang="en-US" altLang="ko-KR" dirty="0"/>
          </a:p>
          <a:p>
            <a:pPr lvl="1"/>
            <a:r>
              <a:rPr lang="en-US" altLang="ko-KR" dirty="0" err="1"/>
              <a:t>CGroups</a:t>
            </a:r>
            <a:r>
              <a:rPr lang="en-US" altLang="ko-KR" dirty="0"/>
              <a:t> : </a:t>
            </a:r>
            <a:r>
              <a:rPr lang="ko-KR" altLang="en-US" dirty="0"/>
              <a:t>프로세스 그룹에 대한 리소스 할당 및 관리</a:t>
            </a:r>
            <a:endParaRPr lang="en-US" altLang="ko-KR" dirty="0"/>
          </a:p>
          <a:p>
            <a:pPr lvl="1"/>
            <a:r>
              <a:rPr lang="en-US" altLang="ko-KR" dirty="0" err="1"/>
              <a:t>AppArmor</a:t>
            </a:r>
            <a:r>
              <a:rPr lang="en-US" altLang="ko-KR" dirty="0"/>
              <a:t>, </a:t>
            </a:r>
            <a:r>
              <a:rPr lang="en-US" altLang="ko-KR" dirty="0" err="1"/>
              <a:t>SELinux</a:t>
            </a:r>
            <a:r>
              <a:rPr lang="en-US" altLang="ko-KR" dirty="0"/>
              <a:t> : </a:t>
            </a:r>
            <a:r>
              <a:rPr lang="ko-KR" altLang="en-US" dirty="0"/>
              <a:t>리눅스 커널 기반 보안 모듈</a:t>
            </a:r>
            <a:endParaRPr lang="en-US" altLang="ko-KR" dirty="0"/>
          </a:p>
          <a:p>
            <a:pPr lvl="1"/>
            <a:r>
              <a:rPr lang="en-US" altLang="ko-KR" dirty="0"/>
              <a:t>Seccomp policy : Sandbox </a:t>
            </a:r>
            <a:r>
              <a:rPr lang="ko-KR" altLang="en-US" dirty="0"/>
              <a:t>기반 리눅스 보안 메커니즘</a:t>
            </a:r>
            <a:endParaRPr lang="en-US" altLang="ko-KR" dirty="0"/>
          </a:p>
          <a:p>
            <a:pPr lvl="1"/>
            <a:r>
              <a:rPr lang="en-US" altLang="ko-KR" dirty="0"/>
              <a:t>Chroots : </a:t>
            </a:r>
            <a:r>
              <a:rPr lang="ko-KR" altLang="en-US" dirty="0"/>
              <a:t>프로세스가 접근할 수 있는 디렉터리 제한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2244-79E4-4CA2-8616-2CFC26A497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32A9AF-02A9-4DED-93FA-D8B811FF0285}"/>
              </a:ext>
            </a:extLst>
          </p:cNvPr>
          <p:cNvGrpSpPr/>
          <p:nvPr/>
        </p:nvGrpSpPr>
        <p:grpSpPr>
          <a:xfrm>
            <a:off x="8508078" y="3672281"/>
            <a:ext cx="3216935" cy="2565687"/>
            <a:chOff x="8365465" y="3429000"/>
            <a:chExt cx="3216935" cy="25656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E124F2-F61C-4924-AA12-98862D441922}"/>
                </a:ext>
              </a:extLst>
            </p:cNvPr>
            <p:cNvGrpSpPr/>
            <p:nvPr/>
          </p:nvGrpSpPr>
          <p:grpSpPr>
            <a:xfrm>
              <a:off x="8723715" y="3429000"/>
              <a:ext cx="2500437" cy="2256640"/>
              <a:chOff x="6945426" y="1627791"/>
              <a:chExt cx="4762480" cy="42981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FAC788-80BE-4100-9E32-8918C64DC243}"/>
                  </a:ext>
                </a:extLst>
              </p:cNvPr>
              <p:cNvSpPr/>
              <p:nvPr/>
            </p:nvSpPr>
            <p:spPr>
              <a:xfrm>
                <a:off x="6945426" y="3429000"/>
                <a:ext cx="4762480" cy="1553871"/>
              </a:xfrm>
              <a:prstGeom prst="rect">
                <a:avLst/>
              </a:prstGeom>
              <a:solidFill>
                <a:srgbClr val="F9EDED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E83E02A-055A-4BC1-9DCD-946C9A304274}"/>
                  </a:ext>
                </a:extLst>
              </p:cNvPr>
              <p:cNvSpPr/>
              <p:nvPr/>
            </p:nvSpPr>
            <p:spPr>
              <a:xfrm>
                <a:off x="6945426" y="1630072"/>
                <a:ext cx="4762480" cy="1693828"/>
              </a:xfrm>
              <a:prstGeom prst="rect">
                <a:avLst/>
              </a:prstGeom>
              <a:solidFill>
                <a:srgbClr val="F1F7E5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14CA3E-1A9F-4890-AE01-E9BAA41C2DA5}"/>
                  </a:ext>
                </a:extLst>
              </p:cNvPr>
              <p:cNvSpPr/>
              <p:nvPr/>
            </p:nvSpPr>
            <p:spPr>
              <a:xfrm>
                <a:off x="8647704" y="2184743"/>
                <a:ext cx="1357924" cy="7738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 B Namespace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705A92-51FC-4DBF-8303-AB2332389EFF}"/>
                  </a:ext>
                </a:extLst>
              </p:cNvPr>
              <p:cNvSpPr txBox="1"/>
              <p:nvPr/>
            </p:nvSpPr>
            <p:spPr>
              <a:xfrm>
                <a:off x="8378349" y="1627791"/>
                <a:ext cx="1896633" cy="43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 Engine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C8FB9A-F514-4689-9CE8-1DC482320C4A}"/>
                  </a:ext>
                </a:extLst>
              </p:cNvPr>
              <p:cNvSpPr/>
              <p:nvPr/>
            </p:nvSpPr>
            <p:spPr>
              <a:xfrm>
                <a:off x="10153532" y="2184743"/>
                <a:ext cx="1357924" cy="7738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 C Namespace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066F22-5E60-4426-BA99-691BBDFB9B89}"/>
                  </a:ext>
                </a:extLst>
              </p:cNvPr>
              <p:cNvSpPr/>
              <p:nvPr/>
            </p:nvSpPr>
            <p:spPr>
              <a:xfrm>
                <a:off x="7141876" y="2184743"/>
                <a:ext cx="1357924" cy="7738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 A Namespace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6489DF62-A51E-4587-8523-E0EDBB5AA24E}"/>
                  </a:ext>
                </a:extLst>
              </p:cNvPr>
              <p:cNvSpPr/>
              <p:nvPr/>
            </p:nvSpPr>
            <p:spPr>
              <a:xfrm>
                <a:off x="8647704" y="3694478"/>
                <a:ext cx="1357924" cy="773859"/>
              </a:xfrm>
              <a:prstGeom prst="trapezoi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cgroups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4AA71A25-1DE6-4FA7-AEEA-43E2B9CE6D59}"/>
                  </a:ext>
                </a:extLst>
              </p:cNvPr>
              <p:cNvSpPr/>
              <p:nvPr/>
            </p:nvSpPr>
            <p:spPr>
              <a:xfrm>
                <a:off x="10153532" y="3694478"/>
                <a:ext cx="1357924" cy="773859"/>
              </a:xfrm>
              <a:prstGeom prst="trapezoi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cgroups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0BADA555-1389-4A4B-BB20-31EB664A4AD9}"/>
                  </a:ext>
                </a:extLst>
              </p:cNvPr>
              <p:cNvSpPr/>
              <p:nvPr/>
            </p:nvSpPr>
            <p:spPr>
              <a:xfrm>
                <a:off x="7141876" y="3694478"/>
                <a:ext cx="1357924" cy="773859"/>
              </a:xfrm>
              <a:prstGeom prst="trapezoi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cgroups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endParaRPr lang="ko-KR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94AF5D-EADB-42D7-B3F9-1E45D8CDB328}"/>
                  </a:ext>
                </a:extLst>
              </p:cNvPr>
              <p:cNvCxnSpPr>
                <a:cxnSpLocks/>
                <a:stCxn id="11" idx="2"/>
                <a:endCxn id="14" idx="0"/>
              </p:cNvCxnSpPr>
              <p:nvPr/>
            </p:nvCxnSpPr>
            <p:spPr>
              <a:xfrm>
                <a:off x="7820838" y="2958602"/>
                <a:ext cx="0" cy="735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4785C61-8EB9-435F-B508-D9A901EB9BB6}"/>
                  </a:ext>
                </a:extLst>
              </p:cNvPr>
              <p:cNvCxnSpPr>
                <a:cxnSpLocks/>
                <a:stCxn id="8" idx="2"/>
                <a:endCxn id="12" idx="0"/>
              </p:cNvCxnSpPr>
              <p:nvPr/>
            </p:nvCxnSpPr>
            <p:spPr>
              <a:xfrm>
                <a:off x="9326666" y="2958602"/>
                <a:ext cx="0" cy="735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E52B24-EA99-4BD0-A00D-95A8DC844E78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10832494" y="2958602"/>
                <a:ext cx="0" cy="7358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960C93D-9B37-48BD-95DA-4CB52E5C5F45}"/>
                  </a:ext>
                </a:extLst>
              </p:cNvPr>
              <p:cNvSpPr/>
              <p:nvPr/>
            </p:nvSpPr>
            <p:spPr>
              <a:xfrm>
                <a:off x="6945426" y="5090570"/>
                <a:ext cx="4762480" cy="36512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9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FD6A88-29F1-41BD-A23D-A646C0C6FCAF}"/>
                  </a:ext>
                </a:extLst>
              </p:cNvPr>
              <p:cNvSpPr/>
              <p:nvPr/>
            </p:nvSpPr>
            <p:spPr>
              <a:xfrm>
                <a:off x="7384228" y="5090570"/>
                <a:ext cx="340658" cy="3651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20E968F-DCBA-409C-AB2B-1CFBAEC6D940}"/>
                  </a:ext>
                </a:extLst>
              </p:cNvPr>
              <p:cNvSpPr/>
              <p:nvPr/>
            </p:nvSpPr>
            <p:spPr>
              <a:xfrm>
                <a:off x="8137567" y="5090570"/>
                <a:ext cx="606362" cy="3651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03E205-ECC7-43AE-B079-59675FAC1799}"/>
                  </a:ext>
                </a:extLst>
              </p:cNvPr>
              <p:cNvSpPr/>
              <p:nvPr/>
            </p:nvSpPr>
            <p:spPr>
              <a:xfrm>
                <a:off x="11208582" y="5090570"/>
                <a:ext cx="151049" cy="3651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C4AEBC2-1539-4432-B8B4-83AD1D20109E}"/>
                  </a:ext>
                </a:extLst>
              </p:cNvPr>
              <p:cNvCxnSpPr>
                <a:cxnSpLocks/>
                <a:stCxn id="19" idx="0"/>
                <a:endCxn id="14" idx="2"/>
              </p:cNvCxnSpPr>
              <p:nvPr/>
            </p:nvCxnSpPr>
            <p:spPr>
              <a:xfrm flipV="1">
                <a:off x="7554557" y="4468337"/>
                <a:ext cx="266281" cy="622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E1B7714-9436-4BD0-8345-3954B3DC3643}"/>
                  </a:ext>
                </a:extLst>
              </p:cNvPr>
              <p:cNvCxnSpPr>
                <a:cxnSpLocks/>
                <a:stCxn id="21" idx="0"/>
                <a:endCxn id="13" idx="2"/>
              </p:cNvCxnSpPr>
              <p:nvPr/>
            </p:nvCxnSpPr>
            <p:spPr>
              <a:xfrm flipH="1" flipV="1">
                <a:off x="10832494" y="4468337"/>
                <a:ext cx="451613" cy="622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8A5F484-C844-4FFF-A928-0EF782E7A3D3}"/>
                  </a:ext>
                </a:extLst>
              </p:cNvPr>
              <p:cNvSpPr/>
              <p:nvPr/>
            </p:nvSpPr>
            <p:spPr>
              <a:xfrm>
                <a:off x="6945426" y="5560795"/>
                <a:ext cx="4762480" cy="36512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ko-KR" altLang="en-US" sz="9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10E14EF-1180-43BC-9D4A-9BD6A418214C}"/>
                  </a:ext>
                </a:extLst>
              </p:cNvPr>
              <p:cNvSpPr/>
              <p:nvPr/>
            </p:nvSpPr>
            <p:spPr>
              <a:xfrm>
                <a:off x="7678074" y="5560795"/>
                <a:ext cx="340658" cy="3651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61BEF3-CC8D-49B3-BA70-C5A1843994A6}"/>
                  </a:ext>
                </a:extLst>
              </p:cNvPr>
              <p:cNvSpPr/>
              <p:nvPr/>
            </p:nvSpPr>
            <p:spPr>
              <a:xfrm>
                <a:off x="9877424" y="5560795"/>
                <a:ext cx="145639" cy="3651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E44D74-280E-4963-9EF5-9B0E50010B08}"/>
                  </a:ext>
                </a:extLst>
              </p:cNvPr>
              <p:cNvSpPr/>
              <p:nvPr/>
            </p:nvSpPr>
            <p:spPr>
              <a:xfrm>
                <a:off x="10753270" y="5560795"/>
                <a:ext cx="606362" cy="3651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FB94F6F-F221-4694-9E8D-D683851D1C0B}"/>
                  </a:ext>
                </a:extLst>
              </p:cNvPr>
              <p:cNvCxnSpPr>
                <a:stCxn id="25" idx="0"/>
              </p:cNvCxnSpPr>
              <p:nvPr/>
            </p:nvCxnSpPr>
            <p:spPr>
              <a:xfrm flipH="1" flipV="1">
                <a:off x="7820838" y="4468337"/>
                <a:ext cx="27565" cy="10924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BD498D1-C3E7-49C4-BB2E-F8A7DB4D7839}"/>
                  </a:ext>
                </a:extLst>
              </p:cNvPr>
              <p:cNvCxnSpPr>
                <a:stCxn id="26" idx="0"/>
                <a:endCxn id="12" idx="2"/>
              </p:cNvCxnSpPr>
              <p:nvPr/>
            </p:nvCxnSpPr>
            <p:spPr>
              <a:xfrm flipH="1" flipV="1">
                <a:off x="9326666" y="4468337"/>
                <a:ext cx="623578" cy="10924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B493828-AECD-40BD-AD59-CFD6940D5694}"/>
                  </a:ext>
                </a:extLst>
              </p:cNvPr>
              <p:cNvCxnSpPr>
                <a:stCxn id="27" idx="0"/>
                <a:endCxn id="13" idx="2"/>
              </p:cNvCxnSpPr>
              <p:nvPr/>
            </p:nvCxnSpPr>
            <p:spPr>
              <a:xfrm flipH="1" flipV="1">
                <a:off x="10832494" y="4468337"/>
                <a:ext cx="223957" cy="10924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400E86-ADCA-4B06-AA39-DF0DFA092E28}"/>
                  </a:ext>
                </a:extLst>
              </p:cNvPr>
              <p:cNvSpPr txBox="1"/>
              <p:nvPr/>
            </p:nvSpPr>
            <p:spPr>
              <a:xfrm>
                <a:off x="8872577" y="4541281"/>
                <a:ext cx="950149" cy="439656"/>
              </a:xfrm>
              <a:prstGeom prst="rect">
                <a:avLst/>
              </a:prstGeom>
              <a:solidFill>
                <a:srgbClr val="F9EDED">
                  <a:alpha val="69804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9C58E1B-FA41-475C-B491-CE94945C8FAC}"/>
                  </a:ext>
                </a:extLst>
              </p:cNvPr>
              <p:cNvCxnSpPr>
                <a:cxnSpLocks/>
                <a:stCxn id="20" idx="0"/>
                <a:endCxn id="12" idx="2"/>
              </p:cNvCxnSpPr>
              <p:nvPr/>
            </p:nvCxnSpPr>
            <p:spPr>
              <a:xfrm flipV="1">
                <a:off x="8440748" y="4468337"/>
                <a:ext cx="885918" cy="622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4A6418-7162-4411-A989-C3B9CE648E7A}"/>
                </a:ext>
              </a:extLst>
            </p:cNvPr>
            <p:cNvSpPr txBox="1"/>
            <p:nvPr/>
          </p:nvSpPr>
          <p:spPr>
            <a:xfrm>
              <a:off x="8365465" y="5686910"/>
              <a:ext cx="3216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&lt;Namespace and </a:t>
              </a:r>
              <a:r>
                <a:rPr lang="en-US" altLang="ko-K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CGroups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n-US" altLang="ko-K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Conatiners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7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75CA-E02E-467C-A5A4-5582807A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Container Deployment (1/2)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973F6-C188-4068-BB9F-4DED4F4D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ko-KR" altLang="en-US" dirty="0"/>
              <a:t>애플리케이션 배포는 전통적인 방법에서 시작하여</a:t>
            </a:r>
            <a:r>
              <a:rPr lang="en-US" altLang="ko-KR" dirty="0"/>
              <a:t>, VM</a:t>
            </a:r>
            <a:r>
              <a:rPr lang="ko-KR" altLang="en-US" dirty="0"/>
              <a:t>을 지나 </a:t>
            </a:r>
            <a:r>
              <a:rPr lang="en-US" altLang="ko-KR" dirty="0"/>
              <a:t>Container</a:t>
            </a:r>
            <a:r>
              <a:rPr lang="ko-KR" altLang="en-US" dirty="0"/>
              <a:t> 배포 형태로 발전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전통적인 배포 시대</a:t>
            </a:r>
            <a:endParaRPr lang="en-US" altLang="ko-KR" dirty="0"/>
          </a:p>
          <a:p>
            <a:pPr lvl="1"/>
            <a:r>
              <a:rPr lang="ko-KR" altLang="en-US" dirty="0"/>
              <a:t>애플리케이션을 물리적 서버에서 실행</a:t>
            </a:r>
            <a:endParaRPr lang="en-US" altLang="ko-KR" dirty="0"/>
          </a:p>
          <a:p>
            <a:pPr lvl="1"/>
            <a:r>
              <a:rPr lang="ko-KR" altLang="en-US" dirty="0"/>
              <a:t>한 물리 서버에서 여러 애플리케이션의 리소스 한계를 정의할 방법이 없음</a:t>
            </a:r>
            <a:endParaRPr lang="en-US" altLang="ko-KR" dirty="0"/>
          </a:p>
          <a:p>
            <a:pPr lvl="1"/>
            <a:r>
              <a:rPr lang="ko-KR" altLang="en-US" dirty="0"/>
              <a:t>이에 리소스 할당에 문제가 생겨</a:t>
            </a:r>
            <a:r>
              <a:rPr lang="en-US" altLang="ko-KR" dirty="0"/>
              <a:t>, </a:t>
            </a:r>
            <a:r>
              <a:rPr lang="ko-KR" altLang="en-US" dirty="0"/>
              <a:t>서로간 성능이 저하되는 문제 발생</a:t>
            </a:r>
            <a:endParaRPr lang="en-US" altLang="ko-KR" dirty="0"/>
          </a:p>
          <a:p>
            <a:pPr lvl="1"/>
            <a:r>
              <a:rPr lang="ko-KR" altLang="en-US" dirty="0"/>
              <a:t>서버를 확장하는 경우</a:t>
            </a:r>
            <a:r>
              <a:rPr lang="en-US" altLang="ko-KR" dirty="0"/>
              <a:t>, </a:t>
            </a:r>
            <a:r>
              <a:rPr lang="ko-KR" altLang="en-US" dirty="0"/>
              <a:t>리소스를 충분히 활용하지 못하여 높은 비용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가상화 된 배포 시대</a:t>
            </a:r>
            <a:endParaRPr lang="en-US" altLang="ko-KR" dirty="0"/>
          </a:p>
          <a:p>
            <a:pPr lvl="1"/>
            <a:r>
              <a:rPr lang="ko-KR" altLang="en-US" dirty="0"/>
              <a:t>단일 물리 서버에서 여러 가상 시스템 즉</a:t>
            </a:r>
            <a:r>
              <a:rPr lang="en-US" altLang="ko-KR" dirty="0"/>
              <a:t>, VM</a:t>
            </a:r>
            <a:r>
              <a:rPr lang="ko-KR" altLang="en-US" dirty="0"/>
              <a:t>을 실행할 수 있음</a:t>
            </a:r>
            <a:endParaRPr lang="en-US" altLang="ko-KR" dirty="0"/>
          </a:p>
          <a:p>
            <a:pPr lvl="1"/>
            <a:r>
              <a:rPr lang="ko-KR" altLang="en-US" dirty="0"/>
              <a:t>서로 다른 애플리케이션끼리 접근이 불가능하여 일정 수준의 보안성 제공</a:t>
            </a:r>
            <a:endParaRPr lang="en-US" altLang="ko-KR" dirty="0"/>
          </a:p>
          <a:p>
            <a:pPr lvl="1"/>
            <a:r>
              <a:rPr lang="ko-KR" altLang="en-US" dirty="0"/>
              <a:t>물리 서버에서 가상시스템의 리소스 한계를 정의하여</a:t>
            </a:r>
            <a:r>
              <a:rPr lang="en-US" altLang="ko-KR" dirty="0"/>
              <a:t>,</a:t>
            </a:r>
            <a:r>
              <a:rPr lang="ko-KR" altLang="en-US" dirty="0"/>
              <a:t> 리소스를 보다 효율적으로 활용 가능</a:t>
            </a:r>
            <a:endParaRPr lang="en-US" altLang="ko-KR" dirty="0"/>
          </a:p>
          <a:p>
            <a:pPr lvl="1"/>
            <a:r>
              <a:rPr lang="ko-KR" altLang="en-US" dirty="0"/>
              <a:t>더 나은 확장성을 제공하여 하드웨어 비용 절감 가능</a:t>
            </a:r>
            <a:endParaRPr lang="en-US" altLang="ko-KR" dirty="0"/>
          </a:p>
          <a:p>
            <a:pPr lvl="1"/>
            <a:r>
              <a:rPr lang="ko-KR" altLang="en-US" dirty="0"/>
              <a:t>각 애플리케이션 마다 </a:t>
            </a:r>
            <a:r>
              <a:rPr lang="en-US" altLang="ko-KR" dirty="0"/>
              <a:t>OS</a:t>
            </a:r>
            <a:r>
              <a:rPr lang="ko-KR" altLang="en-US" dirty="0"/>
              <a:t>를 가상화해야 하기 때문에 비교적 큰 오버헤드를 가짐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C1BF-14B3-4198-81ED-4C5386A15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75CA-E02E-467C-A5A4-5582807A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Container Deployment (2/2)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973F6-C188-4068-BB9F-4DED4F4D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ko-KR" altLang="en-US" dirty="0"/>
              <a:t>컨테이너 배포 시대</a:t>
            </a:r>
            <a:endParaRPr lang="en-US" altLang="ko-KR" dirty="0"/>
          </a:p>
          <a:p>
            <a:pPr lvl="1"/>
            <a:r>
              <a:rPr lang="en-US" altLang="ko-KR" dirty="0"/>
              <a:t>VM</a:t>
            </a:r>
            <a:r>
              <a:rPr lang="ko-KR" altLang="en-US" dirty="0"/>
              <a:t>과 달리 </a:t>
            </a:r>
            <a:r>
              <a:rPr lang="en-US" altLang="ko-KR" dirty="0"/>
              <a:t>OS</a:t>
            </a:r>
            <a:r>
              <a:rPr lang="ko-KR" altLang="en-US" dirty="0"/>
              <a:t>자체를 가상화 하지 않고</a:t>
            </a:r>
            <a:r>
              <a:rPr lang="en-US" altLang="ko-KR" dirty="0"/>
              <a:t>, Host OS</a:t>
            </a:r>
            <a:r>
              <a:rPr lang="ko-KR" altLang="en-US" dirty="0"/>
              <a:t>의 자원을 공유하는 형태로 매우 가벼운 형태</a:t>
            </a:r>
            <a:endParaRPr lang="en-US" altLang="ko-KR" dirty="0"/>
          </a:p>
          <a:p>
            <a:pPr lvl="1"/>
            <a:r>
              <a:rPr lang="ko-KR" altLang="en-US" dirty="0"/>
              <a:t>기본 하드웨어 인프라와의 종속성을 끊어내어</a:t>
            </a:r>
            <a:r>
              <a:rPr lang="en-US" altLang="ko-KR" dirty="0"/>
              <a:t>, </a:t>
            </a:r>
            <a:r>
              <a:rPr lang="ko-KR" altLang="en-US" dirty="0"/>
              <a:t>어느 환경에 배포하더라도 동일하게 실행 가능</a:t>
            </a:r>
            <a:endParaRPr lang="en-US" altLang="ko-KR" dirty="0"/>
          </a:p>
          <a:p>
            <a:pPr lvl="1"/>
            <a:r>
              <a:rPr lang="ko-KR" altLang="en-US" dirty="0"/>
              <a:t>안정적이고 주기적으로 컨테이너 이미지를 만들어서 배포할 수 있고</a:t>
            </a:r>
            <a:r>
              <a:rPr lang="en-US" altLang="ko-KR" dirty="0"/>
              <a:t>, </a:t>
            </a:r>
            <a:r>
              <a:rPr lang="ko-KR" altLang="en-US" dirty="0"/>
              <a:t>롤백의 편의성도 가짐</a:t>
            </a:r>
            <a:endParaRPr lang="en-US" altLang="ko-KR" dirty="0"/>
          </a:p>
          <a:p>
            <a:pPr lvl="1"/>
            <a:r>
              <a:rPr lang="ko-KR" altLang="en-US" dirty="0"/>
              <a:t>개발환경과 배포환경이 동일함을 보장가능</a:t>
            </a:r>
            <a:endParaRPr lang="en-US" altLang="ko-KR" dirty="0"/>
          </a:p>
          <a:p>
            <a:pPr lvl="1"/>
            <a:r>
              <a:rPr lang="ko-KR" altLang="en-US" dirty="0"/>
              <a:t>보안 측면에서는 </a:t>
            </a:r>
            <a:r>
              <a:rPr lang="en-US" altLang="ko-KR" dirty="0"/>
              <a:t>VM</a:t>
            </a:r>
            <a:r>
              <a:rPr lang="ko-KR" altLang="en-US" dirty="0"/>
              <a:t>보다는 안전하지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C1BF-14B3-4198-81ED-4C5386A15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2F9706-CC0E-41D8-8272-DA3A67DA5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2290" y="3767039"/>
            <a:ext cx="7147420" cy="26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75CA-E02E-467C-A5A4-5582807A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Containers?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973F6-C188-4068-BB9F-4DED4F4D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en-US" altLang="ko-KR" dirty="0"/>
              <a:t>Micro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를 구현하기에 가장 적합한 기술 중 하나</a:t>
            </a:r>
            <a:endParaRPr lang="en-US" altLang="ko-KR" dirty="0"/>
          </a:p>
          <a:p>
            <a:pPr lvl="1"/>
            <a:r>
              <a:rPr lang="en-US" altLang="ko-KR" dirty="0"/>
              <a:t>MSA</a:t>
            </a:r>
            <a:r>
              <a:rPr lang="ko-KR" altLang="en-US" dirty="0"/>
              <a:t>에서 하나의 서비스를 하나 이상의 컨테이너로 매핑하여 구현 가능</a:t>
            </a:r>
            <a:endParaRPr lang="en-US" altLang="ko-KR" dirty="0"/>
          </a:p>
          <a:p>
            <a:pPr lvl="1"/>
            <a:r>
              <a:rPr lang="ko-KR" altLang="en-US" dirty="0"/>
              <a:t>서비스 확장이 필요한 경우 컨테이너의 수를 증가시킴으로써 간단하게 해결</a:t>
            </a:r>
            <a:endParaRPr lang="en-US" altLang="ko-KR" dirty="0"/>
          </a:p>
          <a:p>
            <a:pPr lvl="1"/>
            <a:r>
              <a:rPr lang="ko-KR" altLang="en-US" dirty="0"/>
              <a:t>하나의 물리 머신 뿐만 아니라</a:t>
            </a:r>
            <a:r>
              <a:rPr lang="en-US" altLang="ko-KR" dirty="0"/>
              <a:t>, </a:t>
            </a:r>
            <a:r>
              <a:rPr lang="ko-KR" altLang="en-US" dirty="0"/>
              <a:t>여러 개의 물리 </a:t>
            </a:r>
            <a:r>
              <a:rPr lang="ko-KR" altLang="en-US" dirty="0" err="1"/>
              <a:t>머신들의</a:t>
            </a:r>
            <a:r>
              <a:rPr lang="ko-KR" altLang="en-US" dirty="0"/>
              <a:t> 리소스를 효율적으로 활용 가능</a:t>
            </a:r>
            <a:endParaRPr lang="en-US" altLang="ko-KR" dirty="0"/>
          </a:p>
          <a:p>
            <a:pPr lvl="1"/>
            <a:r>
              <a:rPr lang="ko-KR" altLang="en-US" dirty="0"/>
              <a:t>소규모 기능 단위로 빠르게 개발 </a:t>
            </a:r>
            <a:r>
              <a:rPr lang="en-US" altLang="ko-KR" dirty="0"/>
              <a:t>&amp; </a:t>
            </a:r>
            <a:r>
              <a:rPr lang="ko-KR" altLang="en-US" dirty="0"/>
              <a:t>적용을 반복하는 </a:t>
            </a:r>
            <a:r>
              <a:rPr lang="en-US" altLang="ko-KR" dirty="0"/>
              <a:t>Agile </a:t>
            </a:r>
            <a:r>
              <a:rPr lang="ko-KR" altLang="en-US" dirty="0"/>
              <a:t>개발방법론 적용이 용이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MSA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Containers</a:t>
            </a:r>
          </a:p>
          <a:p>
            <a:pPr lvl="1"/>
            <a:r>
              <a:rPr lang="ko-KR" altLang="en-US" dirty="0"/>
              <a:t>전체 서비스의 대부분이 컨테이너로 구성</a:t>
            </a:r>
            <a:endParaRPr lang="en-US" altLang="ko-KR" dirty="0"/>
          </a:p>
          <a:p>
            <a:pPr lvl="1"/>
            <a:r>
              <a:rPr lang="ko-KR" altLang="en-US" dirty="0"/>
              <a:t>컨테이너의 수가 매우 많아질 수 있으며</a:t>
            </a:r>
            <a:r>
              <a:rPr lang="en-US" altLang="ko-KR" dirty="0"/>
              <a:t>, </a:t>
            </a:r>
            <a:r>
              <a:rPr lang="ko-KR" altLang="en-US" dirty="0"/>
              <a:t>고정적이지 않을 가능성도 존재</a:t>
            </a:r>
            <a:endParaRPr lang="en-US" altLang="ko-KR" dirty="0"/>
          </a:p>
          <a:p>
            <a:pPr lvl="1"/>
            <a:r>
              <a:rPr lang="ko-KR" altLang="en-US" dirty="0"/>
              <a:t>기하급수적으로 늘어나는 컨테이너들을 자동적으로 배포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확장하는 도구의 필요성이 증가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C1BF-14B3-4198-81ED-4C5386A15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Kubernetes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883135-851C-4C65-89C7-35B52F69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Compose</a:t>
            </a:r>
          </a:p>
          <a:p>
            <a:pPr lvl="1"/>
            <a:r>
              <a:rPr lang="ko-KR" altLang="en-US" dirty="0"/>
              <a:t>단일 서버에서 여러 개의 컨테이너를 하나의 서비스로 정의해 관리 가능한 환경을 제공하는 도구</a:t>
            </a:r>
            <a:endParaRPr lang="en-US" altLang="ko-KR" dirty="0"/>
          </a:p>
          <a:p>
            <a:pPr lvl="1"/>
            <a:r>
              <a:rPr lang="ko-KR" altLang="en-US" dirty="0"/>
              <a:t>여러 개의 컨테이너를 각각 생성하지 않고</a:t>
            </a:r>
            <a:r>
              <a:rPr lang="en-US" altLang="ko-KR" dirty="0"/>
              <a:t>, </a:t>
            </a:r>
            <a:r>
              <a:rPr lang="ko-KR" altLang="en-US" dirty="0"/>
              <a:t>정의한 파일에 의해 자동으로 생성 가능</a:t>
            </a:r>
            <a:endParaRPr lang="en-US" altLang="ko-KR" dirty="0"/>
          </a:p>
          <a:p>
            <a:pPr lvl="1"/>
            <a:r>
              <a:rPr lang="ko-KR" altLang="en-US" dirty="0"/>
              <a:t>특별히 클러스터 구축 없이 </a:t>
            </a:r>
            <a:r>
              <a:rPr lang="en-US" altLang="ko-KR" dirty="0"/>
              <a:t>Docker </a:t>
            </a:r>
            <a:r>
              <a:rPr lang="ko-KR" altLang="en-US" dirty="0"/>
              <a:t>설치 만으로 여러 컨테이너의 테스트를 쉽게 수행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Limitations</a:t>
            </a:r>
          </a:p>
          <a:p>
            <a:pPr lvl="1"/>
            <a:r>
              <a:rPr lang="ko-KR" altLang="en-US" dirty="0"/>
              <a:t>단일 서버에서만 동작 가능</a:t>
            </a:r>
            <a:endParaRPr lang="en-US" altLang="ko-KR" dirty="0"/>
          </a:p>
          <a:p>
            <a:pPr lvl="1"/>
            <a:r>
              <a:rPr lang="ko-KR" altLang="en-US" dirty="0"/>
              <a:t>단순히 여러 컨테이너를 하나의 묶음으로 실행하는 데에 관점을 두어</a:t>
            </a:r>
            <a:r>
              <a:rPr lang="en-US" altLang="ko-KR" dirty="0"/>
              <a:t>, </a:t>
            </a:r>
            <a:r>
              <a:rPr lang="ko-KR" altLang="en-US" dirty="0"/>
              <a:t>관리의 목적으로선 부적합</a:t>
            </a:r>
            <a:endParaRPr lang="en-US" altLang="ko-KR" dirty="0"/>
          </a:p>
          <a:p>
            <a:pPr lvl="1"/>
            <a:r>
              <a:rPr lang="ko-KR" altLang="en-US" dirty="0"/>
              <a:t>전체 서비스의 일부분만 수정하는 데의 어려움 존재</a:t>
            </a:r>
            <a:endParaRPr lang="en-US" altLang="ko-KR" dirty="0"/>
          </a:p>
          <a:p>
            <a:pPr lvl="1"/>
            <a:r>
              <a:rPr lang="ko-KR" altLang="en-US" dirty="0"/>
              <a:t>서비스 확장의 어려움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Swarm</a:t>
            </a:r>
            <a:r>
              <a:rPr lang="ko-KR" altLang="en-US" dirty="0"/>
              <a:t>과 같은 컨테이너 오케스트레이션 툴을 통해 위 한계점을 해결 가능</a:t>
            </a:r>
            <a:endParaRPr lang="en-US" altLang="ko-KR" dirty="0"/>
          </a:p>
          <a:p>
            <a:pPr lvl="1"/>
            <a:r>
              <a:rPr lang="ko-KR" altLang="en-US" dirty="0"/>
              <a:t>현재 업계에서는 </a:t>
            </a:r>
            <a:r>
              <a:rPr lang="en-US" altLang="ko-KR" dirty="0"/>
              <a:t>Kubernetes</a:t>
            </a:r>
            <a:r>
              <a:rPr lang="ko-KR" altLang="en-US" dirty="0"/>
              <a:t>를 제일 선호하며</a:t>
            </a:r>
            <a:r>
              <a:rPr lang="en-US" altLang="ko-KR" dirty="0"/>
              <a:t>, </a:t>
            </a:r>
            <a:r>
              <a:rPr lang="ko-KR" altLang="en-US" dirty="0"/>
              <a:t>사실상 표준으로 사용 중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C2BD-D1F8-43B7-BDA5-EA95015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Orchestration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B41D9-5655-4B04-9FA4-1F62AEDC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컨테이너들을 지휘하는 컨트롤러에 의해 배포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확장</a:t>
            </a:r>
            <a:r>
              <a:rPr lang="en-US" altLang="ko-KR" dirty="0"/>
              <a:t>, </a:t>
            </a:r>
            <a:r>
              <a:rPr lang="ko-KR" altLang="en-US" dirty="0"/>
              <a:t>네트워킹을 자동화하는 과정</a:t>
            </a:r>
            <a:endParaRPr lang="en-US" altLang="ko-KR" dirty="0"/>
          </a:p>
          <a:p>
            <a:pPr lvl="1"/>
            <a:r>
              <a:rPr lang="ko-KR" altLang="en-US" dirty="0"/>
              <a:t>컨테이너 오케스트레이션 툴로 </a:t>
            </a:r>
            <a:r>
              <a:rPr lang="en-US" altLang="ko-KR" dirty="0"/>
              <a:t>Kubernetes,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Swarm,</a:t>
            </a:r>
            <a:r>
              <a:rPr lang="ko-KR" altLang="en-US" dirty="0"/>
              <a:t> </a:t>
            </a:r>
            <a:r>
              <a:rPr lang="en-US" altLang="ko-KR" dirty="0"/>
              <a:t>OpenShift </a:t>
            </a:r>
            <a:r>
              <a:rPr lang="ko-KR" altLang="en-US" dirty="0"/>
              <a:t>등이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Cases</a:t>
            </a:r>
          </a:p>
          <a:p>
            <a:pPr lvl="1"/>
            <a:r>
              <a:rPr lang="ko-KR" altLang="en-US" dirty="0" err="1"/>
              <a:t>프로비저닝</a:t>
            </a:r>
            <a:r>
              <a:rPr lang="ko-KR" altLang="en-US" dirty="0"/>
              <a:t> 및 배포</a:t>
            </a:r>
            <a:endParaRPr lang="en-US" altLang="ko-KR" dirty="0"/>
          </a:p>
          <a:p>
            <a:pPr lvl="1"/>
            <a:r>
              <a:rPr lang="ko-KR" altLang="en-US" dirty="0"/>
              <a:t>컨테이너 구성 및 스케줄링</a:t>
            </a:r>
            <a:endParaRPr lang="en-US" altLang="ko-KR" dirty="0"/>
          </a:p>
          <a:p>
            <a:pPr lvl="1"/>
            <a:r>
              <a:rPr lang="ko-KR" altLang="en-US" dirty="0"/>
              <a:t>자원 할당 및 가용성 확보</a:t>
            </a:r>
            <a:endParaRPr lang="en-US" altLang="ko-KR" dirty="0"/>
          </a:p>
          <a:p>
            <a:pPr lvl="1"/>
            <a:r>
              <a:rPr lang="ko-KR" altLang="en-US" dirty="0"/>
              <a:t>워크로드 모니터링 및 컨테이너 스케일링</a:t>
            </a:r>
            <a:endParaRPr lang="en-US" altLang="ko-KR" dirty="0"/>
          </a:p>
          <a:p>
            <a:pPr lvl="1"/>
            <a:r>
              <a:rPr lang="ko-KR" altLang="en-US" dirty="0"/>
              <a:t>로드 </a:t>
            </a:r>
            <a:r>
              <a:rPr lang="ko-KR" altLang="en-US" dirty="0" err="1"/>
              <a:t>밸런싱</a:t>
            </a:r>
            <a:r>
              <a:rPr lang="ko-KR" altLang="en-US" dirty="0"/>
              <a:t> 및 네트워크 트래픽 라우팅</a:t>
            </a:r>
            <a:endParaRPr lang="en-US" altLang="ko-KR" dirty="0"/>
          </a:p>
          <a:p>
            <a:pPr lvl="1"/>
            <a:r>
              <a:rPr lang="ko-KR" altLang="en-US" dirty="0"/>
              <a:t>컨테이너 상태 체크</a:t>
            </a:r>
            <a:endParaRPr lang="en-US" altLang="ko-KR" dirty="0"/>
          </a:p>
          <a:p>
            <a:pPr lvl="1"/>
            <a:r>
              <a:rPr lang="ko-KR" altLang="en-US" dirty="0"/>
              <a:t>컨테이너 상호 작용 보안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AB9E5-3184-4DDA-A655-875E7BCA14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B157-40E2-4070-9111-8550FD0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Kubernetes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C74-7746-402D-A627-5C0E50BD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에서 개발하고 설계한 오픈소스 컨테이너 오케스트레이션 툴</a:t>
            </a:r>
            <a:endParaRPr lang="en-US" altLang="ko-KR" dirty="0"/>
          </a:p>
          <a:p>
            <a:pPr lvl="1"/>
            <a:r>
              <a:rPr lang="en-US" altLang="ko-KR" dirty="0"/>
              <a:t>2015</a:t>
            </a:r>
            <a:r>
              <a:rPr lang="ko-KR" altLang="en-US" dirty="0"/>
              <a:t>년 새로 설립된 </a:t>
            </a:r>
            <a:r>
              <a:rPr lang="en-US" altLang="ko-KR" dirty="0"/>
              <a:t>CNCF(Cloud Native Computing Foundation)</a:t>
            </a:r>
            <a:r>
              <a:rPr lang="ko-KR" altLang="en-US" dirty="0"/>
              <a:t>에 </a:t>
            </a:r>
            <a:r>
              <a:rPr lang="en-US" altLang="ko-KR" dirty="0"/>
              <a:t>Kubernetes</a:t>
            </a:r>
            <a:r>
              <a:rPr lang="ko-KR" altLang="en-US" dirty="0"/>
              <a:t> 프로젝트 기부</a:t>
            </a:r>
            <a:endParaRPr lang="en-US" altLang="ko-KR" dirty="0"/>
          </a:p>
          <a:p>
            <a:pPr lvl="1"/>
            <a:r>
              <a:rPr lang="ko-KR" altLang="en-US" dirty="0"/>
              <a:t>키잡이나 파일럿을 뜻하는 그리스어에서 유래</a:t>
            </a:r>
            <a:endParaRPr lang="en-US" altLang="ko-KR" dirty="0"/>
          </a:p>
          <a:p>
            <a:pPr lvl="1"/>
            <a:r>
              <a:rPr lang="en-US" altLang="ko-KR" dirty="0"/>
              <a:t>"K"</a:t>
            </a:r>
            <a:r>
              <a:rPr lang="ko-KR" altLang="en-US" dirty="0"/>
              <a:t>와 </a:t>
            </a:r>
            <a:r>
              <a:rPr lang="en-US" altLang="ko-KR" dirty="0"/>
              <a:t>"s"</a:t>
            </a:r>
            <a:r>
              <a:rPr lang="ko-KR" altLang="en-US" dirty="0"/>
              <a:t>사이의 </a:t>
            </a:r>
            <a:r>
              <a:rPr lang="en-US" altLang="ko-KR" dirty="0"/>
              <a:t>8</a:t>
            </a:r>
            <a:r>
              <a:rPr lang="ko-KR" altLang="en-US" dirty="0"/>
              <a:t>글자를 나타내는 약어로 </a:t>
            </a:r>
            <a:r>
              <a:rPr lang="en-US" altLang="ko-KR" dirty="0"/>
              <a:t>"K8s"</a:t>
            </a:r>
            <a:r>
              <a:rPr lang="ko-KR" altLang="en-US" dirty="0"/>
              <a:t>라고도 표기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MSA</a:t>
            </a:r>
            <a:r>
              <a:rPr lang="ko-KR" altLang="en-US" dirty="0"/>
              <a:t> 및 분산 시스템 등을 탄력적으로 실행하기 위한 프레임 워크를 제공</a:t>
            </a:r>
            <a:endParaRPr lang="en-US" altLang="ko-KR" dirty="0"/>
          </a:p>
          <a:p>
            <a:pPr lvl="1"/>
            <a:r>
              <a:rPr lang="ko-KR" altLang="en-US" dirty="0"/>
              <a:t>서비스 디스커버리 및 </a:t>
            </a:r>
            <a:r>
              <a:rPr lang="ko-KR" altLang="en-US" dirty="0" err="1"/>
              <a:t>로드밸런싱</a:t>
            </a:r>
            <a:endParaRPr lang="en-US" altLang="ko-KR" dirty="0"/>
          </a:p>
          <a:p>
            <a:pPr lvl="1"/>
            <a:r>
              <a:rPr lang="ko-KR" altLang="en-US" dirty="0"/>
              <a:t>스토리지 오케스트레이션</a:t>
            </a:r>
            <a:endParaRPr lang="en-US" altLang="ko-KR" dirty="0"/>
          </a:p>
          <a:p>
            <a:pPr lvl="1"/>
            <a:r>
              <a:rPr lang="ko-KR" altLang="en-US" dirty="0"/>
              <a:t>자동화된 </a:t>
            </a:r>
            <a:r>
              <a:rPr lang="ko-KR" altLang="en-US" dirty="0" err="1"/>
              <a:t>롤아웃</a:t>
            </a:r>
            <a:r>
              <a:rPr lang="ko-KR" altLang="en-US" dirty="0"/>
              <a:t> 및 롤백</a:t>
            </a:r>
            <a:endParaRPr lang="en-US" altLang="ko-KR" dirty="0"/>
          </a:p>
          <a:p>
            <a:pPr lvl="1"/>
            <a:r>
              <a:rPr lang="ko-KR" altLang="en-US" dirty="0"/>
              <a:t>자동화된 빈 패킹</a:t>
            </a:r>
            <a:r>
              <a:rPr lang="en-US" altLang="ko-KR" dirty="0"/>
              <a:t>(bin packing)</a:t>
            </a:r>
          </a:p>
          <a:p>
            <a:pPr lvl="1"/>
            <a:r>
              <a:rPr lang="ko-KR" altLang="en-US" dirty="0"/>
              <a:t>자동화된 복구</a:t>
            </a:r>
            <a:r>
              <a:rPr lang="en-US" altLang="ko-KR" dirty="0"/>
              <a:t>(self-healing)</a:t>
            </a:r>
          </a:p>
          <a:p>
            <a:pPr lvl="1"/>
            <a:r>
              <a:rPr lang="ko-KR" altLang="en-US" dirty="0"/>
              <a:t>시크릿과 구성</a:t>
            </a:r>
            <a:r>
              <a:rPr lang="en-US" altLang="ko-KR" dirty="0"/>
              <a:t>(Config)</a:t>
            </a:r>
            <a:r>
              <a:rPr lang="ko-KR" altLang="en-US" dirty="0"/>
              <a:t> 관리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F408-8F8C-4202-BA71-22651F45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5E4207-944C-4B2F-8B9E-B06C33360DFC}"/>
              </a:ext>
            </a:extLst>
          </p:cNvPr>
          <p:cNvGrpSpPr/>
          <p:nvPr/>
        </p:nvGrpSpPr>
        <p:grpSpPr>
          <a:xfrm>
            <a:off x="8629475" y="4684667"/>
            <a:ext cx="2952925" cy="1476463"/>
            <a:chOff x="8629475" y="4684667"/>
            <a:chExt cx="2952925" cy="1476463"/>
          </a:xfrm>
        </p:grpSpPr>
        <p:pic>
          <p:nvPicPr>
            <p:cNvPr id="2050" name="Picture 2" descr="Kubernetes 로고 - 소셜 미디어 및 로고 아이콘">
              <a:extLst>
                <a:ext uri="{FF2B5EF4-FFF2-40B4-BE49-F238E27FC236}">
                  <a16:creationId xmlns:a16="http://schemas.microsoft.com/office/drawing/2014/main" id="{B9A1E1FC-AB6E-4AF6-8DA7-8DE5C45A9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475" y="4684667"/>
              <a:ext cx="2952925" cy="147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319A9E-F9D5-4696-9F5E-3D79BFA3F376}"/>
                </a:ext>
              </a:extLst>
            </p:cNvPr>
            <p:cNvSpPr txBox="1"/>
            <p:nvPr/>
          </p:nvSpPr>
          <p:spPr>
            <a:xfrm>
              <a:off x="9188057" y="5822576"/>
              <a:ext cx="1835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&lt;Kubernetes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Logo&gt;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6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B157-40E2-4070-9111-8550FD0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Kubernetes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C74-7746-402D-A627-5C0E50BD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명령적 기술방법 대신 선언적 기술방법을 사용하여 서비스 관리</a:t>
            </a:r>
            <a:endParaRPr lang="en-US" altLang="ko-KR" dirty="0"/>
          </a:p>
          <a:p>
            <a:pPr lvl="1"/>
            <a:r>
              <a:rPr lang="ko-KR" altLang="en-US" dirty="0"/>
              <a:t>명령적 기술방법 </a:t>
            </a:r>
            <a:r>
              <a:rPr lang="en-US" altLang="ko-KR" dirty="0"/>
              <a:t>: </a:t>
            </a:r>
            <a:r>
              <a:rPr lang="ko-KR" altLang="en-US" dirty="0"/>
              <a:t>어떤 상태에 </a:t>
            </a:r>
            <a:r>
              <a:rPr lang="en-US" altLang="ko-KR" dirty="0"/>
              <a:t>"</a:t>
            </a:r>
            <a:r>
              <a:rPr lang="ko-KR" altLang="en-US" dirty="0"/>
              <a:t>어떻게</a:t>
            </a:r>
            <a:r>
              <a:rPr lang="en-US" altLang="ko-KR" dirty="0"/>
              <a:t>" </a:t>
            </a:r>
            <a:r>
              <a:rPr lang="ko-KR" altLang="en-US" dirty="0"/>
              <a:t>도달해야 하는지를 중점으로 기술</a:t>
            </a:r>
            <a:endParaRPr lang="en-US" altLang="ko-KR" dirty="0"/>
          </a:p>
          <a:p>
            <a:pPr lvl="1"/>
            <a:r>
              <a:rPr lang="ko-KR" altLang="en-US" dirty="0"/>
              <a:t>선언적 기술방법 </a:t>
            </a:r>
            <a:r>
              <a:rPr lang="en-US" altLang="ko-KR" dirty="0"/>
              <a:t>: </a:t>
            </a:r>
            <a:r>
              <a:rPr lang="ko-KR" altLang="en-US" dirty="0"/>
              <a:t>도달해야 하는 상태 그 자체를 중점으로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클러스터가 가져야하는 상태만 기술해주면</a:t>
            </a:r>
            <a:r>
              <a:rPr lang="en-US" altLang="ko-KR" dirty="0"/>
              <a:t>, </a:t>
            </a:r>
            <a:r>
              <a:rPr lang="ko-KR" altLang="en-US" dirty="0"/>
              <a:t>그 상태가 유지되도록 자동으로 관리</a:t>
            </a:r>
            <a:endParaRPr lang="en-US" altLang="ko-KR" dirty="0"/>
          </a:p>
          <a:p>
            <a:pPr lvl="1"/>
            <a:r>
              <a:rPr lang="en-US" altLang="ko-KR" dirty="0"/>
              <a:t>Kubernetes </a:t>
            </a:r>
            <a:r>
              <a:rPr lang="ko-KR" altLang="en-US" dirty="0"/>
              <a:t>오브젝트를 생성하기 위한 메타정보를 기술한 </a:t>
            </a:r>
            <a:r>
              <a:rPr lang="en-US" altLang="ko-KR" dirty="0"/>
              <a:t>Manifest</a:t>
            </a:r>
            <a:r>
              <a:rPr lang="ko-KR" altLang="en-US" dirty="0"/>
              <a:t> 파일을 사용</a:t>
            </a:r>
            <a:endParaRPr lang="en-US" altLang="ko-KR" dirty="0"/>
          </a:p>
          <a:p>
            <a:pPr lvl="1"/>
            <a:r>
              <a:rPr lang="ko-KR" altLang="en-US" dirty="0"/>
              <a:t>현재 상태</a:t>
            </a:r>
            <a:r>
              <a:rPr lang="en-US" altLang="ko-KR" dirty="0"/>
              <a:t>(current state)</a:t>
            </a:r>
            <a:r>
              <a:rPr lang="ko-KR" altLang="en-US" dirty="0"/>
              <a:t>가 원하는 상태</a:t>
            </a:r>
            <a:r>
              <a:rPr lang="en-US" altLang="ko-KR" dirty="0"/>
              <a:t>(desired state)</a:t>
            </a:r>
            <a:r>
              <a:rPr lang="ko-KR" altLang="en-US" dirty="0"/>
              <a:t>와 차이가 있으면 이를 일치하게 만듦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F408-8F8C-4202-BA71-22651F45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C84D4-84B3-4179-822F-00562A1254FF}"/>
              </a:ext>
            </a:extLst>
          </p:cNvPr>
          <p:cNvSpPr txBox="1"/>
          <p:nvPr/>
        </p:nvSpPr>
        <p:spPr>
          <a:xfrm>
            <a:off x="2899860" y="5829038"/>
            <a:ext cx="23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&lt;Imperative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Description&gt;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C86F4-0FEE-4E33-A5B0-8C7AA965E34E}"/>
              </a:ext>
            </a:extLst>
          </p:cNvPr>
          <p:cNvSpPr txBox="1"/>
          <p:nvPr/>
        </p:nvSpPr>
        <p:spPr>
          <a:xfrm>
            <a:off x="7048992" y="582903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&lt;Declarative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Description&gt;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C491B-729E-433A-89AD-7099D161D94D}"/>
              </a:ext>
            </a:extLst>
          </p:cNvPr>
          <p:cNvGrpSpPr/>
          <p:nvPr/>
        </p:nvGrpSpPr>
        <p:grpSpPr>
          <a:xfrm>
            <a:off x="2548176" y="4277828"/>
            <a:ext cx="2675892" cy="1545424"/>
            <a:chOff x="1235392" y="4052388"/>
            <a:chExt cx="2675892" cy="1545424"/>
          </a:xfrm>
        </p:grpSpPr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DA2E7B3F-B976-4A14-AE36-60494010D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8000" y="4524237"/>
              <a:ext cx="523875" cy="523875"/>
            </a:xfrm>
            <a:prstGeom prst="rect">
              <a:avLst/>
            </a:prstGeom>
          </p:spPr>
        </p:pic>
        <p:sp>
          <p:nvSpPr>
            <p:cNvPr id="10" name="Thought Bubble: Cloud 9">
              <a:extLst>
                <a:ext uri="{FF2B5EF4-FFF2-40B4-BE49-F238E27FC236}">
                  <a16:creationId xmlns:a16="http://schemas.microsoft.com/office/drawing/2014/main" id="{36E96907-C66B-4E0A-B675-3774A03C10B5}"/>
                </a:ext>
              </a:extLst>
            </p:cNvPr>
            <p:cNvSpPr/>
            <p:nvPr/>
          </p:nvSpPr>
          <p:spPr>
            <a:xfrm flipH="1">
              <a:off x="1235392" y="4052388"/>
              <a:ext cx="676275" cy="453104"/>
            </a:xfrm>
            <a:prstGeom prst="cloudCallout">
              <a:avLst>
                <a:gd name="adj1" fmla="val -46185"/>
                <a:gd name="adj2" fmla="val 72310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want 3 Pods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1C562C-E796-4B2C-A446-3BDB0998E87F}"/>
                </a:ext>
              </a:extLst>
            </p:cNvPr>
            <p:cNvSpPr/>
            <p:nvPr/>
          </p:nvSpPr>
          <p:spPr>
            <a:xfrm>
              <a:off x="1582737" y="4965987"/>
              <a:ext cx="914400" cy="6318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BCC5102-1388-469B-AADD-B2D2068899C9}"/>
                </a:ext>
              </a:extLst>
            </p:cNvPr>
            <p:cNvSpPr/>
            <p:nvPr/>
          </p:nvSpPr>
          <p:spPr>
            <a:xfrm>
              <a:off x="2649538" y="5199205"/>
              <a:ext cx="194945" cy="165387"/>
            </a:xfrm>
            <a:prstGeom prst="rightArrow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AF1EC2C-B125-4DA5-B4EC-33F91AD0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92147" y="4524237"/>
              <a:ext cx="523875" cy="523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199E98E-6E64-4C14-A3F7-5946F699BD6D}"/>
                </a:ext>
              </a:extLst>
            </p:cNvPr>
            <p:cNvSpPr/>
            <p:nvPr/>
          </p:nvSpPr>
          <p:spPr>
            <a:xfrm>
              <a:off x="2996884" y="4965987"/>
              <a:ext cx="914400" cy="6318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10DFF8D8-1836-4820-B58D-2A3DADE6A526}"/>
                </a:ext>
              </a:extLst>
            </p:cNvPr>
            <p:cNvSpPr/>
            <p:nvPr/>
          </p:nvSpPr>
          <p:spPr>
            <a:xfrm>
              <a:off x="2118516" y="4052388"/>
              <a:ext cx="837886" cy="453104"/>
            </a:xfrm>
            <a:prstGeom prst="wedgeEllipseCallout">
              <a:avLst>
                <a:gd name="adj1" fmla="val -38673"/>
                <a:gd name="adj2" fmla="val 62500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Pod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Pod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 Pod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818037E-EF67-4818-8323-CF8818599319}"/>
                </a:ext>
              </a:extLst>
            </p:cNvPr>
            <p:cNvSpPr/>
            <p:nvPr/>
          </p:nvSpPr>
          <p:spPr>
            <a:xfrm>
              <a:off x="3313112" y="5021900"/>
              <a:ext cx="281944" cy="2332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FFCDAF-572F-4A89-AEF5-A0FF7BE70691}"/>
                </a:ext>
              </a:extLst>
            </p:cNvPr>
            <p:cNvSpPr/>
            <p:nvPr/>
          </p:nvSpPr>
          <p:spPr>
            <a:xfrm>
              <a:off x="3062286" y="5306290"/>
              <a:ext cx="281944" cy="2332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0BAC746-6826-4B9B-B05D-D9F9C0D973EC}"/>
                </a:ext>
              </a:extLst>
            </p:cNvPr>
            <p:cNvSpPr/>
            <p:nvPr/>
          </p:nvSpPr>
          <p:spPr>
            <a:xfrm>
              <a:off x="3562033" y="5306290"/>
              <a:ext cx="281944" cy="2332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86E4E2-463F-4822-A99A-7455452DC1EA}"/>
              </a:ext>
            </a:extLst>
          </p:cNvPr>
          <p:cNvGrpSpPr/>
          <p:nvPr/>
        </p:nvGrpSpPr>
        <p:grpSpPr>
          <a:xfrm>
            <a:off x="6109999" y="4361600"/>
            <a:ext cx="3291253" cy="1461652"/>
            <a:chOff x="5007982" y="4218987"/>
            <a:chExt cx="3291253" cy="1461652"/>
          </a:xfrm>
        </p:grpSpPr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E24D5FDD-A865-4A58-AACE-F85D1ED08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5951" y="4607064"/>
              <a:ext cx="523875" cy="523875"/>
            </a:xfrm>
            <a:prstGeom prst="rect">
              <a:avLst/>
            </a:prstGeom>
          </p:spPr>
        </p:pic>
        <p:sp>
          <p:nvSpPr>
            <p:cNvPr id="23" name="Thought Bubble: Cloud 22">
              <a:extLst>
                <a:ext uri="{FF2B5EF4-FFF2-40B4-BE49-F238E27FC236}">
                  <a16:creationId xmlns:a16="http://schemas.microsoft.com/office/drawing/2014/main" id="{5BFC606D-F4CF-414B-BA76-9EB125253D34}"/>
                </a:ext>
              </a:extLst>
            </p:cNvPr>
            <p:cNvSpPr/>
            <p:nvPr/>
          </p:nvSpPr>
          <p:spPr>
            <a:xfrm flipH="1">
              <a:off x="5007982" y="4516595"/>
              <a:ext cx="784955" cy="453104"/>
            </a:xfrm>
            <a:prstGeom prst="cloudCallout">
              <a:avLst>
                <a:gd name="adj1" fmla="val -50068"/>
                <a:gd name="adj2" fmla="val 5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is 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Pods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B312D5-C822-4342-B533-825D67DEC847}"/>
                </a:ext>
              </a:extLst>
            </p:cNvPr>
            <p:cNvSpPr/>
            <p:nvPr/>
          </p:nvSpPr>
          <p:spPr>
            <a:xfrm>
              <a:off x="5970688" y="5048814"/>
              <a:ext cx="914400" cy="6318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CE4DCA02-37FC-4637-85C1-CA7F4B372079}"/>
                </a:ext>
              </a:extLst>
            </p:cNvPr>
            <p:cNvSpPr/>
            <p:nvPr/>
          </p:nvSpPr>
          <p:spPr>
            <a:xfrm>
              <a:off x="7037489" y="5282032"/>
              <a:ext cx="194945" cy="165387"/>
            </a:xfrm>
            <a:prstGeom prst="rightArrow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77451A3-24CB-4C7A-952F-E5736B042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0098" y="4607064"/>
              <a:ext cx="523875" cy="52387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CB5CE32-3F69-4E7A-A500-36DB57D7B880}"/>
                </a:ext>
              </a:extLst>
            </p:cNvPr>
            <p:cNvSpPr/>
            <p:nvPr/>
          </p:nvSpPr>
          <p:spPr>
            <a:xfrm>
              <a:off x="7384835" y="5048814"/>
              <a:ext cx="914400" cy="63182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Speech Bubble: Oval 27">
              <a:extLst>
                <a:ext uri="{FF2B5EF4-FFF2-40B4-BE49-F238E27FC236}">
                  <a16:creationId xmlns:a16="http://schemas.microsoft.com/office/drawing/2014/main" id="{6048E2E2-E9E8-4B41-ADA8-F0BAAFB3E079}"/>
                </a:ext>
              </a:extLst>
            </p:cNvPr>
            <p:cNvSpPr/>
            <p:nvPr/>
          </p:nvSpPr>
          <p:spPr>
            <a:xfrm>
              <a:off x="5753125" y="4218987"/>
              <a:ext cx="599183" cy="369332"/>
            </a:xfrm>
            <a:prstGeom prst="wedgeEllipseCallout">
              <a:avLst>
                <a:gd name="adj1" fmla="val 41446"/>
                <a:gd name="adj2" fmla="val 65252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want 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Pods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D981256-CBE3-43CC-B598-5F695408D524}"/>
                </a:ext>
              </a:extLst>
            </p:cNvPr>
            <p:cNvSpPr/>
            <p:nvPr/>
          </p:nvSpPr>
          <p:spPr>
            <a:xfrm>
              <a:off x="7701063" y="5104727"/>
              <a:ext cx="281944" cy="2332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2FF2685-3072-4672-B182-51869E5E8C1C}"/>
                </a:ext>
              </a:extLst>
            </p:cNvPr>
            <p:cNvSpPr/>
            <p:nvPr/>
          </p:nvSpPr>
          <p:spPr>
            <a:xfrm>
              <a:off x="7450237" y="5389117"/>
              <a:ext cx="281944" cy="2332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98DFCF9-6243-4381-82C1-D8B8B3FF2E34}"/>
                </a:ext>
              </a:extLst>
            </p:cNvPr>
            <p:cNvSpPr/>
            <p:nvPr/>
          </p:nvSpPr>
          <p:spPr>
            <a:xfrm>
              <a:off x="7949984" y="5389117"/>
              <a:ext cx="281944" cy="2332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2" descr="Kubernetes 로고 - 소셜 미디어 및 로고 아이콘">
              <a:extLst>
                <a:ext uri="{FF2B5EF4-FFF2-40B4-BE49-F238E27FC236}">
                  <a16:creationId xmlns:a16="http://schemas.microsoft.com/office/drawing/2014/main" id="{3B3A85BF-1882-4B76-86DF-2F44065FC5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" t="22045" r="69034" b="22475"/>
            <a:stretch/>
          </p:blipFill>
          <p:spPr bwMode="auto">
            <a:xfrm>
              <a:off x="5810450" y="4943714"/>
              <a:ext cx="320476" cy="315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Kubernetes 로고 - 소셜 미디어 및 로고 아이콘">
              <a:extLst>
                <a:ext uri="{FF2B5EF4-FFF2-40B4-BE49-F238E27FC236}">
                  <a16:creationId xmlns:a16="http://schemas.microsoft.com/office/drawing/2014/main" id="{AA87D491-154D-4DD3-A598-55E8527B83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" t="22045" r="69034" b="22475"/>
            <a:stretch/>
          </p:blipFill>
          <p:spPr bwMode="auto">
            <a:xfrm>
              <a:off x="7228162" y="4946608"/>
              <a:ext cx="320476" cy="315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A0093280-9C81-4579-A326-DCA67ED188E6}"/>
                </a:ext>
              </a:extLst>
            </p:cNvPr>
            <p:cNvSpPr/>
            <p:nvPr/>
          </p:nvSpPr>
          <p:spPr>
            <a:xfrm flipH="1">
              <a:off x="6794987" y="4526227"/>
              <a:ext cx="650170" cy="338554"/>
            </a:xfrm>
            <a:prstGeom prst="wedgeEllipseCallout">
              <a:avLst>
                <a:gd name="adj1" fmla="val -28063"/>
                <a:gd name="adj2" fmla="val 7090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Pods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2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07B-E171-447A-89E8-846EA284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Distributions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A515B-0602-4F45-8795-27356417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는 세 개의 타입이 존재</a:t>
            </a:r>
            <a:endParaRPr lang="en-US" altLang="ko-KR" dirty="0"/>
          </a:p>
          <a:p>
            <a:pPr lvl="1"/>
            <a:r>
              <a:rPr lang="ko-KR" altLang="en-US" dirty="0"/>
              <a:t>로컬 </a:t>
            </a:r>
            <a:r>
              <a:rPr lang="en-US" altLang="ko-KR" dirty="0"/>
              <a:t>Kubernetes, Kubernetes </a:t>
            </a:r>
            <a:r>
              <a:rPr lang="ko-KR" altLang="en-US" dirty="0"/>
              <a:t>구축 도구</a:t>
            </a:r>
            <a:r>
              <a:rPr lang="en-US" altLang="ko-KR" dirty="0"/>
              <a:t>, </a:t>
            </a:r>
            <a:r>
              <a:rPr lang="ko-KR" altLang="en-US" dirty="0"/>
              <a:t>관리형 </a:t>
            </a:r>
            <a:r>
              <a:rPr lang="en-US" altLang="ko-KR" dirty="0"/>
              <a:t>Kubernetes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로컬</a:t>
            </a:r>
            <a:r>
              <a:rPr lang="en-US" altLang="ko-KR" dirty="0"/>
              <a:t> Kubernetes</a:t>
            </a:r>
          </a:p>
          <a:p>
            <a:pPr lvl="1"/>
            <a:r>
              <a:rPr lang="ko-KR" altLang="en-US" dirty="0"/>
              <a:t>물리 머신 한 대에 단일 노드 구성 로컬 </a:t>
            </a:r>
            <a:r>
              <a:rPr lang="en-US" altLang="ko-KR" dirty="0"/>
              <a:t>Kubernetes</a:t>
            </a:r>
            <a:r>
              <a:rPr lang="ko-KR" altLang="en-US" dirty="0"/>
              <a:t>를 쉽게 구축하고 실행 가능</a:t>
            </a:r>
            <a:endParaRPr lang="en-US" altLang="ko-KR" dirty="0"/>
          </a:p>
          <a:p>
            <a:pPr lvl="1"/>
            <a:r>
              <a:rPr lang="en-US" altLang="ko-KR" dirty="0"/>
              <a:t>Docker Desktop for Mac/Windows, Kind, </a:t>
            </a:r>
            <a:r>
              <a:rPr lang="en-US" altLang="ko-KR" dirty="0" err="1"/>
              <a:t>Minikube</a:t>
            </a:r>
            <a:r>
              <a:rPr lang="en-US" altLang="ko-KR" dirty="0"/>
              <a:t>*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/>
              <a:t>Kubernetes </a:t>
            </a:r>
            <a:r>
              <a:rPr lang="ko-KR" altLang="en-US" dirty="0"/>
              <a:t>구축 도구</a:t>
            </a:r>
            <a:endParaRPr lang="en-US" altLang="ko-KR" dirty="0"/>
          </a:p>
          <a:p>
            <a:pPr lvl="1"/>
            <a:r>
              <a:rPr lang="ko-KR" altLang="en-US" dirty="0"/>
              <a:t>도구를 사용하여 </a:t>
            </a:r>
            <a:r>
              <a:rPr lang="ko-KR" altLang="en-US" dirty="0" err="1"/>
              <a:t>온프레미스</a:t>
            </a:r>
            <a:r>
              <a:rPr lang="en-US" altLang="ko-KR" dirty="0"/>
              <a:t>/</a:t>
            </a:r>
            <a:r>
              <a:rPr lang="ko-KR" altLang="en-US" dirty="0"/>
              <a:t>클라우드에 클러스터를 구축하여 사용</a:t>
            </a:r>
            <a:endParaRPr lang="en-US" altLang="ko-KR" dirty="0"/>
          </a:p>
          <a:p>
            <a:pPr lvl="1"/>
            <a:r>
              <a:rPr lang="en-US" altLang="ko-KR" dirty="0" err="1"/>
              <a:t>Kubeadm</a:t>
            </a:r>
            <a:r>
              <a:rPr lang="en-US" altLang="ko-KR" dirty="0"/>
              <a:t>, Rancher, K3s**, K0s**, MicroK8s**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관리형 </a:t>
            </a:r>
            <a:r>
              <a:rPr lang="en-US" altLang="ko-KR" dirty="0"/>
              <a:t>Kubernetes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ko-KR" altLang="en-US" dirty="0"/>
              <a:t>퍼블릭 클라우드의 관리형 서비스로 제공하는 클러스터를 사용</a:t>
            </a:r>
            <a:endParaRPr lang="en-US" altLang="ko-KR" dirty="0"/>
          </a:p>
          <a:p>
            <a:pPr lvl="1"/>
            <a:r>
              <a:rPr lang="en-US" altLang="ko-KR" dirty="0"/>
              <a:t>GKE, AKS, EKS </a:t>
            </a:r>
            <a:r>
              <a:rPr lang="ko-KR" altLang="en-US" dirty="0"/>
              <a:t>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605B7-AE17-4D27-AA96-7DDF83D94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865AE-4554-4B4B-871D-FCA095A25759}"/>
              </a:ext>
            </a:extLst>
          </p:cNvPr>
          <p:cNvSpPr txBox="1"/>
          <p:nvPr/>
        </p:nvSpPr>
        <p:spPr>
          <a:xfrm>
            <a:off x="0" y="6075014"/>
            <a:ext cx="12192000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멀티 노드 구성도 지원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엣지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컴퓨팅 분야에서 사용하는 것을 목표로 만들어진 경량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배포판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Components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96AA-3CE1-043A-0FD4-44E66944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</a:p>
          <a:p>
            <a:pPr lvl="1"/>
            <a:r>
              <a:rPr lang="en-US" altLang="ko-KR" dirty="0"/>
              <a:t>Concepts Overview</a:t>
            </a:r>
          </a:p>
          <a:p>
            <a:pPr lvl="1"/>
            <a:r>
              <a:rPr lang="en-US" altLang="ko-KR" dirty="0"/>
              <a:t>Components</a:t>
            </a:r>
          </a:p>
          <a:p>
            <a:pPr lvl="1"/>
            <a:r>
              <a:rPr lang="en-US" altLang="ko-KR" dirty="0"/>
              <a:t>Cluster Networking</a:t>
            </a:r>
          </a:p>
          <a:p>
            <a:pPr lvl="1"/>
            <a:r>
              <a:rPr lang="en-US" altLang="ko-KR" dirty="0"/>
              <a:t>Workload Management</a:t>
            </a:r>
          </a:p>
          <a:p>
            <a:pPr lvl="1"/>
            <a:r>
              <a:rPr lang="en-US" altLang="ko-KR" dirty="0"/>
              <a:t>CI/CD</a:t>
            </a:r>
          </a:p>
          <a:p>
            <a:endParaRPr lang="en-US" altLang="ko-KR" dirty="0"/>
          </a:p>
          <a:p>
            <a:r>
              <a:rPr lang="en-US" altLang="ko-KR" dirty="0"/>
              <a:t>Kubernetes Security</a:t>
            </a:r>
          </a:p>
          <a:p>
            <a:pPr lvl="1"/>
            <a:r>
              <a:rPr lang="en-US" altLang="ko-KR" dirty="0"/>
              <a:t>Concepts Overview</a:t>
            </a:r>
          </a:p>
          <a:p>
            <a:pPr lvl="1"/>
            <a:r>
              <a:rPr lang="en-US" altLang="ko-KR" dirty="0"/>
              <a:t>Cluster Component Security</a:t>
            </a:r>
          </a:p>
          <a:p>
            <a:pPr lvl="1"/>
            <a:r>
              <a:rPr lang="en-US" altLang="ko-KR" dirty="0"/>
              <a:t>CI/CD</a:t>
            </a:r>
          </a:p>
          <a:p>
            <a:pPr lvl="1"/>
            <a:r>
              <a:rPr lang="en-US" altLang="ko-KR" dirty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3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6C6-36BD-4F1D-90B9-6F4FE3CF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Pod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05F2-9528-4600-91C6-6DCB5193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Pod</a:t>
            </a:r>
          </a:p>
          <a:p>
            <a:pPr lvl="1"/>
            <a:r>
              <a:rPr lang="en-US" altLang="ko-KR" dirty="0"/>
              <a:t>Kubernetes</a:t>
            </a:r>
            <a:r>
              <a:rPr lang="ko-KR" altLang="en-US" dirty="0"/>
              <a:t>에서 생성</a:t>
            </a:r>
            <a:r>
              <a:rPr lang="en-US" altLang="ko-KR" dirty="0"/>
              <a:t>, </a:t>
            </a:r>
            <a:r>
              <a:rPr lang="ko-KR" altLang="en-US" dirty="0"/>
              <a:t>관리할 수 있는 배포 가능한 가장 작은 컴퓨팅 단위</a:t>
            </a:r>
          </a:p>
          <a:p>
            <a:pPr lvl="1"/>
            <a:r>
              <a:rPr lang="ko-KR" altLang="en-US" dirty="0"/>
              <a:t>하나 또는 여러 개의 컨테이너 그룹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Pod</a:t>
            </a:r>
            <a:r>
              <a:rPr lang="ko-KR" altLang="en-US" dirty="0"/>
              <a:t>의 컨테이너 그룹은 스토리지 및 네트워크를 공유</a:t>
            </a:r>
            <a:endParaRPr lang="en-US" altLang="ko-KR" dirty="0"/>
          </a:p>
          <a:p>
            <a:pPr lvl="1"/>
            <a:r>
              <a:rPr lang="en-US" altLang="ko-KR" dirty="0"/>
              <a:t>Kubernetes</a:t>
            </a:r>
            <a:r>
              <a:rPr lang="ko-KR" altLang="en-US" dirty="0"/>
              <a:t>의 대부분의 컴포넌트들은 </a:t>
            </a:r>
            <a:r>
              <a:rPr lang="en-US" altLang="ko-KR" dirty="0"/>
              <a:t>Pod</a:t>
            </a:r>
            <a:r>
              <a:rPr lang="ko-KR" altLang="en-US" dirty="0"/>
              <a:t>의 배치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관리를 목적으로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Pod's Networking</a:t>
            </a:r>
          </a:p>
          <a:p>
            <a:pPr lvl="1"/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개의 </a:t>
            </a:r>
            <a:r>
              <a:rPr lang="en-US" altLang="ko-KR" dirty="0"/>
              <a:t>Pod</a:t>
            </a:r>
            <a:r>
              <a:rPr lang="ko-KR" altLang="en-US" dirty="0"/>
              <a:t>에는 고유한 </a:t>
            </a:r>
            <a:r>
              <a:rPr lang="en-US" altLang="ko-KR" dirty="0"/>
              <a:t>IP </a:t>
            </a:r>
            <a:r>
              <a:rPr lang="ko-KR" altLang="en-US" dirty="0"/>
              <a:t>주소가 할당</a:t>
            </a: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내의 모든 컨테이너는 </a:t>
            </a:r>
            <a:r>
              <a:rPr lang="en-US" altLang="ko-KR" dirty="0"/>
              <a:t>IP </a:t>
            </a:r>
            <a:r>
              <a:rPr lang="ko-KR" altLang="en-US" dirty="0"/>
              <a:t>주소와 네트워크 포트를 포함하여 네트워크 네임스페이스를 공유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Localhost</a:t>
            </a:r>
            <a:r>
              <a:rPr lang="ko-KR" altLang="en-US" dirty="0"/>
              <a:t>를 통해 서로 통신 가능</a:t>
            </a: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내의 컨테이너는 시스템 호스트 명이 </a:t>
            </a:r>
            <a:r>
              <a:rPr lang="en-US" altLang="ko-KR" dirty="0"/>
              <a:t>Pod</a:t>
            </a:r>
            <a:r>
              <a:rPr lang="ko-KR" altLang="en-US" dirty="0"/>
              <a:t>의 이름과 동일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39DBE-BE31-4FE4-8080-9D517E071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(1/2)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996EC-5565-4EBD-BE4A-603811CB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를 배포하면 클러스터가 생성됨</a:t>
            </a:r>
            <a:endParaRPr lang="en-US" altLang="ko-KR" dirty="0"/>
          </a:p>
          <a:p>
            <a:pPr lvl="1"/>
            <a:r>
              <a:rPr lang="ko-KR" altLang="en-US" dirty="0"/>
              <a:t>클러스터 </a:t>
            </a:r>
            <a:r>
              <a:rPr lang="en-US" altLang="ko-KR" dirty="0"/>
              <a:t>: </a:t>
            </a:r>
            <a:r>
              <a:rPr lang="ko-KR" altLang="en-US" dirty="0" err="1"/>
              <a:t>컨테이너화된</a:t>
            </a:r>
            <a:r>
              <a:rPr lang="ko-KR" altLang="en-US" dirty="0"/>
              <a:t> 애플리케이션을 실행하기 위한 일련의 노드 머신</a:t>
            </a:r>
            <a:endParaRPr lang="en-US" altLang="ko-KR" dirty="0"/>
          </a:p>
          <a:p>
            <a:pPr lvl="1"/>
            <a:r>
              <a:rPr lang="en-US" altLang="ko-KR" dirty="0"/>
              <a:t>Control Plane</a:t>
            </a:r>
            <a:r>
              <a:rPr lang="ko-KR" altLang="en-US" dirty="0"/>
              <a:t>과 </a:t>
            </a:r>
            <a:r>
              <a:rPr lang="en-US" altLang="ko-KR" dirty="0"/>
              <a:t>Node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Control Plane</a:t>
            </a:r>
          </a:p>
          <a:p>
            <a:pPr lvl="1"/>
            <a:r>
              <a:rPr lang="ko-KR" altLang="en-US" dirty="0"/>
              <a:t>클러스터의 두뇌 역할을 하며</a:t>
            </a:r>
            <a:r>
              <a:rPr lang="en-US" altLang="ko-KR" dirty="0"/>
              <a:t>, </a:t>
            </a:r>
            <a:r>
              <a:rPr lang="ko-KR" altLang="en-US" dirty="0"/>
              <a:t>스케줄링과 같은 클러스터에 관한 전반적인 결정을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</a:t>
            </a:r>
          </a:p>
          <a:p>
            <a:pPr lvl="1"/>
            <a:r>
              <a:rPr lang="ko-KR" altLang="en-US" dirty="0"/>
              <a:t>사용자의 워크로드를 실행하는 역할</a:t>
            </a:r>
            <a:endParaRPr lang="en-US" altLang="ko-KR" dirty="0"/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Pod</a:t>
            </a:r>
            <a:r>
              <a:rPr lang="ko-KR" altLang="en-US" dirty="0"/>
              <a:t>가 배치되는 구역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Node</a:t>
            </a:r>
            <a:r>
              <a:rPr lang="ko-KR" altLang="en-US" dirty="0"/>
              <a:t>가 있을 시 </a:t>
            </a:r>
            <a:r>
              <a:rPr lang="en-US" altLang="ko-KR" dirty="0"/>
              <a:t>Pod </a:t>
            </a:r>
            <a:r>
              <a:rPr lang="ko-KR" altLang="en-US" dirty="0"/>
              <a:t>배치 및 </a:t>
            </a:r>
            <a:r>
              <a:rPr lang="ko-KR" altLang="en-US" dirty="0" err="1"/>
              <a:t>로드밸런싱</a:t>
            </a:r>
            <a:r>
              <a:rPr lang="ko-KR" altLang="en-US" dirty="0"/>
              <a:t> 중요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2E68-FE00-496E-8C70-81CF8BDC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DACB-B518-468F-A45D-2F3B4690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Plane</a:t>
            </a:r>
            <a:r>
              <a:rPr lang="ko-KR" altLang="en-US" dirty="0"/>
              <a:t>을 하나의 </a:t>
            </a:r>
            <a:r>
              <a:rPr lang="en-US" altLang="ko-KR" dirty="0"/>
              <a:t>Node</a:t>
            </a:r>
            <a:r>
              <a:rPr lang="ko-KR" altLang="en-US" dirty="0"/>
              <a:t>에서 실행할 경우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Master Node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사용자의 워크로드를 실행하는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Worker Node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따라서 클러스터가 </a:t>
            </a:r>
            <a:r>
              <a:rPr lang="en-US" altLang="ko-KR" dirty="0"/>
              <a:t>Master Node</a:t>
            </a:r>
            <a:r>
              <a:rPr lang="ko-KR" altLang="en-US" dirty="0"/>
              <a:t>와 </a:t>
            </a:r>
            <a:r>
              <a:rPr lang="en-US" altLang="ko-KR" dirty="0"/>
              <a:t>Worker Node</a:t>
            </a:r>
            <a:r>
              <a:rPr lang="ko-KR" altLang="en-US" dirty="0"/>
              <a:t>로 구성되어 있다고 표현하기도 함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는 워크로드를 실행하지 않고</a:t>
            </a:r>
            <a:r>
              <a:rPr lang="en-US" altLang="ko-KR" dirty="0"/>
              <a:t>, Control Plane</a:t>
            </a:r>
            <a:r>
              <a:rPr lang="ko-KR" altLang="en-US" dirty="0"/>
              <a:t>만을 실행</a:t>
            </a:r>
            <a:endParaRPr lang="en-US" altLang="ko-KR" dirty="0"/>
          </a:p>
          <a:p>
            <a:pPr lvl="1"/>
            <a:r>
              <a:rPr lang="en-US" altLang="ko-KR" dirty="0"/>
              <a:t>Master Node</a:t>
            </a:r>
            <a:r>
              <a:rPr lang="ko-KR" altLang="en-US" dirty="0"/>
              <a:t>도 </a:t>
            </a:r>
            <a:r>
              <a:rPr lang="en-US" altLang="ko-KR" dirty="0"/>
              <a:t>Node</a:t>
            </a:r>
            <a:r>
              <a:rPr lang="ko-KR" altLang="en-US" dirty="0"/>
              <a:t>이기 때문에 </a:t>
            </a:r>
            <a:r>
              <a:rPr lang="en-US" altLang="ko-KR" dirty="0"/>
              <a:t>Control Plane</a:t>
            </a:r>
            <a:r>
              <a:rPr lang="ko-KR" altLang="en-US" dirty="0"/>
              <a:t>뿐만 아니라 </a:t>
            </a:r>
            <a:r>
              <a:rPr lang="en-US" altLang="ko-KR" dirty="0"/>
              <a:t>Node</a:t>
            </a:r>
            <a:r>
              <a:rPr lang="ko-KR" altLang="en-US" dirty="0"/>
              <a:t>가 가지는 컴포넌트도 가짐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FDD4-940F-4053-BC47-678CAC611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FE6D46-D544-40E4-9A5C-61A44B451AA3}"/>
              </a:ext>
            </a:extLst>
          </p:cNvPr>
          <p:cNvGrpSpPr/>
          <p:nvPr/>
        </p:nvGrpSpPr>
        <p:grpSpPr>
          <a:xfrm>
            <a:off x="2965246" y="3917951"/>
            <a:ext cx="6261508" cy="2337357"/>
            <a:chOff x="2421098" y="3510635"/>
            <a:chExt cx="7349804" cy="274360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BE59AA-7C53-49F9-B4E3-30082E901C61}"/>
                </a:ext>
              </a:extLst>
            </p:cNvPr>
            <p:cNvGrpSpPr/>
            <p:nvPr/>
          </p:nvGrpSpPr>
          <p:grpSpPr>
            <a:xfrm>
              <a:off x="2421098" y="3510635"/>
              <a:ext cx="7349804" cy="2323324"/>
              <a:chOff x="1764470" y="3662348"/>
              <a:chExt cx="8663060" cy="273845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8F7AFD5-6A9D-4345-8F6B-C7F32078499B}"/>
                  </a:ext>
                </a:extLst>
              </p:cNvPr>
              <p:cNvGrpSpPr/>
              <p:nvPr/>
            </p:nvGrpSpPr>
            <p:grpSpPr>
              <a:xfrm>
                <a:off x="1764470" y="3662348"/>
                <a:ext cx="8663060" cy="2738453"/>
                <a:chOff x="2038949" y="3662348"/>
                <a:chExt cx="8663060" cy="2738453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DF97A86-A9FC-42B8-B2DE-D2C55C6861C4}"/>
                    </a:ext>
                  </a:extLst>
                </p:cNvPr>
                <p:cNvSpPr/>
                <p:nvPr/>
              </p:nvSpPr>
              <p:spPr>
                <a:xfrm>
                  <a:off x="2869631" y="3662348"/>
                  <a:ext cx="6561851" cy="2738453"/>
                </a:xfrm>
                <a:prstGeom prst="roundRect">
                  <a:avLst>
                    <a:gd name="adj" fmla="val 6232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782C941-3BE5-4DFB-A1FC-4C3B47C0DC6C}"/>
                    </a:ext>
                  </a:extLst>
                </p:cNvPr>
                <p:cNvGrpSpPr/>
                <p:nvPr/>
              </p:nvGrpSpPr>
              <p:grpSpPr>
                <a:xfrm>
                  <a:off x="2883185" y="3989912"/>
                  <a:ext cx="914488" cy="914488"/>
                  <a:chOff x="9504723" y="3268384"/>
                  <a:chExt cx="1868648" cy="1868648"/>
                </a:xfrm>
              </p:grpSpPr>
              <p:pic>
                <p:nvPicPr>
                  <p:cNvPr id="93" name="Graphic 92" descr="Cloud with solid fill">
                    <a:extLst>
                      <a:ext uri="{FF2B5EF4-FFF2-40B4-BE49-F238E27FC236}">
                        <a16:creationId xmlns:a16="http://schemas.microsoft.com/office/drawing/2014/main" id="{1D976068-ADEB-4085-9887-2589986718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4723" y="3268384"/>
                    <a:ext cx="1868648" cy="1868648"/>
                  </a:xfrm>
                  <a:prstGeom prst="rect">
                    <a:avLst/>
                  </a:prstGeom>
                </p:spPr>
              </p:pic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68B0800-498E-4350-A7AB-303832F4CF95}"/>
                      </a:ext>
                    </a:extLst>
                  </p:cNvPr>
                  <p:cNvSpPr txBox="1"/>
                  <p:nvPr/>
                </p:nvSpPr>
                <p:spPr>
                  <a:xfrm>
                    <a:off x="9653036" y="3932222"/>
                    <a:ext cx="1531335" cy="6960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Cloud</a:t>
                    </a:r>
                  </a:p>
                  <a:p>
                    <a:pPr algn="ctr"/>
                    <a:r>
                      <a:rPr lang="en-US" altLang="ko-KR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Provider API</a:t>
                    </a:r>
                    <a:endParaRPr lang="ko-KR" altLang="en-US" sz="5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74C422F-442E-4F52-BBB5-6A160122EAF8}"/>
                    </a:ext>
                  </a:extLst>
                </p:cNvPr>
                <p:cNvSpPr/>
                <p:nvPr/>
              </p:nvSpPr>
              <p:spPr>
                <a:xfrm>
                  <a:off x="3889715" y="3960509"/>
                  <a:ext cx="2308772" cy="23435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 Plane (Master Node)</a:t>
                  </a:r>
                  <a:endParaRPr lang="ko-KR" alt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905A843-9568-4C73-BD49-B01CF1CA12F2}"/>
                    </a:ext>
                  </a:extLst>
                </p:cNvPr>
                <p:cNvSpPr/>
                <p:nvPr/>
              </p:nvSpPr>
              <p:spPr>
                <a:xfrm>
                  <a:off x="5253991" y="5643940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Scheduler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AD49351-13B6-480E-9F64-7DC69CF521B0}"/>
                    </a:ext>
                  </a:extLst>
                </p:cNvPr>
                <p:cNvSpPr/>
                <p:nvPr/>
              </p:nvSpPr>
              <p:spPr>
                <a:xfrm>
                  <a:off x="5253992" y="4237920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Controller Manager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B7AC9F6-B609-488C-8F85-6A2CC413BA3D}"/>
                    </a:ext>
                  </a:extLst>
                </p:cNvPr>
                <p:cNvSpPr/>
                <p:nvPr/>
              </p:nvSpPr>
              <p:spPr>
                <a:xfrm>
                  <a:off x="4061824" y="4237920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Cloud Controller Manager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3075B86-39A0-4932-897B-3E777A297257}"/>
                    </a:ext>
                  </a:extLst>
                </p:cNvPr>
                <p:cNvSpPr/>
                <p:nvPr/>
              </p:nvSpPr>
              <p:spPr>
                <a:xfrm>
                  <a:off x="4061820" y="5638872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etcd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0D5CC002-E736-4BD0-9EC1-0376A714C9A1}"/>
                    </a:ext>
                  </a:extLst>
                </p:cNvPr>
                <p:cNvCxnSpPr>
                  <a:cxnSpLocks/>
                  <a:stCxn id="65" idx="0"/>
                </p:cNvCxnSpPr>
                <p:nvPr/>
              </p:nvCxnSpPr>
              <p:spPr>
                <a:xfrm flipH="1" flipV="1">
                  <a:off x="4441188" y="5422899"/>
                  <a:ext cx="6827" cy="2159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93443FE-A01D-4EB1-9935-BDE02B942F39}"/>
                    </a:ext>
                  </a:extLst>
                </p:cNvPr>
                <p:cNvSpPr/>
                <p:nvPr/>
              </p:nvSpPr>
              <p:spPr>
                <a:xfrm>
                  <a:off x="4061820" y="4940930"/>
                  <a:ext cx="1964560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API server</a:t>
                  </a:r>
                  <a:endParaRPr lang="ko-KR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0208D86-11C2-4655-BAEC-A17BCE3AA376}"/>
                    </a:ext>
                  </a:extLst>
                </p:cNvPr>
                <p:cNvSpPr/>
                <p:nvPr/>
              </p:nvSpPr>
              <p:spPr>
                <a:xfrm>
                  <a:off x="6313802" y="5323604"/>
                  <a:ext cx="3008567" cy="98042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Worker Node 2</a:t>
                  </a:r>
                  <a:endParaRPr lang="ko-KR" alt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B87202D-8ECC-4269-8D06-1FE24ED1E32F}"/>
                    </a:ext>
                  </a:extLst>
                </p:cNvPr>
                <p:cNvSpPr/>
                <p:nvPr/>
              </p:nvSpPr>
              <p:spPr>
                <a:xfrm>
                  <a:off x="6313802" y="3960509"/>
                  <a:ext cx="3008566" cy="98042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Worker Node 1</a:t>
                  </a:r>
                  <a:endParaRPr lang="ko-KR" alt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CF387A1-D442-4057-A291-056ECDAF729F}"/>
                    </a:ext>
                  </a:extLst>
                </p:cNvPr>
                <p:cNvSpPr/>
                <p:nvPr/>
              </p:nvSpPr>
              <p:spPr>
                <a:xfrm>
                  <a:off x="6476240" y="5635549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Kubelet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2277D91-468C-43E3-B24F-FF4EBEFC8D06}"/>
                    </a:ext>
                  </a:extLst>
                </p:cNvPr>
                <p:cNvSpPr/>
                <p:nvPr/>
              </p:nvSpPr>
              <p:spPr>
                <a:xfrm>
                  <a:off x="7422857" y="5635549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Container Runtime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5B18AF2-EAA0-49A5-8C8A-16FD4CBB400C}"/>
                    </a:ext>
                  </a:extLst>
                </p:cNvPr>
                <p:cNvSpPr/>
                <p:nvPr/>
              </p:nvSpPr>
              <p:spPr>
                <a:xfrm>
                  <a:off x="8369474" y="5635549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Kube</a:t>
                  </a:r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-proxy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C6BCE9-F236-43E9-88F0-D70EF38A6B83}"/>
                    </a:ext>
                  </a:extLst>
                </p:cNvPr>
                <p:cNvSpPr/>
                <p:nvPr/>
              </p:nvSpPr>
              <p:spPr>
                <a:xfrm>
                  <a:off x="6476240" y="4259943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Kubelet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0CE9F15-CE52-46B5-BD11-918B62ABEF60}"/>
                    </a:ext>
                  </a:extLst>
                </p:cNvPr>
                <p:cNvSpPr/>
                <p:nvPr/>
              </p:nvSpPr>
              <p:spPr>
                <a:xfrm>
                  <a:off x="7422857" y="4259943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Container Runtime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8565757-0BB4-4F90-AA68-045E03BE090C}"/>
                    </a:ext>
                  </a:extLst>
                </p:cNvPr>
                <p:cNvSpPr/>
                <p:nvPr/>
              </p:nvSpPr>
              <p:spPr>
                <a:xfrm>
                  <a:off x="8369474" y="4259943"/>
                  <a:ext cx="772389" cy="486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7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Kube</a:t>
                  </a:r>
                  <a:r>
                    <a:rPr lang="en-US" altLang="ko-KR" sz="7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-proxy</a:t>
                  </a:r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6" name="Connector: Elbow 75">
                  <a:extLst>
                    <a:ext uri="{FF2B5EF4-FFF2-40B4-BE49-F238E27FC236}">
                      <a16:creationId xmlns:a16="http://schemas.microsoft.com/office/drawing/2014/main" id="{C5BE2897-4025-4359-9627-8C76F4C6DBF0}"/>
                    </a:ext>
                  </a:extLst>
                </p:cNvPr>
                <p:cNvCxnSpPr>
                  <a:stCxn id="67" idx="3"/>
                  <a:endCxn id="73" idx="2"/>
                </p:cNvCxnSpPr>
                <p:nvPr/>
              </p:nvCxnSpPr>
              <p:spPr>
                <a:xfrm flipV="1">
                  <a:off x="6026380" y="4746885"/>
                  <a:ext cx="836055" cy="437516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or: Elbow 76">
                  <a:extLst>
                    <a:ext uri="{FF2B5EF4-FFF2-40B4-BE49-F238E27FC236}">
                      <a16:creationId xmlns:a16="http://schemas.microsoft.com/office/drawing/2014/main" id="{97197965-785D-4F6E-A36C-D3F4EC933641}"/>
                    </a:ext>
                  </a:extLst>
                </p:cNvPr>
                <p:cNvCxnSpPr>
                  <a:stCxn id="67" idx="3"/>
                  <a:endCxn id="70" idx="0"/>
                </p:cNvCxnSpPr>
                <p:nvPr/>
              </p:nvCxnSpPr>
              <p:spPr>
                <a:xfrm>
                  <a:off x="6026380" y="5184401"/>
                  <a:ext cx="836055" cy="451148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72B6770-1C0E-467A-9CB3-0C0A27092CAF}"/>
                    </a:ext>
                  </a:extLst>
                </p:cNvPr>
                <p:cNvSpPr txBox="1"/>
                <p:nvPr/>
              </p:nvSpPr>
              <p:spPr>
                <a:xfrm>
                  <a:off x="5403177" y="3666815"/>
                  <a:ext cx="1590624" cy="319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Kubernetes Cluster</a:t>
                  </a:r>
                  <a:endParaRPr kumimoji="0" lang="ko-KR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B1D66A93-9368-4F01-9E42-882F7270BABD}"/>
                    </a:ext>
                  </a:extLst>
                </p:cNvPr>
                <p:cNvCxnSpPr>
                  <a:stCxn id="73" idx="3"/>
                  <a:endCxn id="74" idx="1"/>
                </p:cNvCxnSpPr>
                <p:nvPr/>
              </p:nvCxnSpPr>
              <p:spPr>
                <a:xfrm>
                  <a:off x="7248629" y="4503414"/>
                  <a:ext cx="1742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452217E2-EEB6-471E-88B0-D446FC8138C7}"/>
                    </a:ext>
                  </a:extLst>
                </p:cNvPr>
                <p:cNvCxnSpPr>
                  <a:stCxn id="70" idx="3"/>
                  <a:endCxn id="71" idx="1"/>
                </p:cNvCxnSpPr>
                <p:nvPr/>
              </p:nvCxnSpPr>
              <p:spPr>
                <a:xfrm>
                  <a:off x="7248629" y="5879020"/>
                  <a:ext cx="1742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Graphic 80" descr="User">
                  <a:extLst>
                    <a:ext uri="{FF2B5EF4-FFF2-40B4-BE49-F238E27FC236}">
                      <a16:creationId xmlns:a16="http://schemas.microsoft.com/office/drawing/2014/main" id="{237C521E-FCF1-4389-BA82-D7DC4E592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8949" y="4855113"/>
                  <a:ext cx="658575" cy="658575"/>
                </a:xfrm>
                <a:prstGeom prst="rect">
                  <a:avLst/>
                </a:prstGeom>
              </p:spPr>
            </p:pic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0099887-FF33-42A3-81EF-64A811F2F5DC}"/>
                    </a:ext>
                  </a:extLst>
                </p:cNvPr>
                <p:cNvGrpSpPr/>
                <p:nvPr/>
              </p:nvGrpSpPr>
              <p:grpSpPr>
                <a:xfrm>
                  <a:off x="9828051" y="4872978"/>
                  <a:ext cx="751640" cy="617777"/>
                  <a:chOff x="9699926" y="4855114"/>
                  <a:chExt cx="537528" cy="441797"/>
                </a:xfrm>
              </p:grpSpPr>
              <p:pic>
                <p:nvPicPr>
                  <p:cNvPr id="90" name="Graphic 89" descr="User">
                    <a:extLst>
                      <a:ext uri="{FF2B5EF4-FFF2-40B4-BE49-F238E27FC236}">
                        <a16:creationId xmlns:a16="http://schemas.microsoft.com/office/drawing/2014/main" id="{C6691437-7368-4A98-B24A-15A78235CE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99926" y="4855114"/>
                    <a:ext cx="329288" cy="329288"/>
                  </a:xfrm>
                  <a:prstGeom prst="rect">
                    <a:avLst/>
                  </a:prstGeom>
                </p:spPr>
              </p:pic>
              <p:pic>
                <p:nvPicPr>
                  <p:cNvPr id="91" name="Graphic 90" descr="User">
                    <a:extLst>
                      <a:ext uri="{FF2B5EF4-FFF2-40B4-BE49-F238E27FC236}">
                        <a16:creationId xmlns:a16="http://schemas.microsoft.com/office/drawing/2014/main" id="{F4874CC4-A763-4A71-8EBF-BE3F542529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8166" y="4907664"/>
                    <a:ext cx="329288" cy="329288"/>
                  </a:xfrm>
                  <a:prstGeom prst="rect">
                    <a:avLst/>
                  </a:prstGeom>
                </p:spPr>
              </p:pic>
              <p:pic>
                <p:nvPicPr>
                  <p:cNvPr id="92" name="Graphic 91" descr="User">
                    <a:extLst>
                      <a:ext uri="{FF2B5EF4-FFF2-40B4-BE49-F238E27FC236}">
                        <a16:creationId xmlns:a16="http://schemas.microsoft.com/office/drawing/2014/main" id="{A83FE9D3-B26C-44D4-A073-72595685D1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89356" y="4967623"/>
                    <a:ext cx="329288" cy="32928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9390EF9-65FD-4776-B03A-A7C0CCA25DF4}"/>
                    </a:ext>
                  </a:extLst>
                </p:cNvPr>
                <p:cNvSpPr/>
                <p:nvPr/>
              </p:nvSpPr>
              <p:spPr>
                <a:xfrm>
                  <a:off x="9828051" y="4816813"/>
                  <a:ext cx="873958" cy="7197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Connector: Elbow 83">
                  <a:extLst>
                    <a:ext uri="{FF2B5EF4-FFF2-40B4-BE49-F238E27FC236}">
                      <a16:creationId xmlns:a16="http://schemas.microsoft.com/office/drawing/2014/main" id="{362FB16C-7900-4706-87CD-55D32D97F03F}"/>
                    </a:ext>
                  </a:extLst>
                </p:cNvPr>
                <p:cNvCxnSpPr>
                  <a:cxnSpLocks/>
                  <a:stCxn id="83" idx="1"/>
                  <a:endCxn id="75" idx="3"/>
                </p:cNvCxnSpPr>
                <p:nvPr/>
              </p:nvCxnSpPr>
              <p:spPr>
                <a:xfrm rot="10800000">
                  <a:off x="9141863" y="4503414"/>
                  <a:ext cx="686188" cy="673272"/>
                </a:xfrm>
                <a:prstGeom prst="bentConnector3">
                  <a:avLst>
                    <a:gd name="adj1" fmla="val 41671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ctor: Elbow 84">
                  <a:extLst>
                    <a:ext uri="{FF2B5EF4-FFF2-40B4-BE49-F238E27FC236}">
                      <a16:creationId xmlns:a16="http://schemas.microsoft.com/office/drawing/2014/main" id="{4DCB5788-1445-40C8-BE4D-4FE71DB0CB6B}"/>
                    </a:ext>
                  </a:extLst>
                </p:cNvPr>
                <p:cNvCxnSpPr>
                  <a:cxnSpLocks/>
                  <a:stCxn id="83" idx="1"/>
                  <a:endCxn id="72" idx="3"/>
                </p:cNvCxnSpPr>
                <p:nvPr/>
              </p:nvCxnSpPr>
              <p:spPr>
                <a:xfrm rot="10800000" flipV="1">
                  <a:off x="9141863" y="5176686"/>
                  <a:ext cx="686188" cy="702334"/>
                </a:xfrm>
                <a:prstGeom prst="bentConnector3">
                  <a:avLst>
                    <a:gd name="adj1" fmla="val 41671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F79BBCF5-209F-4DC7-B1C5-957D3DAC8917}"/>
                    </a:ext>
                  </a:extLst>
                </p:cNvPr>
                <p:cNvCxnSpPr>
                  <a:stCxn id="81" idx="3"/>
                  <a:endCxn id="67" idx="1"/>
                </p:cNvCxnSpPr>
                <p:nvPr/>
              </p:nvCxnSpPr>
              <p:spPr>
                <a:xfrm>
                  <a:off x="2697524" y="5184401"/>
                  <a:ext cx="136429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85DABE5-E7B0-4ACF-B5C3-F737E534B337}"/>
                    </a:ext>
                  </a:extLst>
                </p:cNvPr>
                <p:cNvSpPr/>
                <p:nvPr/>
              </p:nvSpPr>
              <p:spPr>
                <a:xfrm>
                  <a:off x="5253992" y="4939155"/>
                  <a:ext cx="772389" cy="486942"/>
                </a:xfrm>
                <a:prstGeom prst="rect">
                  <a:avLst/>
                </a:prstGeom>
                <a:noFill/>
                <a:ln w="19050">
                  <a:noFill/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87C25E30-AF1F-4058-BB50-BDAE72F348F2}"/>
                    </a:ext>
                  </a:extLst>
                </p:cNvPr>
                <p:cNvSpPr/>
                <p:nvPr/>
              </p:nvSpPr>
              <p:spPr>
                <a:xfrm>
                  <a:off x="4067694" y="4939155"/>
                  <a:ext cx="772389" cy="486942"/>
                </a:xfrm>
                <a:prstGeom prst="rect">
                  <a:avLst/>
                </a:prstGeom>
                <a:noFill/>
                <a:ln w="19050">
                  <a:noFill/>
                </a:ln>
                <a:effectLst>
                  <a:outerShdw blurRad="40000" dist="23000" dir="5400000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46E2E1-1B40-4512-B589-50301AFDE7D4}"/>
                    </a:ext>
                  </a:extLst>
                </p:cNvPr>
                <p:cNvCxnSpPr>
                  <a:cxnSpLocks/>
                  <a:stCxn id="64" idx="1"/>
                  <a:endCxn id="94" idx="3"/>
                </p:cNvCxnSpPr>
                <p:nvPr/>
              </p:nvCxnSpPr>
              <p:spPr>
                <a:xfrm flipH="1">
                  <a:off x="3705179" y="4481391"/>
                  <a:ext cx="356645" cy="37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3BB210C5-5175-41AD-9954-06465CFA0FD2}"/>
                  </a:ext>
                </a:extLst>
              </p:cNvPr>
              <p:cNvCxnSpPr>
                <a:cxnSpLocks/>
                <a:stCxn id="67" idx="3"/>
                <a:endCxn id="75" idx="2"/>
              </p:cNvCxnSpPr>
              <p:nvPr/>
            </p:nvCxnSpPr>
            <p:spPr>
              <a:xfrm flipV="1">
                <a:off x="5751901" y="4746885"/>
                <a:ext cx="2729289" cy="43751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C660433C-F64A-4DC9-8644-0ADF7D1DFC1E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>
                <a:off x="5751901" y="5184401"/>
                <a:ext cx="2729289" cy="45114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F72ED22-7E57-4456-A72E-4F82566400BD}"/>
                  </a:ext>
                </a:extLst>
              </p:cNvPr>
              <p:cNvCxnSpPr>
                <a:cxnSpLocks/>
                <a:stCxn id="88" idx="0"/>
                <a:endCxn id="64" idx="2"/>
              </p:cNvCxnSpPr>
              <p:nvPr/>
            </p:nvCxnSpPr>
            <p:spPr>
              <a:xfrm flipH="1" flipV="1">
                <a:off x="4173540" y="4724862"/>
                <a:ext cx="5870" cy="2142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92362D9-15ED-4BC0-A4F4-970A1EB71D17}"/>
                  </a:ext>
                </a:extLst>
              </p:cNvPr>
              <p:cNvCxnSpPr>
                <a:cxnSpLocks/>
                <a:stCxn id="87" idx="0"/>
                <a:endCxn id="63" idx="2"/>
              </p:cNvCxnSpPr>
              <p:nvPr/>
            </p:nvCxnSpPr>
            <p:spPr>
              <a:xfrm flipV="1">
                <a:off x="5365708" y="4724862"/>
                <a:ext cx="0" cy="2142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E861B75-D5D0-4904-8C22-73B1A65EE231}"/>
                  </a:ext>
                </a:extLst>
              </p:cNvPr>
              <p:cNvCxnSpPr>
                <a:cxnSpLocks/>
                <a:stCxn id="87" idx="2"/>
                <a:endCxn id="62" idx="0"/>
              </p:cNvCxnSpPr>
              <p:nvPr/>
            </p:nvCxnSpPr>
            <p:spPr>
              <a:xfrm flipH="1">
                <a:off x="5365707" y="5426097"/>
                <a:ext cx="1" cy="217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B039CBD-2233-4CB3-8F8F-DDBC621C4345}"/>
                </a:ext>
              </a:extLst>
            </p:cNvPr>
            <p:cNvSpPr txBox="1"/>
            <p:nvPr/>
          </p:nvSpPr>
          <p:spPr>
            <a:xfrm>
              <a:off x="4509760" y="5892971"/>
              <a:ext cx="3172482" cy="361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&lt;Kubernetes</a:t>
              </a:r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Architecture&gt;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0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Plane (1/6)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95989-443C-4573-9FA7-0CBCC31D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 Plane</a:t>
            </a:r>
            <a:r>
              <a:rPr lang="ko-KR" altLang="en-US" dirty="0"/>
              <a:t>은 다음과 같은 컴포넌트로 구성됨</a:t>
            </a:r>
            <a:endParaRPr lang="en-US" altLang="ko-KR" dirty="0"/>
          </a:p>
          <a:p>
            <a:pPr lvl="1"/>
            <a:r>
              <a:rPr lang="en-US" altLang="ko-KR" dirty="0" err="1"/>
              <a:t>kube-apiserver</a:t>
            </a:r>
            <a:endParaRPr lang="en-US" altLang="ko-KR" dirty="0"/>
          </a:p>
          <a:p>
            <a:pPr lvl="1"/>
            <a:r>
              <a:rPr lang="en-US" altLang="ko-KR" dirty="0" err="1"/>
              <a:t>etcd</a:t>
            </a:r>
            <a:endParaRPr lang="en-US" altLang="ko-KR" dirty="0"/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-scheduler</a:t>
            </a:r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-controller-manager</a:t>
            </a:r>
          </a:p>
          <a:p>
            <a:pPr lvl="1"/>
            <a:r>
              <a:rPr lang="en-US" altLang="ko-KR" dirty="0"/>
              <a:t>cloud-controller-manager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9D30C3-4102-4816-8A33-0C00413F132E}"/>
              </a:ext>
            </a:extLst>
          </p:cNvPr>
          <p:cNvSpPr/>
          <p:nvPr/>
        </p:nvSpPr>
        <p:spPr>
          <a:xfrm>
            <a:off x="3565648" y="3917951"/>
            <a:ext cx="4742791" cy="1979306"/>
          </a:xfrm>
          <a:prstGeom prst="roundRect">
            <a:avLst>
              <a:gd name="adj" fmla="val 62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06CBFD-7A4D-4D84-8639-EFA97477973A}"/>
              </a:ext>
            </a:extLst>
          </p:cNvPr>
          <p:cNvGrpSpPr/>
          <p:nvPr/>
        </p:nvGrpSpPr>
        <p:grpSpPr>
          <a:xfrm>
            <a:off x="3575445" y="4154709"/>
            <a:ext cx="660976" cy="660976"/>
            <a:chOff x="9504723" y="3268384"/>
            <a:chExt cx="1868648" cy="1868648"/>
          </a:xfrm>
        </p:grpSpPr>
        <p:pic>
          <p:nvPicPr>
            <p:cNvPr id="49" name="Graphic 48" descr="Cloud with solid fill">
              <a:extLst>
                <a:ext uri="{FF2B5EF4-FFF2-40B4-BE49-F238E27FC236}">
                  <a16:creationId xmlns:a16="http://schemas.microsoft.com/office/drawing/2014/main" id="{7740B076-3195-4ADE-A90B-0AB95CD2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4723" y="3268384"/>
              <a:ext cx="1868648" cy="186864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9E0893-F8AD-4276-ABFF-170AB77A0A57}"/>
                </a:ext>
              </a:extLst>
            </p:cNvPr>
            <p:cNvSpPr txBox="1"/>
            <p:nvPr/>
          </p:nvSpPr>
          <p:spPr>
            <a:xfrm>
              <a:off x="9653036" y="3932222"/>
              <a:ext cx="1531335" cy="696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</a:p>
            <a:p>
              <a:pPr algn="ctr"/>
              <a:r>
                <a:rPr lang="en-US" altLang="ko-KR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Provider API</a:t>
              </a:r>
              <a:endParaRPr lang="ko-KR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12713-8FDD-4994-9E03-21DB556E39A7}"/>
              </a:ext>
            </a:extLst>
          </p:cNvPr>
          <p:cNvSpPr/>
          <p:nvPr/>
        </p:nvSpPr>
        <p:spPr>
          <a:xfrm>
            <a:off x="6055035" y="5118678"/>
            <a:ext cx="2174540" cy="708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Node 2</a:t>
            </a:r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41AA5D-8421-4282-8F72-65C3D88D8EAB}"/>
              </a:ext>
            </a:extLst>
          </p:cNvPr>
          <p:cNvSpPr/>
          <p:nvPr/>
        </p:nvSpPr>
        <p:spPr>
          <a:xfrm>
            <a:off x="6055035" y="4133457"/>
            <a:ext cx="2174539" cy="708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Node 1</a:t>
            </a:r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770A-9537-49E4-A6AA-EB46D1D92368}"/>
              </a:ext>
            </a:extLst>
          </p:cNvPr>
          <p:cNvSpPr/>
          <p:nvPr/>
        </p:nvSpPr>
        <p:spPr>
          <a:xfrm>
            <a:off x="6172442" y="5344146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07D7D4-F3FB-4EC2-A38E-52BE0F2A0FD5}"/>
              </a:ext>
            </a:extLst>
          </p:cNvPr>
          <p:cNvSpPr/>
          <p:nvPr/>
        </p:nvSpPr>
        <p:spPr>
          <a:xfrm>
            <a:off x="6856640" y="5344146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Runtime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803E13-A96A-4EA5-A7B3-B7EFA0184A53}"/>
              </a:ext>
            </a:extLst>
          </p:cNvPr>
          <p:cNvSpPr/>
          <p:nvPr/>
        </p:nvSpPr>
        <p:spPr>
          <a:xfrm>
            <a:off x="7540839" y="5344146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05B0A-2943-473A-AA27-E2791A995986}"/>
              </a:ext>
            </a:extLst>
          </p:cNvPr>
          <p:cNvSpPr/>
          <p:nvPr/>
        </p:nvSpPr>
        <p:spPr>
          <a:xfrm>
            <a:off x="6172442" y="4349882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C13D3-B8D1-478E-BFD2-FF864E44FFE1}"/>
              </a:ext>
            </a:extLst>
          </p:cNvPr>
          <p:cNvSpPr/>
          <p:nvPr/>
        </p:nvSpPr>
        <p:spPr>
          <a:xfrm>
            <a:off x="6856640" y="4349882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Runtime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84F275-C188-4150-8F1F-5887A5478DA3}"/>
              </a:ext>
            </a:extLst>
          </p:cNvPr>
          <p:cNvSpPr/>
          <p:nvPr/>
        </p:nvSpPr>
        <p:spPr>
          <a:xfrm>
            <a:off x="7540839" y="4349882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5552D5A-1A9F-4CCF-8C59-01969D55AD24}"/>
              </a:ext>
            </a:extLst>
          </p:cNvPr>
          <p:cNvCxnSpPr>
            <a:stCxn id="23" idx="3"/>
            <a:endCxn id="29" idx="2"/>
          </p:cNvCxnSpPr>
          <p:nvPr/>
        </p:nvCxnSpPr>
        <p:spPr>
          <a:xfrm flipV="1">
            <a:off x="5847291" y="4701835"/>
            <a:ext cx="604286" cy="3162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466F1EC-8620-4D35-B3FB-F739FABE6519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5847291" y="5018064"/>
            <a:ext cx="604286" cy="3260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F681CF-57DF-42C5-B49D-F665AA71730B}"/>
              </a:ext>
            </a:extLst>
          </p:cNvPr>
          <p:cNvSpPr txBox="1"/>
          <p:nvPr/>
        </p:nvSpPr>
        <p:spPr>
          <a:xfrm>
            <a:off x="5396851" y="3921180"/>
            <a:ext cx="11496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Kubernetes Cluster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C7024F-4BB4-4371-8BB5-CB2167A4A95B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6730711" y="4525859"/>
            <a:ext cx="125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854472-4280-4F5D-865E-ED1D05E39AB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30711" y="5520123"/>
            <a:ext cx="125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270577BF-A326-471B-B538-D05AF001A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5246" y="4780061"/>
            <a:ext cx="476006" cy="47600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A785C33-1B67-4B1B-8E47-D7FD4D62D6A1}"/>
              </a:ext>
            </a:extLst>
          </p:cNvPr>
          <p:cNvGrpSpPr/>
          <p:nvPr/>
        </p:nvGrpSpPr>
        <p:grpSpPr>
          <a:xfrm>
            <a:off x="8595072" y="4792973"/>
            <a:ext cx="543272" cy="446518"/>
            <a:chOff x="9699926" y="4855114"/>
            <a:chExt cx="537528" cy="441797"/>
          </a:xfrm>
        </p:grpSpPr>
        <p:pic>
          <p:nvPicPr>
            <p:cNvPr id="46" name="Graphic 45" descr="User">
              <a:extLst>
                <a:ext uri="{FF2B5EF4-FFF2-40B4-BE49-F238E27FC236}">
                  <a16:creationId xmlns:a16="http://schemas.microsoft.com/office/drawing/2014/main" id="{3F536EC0-42A0-4765-8F51-7CD13EDE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9926" y="4855114"/>
              <a:ext cx="329288" cy="329288"/>
            </a:xfrm>
            <a:prstGeom prst="rect">
              <a:avLst/>
            </a:prstGeom>
          </p:spPr>
        </p:pic>
        <p:pic>
          <p:nvPicPr>
            <p:cNvPr id="47" name="Graphic 46" descr="User">
              <a:extLst>
                <a:ext uri="{FF2B5EF4-FFF2-40B4-BE49-F238E27FC236}">
                  <a16:creationId xmlns:a16="http://schemas.microsoft.com/office/drawing/2014/main" id="{7F56DB41-5B7C-4D6A-9183-E7DC9B0D2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8166" y="4907664"/>
              <a:ext cx="329288" cy="329288"/>
            </a:xfrm>
            <a:prstGeom prst="rect">
              <a:avLst/>
            </a:prstGeom>
          </p:spPr>
        </p:pic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A322B287-A872-4E8F-8D75-9BF01FA29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89356" y="4967623"/>
              <a:ext cx="329288" cy="329288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7914461-41D5-4DB7-848F-8815877C7543}"/>
              </a:ext>
            </a:extLst>
          </p:cNvPr>
          <p:cNvSpPr/>
          <p:nvPr/>
        </p:nvSpPr>
        <p:spPr>
          <a:xfrm>
            <a:off x="8595072" y="4752378"/>
            <a:ext cx="631682" cy="520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82405C4-19E0-4775-B8D2-15B42610AE88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8099108" y="4525859"/>
            <a:ext cx="495965" cy="486629"/>
          </a:xfrm>
          <a:prstGeom prst="bentConnector3">
            <a:avLst>
              <a:gd name="adj1" fmla="val 416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794D2B-74B2-4FBF-9448-49048A0F260D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rot="10800000" flipV="1">
            <a:off x="8099108" y="5012488"/>
            <a:ext cx="495965" cy="507635"/>
          </a:xfrm>
          <a:prstGeom prst="bentConnector3">
            <a:avLst>
              <a:gd name="adj1" fmla="val 416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447E3AE-D2D4-4A3B-8045-CE98C57DBBDF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5847291" y="4701835"/>
            <a:ext cx="1972682" cy="3162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0143175-91F0-4055-9AE7-7CFC22488BD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847291" y="5018064"/>
            <a:ext cx="1972682" cy="32608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0DA990-E10A-424F-AD78-E89B158B3722}"/>
              </a:ext>
            </a:extLst>
          </p:cNvPr>
          <p:cNvSpPr txBox="1"/>
          <p:nvPr/>
        </p:nvSpPr>
        <p:spPr>
          <a:xfrm>
            <a:off x="4744637" y="5947531"/>
            <a:ext cx="2702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&lt;Kubernetes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Architecture&gt;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75683F-F8D6-4150-8EC3-97F2B58942A0}"/>
              </a:ext>
            </a:extLst>
          </p:cNvPr>
          <p:cNvSpPr/>
          <p:nvPr/>
        </p:nvSpPr>
        <p:spPr>
          <a:xfrm>
            <a:off x="2965246" y="3833769"/>
            <a:ext cx="6261508" cy="21137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2F28F4-A453-40A5-8B82-6F9D04CF5030}"/>
              </a:ext>
            </a:extLst>
          </p:cNvPr>
          <p:cNvGrpSpPr/>
          <p:nvPr/>
        </p:nvGrpSpPr>
        <p:grpSpPr>
          <a:xfrm>
            <a:off x="4302947" y="4133457"/>
            <a:ext cx="1668740" cy="1693853"/>
            <a:chOff x="4302947" y="4133457"/>
            <a:chExt cx="1668740" cy="169385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CE0EDC-023C-4199-8E3A-FB61285BDF8B}"/>
                </a:ext>
              </a:extLst>
            </p:cNvPr>
            <p:cNvSpPr/>
            <p:nvPr/>
          </p:nvSpPr>
          <p:spPr>
            <a:xfrm>
              <a:off x="5289023" y="4840805"/>
              <a:ext cx="558269" cy="351953"/>
            </a:xfrm>
            <a:prstGeom prst="rect">
              <a:avLst/>
            </a:prstGeom>
            <a:noFill/>
            <a:ln w="19050"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20192F-6A55-45B5-8C5A-F9130A4F7C7D}"/>
                </a:ext>
              </a:extLst>
            </p:cNvPr>
            <p:cNvSpPr/>
            <p:nvPr/>
          </p:nvSpPr>
          <p:spPr>
            <a:xfrm>
              <a:off x="4431587" y="4840805"/>
              <a:ext cx="558269" cy="351953"/>
            </a:xfrm>
            <a:prstGeom prst="rect">
              <a:avLst/>
            </a:prstGeom>
            <a:noFill/>
            <a:ln w="19050"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A911C6-829F-4BCA-A3D4-25D54FDEA097}"/>
                </a:ext>
              </a:extLst>
            </p:cNvPr>
            <p:cNvSpPr/>
            <p:nvPr/>
          </p:nvSpPr>
          <p:spPr>
            <a:xfrm>
              <a:off x="4302947" y="4133457"/>
              <a:ext cx="1668740" cy="16938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Plane (Master Node)</a:t>
              </a:r>
              <a:endParaRPr lang="ko-KR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EF1FC1-1613-4FA3-B21E-C7BB750438E2}"/>
                </a:ext>
              </a:extLst>
            </p:cNvPr>
            <p:cNvSpPr/>
            <p:nvPr/>
          </p:nvSpPr>
          <p:spPr>
            <a:xfrm>
              <a:off x="5289022" y="5350211"/>
              <a:ext cx="558269" cy="3519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EE4A55-FBDC-4593-98A8-2A6745206230}"/>
                </a:ext>
              </a:extLst>
            </p:cNvPr>
            <p:cNvSpPr/>
            <p:nvPr/>
          </p:nvSpPr>
          <p:spPr>
            <a:xfrm>
              <a:off x="5289023" y="4333964"/>
              <a:ext cx="558269" cy="3519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 Manager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888E8-F404-4709-A80D-9D9CCF2AD196}"/>
                </a:ext>
              </a:extLst>
            </p:cNvPr>
            <p:cNvSpPr/>
            <p:nvPr/>
          </p:nvSpPr>
          <p:spPr>
            <a:xfrm>
              <a:off x="4427345" y="4333964"/>
              <a:ext cx="558269" cy="3519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Controller Manager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39E302-2680-40CA-B210-6C60111A79C6}"/>
                </a:ext>
              </a:extLst>
            </p:cNvPr>
            <p:cNvSpPr/>
            <p:nvPr/>
          </p:nvSpPr>
          <p:spPr>
            <a:xfrm>
              <a:off x="4427342" y="5346548"/>
              <a:ext cx="558269" cy="3519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etcd</a:t>
              </a:r>
              <a:endParaRPr lang="ko-KR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A9F0C3F-FD6B-4B21-A030-3751D9698B4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4701542" y="5190447"/>
              <a:ext cx="4934" cy="1561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1BD3F4-54E0-4185-A43B-5F0118BCD025}"/>
                </a:ext>
              </a:extLst>
            </p:cNvPr>
            <p:cNvSpPr/>
            <p:nvPr/>
          </p:nvSpPr>
          <p:spPr>
            <a:xfrm>
              <a:off x="4427342" y="4842088"/>
              <a:ext cx="1419950" cy="3519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 server</a:t>
              </a:r>
              <a:endParaRPr lang="ko-KR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BC6CDB-3813-4082-952D-AD0CAD1BB4F7}"/>
                </a:ext>
              </a:extLst>
            </p:cNvPr>
            <p:cNvCxnSpPr>
              <a:cxnSpLocks/>
              <a:stCxn id="44" idx="0"/>
              <a:endCxn id="20" idx="2"/>
            </p:cNvCxnSpPr>
            <p:nvPr/>
          </p:nvCxnSpPr>
          <p:spPr>
            <a:xfrm flipH="1" flipV="1">
              <a:off x="4706480" y="4685918"/>
              <a:ext cx="4243" cy="1548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617061-5608-42FD-8DB1-90C77D4439C1}"/>
                </a:ext>
              </a:extLst>
            </p:cNvPr>
            <p:cNvCxnSpPr>
              <a:cxnSpLocks/>
              <a:stCxn id="43" idx="0"/>
              <a:endCxn id="19" idx="2"/>
            </p:cNvCxnSpPr>
            <p:nvPr/>
          </p:nvCxnSpPr>
          <p:spPr>
            <a:xfrm flipV="1">
              <a:off x="5568158" y="4685918"/>
              <a:ext cx="0" cy="1548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8684DB-F105-42D2-AE58-8B2A3E0CD0C9}"/>
                </a:ext>
              </a:extLst>
            </p:cNvPr>
            <p:cNvCxnSpPr>
              <a:cxnSpLocks/>
              <a:stCxn id="43" idx="2"/>
              <a:endCxn id="18" idx="0"/>
            </p:cNvCxnSpPr>
            <p:nvPr/>
          </p:nvCxnSpPr>
          <p:spPr>
            <a:xfrm flipH="1">
              <a:off x="5568157" y="5192758"/>
              <a:ext cx="1" cy="1574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293E01-34DB-4A96-ADDD-78EAB7ECB947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3441252" y="5018064"/>
            <a:ext cx="986089" cy="0"/>
          </a:xfrm>
          <a:prstGeom prst="straightConnector1">
            <a:avLst/>
          </a:prstGeom>
          <a:ln w="19050">
            <a:solidFill>
              <a:srgbClr val="CFCF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374075-D2C7-49A9-908F-CC761B3C367E}"/>
              </a:ext>
            </a:extLst>
          </p:cNvPr>
          <p:cNvCxnSpPr>
            <a:cxnSpLocks/>
            <a:stCxn id="20" idx="1"/>
            <a:endCxn id="50" idx="3"/>
          </p:cNvCxnSpPr>
          <p:nvPr/>
        </p:nvCxnSpPr>
        <p:spPr>
          <a:xfrm flipH="1">
            <a:off x="4169568" y="4509941"/>
            <a:ext cx="257777" cy="2691"/>
          </a:xfrm>
          <a:prstGeom prst="straightConnector1">
            <a:avLst/>
          </a:prstGeom>
          <a:ln w="19050">
            <a:solidFill>
              <a:srgbClr val="CFCFC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Plane (2/6)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95989-443C-4573-9FA7-0CBCC31D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kube-apiserver</a:t>
            </a:r>
            <a:endParaRPr lang="en-US" altLang="ko-KR" dirty="0"/>
          </a:p>
          <a:p>
            <a:pPr lvl="1"/>
            <a:r>
              <a:rPr lang="en-US" altLang="ko-KR" dirty="0"/>
              <a:t>Kubernetes API</a:t>
            </a:r>
            <a:r>
              <a:rPr lang="ko-KR" altLang="en-US" dirty="0"/>
              <a:t>를 노출하는 컴포넌트로 클러스터의 </a:t>
            </a:r>
            <a:r>
              <a:rPr lang="en-US" altLang="ko-KR" dirty="0"/>
              <a:t>Front End</a:t>
            </a:r>
          </a:p>
          <a:p>
            <a:pPr lvl="1"/>
            <a:r>
              <a:rPr lang="en-US" altLang="ko-KR" dirty="0" err="1"/>
              <a:t>kubectl</a:t>
            </a:r>
            <a:r>
              <a:rPr lang="ko-KR" altLang="en-US" dirty="0"/>
              <a:t> 툴을 사용하여 </a:t>
            </a:r>
            <a:r>
              <a:rPr lang="en-US" altLang="ko-KR" dirty="0"/>
              <a:t>Kubernetes API</a:t>
            </a:r>
            <a:r>
              <a:rPr lang="ko-KR" altLang="en-US" dirty="0"/>
              <a:t>를 쉽게 사용할 수 있음</a:t>
            </a:r>
            <a:endParaRPr lang="en-US" altLang="ko-KR" dirty="0"/>
          </a:p>
          <a:p>
            <a:pPr lvl="1"/>
            <a:r>
              <a:rPr lang="ko-KR" altLang="en-US" dirty="0"/>
              <a:t>수평으로 확장되도록 디자인되어</a:t>
            </a:r>
            <a:r>
              <a:rPr lang="en-US" altLang="ko-KR" dirty="0"/>
              <a:t>, </a:t>
            </a:r>
            <a:r>
              <a:rPr lang="ko-KR" altLang="en-US" dirty="0"/>
              <a:t>더 많은 인스턴스를 배포해서 확장할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 functions</a:t>
            </a:r>
          </a:p>
          <a:p>
            <a:pPr lvl="1"/>
            <a:r>
              <a:rPr lang="ko-KR" altLang="en-US" dirty="0"/>
              <a:t>리소스 관리 </a:t>
            </a:r>
            <a:r>
              <a:rPr lang="en-US" altLang="ko-KR" dirty="0"/>
              <a:t>: Pod, </a:t>
            </a:r>
            <a:r>
              <a:rPr lang="en-US" altLang="ko-KR" dirty="0" err="1"/>
              <a:t>ReplicaSet</a:t>
            </a:r>
            <a:r>
              <a:rPr lang="en-US" altLang="ko-KR" dirty="0"/>
              <a:t>, Deployment</a:t>
            </a:r>
            <a:r>
              <a:rPr lang="ko-KR" altLang="en-US" dirty="0"/>
              <a:t>와 같은 리소스를 생성</a:t>
            </a:r>
            <a:r>
              <a:rPr lang="en-US" altLang="ko-KR" dirty="0"/>
              <a:t>, </a:t>
            </a:r>
            <a:r>
              <a:rPr lang="ko-KR" altLang="en-US" dirty="0"/>
              <a:t>수정 및 삭제</a:t>
            </a:r>
            <a:endParaRPr lang="en-US" altLang="ko-KR" dirty="0"/>
          </a:p>
          <a:p>
            <a:pPr lvl="1"/>
            <a:r>
              <a:rPr lang="ko-KR" altLang="en-US" dirty="0"/>
              <a:t>노드 관리 </a:t>
            </a:r>
            <a:r>
              <a:rPr lang="en-US" altLang="ko-KR" dirty="0"/>
              <a:t>: </a:t>
            </a:r>
            <a:r>
              <a:rPr lang="ko-KR" altLang="en-US" dirty="0"/>
              <a:t>클러스터에 </a:t>
            </a:r>
            <a:r>
              <a:rPr lang="en-US" altLang="ko-KR" dirty="0"/>
              <a:t>Node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및 상태 모니터링</a:t>
            </a:r>
            <a:endParaRPr lang="en-US" altLang="ko-KR" dirty="0"/>
          </a:p>
          <a:p>
            <a:pPr lvl="1"/>
            <a:r>
              <a:rPr lang="ko-KR" altLang="en-US" dirty="0"/>
              <a:t>이벤트 및 로깅 </a:t>
            </a:r>
            <a:r>
              <a:rPr lang="en-US" altLang="ko-KR" dirty="0"/>
              <a:t>: </a:t>
            </a:r>
            <a:r>
              <a:rPr lang="ko-KR" altLang="en-US" dirty="0"/>
              <a:t>클러스터 내에서 발생하는 이벤트 및 로그 기록 및 검색</a:t>
            </a:r>
            <a:endParaRPr lang="en-US" altLang="ko-KR" dirty="0"/>
          </a:p>
          <a:p>
            <a:pPr lvl="1"/>
            <a:r>
              <a:rPr lang="en-US" altLang="ko-KR" dirty="0"/>
              <a:t>API </a:t>
            </a:r>
            <a:r>
              <a:rPr lang="ko-KR" altLang="en-US" dirty="0" err="1"/>
              <a:t>엔드포인트</a:t>
            </a:r>
            <a:r>
              <a:rPr lang="ko-KR" altLang="en-US" dirty="0"/>
              <a:t> 제공 </a:t>
            </a:r>
            <a:r>
              <a:rPr lang="en-US" altLang="ko-KR" dirty="0"/>
              <a:t>: REST API</a:t>
            </a:r>
            <a:r>
              <a:rPr lang="ko-KR" altLang="en-US" dirty="0"/>
              <a:t>를 제공하여 클러스터 접근 및 구성 가능</a:t>
            </a:r>
            <a:endParaRPr lang="en-US" altLang="ko-KR" dirty="0"/>
          </a:p>
          <a:p>
            <a:pPr lvl="1"/>
            <a:r>
              <a:rPr lang="en-US" altLang="ko-KR" dirty="0"/>
              <a:t>Watch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클러스터의 상태에 변경점이 생기면</a:t>
            </a:r>
            <a:r>
              <a:rPr lang="en-US" altLang="ko-KR" dirty="0"/>
              <a:t>, </a:t>
            </a:r>
            <a:r>
              <a:rPr lang="ko-KR" altLang="en-US" dirty="0"/>
              <a:t>해당 변경점을 여러 컨트롤러들에게 전달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Plane (3/6)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95989-443C-4573-9FA7-0CBCC31D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etcd</a:t>
            </a:r>
            <a:endParaRPr lang="en-US" altLang="ko-KR" dirty="0"/>
          </a:p>
          <a:p>
            <a:pPr lvl="1"/>
            <a:r>
              <a:rPr lang="ko-KR" altLang="en-US" dirty="0"/>
              <a:t>클러스터의 모든 데이터를 담는 키</a:t>
            </a:r>
            <a:r>
              <a:rPr lang="en-US" altLang="ko-KR" dirty="0"/>
              <a:t>-</a:t>
            </a:r>
            <a:r>
              <a:rPr lang="ko-KR" altLang="en-US" dirty="0"/>
              <a:t>값 형태의 고가용성 분산저장소</a:t>
            </a:r>
            <a:endParaRPr lang="en-US" altLang="ko-KR" dirty="0"/>
          </a:p>
          <a:p>
            <a:pPr lvl="1"/>
            <a:r>
              <a:rPr lang="ko-KR" altLang="en-US" dirty="0"/>
              <a:t>클러스터의 변경사항</a:t>
            </a:r>
            <a:r>
              <a:rPr lang="en-US" altLang="ko-KR" dirty="0"/>
              <a:t>, </a:t>
            </a:r>
            <a:r>
              <a:rPr lang="ko-KR" altLang="en-US" dirty="0"/>
              <a:t>원하는 상태</a:t>
            </a:r>
            <a:r>
              <a:rPr lang="en-US" altLang="ko-KR" dirty="0"/>
              <a:t>(desired state)</a:t>
            </a:r>
            <a:r>
              <a:rPr lang="ko-KR" altLang="en-US" dirty="0"/>
              <a:t>와 현재 상태</a:t>
            </a:r>
            <a:r>
              <a:rPr lang="en-US" altLang="ko-KR" dirty="0"/>
              <a:t>(current state) </a:t>
            </a:r>
            <a:r>
              <a:rPr lang="ko-KR" altLang="en-US" dirty="0"/>
              <a:t>등을 저장</a:t>
            </a:r>
            <a:endParaRPr lang="en-US" altLang="ko-KR" dirty="0"/>
          </a:p>
          <a:p>
            <a:pPr lvl="1"/>
            <a:r>
              <a:rPr lang="ko-KR" altLang="en-US" dirty="0"/>
              <a:t>똑같은 데이터를 여러 서버에 계속해서 복제하는 </a:t>
            </a:r>
            <a:r>
              <a:rPr lang="en-US" altLang="ko-KR" dirty="0"/>
              <a:t>RSM </a:t>
            </a:r>
            <a:r>
              <a:rPr lang="ko-KR" altLang="en-US" dirty="0"/>
              <a:t>방법 사용</a:t>
            </a:r>
            <a:endParaRPr lang="en-US" altLang="ko-KR" dirty="0"/>
          </a:p>
          <a:p>
            <a:pPr lvl="1"/>
            <a:r>
              <a:rPr lang="en-US" altLang="ko-KR" dirty="0" err="1"/>
              <a:t>kube-apiserver</a:t>
            </a:r>
            <a:r>
              <a:rPr lang="ko-KR" altLang="en-US" dirty="0"/>
              <a:t>와 같이 </a:t>
            </a:r>
            <a:r>
              <a:rPr lang="en-US" altLang="ko-KR" dirty="0"/>
              <a:t>Watch API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RSM</a:t>
            </a:r>
          </a:p>
          <a:p>
            <a:pPr lvl="1"/>
            <a:r>
              <a:rPr lang="en-US" altLang="ko-KR" dirty="0"/>
              <a:t>Replicated State Machine</a:t>
            </a:r>
          </a:p>
          <a:p>
            <a:pPr lvl="1"/>
            <a:r>
              <a:rPr lang="ko-KR" altLang="en-US" dirty="0"/>
              <a:t>과반수의 </a:t>
            </a:r>
            <a:r>
              <a:rPr lang="en-US" altLang="ko-KR" dirty="0" err="1"/>
              <a:t>etcd</a:t>
            </a:r>
            <a:r>
              <a:rPr lang="en-US" altLang="ko-KR" dirty="0"/>
              <a:t> Node</a:t>
            </a:r>
            <a:r>
              <a:rPr lang="ko-KR" altLang="en-US" dirty="0"/>
              <a:t>가 수정사항에 동의해야 </a:t>
            </a:r>
            <a:r>
              <a:rPr lang="en-US" altLang="ko-KR" dirty="0" err="1"/>
              <a:t>etcd</a:t>
            </a:r>
            <a:r>
              <a:rPr lang="ko-KR" altLang="en-US" dirty="0"/>
              <a:t>에 기록하는 </a:t>
            </a:r>
            <a:r>
              <a:rPr lang="en-US" altLang="ko-KR" dirty="0"/>
              <a:t>Raft Consensus </a:t>
            </a:r>
            <a:r>
              <a:rPr lang="ko-KR" altLang="en-US" dirty="0"/>
              <a:t>알고리즘 사용</a:t>
            </a:r>
            <a:endParaRPr lang="en-US" altLang="ko-KR" dirty="0"/>
          </a:p>
          <a:p>
            <a:pPr lvl="1"/>
            <a:r>
              <a:rPr lang="en-US" altLang="ko-KR" dirty="0"/>
              <a:t>Command</a:t>
            </a:r>
            <a:r>
              <a:rPr lang="ko-KR" altLang="en-US" dirty="0"/>
              <a:t>가 들어있는 </a:t>
            </a:r>
            <a:r>
              <a:rPr lang="en-US" altLang="ko-KR" dirty="0"/>
              <a:t>Log</a:t>
            </a:r>
            <a:r>
              <a:rPr lang="ko-KR" altLang="en-US" dirty="0"/>
              <a:t>단위로 데이터를 처리</a:t>
            </a:r>
            <a:endParaRPr lang="en-US" altLang="ko-KR" dirty="0"/>
          </a:p>
          <a:p>
            <a:pPr lvl="1"/>
            <a:r>
              <a:rPr lang="en-US" altLang="ko-KR" dirty="0"/>
              <a:t>RSM</a:t>
            </a:r>
            <a:r>
              <a:rPr lang="ko-KR" altLang="en-US" dirty="0"/>
              <a:t>이 정상적으로 동작하기 위해서는 아래와 같은 전제조건이 필요</a:t>
            </a:r>
            <a:endParaRPr lang="en-US" altLang="ko-KR" dirty="0"/>
          </a:p>
          <a:p>
            <a:pPr marL="1440180" lvl="2" indent="-342900">
              <a:buFont typeface="+mj-lt"/>
              <a:buAutoNum type="arabicPeriod"/>
            </a:pPr>
            <a:r>
              <a:rPr lang="en-US" altLang="ko-KR" dirty="0"/>
              <a:t>Safety : </a:t>
            </a:r>
            <a:r>
              <a:rPr lang="ko-KR" altLang="en-US" dirty="0"/>
              <a:t>항상 올바른 결과를 반환</a:t>
            </a:r>
            <a:endParaRPr lang="en-US" altLang="ko-KR" dirty="0"/>
          </a:p>
          <a:p>
            <a:pPr marL="1440180" lvl="2" indent="-342900">
              <a:buFont typeface="+mj-lt"/>
              <a:buAutoNum type="arabicPeriod"/>
            </a:pPr>
            <a:r>
              <a:rPr lang="en-US" altLang="ko-KR" dirty="0"/>
              <a:t>Available : </a:t>
            </a:r>
            <a:r>
              <a:rPr lang="ko-KR" altLang="en-US" dirty="0"/>
              <a:t>서버가 몇 대 다운되더라도 항상 응답</a:t>
            </a:r>
            <a:endParaRPr lang="en-US" altLang="ko-KR" dirty="0"/>
          </a:p>
          <a:p>
            <a:pPr marL="1440180" lvl="2" indent="-342900">
              <a:buFont typeface="+mj-lt"/>
              <a:buAutoNum type="arabicPeriod"/>
            </a:pPr>
            <a:r>
              <a:rPr lang="en-US" altLang="ko-KR" dirty="0"/>
              <a:t>Independent from Timing : </a:t>
            </a:r>
            <a:r>
              <a:rPr lang="ko-KR" altLang="en-US" dirty="0"/>
              <a:t>네트워크의 지연이 발생해도 로그의 일관성 유지</a:t>
            </a:r>
            <a:endParaRPr lang="en-US" altLang="ko-KR" dirty="0"/>
          </a:p>
          <a:p>
            <a:pPr marL="1440180" lvl="2" indent="-342900">
              <a:buFont typeface="+mj-lt"/>
              <a:buAutoNum type="arabicPeriod"/>
            </a:pPr>
            <a:r>
              <a:rPr lang="en-US" altLang="ko-KR" dirty="0"/>
              <a:t>Reactivity : </a:t>
            </a:r>
            <a:r>
              <a:rPr lang="ko-KR" altLang="en-US" dirty="0"/>
              <a:t>모든 서버에 복제가 되지 않았더라도 조건만족 시 빠르게 요청에 응답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6CA-A396-4367-9B3F-3EB1045E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Plane (4/6)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012C-C030-47C8-8035-07479CDF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kube</a:t>
            </a:r>
            <a:r>
              <a:rPr lang="en-US" altLang="ko-KR" dirty="0"/>
              <a:t>-scheduler</a:t>
            </a:r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가 배정되지 않은 새로 생성된 </a:t>
            </a:r>
            <a:r>
              <a:rPr lang="en-US" altLang="ko-KR" dirty="0"/>
              <a:t>Pod</a:t>
            </a:r>
            <a:r>
              <a:rPr lang="ko-KR" altLang="en-US" dirty="0"/>
              <a:t>를 감지하고</a:t>
            </a:r>
            <a:r>
              <a:rPr lang="en-US" altLang="ko-KR" dirty="0"/>
              <a:t>, </a:t>
            </a:r>
            <a:r>
              <a:rPr lang="ko-KR" altLang="en-US" dirty="0"/>
              <a:t>실행할 </a:t>
            </a:r>
            <a:r>
              <a:rPr lang="en-US" altLang="ko-KR" dirty="0"/>
              <a:t>Node</a:t>
            </a:r>
            <a:r>
              <a:rPr lang="ko-KR" altLang="en-US" dirty="0"/>
              <a:t>를 선택하는 스케줄러</a:t>
            </a:r>
            <a:endParaRPr lang="en-US" altLang="ko-KR" dirty="0"/>
          </a:p>
          <a:p>
            <a:pPr lvl="1"/>
            <a:r>
              <a:rPr lang="ko-KR" altLang="en-US" dirty="0"/>
              <a:t>스케줄링 요구사항을 충족하는 </a:t>
            </a:r>
            <a:r>
              <a:rPr lang="en-US" altLang="ko-KR" dirty="0"/>
              <a:t>Node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우선순위가 가장 높은 </a:t>
            </a:r>
            <a:r>
              <a:rPr lang="en-US" altLang="ko-KR" dirty="0"/>
              <a:t>Node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1"/>
            <a:r>
              <a:rPr lang="ko-KR" altLang="en-US" dirty="0"/>
              <a:t>필터</a:t>
            </a:r>
            <a:r>
              <a:rPr lang="en-US" altLang="ko-KR" dirty="0"/>
              <a:t>(filter)</a:t>
            </a:r>
            <a:r>
              <a:rPr lang="ko-KR" altLang="en-US" dirty="0"/>
              <a:t>링과 스코어</a:t>
            </a:r>
            <a:r>
              <a:rPr lang="en-US" altLang="ko-KR" dirty="0"/>
              <a:t>(score)</a:t>
            </a:r>
            <a:r>
              <a:rPr lang="ko-KR" altLang="en-US" dirty="0"/>
              <a:t>링의 </a:t>
            </a:r>
            <a:r>
              <a:rPr lang="en-US" altLang="ko-KR" dirty="0"/>
              <a:t>2</a:t>
            </a:r>
            <a:r>
              <a:rPr lang="ko-KR" altLang="en-US" dirty="0"/>
              <a:t>단계를 거쳐 스케줄링 함</a:t>
            </a:r>
            <a:endParaRPr lang="en-US" altLang="ko-KR" dirty="0"/>
          </a:p>
          <a:p>
            <a:pPr lvl="1"/>
            <a:r>
              <a:rPr lang="ko-KR" altLang="en-US" dirty="0"/>
              <a:t>스케줄링 프로파일을 통해 다른 스케줄링 단계를 구현하는 플러그인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필터링</a:t>
            </a:r>
            <a:endParaRPr lang="en-US" altLang="ko-KR" dirty="0"/>
          </a:p>
          <a:p>
            <a:pPr lvl="1"/>
            <a:r>
              <a:rPr lang="ko-KR" altLang="en-US" dirty="0"/>
              <a:t>스케줄링 요구사항을 충족하여 </a:t>
            </a:r>
            <a:r>
              <a:rPr lang="en-US" altLang="ko-KR" dirty="0"/>
              <a:t>Pod</a:t>
            </a:r>
            <a:r>
              <a:rPr lang="ko-KR" altLang="en-US" dirty="0"/>
              <a:t>를 스케줄링 할 수 있는 </a:t>
            </a:r>
            <a:r>
              <a:rPr lang="en-US" altLang="ko-KR" dirty="0"/>
              <a:t>Node </a:t>
            </a:r>
            <a:r>
              <a:rPr lang="ko-KR" altLang="en-US" dirty="0"/>
              <a:t>셋을 찾음</a:t>
            </a:r>
            <a:endParaRPr lang="en-US" altLang="ko-KR" dirty="0"/>
          </a:p>
          <a:p>
            <a:pPr lvl="1"/>
            <a:r>
              <a:rPr lang="ko-KR" altLang="en-US" dirty="0"/>
              <a:t>스케줄링 정책을 통해 필터링을 위한 단정</a:t>
            </a:r>
            <a:r>
              <a:rPr lang="en-US" altLang="ko-KR" dirty="0"/>
              <a:t>(predicates) </a:t>
            </a:r>
            <a:r>
              <a:rPr lang="ko-KR" altLang="en-US" dirty="0"/>
              <a:t>구성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스코어링</a:t>
            </a:r>
            <a:endParaRPr lang="en-US" altLang="ko-KR" dirty="0"/>
          </a:p>
          <a:p>
            <a:pPr lvl="1"/>
            <a:r>
              <a:rPr lang="ko-KR" altLang="en-US" dirty="0"/>
              <a:t>필터링 된 </a:t>
            </a:r>
            <a:r>
              <a:rPr lang="en-US" altLang="ko-KR" dirty="0"/>
              <a:t>Node </a:t>
            </a:r>
            <a:r>
              <a:rPr lang="ko-KR" altLang="en-US" dirty="0"/>
              <a:t>셋에 있는 </a:t>
            </a:r>
            <a:r>
              <a:rPr lang="en-US" altLang="ko-KR" dirty="0"/>
              <a:t>Node</a:t>
            </a:r>
            <a:r>
              <a:rPr lang="ko-KR" altLang="en-US" dirty="0"/>
              <a:t>들의 순위를 지정하여 가장 적합한 </a:t>
            </a:r>
            <a:r>
              <a:rPr lang="en-US" altLang="ko-KR" dirty="0"/>
              <a:t>Pod </a:t>
            </a:r>
            <a:r>
              <a:rPr lang="ko-KR" altLang="en-US" dirty="0"/>
              <a:t>배치를 선택</a:t>
            </a:r>
            <a:endParaRPr lang="en-US" altLang="ko-KR" dirty="0"/>
          </a:p>
          <a:p>
            <a:pPr lvl="1"/>
            <a:r>
              <a:rPr lang="ko-KR" altLang="en-US" dirty="0"/>
              <a:t>스케줄링 정책을 통해 스코어링을 위한 우선순위</a:t>
            </a:r>
            <a:r>
              <a:rPr lang="en-US" altLang="ko-KR" dirty="0"/>
              <a:t>(priorities) </a:t>
            </a:r>
            <a:r>
              <a:rPr lang="ko-KR" altLang="en-US" dirty="0"/>
              <a:t>구성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076E-C74C-401D-99E2-489F2C686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Plane (5/6)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95989-443C-4573-9FA7-0CBCC31D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controller-manager</a:t>
            </a:r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를 관리하는 역할을 하는 컨트롤러를 관리하는 역할</a:t>
            </a:r>
            <a:endParaRPr lang="en-US" altLang="ko-KR" dirty="0"/>
          </a:p>
          <a:p>
            <a:pPr lvl="1"/>
            <a:r>
              <a:rPr lang="ko-KR" altLang="en-US" dirty="0"/>
              <a:t>반복적으로 현재 상태를 </a:t>
            </a:r>
            <a:r>
              <a:rPr lang="en-US" altLang="ko-KR" dirty="0" err="1"/>
              <a:t>apiserver</a:t>
            </a:r>
            <a:r>
              <a:rPr lang="ko-KR" altLang="en-US" dirty="0"/>
              <a:t>를 통해 얻은 원하는 상태로</a:t>
            </a:r>
            <a:r>
              <a:rPr lang="en-US" altLang="ko-KR" dirty="0"/>
              <a:t> </a:t>
            </a:r>
            <a:r>
              <a:rPr lang="ko-KR" altLang="en-US" dirty="0"/>
              <a:t>변경하고자 시도하는 프로세스</a:t>
            </a:r>
            <a:endParaRPr lang="en-US" altLang="ko-KR" dirty="0"/>
          </a:p>
          <a:p>
            <a:pPr lvl="1"/>
            <a:r>
              <a:rPr lang="ko-KR" altLang="en-US" dirty="0"/>
              <a:t>논리적으로 각 컨트롤러는 분리된 프로세스이지만</a:t>
            </a:r>
            <a:r>
              <a:rPr lang="en-US" altLang="ko-KR" dirty="0"/>
              <a:t>, </a:t>
            </a:r>
            <a:r>
              <a:rPr lang="ko-KR" altLang="en-US" dirty="0"/>
              <a:t>모두 단일 바이너리 프로세스 내에서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Controllers</a:t>
            </a:r>
          </a:p>
          <a:p>
            <a:pPr lvl="1"/>
            <a:r>
              <a:rPr lang="en-US" altLang="ko-KR" dirty="0" err="1"/>
              <a:t>ReplicaSet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Pod</a:t>
            </a:r>
            <a:r>
              <a:rPr lang="ko-KR" altLang="en-US" dirty="0"/>
              <a:t>를 생성하거나 삭제하여 설정한 </a:t>
            </a:r>
            <a:r>
              <a:rPr lang="ko-KR" altLang="en-US" dirty="0" err="1"/>
              <a:t>레플리카</a:t>
            </a:r>
            <a:r>
              <a:rPr lang="ko-KR" altLang="en-US" dirty="0"/>
              <a:t> 수와 일치하도록 조정</a:t>
            </a:r>
            <a:endParaRPr lang="en-US" altLang="ko-KR" dirty="0"/>
          </a:p>
          <a:p>
            <a:pPr lvl="1"/>
            <a:r>
              <a:rPr lang="en-US" altLang="ko-KR" dirty="0"/>
              <a:t>Deployment : </a:t>
            </a:r>
            <a:r>
              <a:rPr lang="en-US" altLang="ko-KR" dirty="0" err="1"/>
              <a:t>ReplicaSet</a:t>
            </a:r>
            <a:r>
              <a:rPr lang="ko-KR" altLang="en-US" dirty="0"/>
              <a:t>을 관리하여 애플리케이션의 롤링 업데이트와 버전 관리를 담당</a:t>
            </a:r>
            <a:endParaRPr lang="en-US" altLang="ko-KR" dirty="0"/>
          </a:p>
          <a:p>
            <a:pPr lvl="1"/>
            <a:r>
              <a:rPr lang="en-US" altLang="ko-KR" dirty="0" err="1"/>
              <a:t>StatefulSet</a:t>
            </a:r>
            <a:r>
              <a:rPr lang="en-US" altLang="ko-KR" dirty="0"/>
              <a:t> : </a:t>
            </a:r>
            <a:r>
              <a:rPr lang="ko-KR" altLang="en-US" dirty="0"/>
              <a:t>고유한 식별자를 가진 </a:t>
            </a:r>
            <a:r>
              <a:rPr lang="en-US" altLang="ko-KR" dirty="0"/>
              <a:t>Pod</a:t>
            </a:r>
            <a:r>
              <a:rPr lang="ko-KR" altLang="en-US" dirty="0"/>
              <a:t> 그룹을 관리</a:t>
            </a:r>
            <a:endParaRPr lang="en-US" altLang="ko-KR" dirty="0"/>
          </a:p>
          <a:p>
            <a:pPr lvl="1"/>
            <a:r>
              <a:rPr lang="en-US" altLang="ko-KR" dirty="0" err="1"/>
              <a:t>DaemonSet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에서 동작해야 하는 </a:t>
            </a:r>
            <a:r>
              <a:rPr lang="en-US" altLang="ko-KR" dirty="0"/>
              <a:t>Pod</a:t>
            </a:r>
            <a:r>
              <a:rPr lang="ko-KR" altLang="en-US" dirty="0"/>
              <a:t>를 관리</a:t>
            </a:r>
            <a:endParaRPr lang="en-US" altLang="ko-KR" dirty="0"/>
          </a:p>
          <a:p>
            <a:pPr lvl="1"/>
            <a:r>
              <a:rPr lang="en-US" altLang="ko-KR" dirty="0"/>
              <a:t>Job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수 만큼 성공적으로 실행하고 제거되기 전까지 계속 </a:t>
            </a:r>
            <a:r>
              <a:rPr lang="en-US" altLang="ko-KR" dirty="0"/>
              <a:t>Pod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 err="1"/>
              <a:t>CronJob</a:t>
            </a:r>
            <a:r>
              <a:rPr lang="en-US" altLang="ko-KR" dirty="0"/>
              <a:t> : </a:t>
            </a:r>
            <a:r>
              <a:rPr lang="ko-KR" altLang="en-US" dirty="0"/>
              <a:t>일정한 주기마다 </a:t>
            </a:r>
            <a:r>
              <a:rPr lang="en-US" altLang="ko-KR" dirty="0"/>
              <a:t>Job</a:t>
            </a:r>
            <a:r>
              <a:rPr lang="ko-KR" altLang="en-US" dirty="0"/>
              <a:t>을 실행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57C-ECD7-48CB-9526-DD4B6E1D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Plane (6/6)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5E1D-12E5-4E71-9ED1-4918A8FE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cloud-controller-manager</a:t>
            </a:r>
          </a:p>
          <a:p>
            <a:pPr lvl="1"/>
            <a:r>
              <a:rPr lang="ko-KR" altLang="en-US" dirty="0"/>
              <a:t>클라우드에서 </a:t>
            </a:r>
            <a:r>
              <a:rPr lang="en-US" altLang="ko-KR" dirty="0"/>
              <a:t>Kubernetes</a:t>
            </a:r>
            <a:r>
              <a:rPr lang="ko-KR" altLang="en-US" dirty="0"/>
              <a:t>를 실행할 때</a:t>
            </a:r>
            <a:r>
              <a:rPr lang="en-US" altLang="ko-KR" dirty="0"/>
              <a:t>, </a:t>
            </a:r>
            <a:r>
              <a:rPr lang="ko-KR" altLang="en-US" dirty="0"/>
              <a:t>클라우드 전용 관리 로직을 담당하는 컴포넌트</a:t>
            </a:r>
            <a:endParaRPr lang="en-US" altLang="ko-KR" dirty="0"/>
          </a:p>
          <a:p>
            <a:pPr lvl="1"/>
            <a:r>
              <a:rPr lang="ko-KR" altLang="en-US" dirty="0"/>
              <a:t>클러스터를 클라우드 공급자의 </a:t>
            </a:r>
            <a:r>
              <a:rPr lang="en-US" altLang="ko-KR" dirty="0"/>
              <a:t>API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1"/>
            <a:r>
              <a:rPr lang="ko-KR" altLang="en-US" dirty="0"/>
              <a:t>클라우드 관련 컴포넌트를 클러스터와 만 상호작용하는 컴포넌트와 분리</a:t>
            </a:r>
            <a:endParaRPr lang="en-US" altLang="ko-KR" dirty="0"/>
          </a:p>
          <a:p>
            <a:pPr lvl="1"/>
            <a:r>
              <a:rPr lang="ko-KR" altLang="en-US" dirty="0"/>
              <a:t>클라우드 환경이 아닌 </a:t>
            </a:r>
            <a:r>
              <a:rPr lang="ko-KR" altLang="en-US" dirty="0" err="1"/>
              <a:t>온프레미스</a:t>
            </a:r>
            <a:r>
              <a:rPr lang="ko-KR" altLang="en-US" dirty="0"/>
              <a:t> 환경과 같은 경우는 생략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</a:p>
          <a:p>
            <a:pPr lvl="1"/>
            <a:r>
              <a:rPr lang="en-US" altLang="ko-KR" dirty="0"/>
              <a:t>Node controller : </a:t>
            </a:r>
            <a:r>
              <a:rPr lang="ko-KR" altLang="en-US" dirty="0"/>
              <a:t>새로운 </a:t>
            </a:r>
            <a:r>
              <a:rPr lang="en-US" altLang="ko-KR" dirty="0"/>
              <a:t>Node</a:t>
            </a:r>
            <a:r>
              <a:rPr lang="ko-KR" altLang="en-US" dirty="0"/>
              <a:t>가 생성되었을 때</a:t>
            </a:r>
            <a:r>
              <a:rPr lang="en-US" altLang="ko-KR" dirty="0"/>
              <a:t>, </a:t>
            </a:r>
            <a:r>
              <a:rPr lang="ko-KR" altLang="en-US" dirty="0"/>
              <a:t>이에 대한 정보를 취득하고 관리</a:t>
            </a:r>
            <a:endParaRPr lang="en-US" altLang="ko-KR" dirty="0"/>
          </a:p>
          <a:p>
            <a:pPr lvl="1"/>
            <a:r>
              <a:rPr lang="en-US" altLang="ko-KR" dirty="0"/>
              <a:t>Route controller : </a:t>
            </a:r>
            <a:r>
              <a:rPr lang="ko-KR" altLang="en-US" dirty="0"/>
              <a:t>서로 다른 </a:t>
            </a:r>
            <a:r>
              <a:rPr lang="en-US" altLang="ko-KR" dirty="0"/>
              <a:t>Node</a:t>
            </a:r>
            <a:r>
              <a:rPr lang="ko-KR" altLang="en-US" dirty="0"/>
              <a:t>에 있는 컨테이너들이 서로 통신할 수 있도록 함</a:t>
            </a:r>
            <a:endParaRPr lang="en-US" altLang="ko-KR" dirty="0"/>
          </a:p>
          <a:p>
            <a:pPr lvl="1"/>
            <a:r>
              <a:rPr lang="en-US" altLang="ko-KR" dirty="0"/>
              <a:t>Service controller : Service</a:t>
            </a:r>
            <a:r>
              <a:rPr lang="ko-KR" altLang="en-US" dirty="0"/>
              <a:t>가 </a:t>
            </a:r>
            <a:r>
              <a:rPr lang="ko-KR" altLang="en-US" dirty="0" err="1"/>
              <a:t>로드밸런서와</a:t>
            </a:r>
            <a:r>
              <a:rPr lang="ko-KR" altLang="en-US" dirty="0"/>
              <a:t> 같은 컴포넌트와 연동할 수 있도록 관리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15FE8-4D75-4086-9EE1-3DDA0ABB2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2512-5BA7-457C-8D68-C529CA1F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(1/4)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DE79D2-E39A-4CDC-AA00-AF82289E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는 다음과 같은 컴포넌트로 구성됨</a:t>
            </a:r>
            <a:endParaRPr lang="en-US" altLang="ko-KR" dirty="0"/>
          </a:p>
          <a:p>
            <a:pPr lvl="1"/>
            <a:r>
              <a:rPr lang="en-US" altLang="ko-KR" dirty="0" err="1"/>
              <a:t>kubelet</a:t>
            </a:r>
            <a:endParaRPr lang="en-US" altLang="ko-KR" dirty="0"/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-proxy</a:t>
            </a:r>
          </a:p>
          <a:p>
            <a:pPr lvl="1"/>
            <a:r>
              <a:rPr lang="en-US" altLang="ko-KR" dirty="0" err="1"/>
              <a:t>Containr</a:t>
            </a:r>
            <a:r>
              <a:rPr lang="en-US" altLang="ko-KR" dirty="0"/>
              <a:t> Runtime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D9F3-B4ED-4C93-985B-F132F95D9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20126D-7413-481D-BF3D-8E5F39A947FB}"/>
              </a:ext>
            </a:extLst>
          </p:cNvPr>
          <p:cNvSpPr/>
          <p:nvPr/>
        </p:nvSpPr>
        <p:spPr>
          <a:xfrm>
            <a:off x="3565648" y="3917951"/>
            <a:ext cx="4742791" cy="1979306"/>
          </a:xfrm>
          <a:prstGeom prst="roundRect">
            <a:avLst>
              <a:gd name="adj" fmla="val 62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dash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0FE205-711B-4AEE-B827-FF24E182BA49}"/>
              </a:ext>
            </a:extLst>
          </p:cNvPr>
          <p:cNvGrpSpPr/>
          <p:nvPr/>
        </p:nvGrpSpPr>
        <p:grpSpPr>
          <a:xfrm>
            <a:off x="3575445" y="4154709"/>
            <a:ext cx="660976" cy="660976"/>
            <a:chOff x="9504723" y="3268384"/>
            <a:chExt cx="1868648" cy="1868648"/>
          </a:xfrm>
        </p:grpSpPr>
        <p:pic>
          <p:nvPicPr>
            <p:cNvPr id="49" name="Graphic 48" descr="Cloud with solid fill">
              <a:extLst>
                <a:ext uri="{FF2B5EF4-FFF2-40B4-BE49-F238E27FC236}">
                  <a16:creationId xmlns:a16="http://schemas.microsoft.com/office/drawing/2014/main" id="{363BEDBA-0844-45D6-9BDE-CBC07FE8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4723" y="3268384"/>
              <a:ext cx="1868648" cy="186864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F94EB5-9B64-44AA-9EDF-83DD0EB389C0}"/>
                </a:ext>
              </a:extLst>
            </p:cNvPr>
            <p:cNvSpPr txBox="1"/>
            <p:nvPr/>
          </p:nvSpPr>
          <p:spPr>
            <a:xfrm>
              <a:off x="9653036" y="3932222"/>
              <a:ext cx="1531335" cy="696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</a:p>
            <a:p>
              <a:pPr algn="ctr"/>
              <a:r>
                <a:rPr lang="en-US" altLang="ko-KR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Provider API</a:t>
              </a:r>
              <a:endParaRPr lang="ko-KR" altLang="en-US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BB5F8-17DC-499E-A7DF-DC95CADB9ECD}"/>
              </a:ext>
            </a:extLst>
          </p:cNvPr>
          <p:cNvSpPr/>
          <p:nvPr/>
        </p:nvSpPr>
        <p:spPr>
          <a:xfrm>
            <a:off x="4302947" y="4133457"/>
            <a:ext cx="1668740" cy="1693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(Master Node)</a:t>
            </a:r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A3DCD1-6A8F-4CAA-B6C9-6BE81C264153}"/>
              </a:ext>
            </a:extLst>
          </p:cNvPr>
          <p:cNvSpPr/>
          <p:nvPr/>
        </p:nvSpPr>
        <p:spPr>
          <a:xfrm>
            <a:off x="5289022" y="5350211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D11CD-1903-4AB8-B1B2-3537437BBD89}"/>
              </a:ext>
            </a:extLst>
          </p:cNvPr>
          <p:cNvSpPr/>
          <p:nvPr/>
        </p:nvSpPr>
        <p:spPr>
          <a:xfrm>
            <a:off x="5289023" y="4333964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B297B-851E-4AFE-BB57-73A85CED5DAC}"/>
              </a:ext>
            </a:extLst>
          </p:cNvPr>
          <p:cNvSpPr/>
          <p:nvPr/>
        </p:nvSpPr>
        <p:spPr>
          <a:xfrm>
            <a:off x="4427345" y="4333964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Controller Manager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3899B-CE59-4E0A-A435-3A9B0F80B6CC}"/>
              </a:ext>
            </a:extLst>
          </p:cNvPr>
          <p:cNvSpPr/>
          <p:nvPr/>
        </p:nvSpPr>
        <p:spPr>
          <a:xfrm>
            <a:off x="4427342" y="5346548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5F7115-0249-4B13-82FF-113FA1E4CF1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701542" y="5190447"/>
            <a:ext cx="4934" cy="15610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22F98B-FDFC-4AD3-8299-E3D88218F90F}"/>
              </a:ext>
            </a:extLst>
          </p:cNvPr>
          <p:cNvSpPr/>
          <p:nvPr/>
        </p:nvSpPr>
        <p:spPr>
          <a:xfrm>
            <a:off x="4427342" y="4842088"/>
            <a:ext cx="1419950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server</a:t>
            </a:r>
            <a:endParaRPr lang="ko-KR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E6DD9E-A9B4-49BD-A940-82560907925D}"/>
              </a:ext>
            </a:extLst>
          </p:cNvPr>
          <p:cNvSpPr txBox="1"/>
          <p:nvPr/>
        </p:nvSpPr>
        <p:spPr>
          <a:xfrm>
            <a:off x="5396851" y="3921180"/>
            <a:ext cx="11496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Kubernetes Cluster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999034DF-1C88-4349-911B-8FDACDC5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5246" y="4780061"/>
            <a:ext cx="476006" cy="47600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811D5A9-4B1C-4482-860D-DBAAD0FBF9CC}"/>
              </a:ext>
            </a:extLst>
          </p:cNvPr>
          <p:cNvGrpSpPr/>
          <p:nvPr/>
        </p:nvGrpSpPr>
        <p:grpSpPr>
          <a:xfrm>
            <a:off x="8595072" y="4792973"/>
            <a:ext cx="543272" cy="446518"/>
            <a:chOff x="9699926" y="4855114"/>
            <a:chExt cx="537528" cy="441797"/>
          </a:xfrm>
        </p:grpSpPr>
        <p:pic>
          <p:nvPicPr>
            <p:cNvPr id="46" name="Graphic 45" descr="User">
              <a:extLst>
                <a:ext uri="{FF2B5EF4-FFF2-40B4-BE49-F238E27FC236}">
                  <a16:creationId xmlns:a16="http://schemas.microsoft.com/office/drawing/2014/main" id="{2D8C86D2-3B0B-4E10-92A4-0D8E6ADC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9926" y="4855114"/>
              <a:ext cx="329288" cy="329288"/>
            </a:xfrm>
            <a:prstGeom prst="rect">
              <a:avLst/>
            </a:prstGeom>
          </p:spPr>
        </p:pic>
        <p:pic>
          <p:nvPicPr>
            <p:cNvPr id="47" name="Graphic 46" descr="User">
              <a:extLst>
                <a:ext uri="{FF2B5EF4-FFF2-40B4-BE49-F238E27FC236}">
                  <a16:creationId xmlns:a16="http://schemas.microsoft.com/office/drawing/2014/main" id="{9252E3F2-66F1-4359-A444-1F8856DA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8166" y="4907664"/>
              <a:ext cx="329288" cy="329288"/>
            </a:xfrm>
            <a:prstGeom prst="rect">
              <a:avLst/>
            </a:prstGeom>
          </p:spPr>
        </p:pic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3921DFA1-5F9F-4B82-9E89-CA7F734DF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89356" y="4967623"/>
              <a:ext cx="329288" cy="329288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CA06D01-0DF6-4C53-B5E3-12B0BF603D61}"/>
              </a:ext>
            </a:extLst>
          </p:cNvPr>
          <p:cNvSpPr/>
          <p:nvPr/>
        </p:nvSpPr>
        <p:spPr>
          <a:xfrm>
            <a:off x="8595072" y="4752378"/>
            <a:ext cx="631682" cy="520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EB3720-E424-4926-AD6E-F714A62DCCED}"/>
              </a:ext>
            </a:extLst>
          </p:cNvPr>
          <p:cNvCxnSpPr>
            <a:stCxn id="37" idx="3"/>
            <a:endCxn id="23" idx="1"/>
          </p:cNvCxnSpPr>
          <p:nvPr/>
        </p:nvCxnSpPr>
        <p:spPr>
          <a:xfrm>
            <a:off x="3441252" y="5018064"/>
            <a:ext cx="9860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ED7EFE6-C537-4B81-89CE-1C74625F8816}"/>
              </a:ext>
            </a:extLst>
          </p:cNvPr>
          <p:cNvSpPr/>
          <p:nvPr/>
        </p:nvSpPr>
        <p:spPr>
          <a:xfrm>
            <a:off x="5289023" y="4840805"/>
            <a:ext cx="558269" cy="351953"/>
          </a:xfrm>
          <a:prstGeom prst="rect">
            <a:avLst/>
          </a:prstGeom>
          <a:noFill/>
          <a:ln w="19050"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FB4C3F-5BE6-4E87-92D4-FE307AD4541F}"/>
              </a:ext>
            </a:extLst>
          </p:cNvPr>
          <p:cNvSpPr/>
          <p:nvPr/>
        </p:nvSpPr>
        <p:spPr>
          <a:xfrm>
            <a:off x="4431587" y="4840805"/>
            <a:ext cx="558269" cy="351953"/>
          </a:xfrm>
          <a:prstGeom prst="rect">
            <a:avLst/>
          </a:prstGeom>
          <a:noFill/>
          <a:ln w="19050"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B32CBE-638C-4E56-9DE7-0935C56DDBCE}"/>
              </a:ext>
            </a:extLst>
          </p:cNvPr>
          <p:cNvCxnSpPr>
            <a:cxnSpLocks/>
            <a:stCxn id="20" idx="1"/>
            <a:endCxn id="50" idx="3"/>
          </p:cNvCxnSpPr>
          <p:nvPr/>
        </p:nvCxnSpPr>
        <p:spPr>
          <a:xfrm flipH="1">
            <a:off x="4169568" y="4509941"/>
            <a:ext cx="257777" cy="2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35D80-79E0-495F-952C-41A5FB1CA2C1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H="1" flipV="1">
            <a:off x="4706480" y="4685918"/>
            <a:ext cx="4243" cy="1548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E35336-1EF0-48F7-AB70-4F30EE35F9A2}"/>
              </a:ext>
            </a:extLst>
          </p:cNvPr>
          <p:cNvCxnSpPr>
            <a:cxnSpLocks/>
            <a:stCxn id="43" idx="0"/>
            <a:endCxn id="19" idx="2"/>
          </p:cNvCxnSpPr>
          <p:nvPr/>
        </p:nvCxnSpPr>
        <p:spPr>
          <a:xfrm flipV="1">
            <a:off x="5568158" y="4685918"/>
            <a:ext cx="0" cy="1548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1FBE6B-303C-45D7-BD53-BCAF3F1ACE41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5568157" y="5192758"/>
            <a:ext cx="1" cy="15745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7A304-5110-4C9A-856F-8C2A23EE48E3}"/>
              </a:ext>
            </a:extLst>
          </p:cNvPr>
          <p:cNvSpPr txBox="1"/>
          <p:nvPr/>
        </p:nvSpPr>
        <p:spPr>
          <a:xfrm>
            <a:off x="4744637" y="5947531"/>
            <a:ext cx="2702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&lt;Kubernetes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Architecture&gt;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57CD4C-FF9B-4034-9626-BD8FDB2767F2}"/>
              </a:ext>
            </a:extLst>
          </p:cNvPr>
          <p:cNvSpPr/>
          <p:nvPr/>
        </p:nvSpPr>
        <p:spPr>
          <a:xfrm>
            <a:off x="2965246" y="3833769"/>
            <a:ext cx="6261508" cy="21137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1F5AD9-5B6F-4645-9685-4695B40F5537}"/>
              </a:ext>
            </a:extLst>
          </p:cNvPr>
          <p:cNvSpPr/>
          <p:nvPr/>
        </p:nvSpPr>
        <p:spPr>
          <a:xfrm>
            <a:off x="6055035" y="5118678"/>
            <a:ext cx="2174540" cy="7086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Node 2</a:t>
            </a:r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E8D17-DE7D-45F6-9E1C-414C9CC4AB37}"/>
              </a:ext>
            </a:extLst>
          </p:cNvPr>
          <p:cNvSpPr/>
          <p:nvPr/>
        </p:nvSpPr>
        <p:spPr>
          <a:xfrm>
            <a:off x="6055035" y="4133457"/>
            <a:ext cx="2174539" cy="7086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Node 1</a:t>
            </a:r>
            <a:endParaRPr lang="ko-KR" alt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F1091-989D-4EB5-8585-AD6E47370B31}"/>
              </a:ext>
            </a:extLst>
          </p:cNvPr>
          <p:cNvSpPr/>
          <p:nvPr/>
        </p:nvSpPr>
        <p:spPr>
          <a:xfrm>
            <a:off x="6172442" y="5344146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672B65-DD52-4A21-8AEB-53BA6BB6DE45}"/>
              </a:ext>
            </a:extLst>
          </p:cNvPr>
          <p:cNvSpPr/>
          <p:nvPr/>
        </p:nvSpPr>
        <p:spPr>
          <a:xfrm>
            <a:off x="6856640" y="5344146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Runtime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A85668-DE5A-4AC9-879F-7E3844DEA54F}"/>
              </a:ext>
            </a:extLst>
          </p:cNvPr>
          <p:cNvSpPr/>
          <p:nvPr/>
        </p:nvSpPr>
        <p:spPr>
          <a:xfrm>
            <a:off x="7540839" y="5344146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89A181-7CD7-42A1-B965-D2E163F2AF75}"/>
              </a:ext>
            </a:extLst>
          </p:cNvPr>
          <p:cNvSpPr/>
          <p:nvPr/>
        </p:nvSpPr>
        <p:spPr>
          <a:xfrm>
            <a:off x="6172442" y="4349882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2B704D-FC64-451E-A4BC-E2949230BCEC}"/>
              </a:ext>
            </a:extLst>
          </p:cNvPr>
          <p:cNvSpPr/>
          <p:nvPr/>
        </p:nvSpPr>
        <p:spPr>
          <a:xfrm>
            <a:off x="6856640" y="4349882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Runtime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4DFA13-951A-403C-B575-D25904E1C536}"/>
              </a:ext>
            </a:extLst>
          </p:cNvPr>
          <p:cNvSpPr/>
          <p:nvPr/>
        </p:nvSpPr>
        <p:spPr>
          <a:xfrm>
            <a:off x="7540839" y="4349882"/>
            <a:ext cx="558269" cy="351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988B2-E577-4B0D-86A6-3641EDDC977A}"/>
              </a:ext>
            </a:extLst>
          </p:cNvPr>
          <p:cNvCxnSpPr>
            <a:stCxn id="23" idx="3"/>
            <a:endCxn id="29" idx="2"/>
          </p:cNvCxnSpPr>
          <p:nvPr/>
        </p:nvCxnSpPr>
        <p:spPr>
          <a:xfrm flipV="1">
            <a:off x="5847291" y="4701835"/>
            <a:ext cx="604286" cy="316229"/>
          </a:xfrm>
          <a:prstGeom prst="bentConnector2">
            <a:avLst/>
          </a:prstGeom>
          <a:ln w="19050">
            <a:solidFill>
              <a:srgbClr val="CFCF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3DC2D62-ED94-486E-ACE6-7739CB27500A}"/>
              </a:ext>
            </a:extLst>
          </p:cNvPr>
          <p:cNvCxnSpPr>
            <a:stCxn id="23" idx="3"/>
            <a:endCxn id="26" idx="0"/>
          </p:cNvCxnSpPr>
          <p:nvPr/>
        </p:nvCxnSpPr>
        <p:spPr>
          <a:xfrm>
            <a:off x="5847291" y="5018064"/>
            <a:ext cx="604286" cy="326082"/>
          </a:xfrm>
          <a:prstGeom prst="bentConnector2">
            <a:avLst/>
          </a:prstGeom>
          <a:ln w="19050">
            <a:solidFill>
              <a:srgbClr val="CFCF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9F7CD8-1FF9-4BB0-8E57-06B9F759D3CB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6730711" y="4525859"/>
            <a:ext cx="125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DAB002-DDAE-494C-8250-56B06761EC1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30711" y="5520123"/>
            <a:ext cx="125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5BA4775-99D7-4912-8388-00A3D7C25331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8099108" y="4525859"/>
            <a:ext cx="495965" cy="486629"/>
          </a:xfrm>
          <a:prstGeom prst="bentConnector3">
            <a:avLst>
              <a:gd name="adj1" fmla="val 41671"/>
            </a:avLst>
          </a:prstGeom>
          <a:ln w="19050">
            <a:solidFill>
              <a:srgbClr val="CFCF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1FE13E1-D12E-44C6-9E6A-8D822F50A7FF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rot="10800000" flipV="1">
            <a:off x="8099108" y="5012488"/>
            <a:ext cx="495965" cy="507635"/>
          </a:xfrm>
          <a:prstGeom prst="bentConnector3">
            <a:avLst>
              <a:gd name="adj1" fmla="val 41671"/>
            </a:avLst>
          </a:prstGeom>
          <a:ln w="19050">
            <a:solidFill>
              <a:srgbClr val="CFCF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F2A636D-FE8A-46C3-BB8B-6C859744B124}"/>
              </a:ext>
            </a:extLst>
          </p:cNvPr>
          <p:cNvCxnSpPr>
            <a:cxnSpLocks/>
            <a:stCxn id="23" idx="3"/>
            <a:endCxn id="31" idx="2"/>
          </p:cNvCxnSpPr>
          <p:nvPr/>
        </p:nvCxnSpPr>
        <p:spPr>
          <a:xfrm flipV="1">
            <a:off x="5847291" y="4701835"/>
            <a:ext cx="1972682" cy="316229"/>
          </a:xfrm>
          <a:prstGeom prst="bentConnector2">
            <a:avLst/>
          </a:prstGeom>
          <a:ln w="19050">
            <a:solidFill>
              <a:srgbClr val="CFCFC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5C26F77-C9A6-4F87-B169-281CB7CD2A1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847291" y="5018064"/>
            <a:ext cx="1972682" cy="326082"/>
          </a:xfrm>
          <a:prstGeom prst="bentConnector2">
            <a:avLst/>
          </a:prstGeom>
          <a:ln w="19050">
            <a:solidFill>
              <a:srgbClr val="CFCFC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6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Concept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7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599-65DE-4AC0-981D-2CED9863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(2/4)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3C46-35AB-42BC-898F-0438E585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kubelet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에서 실행되는 </a:t>
            </a:r>
            <a:r>
              <a:rPr lang="en-US" altLang="ko-KR" dirty="0"/>
              <a:t>Node </a:t>
            </a:r>
            <a:r>
              <a:rPr lang="ko-KR" altLang="en-US" dirty="0"/>
              <a:t>에이전트로</a:t>
            </a:r>
            <a:r>
              <a:rPr lang="en-US" altLang="ko-KR" dirty="0"/>
              <a:t>, Pod</a:t>
            </a:r>
            <a:r>
              <a:rPr lang="ko-KR" altLang="en-US" dirty="0"/>
              <a:t>에서 컨테이너가 확실하게 동작하도록 관리</a:t>
            </a:r>
            <a:endParaRPr lang="en-US" altLang="ko-KR" dirty="0"/>
          </a:p>
          <a:p>
            <a:pPr lvl="1"/>
            <a:r>
              <a:rPr lang="ko-KR" altLang="en-US" dirty="0"/>
              <a:t>다양한 메커니즘을 통해 제공된 </a:t>
            </a:r>
            <a:r>
              <a:rPr lang="en-US" altLang="ko-KR" dirty="0" err="1"/>
              <a:t>PodSpec</a:t>
            </a:r>
            <a:r>
              <a:rPr lang="ko-KR" altLang="en-US" dirty="0"/>
              <a:t>의 집합을 받아서 스펙에 따라 동작하는 것을 확실히 함</a:t>
            </a:r>
            <a:endParaRPr lang="en-US" altLang="ko-KR" dirty="0"/>
          </a:p>
          <a:p>
            <a:pPr lvl="1"/>
            <a:r>
              <a:rPr lang="en-US" altLang="ko-KR" dirty="0" err="1"/>
              <a:t>cAdvisor</a:t>
            </a:r>
            <a:r>
              <a:rPr lang="en-US" altLang="ko-KR" dirty="0"/>
              <a:t> </a:t>
            </a:r>
            <a:r>
              <a:rPr lang="ko-KR" altLang="en-US" dirty="0"/>
              <a:t>프로세스를 통해 각 컨테이너의 리소스 사용량을 모니터링하여 클러스터의 상태 파악</a:t>
            </a:r>
            <a:endParaRPr lang="en-US" altLang="ko-KR" dirty="0"/>
          </a:p>
          <a:p>
            <a:pPr lvl="1"/>
            <a:r>
              <a:rPr lang="ko-KR" altLang="en-US" dirty="0"/>
              <a:t>주기적으로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en-US" altLang="ko-KR" dirty="0"/>
              <a:t>Pod</a:t>
            </a:r>
            <a:r>
              <a:rPr lang="ko-KR" altLang="en-US" dirty="0"/>
              <a:t>의 상태를 </a:t>
            </a:r>
            <a:r>
              <a:rPr lang="en-US" altLang="ko-KR" dirty="0"/>
              <a:t>Control Plane</a:t>
            </a:r>
            <a:r>
              <a:rPr lang="ko-KR" altLang="en-US" dirty="0"/>
              <a:t>에게 보고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가 비정상적으로 종료되었을 때 자동으로 복구를 시도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PodSpec</a:t>
            </a: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를 기술하는 </a:t>
            </a:r>
            <a:r>
              <a:rPr lang="en-US" altLang="ko-KR" dirty="0"/>
              <a:t>YAML </a:t>
            </a:r>
            <a:r>
              <a:rPr lang="ko-KR" altLang="en-US" dirty="0"/>
              <a:t>혹은 </a:t>
            </a:r>
            <a:r>
              <a:rPr lang="en-US" altLang="ko-KR" dirty="0"/>
              <a:t>JSON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kubelet</a:t>
            </a:r>
            <a:r>
              <a:rPr lang="ko-KR" altLang="en-US" dirty="0"/>
              <a:t>에게 </a:t>
            </a:r>
            <a:r>
              <a:rPr lang="en-US" altLang="ko-KR" dirty="0" err="1"/>
              <a:t>PodSpec</a:t>
            </a:r>
            <a:r>
              <a:rPr lang="ko-KR" altLang="en-US" dirty="0"/>
              <a:t>을 제공하는 방법에는 다음 세 가지가 존재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err="1"/>
              <a:t>kubectl</a:t>
            </a:r>
            <a:r>
              <a:rPr lang="ko-KR" altLang="en-US" dirty="0"/>
              <a:t> 혹은 </a:t>
            </a:r>
            <a:r>
              <a:rPr lang="en-US" altLang="ko-KR" dirty="0"/>
              <a:t>API</a:t>
            </a:r>
            <a:r>
              <a:rPr lang="ko-KR" altLang="en-US" dirty="0"/>
              <a:t>를 사용하여 </a:t>
            </a:r>
            <a:r>
              <a:rPr lang="en-US" altLang="ko-KR" dirty="0" err="1"/>
              <a:t>kube-apiserver</a:t>
            </a:r>
            <a:r>
              <a:rPr lang="ko-KR" altLang="en-US" dirty="0"/>
              <a:t>를 통해 전달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err="1"/>
              <a:t>kubelet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Command Line Flag</a:t>
            </a:r>
            <a:r>
              <a:rPr lang="ko-KR" altLang="en-US" dirty="0"/>
              <a:t>를 통해 파일로 전달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 err="1"/>
              <a:t>kubelet</a:t>
            </a:r>
            <a:r>
              <a:rPr lang="ko-KR" altLang="en-US" dirty="0"/>
              <a:t> 실행 시 </a:t>
            </a:r>
            <a:r>
              <a:rPr lang="en-US" altLang="ko-KR" dirty="0"/>
              <a:t>Command Line Flag</a:t>
            </a:r>
            <a:r>
              <a:rPr lang="ko-KR" altLang="en-US" dirty="0"/>
              <a:t>를 통해 </a:t>
            </a:r>
            <a:r>
              <a:rPr lang="en-US" altLang="ko-KR" dirty="0"/>
              <a:t>HTTP endpoint</a:t>
            </a:r>
            <a:r>
              <a:rPr lang="ko-KR" altLang="en-US" dirty="0"/>
              <a:t>로 전달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F68F4-E6B6-4207-9689-136569C22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599-65DE-4AC0-981D-2CED9863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(3/4)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3C46-35AB-42BC-898F-0438E585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kube</a:t>
            </a:r>
            <a:r>
              <a:rPr lang="en-US" altLang="ko-KR" dirty="0"/>
              <a:t>-proxy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에서 실행되는 네트워크 프록시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를 만들었을 때</a:t>
            </a:r>
            <a:r>
              <a:rPr lang="en-US" altLang="ko-KR" dirty="0"/>
              <a:t>, </a:t>
            </a:r>
            <a:r>
              <a:rPr lang="ko-KR" altLang="en-US" dirty="0"/>
              <a:t>클러스터 내부 </a:t>
            </a:r>
            <a:r>
              <a:rPr lang="en-US" altLang="ko-KR" dirty="0"/>
              <a:t>IP</a:t>
            </a:r>
            <a:r>
              <a:rPr lang="ko-KR" altLang="en-US" dirty="0"/>
              <a:t>로 연결하려는 요청을 적절한 </a:t>
            </a:r>
            <a:r>
              <a:rPr lang="en-US" altLang="ko-KR" dirty="0"/>
              <a:t>Pod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lvl="1"/>
            <a:r>
              <a:rPr lang="ko-KR" altLang="en-US" dirty="0"/>
              <a:t>내부적으로 </a:t>
            </a:r>
            <a:r>
              <a:rPr lang="en-US" altLang="ko-KR" dirty="0"/>
              <a:t>iptables, </a:t>
            </a:r>
            <a:r>
              <a:rPr lang="en-US" altLang="ko-KR" dirty="0" err="1"/>
              <a:t>ipvs</a:t>
            </a:r>
            <a:r>
              <a:rPr lang="en-US" altLang="ko-KR" dirty="0"/>
              <a:t>, </a:t>
            </a:r>
            <a:r>
              <a:rPr lang="en-US" altLang="ko-KR" dirty="0" err="1"/>
              <a:t>nftables</a:t>
            </a:r>
            <a:r>
              <a:rPr lang="en-US" altLang="ko-KR" dirty="0"/>
              <a:t> </a:t>
            </a:r>
            <a:r>
              <a:rPr lang="ko-KR" altLang="en-US" dirty="0"/>
              <a:t>중 하나를 사용하여 라우팅 정보 설정</a:t>
            </a:r>
            <a:endParaRPr lang="en-US" altLang="ko-KR" dirty="0"/>
          </a:p>
          <a:p>
            <a:pPr lvl="1"/>
            <a:r>
              <a:rPr lang="ko-KR" altLang="en-US" dirty="0"/>
              <a:t>다양한 알고리즘을 통해 </a:t>
            </a:r>
            <a:r>
              <a:rPr lang="en-US" altLang="ko-KR" dirty="0"/>
              <a:t>Service</a:t>
            </a:r>
            <a:r>
              <a:rPr lang="ko-KR" altLang="en-US" dirty="0"/>
              <a:t>로 들어오는 트래픽을 </a:t>
            </a:r>
            <a:r>
              <a:rPr lang="ko-KR" altLang="en-US" dirty="0" err="1"/>
              <a:t>로드밸런싱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Balancing</a:t>
            </a:r>
            <a:r>
              <a:rPr lang="ko-KR" altLang="en-US" dirty="0"/>
              <a:t> </a:t>
            </a:r>
            <a:r>
              <a:rPr lang="en-US" altLang="ko-KR" dirty="0"/>
              <a:t>Algorithms</a:t>
            </a:r>
          </a:p>
          <a:p>
            <a:pPr lvl="1"/>
            <a:r>
              <a:rPr lang="en-US" altLang="ko-KR" dirty="0"/>
              <a:t>Round-Robin : </a:t>
            </a:r>
            <a:r>
              <a:rPr lang="ko-KR" altLang="en-US" dirty="0"/>
              <a:t>프로세스 사이에 우선순위를 두지 않고</a:t>
            </a:r>
            <a:r>
              <a:rPr lang="en-US" altLang="ko-KR" dirty="0"/>
              <a:t> </a:t>
            </a:r>
            <a:r>
              <a:rPr lang="ko-KR" altLang="en-US" dirty="0"/>
              <a:t>순차적으로 트래픽을 라우팅</a:t>
            </a:r>
            <a:endParaRPr lang="en-US" altLang="ko-KR" dirty="0"/>
          </a:p>
          <a:p>
            <a:pPr lvl="1"/>
            <a:r>
              <a:rPr lang="en-US" altLang="ko-KR" dirty="0"/>
              <a:t>Least Connection : </a:t>
            </a:r>
            <a:r>
              <a:rPr lang="ko-KR" altLang="en-US" dirty="0"/>
              <a:t>접속 개수가 가장 적은 서버를 선택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 </a:t>
            </a:r>
            <a:r>
              <a:rPr lang="en-US" altLang="ko-KR" dirty="0"/>
              <a:t>Hashing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주소로 계산한 해시 값으로 라우팅할 서버를 선택</a:t>
            </a:r>
            <a:endParaRPr lang="en-US" altLang="ko-KR" dirty="0"/>
          </a:p>
          <a:p>
            <a:pPr lvl="1"/>
            <a:r>
              <a:rPr lang="en-US" altLang="ko-KR" dirty="0"/>
              <a:t>Shortest Expected Delay : </a:t>
            </a:r>
            <a:r>
              <a:rPr lang="ko-KR" altLang="en-US" dirty="0"/>
              <a:t>응답 속도가 가장 빠른 서버를 선택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F68F4-E6B6-4207-9689-136569C22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2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E93-C44E-4A35-83D4-67BBFBF6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(4/4)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FF0F-0D63-4615-AEFE-1648F334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 Runtime</a:t>
            </a:r>
          </a:p>
          <a:p>
            <a:pPr lvl="1"/>
            <a:r>
              <a:rPr lang="ko-KR" altLang="en-US" dirty="0"/>
              <a:t>컨테이너 이미지를 기반으로 컨테이너를 생성하는 소프트웨어 프로그램</a:t>
            </a:r>
            <a:endParaRPr lang="en-US" altLang="ko-KR" dirty="0"/>
          </a:p>
          <a:p>
            <a:pPr lvl="1"/>
            <a:r>
              <a:rPr lang="ko-KR" altLang="en-US" dirty="0"/>
              <a:t>저 수준 런타임</a:t>
            </a:r>
            <a:r>
              <a:rPr lang="en-US" altLang="ko-KR" dirty="0"/>
              <a:t>, </a:t>
            </a:r>
            <a:r>
              <a:rPr lang="ko-KR" altLang="en-US" dirty="0"/>
              <a:t>고 수준 런타임으로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 수준 런타임</a:t>
            </a:r>
            <a:endParaRPr lang="en-US" altLang="ko-KR" dirty="0"/>
          </a:p>
          <a:p>
            <a:pPr lvl="1"/>
            <a:r>
              <a:rPr lang="ko-KR" altLang="en-US" dirty="0"/>
              <a:t>자원격리 기술을 이용해 오직 컨테이너 자체를 생성하는 기능만을 제공</a:t>
            </a:r>
            <a:endParaRPr lang="en-US" altLang="ko-KR" dirty="0"/>
          </a:p>
          <a:p>
            <a:pPr lvl="1"/>
            <a:r>
              <a:rPr lang="en-US" altLang="ko-KR" dirty="0" err="1"/>
              <a:t>runc</a:t>
            </a:r>
            <a:r>
              <a:rPr lang="en-US" altLang="ko-KR" dirty="0"/>
              <a:t>, docker-</a:t>
            </a:r>
            <a:r>
              <a:rPr lang="en-US" altLang="ko-KR" dirty="0" err="1"/>
              <a:t>runc</a:t>
            </a:r>
            <a:r>
              <a:rPr lang="en-US" altLang="ko-KR" dirty="0"/>
              <a:t>, etc.</a:t>
            </a:r>
          </a:p>
          <a:p>
            <a:endParaRPr lang="en-US" altLang="ko-KR" dirty="0"/>
          </a:p>
          <a:p>
            <a:r>
              <a:rPr lang="ko-KR" altLang="en-US" dirty="0"/>
              <a:t>고 수준 런타임</a:t>
            </a:r>
            <a:endParaRPr lang="en-US" altLang="ko-KR" dirty="0"/>
          </a:p>
          <a:p>
            <a:pPr lvl="1"/>
            <a:r>
              <a:rPr lang="ko-KR" altLang="en-US" dirty="0"/>
              <a:t>생성된 컨테이너에 이미지를 불러오고 압축을 해제하여 컨테이너를 실행</a:t>
            </a:r>
            <a:endParaRPr lang="en-US" altLang="ko-KR" dirty="0"/>
          </a:p>
          <a:p>
            <a:pPr lvl="1"/>
            <a:r>
              <a:rPr lang="en-US" altLang="ko-KR" dirty="0" err="1"/>
              <a:t>containerd</a:t>
            </a:r>
            <a:r>
              <a:rPr lang="en-US" altLang="ko-KR" dirty="0"/>
              <a:t>, docker-</a:t>
            </a:r>
            <a:r>
              <a:rPr lang="en-US" altLang="ko-KR" dirty="0" err="1"/>
              <a:t>containerd</a:t>
            </a:r>
            <a:r>
              <a:rPr lang="en-US" altLang="ko-KR" dirty="0"/>
              <a:t>, etc.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BB86-29CD-4551-8EAA-C2AF2FE2E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734460-4320-4AC3-B6C2-B4E4CA2A0655}"/>
              </a:ext>
            </a:extLst>
          </p:cNvPr>
          <p:cNvGrpSpPr/>
          <p:nvPr/>
        </p:nvGrpSpPr>
        <p:grpSpPr>
          <a:xfrm>
            <a:off x="9576607" y="3759609"/>
            <a:ext cx="2432076" cy="2641192"/>
            <a:chOff x="9368781" y="3429000"/>
            <a:chExt cx="2432076" cy="26411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A6F359-4892-43FE-A83C-1C7D033A0E5D}"/>
                </a:ext>
              </a:extLst>
            </p:cNvPr>
            <p:cNvGrpSpPr/>
            <p:nvPr/>
          </p:nvGrpSpPr>
          <p:grpSpPr>
            <a:xfrm>
              <a:off x="9621094" y="3429000"/>
              <a:ext cx="1961306" cy="2310584"/>
              <a:chOff x="9504600" y="3152163"/>
              <a:chExt cx="2732141" cy="321869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F8B3ADA-236F-4C07-8A8F-545C1E63DCBA}"/>
                  </a:ext>
                </a:extLst>
              </p:cNvPr>
              <p:cNvSpPr/>
              <p:nvPr/>
            </p:nvSpPr>
            <p:spPr>
              <a:xfrm>
                <a:off x="9521504" y="4284557"/>
                <a:ext cx="1308683" cy="55367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High-Level</a:t>
                </a:r>
                <a:r>
                  <a:rPr lang="ko-KR" altLang="en-US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ko-KR" altLang="en-US" sz="10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A5735D8-7A97-4700-8F84-D727B8FCD205}"/>
                  </a:ext>
                </a:extLst>
              </p:cNvPr>
              <p:cNvSpPr/>
              <p:nvPr/>
            </p:nvSpPr>
            <p:spPr>
              <a:xfrm>
                <a:off x="9521504" y="4943331"/>
                <a:ext cx="1308683" cy="55367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Low-Level</a:t>
                </a:r>
                <a:r>
                  <a:rPr lang="ko-KR" altLang="en-US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Runtime</a:t>
                </a:r>
                <a:endParaRPr lang="ko-KR" altLang="en-US" sz="10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BF2291E-7284-4328-B00A-2CA1DDEEA424}"/>
                  </a:ext>
                </a:extLst>
              </p:cNvPr>
              <p:cNvSpPr/>
              <p:nvPr/>
            </p:nvSpPr>
            <p:spPr>
              <a:xfrm>
                <a:off x="9521504" y="5817182"/>
                <a:ext cx="1308683" cy="553674"/>
              </a:xfrm>
              <a:prstGeom prst="roundRect">
                <a:avLst/>
              </a:prstGeom>
              <a:solidFill>
                <a:srgbClr val="E7C7F5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ko-KR" altLang="en-US" sz="10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34C43F1-A6D8-45B5-815C-BEEB71A74692}"/>
                  </a:ext>
                </a:extLst>
              </p:cNvPr>
              <p:cNvSpPr/>
              <p:nvPr/>
            </p:nvSpPr>
            <p:spPr>
              <a:xfrm>
                <a:off x="9521504" y="3152163"/>
                <a:ext cx="1308683" cy="5536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 etc.</a:t>
                </a:r>
                <a:endParaRPr lang="ko-KR" altLang="en-US" sz="10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6033FF3-19C5-4DB6-B6A7-2D3D457DDE61}"/>
                  </a:ext>
                </a:extLst>
              </p:cNvPr>
              <p:cNvSpPr/>
              <p:nvPr/>
            </p:nvSpPr>
            <p:spPr>
              <a:xfrm>
                <a:off x="10928058" y="3152163"/>
                <a:ext cx="1308683" cy="55367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Registry</a:t>
                </a:r>
                <a:endParaRPr lang="ko-KR" altLang="en-US" sz="105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5391575-3E33-4D67-B068-C2DBA35EA886}"/>
                  </a:ext>
                </a:extLst>
              </p:cNvPr>
              <p:cNvCxnSpPr>
                <a:stCxn id="11" idx="2"/>
                <a:endCxn id="8" idx="0"/>
              </p:cNvCxnSpPr>
              <p:nvPr/>
            </p:nvCxnSpPr>
            <p:spPr>
              <a:xfrm>
                <a:off x="10175846" y="3705837"/>
                <a:ext cx="0" cy="578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DA202E84-5C23-49A2-B1D7-246FB494B5AB}"/>
                  </a:ext>
                </a:extLst>
              </p:cNvPr>
              <p:cNvCxnSpPr>
                <a:stCxn id="12" idx="2"/>
                <a:endCxn id="8" idx="3"/>
              </p:cNvCxnSpPr>
              <p:nvPr/>
            </p:nvCxnSpPr>
            <p:spPr>
              <a:xfrm rot="5400000">
                <a:off x="10778516" y="3757509"/>
                <a:ext cx="855557" cy="75221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F5FB8E-5512-4434-B657-7067FAB13432}"/>
                  </a:ext>
                </a:extLst>
              </p:cNvPr>
              <p:cNvSpPr txBox="1"/>
              <p:nvPr/>
            </p:nvSpPr>
            <p:spPr>
              <a:xfrm>
                <a:off x="10948979" y="4261185"/>
                <a:ext cx="572100" cy="364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Pull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92AEE9-0DC7-4F13-9836-857A016BEDA2}"/>
                  </a:ext>
                </a:extLst>
              </p:cNvPr>
              <p:cNvSpPr txBox="1"/>
              <p:nvPr/>
            </p:nvSpPr>
            <p:spPr>
              <a:xfrm>
                <a:off x="10112386" y="3841307"/>
                <a:ext cx="574332" cy="364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API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83F93E-586D-4291-8074-19CAAA3AB2E9}"/>
                  </a:ext>
                </a:extLst>
              </p:cNvPr>
              <p:cNvSpPr txBox="1"/>
              <p:nvPr/>
            </p:nvSpPr>
            <p:spPr>
              <a:xfrm>
                <a:off x="9504600" y="5509405"/>
                <a:ext cx="1342490" cy="364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 OCI -----</a:t>
                </a:r>
                <a:endParaRPr lang="ko-KR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3F9347-E265-4857-BA09-C6FEB2648EE2}"/>
                </a:ext>
              </a:extLst>
            </p:cNvPr>
            <p:cNvSpPr txBox="1"/>
            <p:nvPr/>
          </p:nvSpPr>
          <p:spPr>
            <a:xfrm>
              <a:off x="9368781" y="5762415"/>
              <a:ext cx="2432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&lt;Container Runtime Diagram&gt;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7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(1/7)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/>
              <a:t>Deployment</a:t>
            </a:r>
            <a:r>
              <a:rPr lang="ko-KR" altLang="en-US" dirty="0"/>
              <a:t>를 통해 </a:t>
            </a:r>
            <a:r>
              <a:rPr lang="en-US" altLang="ko-KR" dirty="0"/>
              <a:t>Pod</a:t>
            </a:r>
            <a:r>
              <a:rPr lang="ko-KR" altLang="en-US" dirty="0"/>
              <a:t>를 생성하는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참여하는 객체는 아래와 같이 세 가지로 분류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: User</a:t>
            </a:r>
          </a:p>
          <a:p>
            <a:pPr lvl="1"/>
            <a:r>
              <a:rPr lang="en-US" altLang="ko-KR" dirty="0"/>
              <a:t>Control Plane : API server, </a:t>
            </a:r>
            <a:r>
              <a:rPr lang="en-US" altLang="ko-KR" dirty="0" err="1"/>
              <a:t>etcd</a:t>
            </a:r>
            <a:r>
              <a:rPr lang="en-US" altLang="ko-KR" dirty="0"/>
              <a:t>, C-M, sched</a:t>
            </a:r>
          </a:p>
          <a:p>
            <a:pPr lvl="1"/>
            <a:r>
              <a:rPr lang="en-US" altLang="ko-KR" dirty="0"/>
              <a:t>Node : </a:t>
            </a:r>
            <a:r>
              <a:rPr lang="en-US" altLang="ko-KR" dirty="0" err="1"/>
              <a:t>kubelet</a:t>
            </a:r>
            <a:r>
              <a:rPr lang="en-US" altLang="ko-KR" dirty="0"/>
              <a:t>, CRI Daemon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4CB8B-96CB-462D-8AFD-FACD3D71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E6D75-31F8-483D-8AAC-7DE467A3018D}"/>
              </a:ext>
            </a:extLst>
          </p:cNvPr>
          <p:cNvSpPr/>
          <p:nvPr/>
        </p:nvSpPr>
        <p:spPr>
          <a:xfrm>
            <a:off x="6971251" y="2378614"/>
            <a:ext cx="352338" cy="23036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3DB10-7890-4BC9-A88B-85EB253FD17F}"/>
              </a:ext>
            </a:extLst>
          </p:cNvPr>
          <p:cNvSpPr txBox="1"/>
          <p:nvPr/>
        </p:nvSpPr>
        <p:spPr>
          <a:xfrm>
            <a:off x="6885168" y="207083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ko-KR" altLang="en-US" sz="1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D37BC-6C8C-4D11-B313-5FDEABFFA0D2}"/>
              </a:ext>
            </a:extLst>
          </p:cNvPr>
          <p:cNvSpPr/>
          <p:nvPr/>
        </p:nvSpPr>
        <p:spPr>
          <a:xfrm>
            <a:off x="7657050" y="2378614"/>
            <a:ext cx="2843310" cy="2303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8F67-9274-4163-AAD4-EA9868EE5CB4}"/>
              </a:ext>
            </a:extLst>
          </p:cNvPr>
          <p:cNvSpPr txBox="1"/>
          <p:nvPr/>
        </p:nvSpPr>
        <p:spPr>
          <a:xfrm>
            <a:off x="7570968" y="207083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</a:t>
            </a:r>
            <a:endParaRPr lang="ko-KR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E91C72-FCF1-470B-96B1-DE14D8E4EAA7}"/>
              </a:ext>
            </a:extLst>
          </p:cNvPr>
          <p:cNvSpPr/>
          <p:nvPr/>
        </p:nvSpPr>
        <p:spPr>
          <a:xfrm>
            <a:off x="10742913" y="2378614"/>
            <a:ext cx="1296888" cy="23036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48CDF-CD88-4980-822E-B955AB056D55}"/>
              </a:ext>
            </a:extLst>
          </p:cNvPr>
          <p:cNvSpPr txBox="1"/>
          <p:nvPr/>
        </p:nvSpPr>
        <p:spPr>
          <a:xfrm>
            <a:off x="10656830" y="2070837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ko-KR" altLang="en-US" sz="1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(2/7)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Kubernetes API</a:t>
            </a:r>
            <a:r>
              <a:rPr lang="ko-KR" altLang="en-US" dirty="0"/>
              <a:t>를 통해 </a:t>
            </a:r>
            <a:r>
              <a:rPr lang="en-US" altLang="ko-KR" dirty="0"/>
              <a:t>Deployment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REST API</a:t>
            </a:r>
            <a:r>
              <a:rPr lang="ko-KR" altLang="en-US" dirty="0"/>
              <a:t>를 통해 </a:t>
            </a:r>
            <a:r>
              <a:rPr lang="en-US" altLang="ko-KR" dirty="0"/>
              <a:t>API server</a:t>
            </a:r>
            <a:r>
              <a:rPr lang="ko-KR" altLang="en-US" dirty="0"/>
              <a:t>에 전달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CF05A-930A-460E-8807-039DC0A5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3A44F35-68FD-4402-94F6-D1C2617FD8DE}"/>
              </a:ext>
            </a:extLst>
          </p:cNvPr>
          <p:cNvGrpSpPr/>
          <p:nvPr/>
        </p:nvGrpSpPr>
        <p:grpSpPr>
          <a:xfrm>
            <a:off x="6971251" y="2378614"/>
            <a:ext cx="5068549" cy="4022188"/>
            <a:chOff x="6971251" y="2378614"/>
            <a:chExt cx="5068549" cy="40221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0D5D1-ACA4-4535-B739-4ED1E1AB7D04}"/>
                </a:ext>
              </a:extLst>
            </p:cNvPr>
            <p:cNvSpPr/>
            <p:nvPr/>
          </p:nvSpPr>
          <p:spPr>
            <a:xfrm>
              <a:off x="6971251" y="2752726"/>
              <a:ext cx="5068549" cy="3648076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A1AD84-B631-4EC6-943A-7C76A02DF5FB}"/>
                </a:ext>
              </a:extLst>
            </p:cNvPr>
            <p:cNvSpPr/>
            <p:nvPr/>
          </p:nvSpPr>
          <p:spPr>
            <a:xfrm>
              <a:off x="8215313" y="2378614"/>
              <a:ext cx="3824487" cy="37411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DB03B2-5A6E-4DEC-8834-8AEAF01C8CB1}"/>
              </a:ext>
            </a:extLst>
          </p:cNvPr>
          <p:cNvSpPr/>
          <p:nvPr/>
        </p:nvSpPr>
        <p:spPr>
          <a:xfrm>
            <a:off x="6971250" y="2378614"/>
            <a:ext cx="1244063" cy="374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(3/7)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server</a:t>
            </a:r>
            <a:r>
              <a:rPr lang="ko-KR" altLang="en-US" dirty="0"/>
              <a:t>가 </a:t>
            </a:r>
            <a:r>
              <a:rPr lang="en-US" altLang="ko-KR" dirty="0"/>
              <a:t>Deployment</a:t>
            </a:r>
            <a:r>
              <a:rPr lang="ko-KR" altLang="en-US" dirty="0"/>
              <a:t>를 생성하고 모든 정보를 </a:t>
            </a:r>
            <a:r>
              <a:rPr lang="en-US" altLang="ko-KR" dirty="0" err="1"/>
              <a:t>etcd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etcd</a:t>
            </a:r>
            <a:r>
              <a:rPr lang="en-US" altLang="ko-KR" dirty="0"/>
              <a:t> </a:t>
            </a:r>
            <a:r>
              <a:rPr lang="ko-KR" altLang="en-US" dirty="0"/>
              <a:t>저장에 성공하면 </a:t>
            </a:r>
            <a:r>
              <a:rPr lang="en-US" altLang="ko-KR" dirty="0"/>
              <a:t>User</a:t>
            </a:r>
            <a:r>
              <a:rPr lang="ko-KR" altLang="en-US" dirty="0"/>
              <a:t>에게 생성됨을 알림</a:t>
            </a:r>
            <a:endParaRPr lang="en-US" altLang="ko-KR" dirty="0"/>
          </a:p>
          <a:p>
            <a:pPr lvl="1"/>
            <a:r>
              <a:rPr lang="en-US" altLang="ko-KR" dirty="0"/>
              <a:t>HTTP Response Status Code 201 Created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6788EF-0182-4E2A-AD2A-ED59D508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0EF86BE-61B6-4208-BA74-72E8B20B60D4}"/>
              </a:ext>
            </a:extLst>
          </p:cNvPr>
          <p:cNvGrpSpPr/>
          <p:nvPr/>
        </p:nvGrpSpPr>
        <p:grpSpPr>
          <a:xfrm>
            <a:off x="6971251" y="2378613"/>
            <a:ext cx="5068549" cy="4022188"/>
            <a:chOff x="6971251" y="2378613"/>
            <a:chExt cx="5068549" cy="4022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699CF2-BF9D-4E06-AC97-7C04F3F6CBF4}"/>
                </a:ext>
              </a:extLst>
            </p:cNvPr>
            <p:cNvSpPr/>
            <p:nvPr/>
          </p:nvSpPr>
          <p:spPr>
            <a:xfrm>
              <a:off x="6971251" y="3002756"/>
              <a:ext cx="5068549" cy="339804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ED5A9A-41AE-45CB-8084-3AE85A0A164E}"/>
                </a:ext>
              </a:extLst>
            </p:cNvPr>
            <p:cNvSpPr/>
            <p:nvPr/>
          </p:nvSpPr>
          <p:spPr>
            <a:xfrm>
              <a:off x="6971251" y="2378614"/>
              <a:ext cx="686849" cy="371729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A40976-890C-4C2D-8E65-CECB1952AAC8}"/>
                </a:ext>
              </a:extLst>
            </p:cNvPr>
            <p:cNvSpPr/>
            <p:nvPr/>
          </p:nvSpPr>
          <p:spPr>
            <a:xfrm>
              <a:off x="8796339" y="2378613"/>
              <a:ext cx="3243461" cy="62414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L-Shape 4">
            <a:extLst>
              <a:ext uri="{FF2B5EF4-FFF2-40B4-BE49-F238E27FC236}">
                <a16:creationId xmlns:a16="http://schemas.microsoft.com/office/drawing/2014/main" id="{7377FE01-172B-4686-8BC5-A8C60D87987A}"/>
              </a:ext>
            </a:extLst>
          </p:cNvPr>
          <p:cNvSpPr/>
          <p:nvPr/>
        </p:nvSpPr>
        <p:spPr>
          <a:xfrm rot="16200000">
            <a:off x="7571724" y="1778141"/>
            <a:ext cx="624142" cy="1825087"/>
          </a:xfrm>
          <a:prstGeom prst="corner">
            <a:avLst>
              <a:gd name="adj1" fmla="val 182770"/>
              <a:gd name="adj2" fmla="val 40462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(4/7)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Manager</a:t>
            </a:r>
            <a:r>
              <a:rPr lang="ko-KR" altLang="en-US" dirty="0"/>
              <a:t>에서 </a:t>
            </a:r>
            <a:r>
              <a:rPr lang="en-US" altLang="ko-KR" dirty="0"/>
              <a:t>Watch API</a:t>
            </a:r>
            <a:r>
              <a:rPr lang="ko-KR" altLang="en-US" dirty="0"/>
              <a:t>를 통해 클러스터에 </a:t>
            </a:r>
            <a:r>
              <a:rPr lang="en-US" altLang="ko-KR" dirty="0"/>
              <a:t>Deployment</a:t>
            </a:r>
            <a:r>
              <a:rPr lang="ko-KR" altLang="en-US" dirty="0"/>
              <a:t>가 생성됨을 인지</a:t>
            </a:r>
            <a:endParaRPr lang="en-US" altLang="ko-KR" dirty="0"/>
          </a:p>
          <a:p>
            <a:pPr lvl="1"/>
            <a:r>
              <a:rPr lang="ko-KR" altLang="en-US" dirty="0"/>
              <a:t>그에 따른 </a:t>
            </a:r>
            <a:r>
              <a:rPr lang="en-US" altLang="ko-KR" dirty="0" err="1"/>
              <a:t>ReplicaSet</a:t>
            </a:r>
            <a:r>
              <a:rPr lang="ko-KR" altLang="en-US" dirty="0"/>
              <a:t> 생성 후 관련 정보를 </a:t>
            </a:r>
            <a:r>
              <a:rPr lang="en-US" altLang="ko-KR" dirty="0"/>
              <a:t>API server</a:t>
            </a:r>
            <a:r>
              <a:rPr lang="ko-KR" altLang="en-US" dirty="0"/>
              <a:t>에게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server</a:t>
            </a:r>
            <a:r>
              <a:rPr lang="ko-KR" altLang="en-US" dirty="0"/>
              <a:t>는 전달 받은 정보를 </a:t>
            </a:r>
            <a:r>
              <a:rPr lang="en-US" altLang="ko-KR" dirty="0" err="1"/>
              <a:t>etcd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etcd</a:t>
            </a:r>
            <a:r>
              <a:rPr lang="en-US" altLang="ko-KR" dirty="0"/>
              <a:t> </a:t>
            </a:r>
            <a:r>
              <a:rPr lang="ko-KR" altLang="en-US" dirty="0"/>
              <a:t>저장에 성공하면 </a:t>
            </a:r>
            <a:r>
              <a:rPr lang="en-US" altLang="ko-KR" dirty="0"/>
              <a:t>C-M</a:t>
            </a:r>
            <a:r>
              <a:rPr lang="ko-KR" altLang="en-US" dirty="0"/>
              <a:t>에게 생성됨을 알림</a:t>
            </a:r>
          </a:p>
          <a:p>
            <a:pPr lvl="1"/>
            <a:r>
              <a:rPr lang="en-US" altLang="ko-KR" dirty="0"/>
              <a:t>HTTP Response Status Code 201 Created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8AD7B-03DC-4A57-BC0B-6896D81F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EF2BF-8B9D-4206-8898-50D8D7B81794}"/>
              </a:ext>
            </a:extLst>
          </p:cNvPr>
          <p:cNvGrpSpPr/>
          <p:nvPr/>
        </p:nvGrpSpPr>
        <p:grpSpPr>
          <a:xfrm>
            <a:off x="6971251" y="2378615"/>
            <a:ext cx="5068549" cy="4022186"/>
            <a:chOff x="6971251" y="2378615"/>
            <a:chExt cx="5068549" cy="40221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68AEA9-C244-419A-ABDC-14E07266433C}"/>
                </a:ext>
              </a:extLst>
            </p:cNvPr>
            <p:cNvSpPr/>
            <p:nvPr/>
          </p:nvSpPr>
          <p:spPr>
            <a:xfrm>
              <a:off x="6971251" y="3778250"/>
              <a:ext cx="5068549" cy="262255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87A6ED-68CA-4E4A-ABA9-32EB5FAA240B}"/>
                </a:ext>
              </a:extLst>
            </p:cNvPr>
            <p:cNvSpPr/>
            <p:nvPr/>
          </p:nvSpPr>
          <p:spPr>
            <a:xfrm>
              <a:off x="6971251" y="2378615"/>
              <a:ext cx="5068549" cy="466186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6785D1-B950-40F7-8FBA-2434985E43F4}"/>
                </a:ext>
              </a:extLst>
            </p:cNvPr>
            <p:cNvSpPr/>
            <p:nvPr/>
          </p:nvSpPr>
          <p:spPr>
            <a:xfrm>
              <a:off x="6971251" y="2845339"/>
              <a:ext cx="800099" cy="93291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A3EADC-1BA2-4054-8826-07894030C79C}"/>
                </a:ext>
              </a:extLst>
            </p:cNvPr>
            <p:cNvSpPr/>
            <p:nvPr/>
          </p:nvSpPr>
          <p:spPr>
            <a:xfrm>
              <a:off x="9569449" y="2845339"/>
              <a:ext cx="2470351" cy="93291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3EF155-DC75-4FA3-B0C7-5207312E4196}"/>
              </a:ext>
            </a:extLst>
          </p:cNvPr>
          <p:cNvSpPr/>
          <p:nvPr/>
        </p:nvSpPr>
        <p:spPr>
          <a:xfrm>
            <a:off x="7771350" y="2844800"/>
            <a:ext cx="1798099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9EFACE-BFD8-4BD5-B171-CCA877C8B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1" t="480" r="43664" b="95376"/>
          <a:stretch/>
        </p:blipFill>
        <p:spPr>
          <a:xfrm>
            <a:off x="7680326" y="2397918"/>
            <a:ext cx="2146300" cy="1666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8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(5/7)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Manager</a:t>
            </a:r>
            <a:r>
              <a:rPr lang="ko-KR" altLang="en-US" dirty="0"/>
              <a:t>에서 </a:t>
            </a:r>
            <a:r>
              <a:rPr lang="en-US" altLang="ko-KR" dirty="0"/>
              <a:t>Watch API</a:t>
            </a:r>
            <a:r>
              <a:rPr lang="ko-KR" altLang="en-US" dirty="0"/>
              <a:t>를 통해 클러스터에 빈 </a:t>
            </a:r>
            <a:r>
              <a:rPr lang="en-US" altLang="ko-KR" dirty="0" err="1"/>
              <a:t>ReplicaSet</a:t>
            </a:r>
            <a:r>
              <a:rPr lang="ko-KR" altLang="en-US" dirty="0"/>
              <a:t>이 존재함을 인지</a:t>
            </a:r>
            <a:endParaRPr lang="en-US" altLang="ko-KR" dirty="0"/>
          </a:p>
          <a:p>
            <a:pPr lvl="1"/>
            <a:r>
              <a:rPr lang="ko-KR" altLang="en-US" dirty="0"/>
              <a:t>그에 따른 </a:t>
            </a:r>
            <a:r>
              <a:rPr lang="en-US" altLang="ko-KR" dirty="0"/>
              <a:t>Pod</a:t>
            </a:r>
            <a:r>
              <a:rPr lang="ko-KR" altLang="en-US" dirty="0"/>
              <a:t> 생성 후 관련 정보를 </a:t>
            </a:r>
            <a:r>
              <a:rPr lang="en-US" altLang="ko-KR" dirty="0"/>
              <a:t>API server</a:t>
            </a:r>
            <a:r>
              <a:rPr lang="ko-KR" altLang="en-US" dirty="0"/>
              <a:t>에게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server</a:t>
            </a:r>
            <a:r>
              <a:rPr lang="ko-KR" altLang="en-US" dirty="0"/>
              <a:t>는 전달 받은 정보를 </a:t>
            </a:r>
            <a:r>
              <a:rPr lang="en-US" altLang="ko-KR" dirty="0" err="1"/>
              <a:t>etcd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etcd</a:t>
            </a:r>
            <a:r>
              <a:rPr lang="en-US" altLang="ko-KR" dirty="0"/>
              <a:t> </a:t>
            </a:r>
            <a:r>
              <a:rPr lang="ko-KR" altLang="en-US" dirty="0"/>
              <a:t>저장에 성공하면 </a:t>
            </a:r>
            <a:r>
              <a:rPr lang="en-US" altLang="ko-KR" dirty="0"/>
              <a:t>C-M</a:t>
            </a:r>
            <a:r>
              <a:rPr lang="ko-KR" altLang="en-US" dirty="0"/>
              <a:t>에게 생성됨을 알림</a:t>
            </a:r>
          </a:p>
          <a:p>
            <a:pPr lvl="1"/>
            <a:r>
              <a:rPr lang="en-US" altLang="ko-KR" dirty="0"/>
              <a:t>HTTP Response Status Code 201 Created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EA0BF-52B7-4ABE-B623-88DF70B4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728C8DA-28DB-4C7B-B3C1-B5D89E9628D8}"/>
              </a:ext>
            </a:extLst>
          </p:cNvPr>
          <p:cNvGrpSpPr/>
          <p:nvPr/>
        </p:nvGrpSpPr>
        <p:grpSpPr>
          <a:xfrm>
            <a:off x="6971251" y="2378615"/>
            <a:ext cx="5068549" cy="4022186"/>
            <a:chOff x="6971251" y="2378615"/>
            <a:chExt cx="5068549" cy="4022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484D3-62D1-4CD0-A1B3-2E3A944F0549}"/>
                </a:ext>
              </a:extLst>
            </p:cNvPr>
            <p:cNvSpPr/>
            <p:nvPr/>
          </p:nvSpPr>
          <p:spPr>
            <a:xfrm>
              <a:off x="6971251" y="4574664"/>
              <a:ext cx="5068549" cy="1826137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C30181-B61C-461A-9798-499AC7478D0A}"/>
                </a:ext>
              </a:extLst>
            </p:cNvPr>
            <p:cNvSpPr/>
            <p:nvPr/>
          </p:nvSpPr>
          <p:spPr>
            <a:xfrm>
              <a:off x="6971251" y="2378615"/>
              <a:ext cx="5068549" cy="1262592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676EFE-4068-4EB1-979A-FDDAC4AF4625}"/>
                </a:ext>
              </a:extLst>
            </p:cNvPr>
            <p:cNvSpPr/>
            <p:nvPr/>
          </p:nvSpPr>
          <p:spPr>
            <a:xfrm>
              <a:off x="6971251" y="3641211"/>
              <a:ext cx="800099" cy="93345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4FACF0-7B75-4135-9939-5DF46DC02041}"/>
                </a:ext>
              </a:extLst>
            </p:cNvPr>
            <p:cNvSpPr/>
            <p:nvPr/>
          </p:nvSpPr>
          <p:spPr>
            <a:xfrm>
              <a:off x="9569449" y="3641210"/>
              <a:ext cx="2470351" cy="93345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AA6BC43-78DD-4630-811D-7095D280D4CD}"/>
              </a:ext>
            </a:extLst>
          </p:cNvPr>
          <p:cNvSpPr/>
          <p:nvPr/>
        </p:nvSpPr>
        <p:spPr>
          <a:xfrm>
            <a:off x="7771350" y="3641754"/>
            <a:ext cx="1798099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646CE8-FB7C-4D04-8000-5106A4390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1" t="480" r="43664" b="95376"/>
          <a:stretch/>
        </p:blipFill>
        <p:spPr>
          <a:xfrm>
            <a:off x="7680326" y="2397918"/>
            <a:ext cx="2146300" cy="1666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1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(6/7)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</a:t>
            </a:r>
            <a:r>
              <a:rPr lang="ko-KR" altLang="en-US" dirty="0"/>
              <a:t>에서 </a:t>
            </a:r>
            <a:r>
              <a:rPr lang="en-US" altLang="ko-KR" dirty="0"/>
              <a:t>Watch API</a:t>
            </a:r>
            <a:r>
              <a:rPr lang="ko-KR" altLang="en-US" dirty="0"/>
              <a:t>를 통해 클러스터에 배치되지 않은 </a:t>
            </a:r>
            <a:r>
              <a:rPr lang="en-US" altLang="ko-KR" dirty="0"/>
              <a:t>Pod</a:t>
            </a:r>
            <a:r>
              <a:rPr lang="ko-KR" altLang="en-US" dirty="0"/>
              <a:t>가 있다는 사실 인지</a:t>
            </a: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를 배치할 </a:t>
            </a:r>
            <a:r>
              <a:rPr lang="en-US" altLang="ko-KR" dirty="0"/>
              <a:t>Node</a:t>
            </a:r>
            <a:r>
              <a:rPr lang="ko-KR" altLang="en-US" dirty="0"/>
              <a:t>를 선정해서 관련 정보를 </a:t>
            </a:r>
            <a:r>
              <a:rPr lang="en-US" altLang="ko-KR" dirty="0"/>
              <a:t>API server</a:t>
            </a:r>
            <a:r>
              <a:rPr lang="ko-KR" altLang="en-US" dirty="0"/>
              <a:t>에게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server</a:t>
            </a:r>
            <a:r>
              <a:rPr lang="ko-KR" altLang="en-US" dirty="0"/>
              <a:t>는 전달 받은 정보를 </a:t>
            </a:r>
            <a:r>
              <a:rPr lang="en-US" altLang="ko-KR" dirty="0" err="1"/>
              <a:t>etcd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etcd</a:t>
            </a:r>
            <a:r>
              <a:rPr lang="en-US" altLang="ko-KR" dirty="0"/>
              <a:t> </a:t>
            </a:r>
            <a:r>
              <a:rPr lang="ko-KR" altLang="en-US" dirty="0"/>
              <a:t>저장에 성공하면 </a:t>
            </a:r>
            <a:r>
              <a:rPr lang="en-US" altLang="ko-KR" dirty="0"/>
              <a:t>sched</a:t>
            </a:r>
            <a:r>
              <a:rPr lang="ko-KR" altLang="en-US" dirty="0"/>
              <a:t>에게 성공함을 알림</a:t>
            </a:r>
          </a:p>
          <a:p>
            <a:pPr lvl="1"/>
            <a:r>
              <a:rPr lang="en-US" altLang="ko-KR" dirty="0"/>
              <a:t>HTTP Response Status Code 200 OK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D5820-C1C5-4D38-99FF-21E90D56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47B1EA-E6A4-487F-AFB2-2A828F50FBF5}"/>
              </a:ext>
            </a:extLst>
          </p:cNvPr>
          <p:cNvGrpSpPr/>
          <p:nvPr/>
        </p:nvGrpSpPr>
        <p:grpSpPr>
          <a:xfrm>
            <a:off x="6971251" y="2378614"/>
            <a:ext cx="5068549" cy="4022187"/>
            <a:chOff x="6971251" y="2378614"/>
            <a:chExt cx="5068549" cy="40221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75F882-2934-4043-8EE2-739B1F0D1310}"/>
                </a:ext>
              </a:extLst>
            </p:cNvPr>
            <p:cNvSpPr/>
            <p:nvPr/>
          </p:nvSpPr>
          <p:spPr>
            <a:xfrm>
              <a:off x="6971251" y="5393471"/>
              <a:ext cx="5068549" cy="100733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2716AF-43BA-45A1-8C63-5B462813329A}"/>
                </a:ext>
              </a:extLst>
            </p:cNvPr>
            <p:cNvSpPr/>
            <p:nvPr/>
          </p:nvSpPr>
          <p:spPr>
            <a:xfrm>
              <a:off x="6971251" y="2378614"/>
              <a:ext cx="5068549" cy="208140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8E3003-48CD-4FC9-A4B6-1A38E5AC3259}"/>
                </a:ext>
              </a:extLst>
            </p:cNvPr>
            <p:cNvSpPr/>
            <p:nvPr/>
          </p:nvSpPr>
          <p:spPr>
            <a:xfrm>
              <a:off x="6971251" y="4460019"/>
              <a:ext cx="800099" cy="93345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FD03CA-C5A8-4110-BF17-F0B32F403E17}"/>
                </a:ext>
              </a:extLst>
            </p:cNvPr>
            <p:cNvSpPr/>
            <p:nvPr/>
          </p:nvSpPr>
          <p:spPr>
            <a:xfrm>
              <a:off x="10393960" y="4460018"/>
              <a:ext cx="1645840" cy="93345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E26B9B-C62A-4A88-882A-69CBF157B569}"/>
              </a:ext>
            </a:extLst>
          </p:cNvPr>
          <p:cNvSpPr/>
          <p:nvPr/>
        </p:nvSpPr>
        <p:spPr>
          <a:xfrm>
            <a:off x="7771350" y="4460023"/>
            <a:ext cx="2622610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4E2B9F-AFF2-4E6F-81E2-8C22B7B9B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1" t="480" r="30165" b="95376"/>
          <a:stretch/>
        </p:blipFill>
        <p:spPr>
          <a:xfrm>
            <a:off x="7680325" y="2397918"/>
            <a:ext cx="2830513" cy="1666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7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D445-EAF1-427A-A7BC-90ED0A0D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Deployment Example (7/7)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2D53-E1D4-4725-9379-085B0F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Kubelet</a:t>
            </a:r>
            <a:r>
              <a:rPr lang="ko-KR" altLang="en-US" dirty="0"/>
              <a:t>에서 </a:t>
            </a:r>
            <a:r>
              <a:rPr lang="en-US" altLang="ko-KR" dirty="0"/>
              <a:t>Watch API</a:t>
            </a:r>
            <a:r>
              <a:rPr lang="ko-KR" altLang="en-US" dirty="0"/>
              <a:t>를 통해 </a:t>
            </a:r>
            <a:r>
              <a:rPr lang="en-US" altLang="ko-KR" dirty="0"/>
              <a:t>Node</a:t>
            </a:r>
            <a:r>
              <a:rPr lang="ko-KR" altLang="en-US" dirty="0"/>
              <a:t>에 새로 배치된 </a:t>
            </a:r>
            <a:r>
              <a:rPr lang="en-US" altLang="ko-KR" dirty="0"/>
              <a:t>Pod</a:t>
            </a:r>
            <a:r>
              <a:rPr lang="ko-KR" altLang="en-US" dirty="0"/>
              <a:t>가 존재함을 인지</a:t>
            </a:r>
            <a:endParaRPr lang="en-US" altLang="ko-KR" dirty="0"/>
          </a:p>
          <a:p>
            <a:pPr lvl="1"/>
            <a:r>
              <a:rPr lang="en-US" altLang="ko-KR" dirty="0"/>
              <a:t>CRI(Container Runtime Interface)</a:t>
            </a:r>
            <a:r>
              <a:rPr lang="ko-KR" altLang="en-US" dirty="0"/>
              <a:t>를 통해 컨테이너 생성</a:t>
            </a:r>
            <a:endParaRPr lang="en-US" altLang="ko-KR" dirty="0"/>
          </a:p>
          <a:p>
            <a:pPr lvl="1"/>
            <a:r>
              <a:rPr lang="ko-KR" altLang="en-US" dirty="0"/>
              <a:t>생성한 </a:t>
            </a:r>
            <a:r>
              <a:rPr lang="en-US" altLang="ko-KR" dirty="0"/>
              <a:t>Pod </a:t>
            </a:r>
            <a:r>
              <a:rPr lang="ko-KR" altLang="en-US" dirty="0"/>
              <a:t>정보를 </a:t>
            </a:r>
            <a:r>
              <a:rPr lang="en-US" altLang="ko-KR" dirty="0"/>
              <a:t>API server</a:t>
            </a:r>
            <a:r>
              <a:rPr lang="ko-KR" altLang="en-US" dirty="0"/>
              <a:t>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server</a:t>
            </a:r>
            <a:r>
              <a:rPr lang="ko-KR" altLang="en-US" dirty="0"/>
              <a:t>는 전달 받은 정보를 </a:t>
            </a:r>
            <a:r>
              <a:rPr lang="en-US" altLang="ko-KR" dirty="0" err="1"/>
              <a:t>etcd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etcd</a:t>
            </a:r>
            <a:r>
              <a:rPr lang="en-US" altLang="ko-KR" dirty="0"/>
              <a:t> </a:t>
            </a:r>
            <a:r>
              <a:rPr lang="ko-KR" altLang="en-US" dirty="0"/>
              <a:t>저장에 성공하면 </a:t>
            </a:r>
            <a:r>
              <a:rPr lang="en-US" altLang="ko-KR" dirty="0" err="1"/>
              <a:t>kubelet</a:t>
            </a:r>
            <a:r>
              <a:rPr lang="ko-KR" altLang="en-US" dirty="0"/>
              <a:t>에게 성공함을 알림</a:t>
            </a:r>
          </a:p>
          <a:p>
            <a:pPr lvl="1"/>
            <a:r>
              <a:rPr lang="en-US" altLang="ko-KR" dirty="0"/>
              <a:t>HTTP Response Status Code 200 OK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8B499-6501-4740-93E1-D7843CE04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BCB46-5BA0-4B35-B41B-F3F31A7C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1" y="2378614"/>
            <a:ext cx="5068549" cy="402218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3C51F1-7D57-41CD-A26D-ECF58E115BEB}"/>
              </a:ext>
            </a:extLst>
          </p:cNvPr>
          <p:cNvGrpSpPr/>
          <p:nvPr/>
        </p:nvGrpSpPr>
        <p:grpSpPr>
          <a:xfrm>
            <a:off x="6971251" y="2378614"/>
            <a:ext cx="5068549" cy="4022186"/>
            <a:chOff x="6971251" y="2403235"/>
            <a:chExt cx="5068549" cy="39975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4FECF6-3FAD-4E34-B9A3-471B7E451701}"/>
                </a:ext>
              </a:extLst>
            </p:cNvPr>
            <p:cNvSpPr/>
            <p:nvPr/>
          </p:nvSpPr>
          <p:spPr>
            <a:xfrm>
              <a:off x="6971251" y="6315075"/>
              <a:ext cx="5068549" cy="85726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CDB02A-16C7-4DD8-89C5-2414177B2685}"/>
                </a:ext>
              </a:extLst>
            </p:cNvPr>
            <p:cNvSpPr/>
            <p:nvPr/>
          </p:nvSpPr>
          <p:spPr>
            <a:xfrm>
              <a:off x="6971251" y="2403235"/>
              <a:ext cx="5068549" cy="2870517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D1FE60-A3AC-4709-95B3-EA199CD4B65E}"/>
                </a:ext>
              </a:extLst>
            </p:cNvPr>
            <p:cNvSpPr/>
            <p:nvPr/>
          </p:nvSpPr>
          <p:spPr>
            <a:xfrm>
              <a:off x="6971251" y="5273753"/>
              <a:ext cx="800099" cy="104132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BD41CA-9247-4895-AB86-DE8146D571E5}"/>
                </a:ext>
              </a:extLst>
            </p:cNvPr>
            <p:cNvSpPr/>
            <p:nvPr/>
          </p:nvSpPr>
          <p:spPr>
            <a:xfrm>
              <a:off x="11844338" y="5273753"/>
              <a:ext cx="195462" cy="104132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957CE2-0C4D-4F66-8349-DED0ACA5CFD3}"/>
              </a:ext>
            </a:extLst>
          </p:cNvPr>
          <p:cNvSpPr/>
          <p:nvPr/>
        </p:nvSpPr>
        <p:spPr>
          <a:xfrm>
            <a:off x="7771350" y="5273755"/>
            <a:ext cx="4072988" cy="104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82BD9A-6BAF-498D-AB94-CE11E64C2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0" t="480" r="614" b="95376"/>
          <a:stretch/>
        </p:blipFill>
        <p:spPr>
          <a:xfrm>
            <a:off x="7680325" y="2397918"/>
            <a:ext cx="4328357" cy="1666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6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93C-0630-4D7D-B381-50799FBD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991D-E0A5-497E-B411-EBB79ABB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모든 구성요소가 한 프로젝트에 통합 되어 있는 형태의 전통적인 모델</a:t>
            </a:r>
            <a:endParaRPr lang="en-US" altLang="ko-KR" dirty="0"/>
          </a:p>
          <a:p>
            <a:pPr lvl="1"/>
            <a:r>
              <a:rPr lang="ko-KR" altLang="en-US" dirty="0"/>
              <a:t>모든 프로세스가 긴밀하게 결합되고</a:t>
            </a:r>
            <a:r>
              <a:rPr lang="en-US" altLang="ko-KR" dirty="0"/>
              <a:t>, </a:t>
            </a:r>
            <a:r>
              <a:rPr lang="ko-KR" altLang="en-US" dirty="0"/>
              <a:t>단일 서비스로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소규모 프로젝트에 합리적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빌드</a:t>
            </a:r>
            <a:r>
              <a:rPr lang="en-US" altLang="ko-KR" dirty="0"/>
              <a:t>, </a:t>
            </a:r>
            <a:r>
              <a:rPr lang="ko-KR" altLang="en-US" dirty="0"/>
              <a:t>배포 및 테스트가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애플리케이션 구동</a:t>
            </a:r>
            <a:r>
              <a:rPr lang="en-US" altLang="ko-KR" dirty="0"/>
              <a:t>, </a:t>
            </a:r>
            <a:r>
              <a:rPr lang="ko-KR" altLang="en-US" dirty="0"/>
              <a:t>배포시간이 긺</a:t>
            </a:r>
            <a:endParaRPr lang="en-US" altLang="ko-KR" dirty="0"/>
          </a:p>
          <a:p>
            <a:pPr lvl="1"/>
            <a:r>
              <a:rPr lang="ko-KR" altLang="en-US" dirty="0"/>
              <a:t>수정사항 존재 시</a:t>
            </a:r>
            <a:r>
              <a:rPr lang="en-US" altLang="ko-KR" dirty="0"/>
              <a:t>,</a:t>
            </a:r>
            <a:r>
              <a:rPr lang="ko-KR" altLang="en-US" dirty="0"/>
              <a:t> 애플리케이션 전체를 재 빌드 및 배포</a:t>
            </a:r>
            <a:endParaRPr lang="en-US" altLang="ko-KR" dirty="0"/>
          </a:p>
          <a:p>
            <a:pPr lvl="1"/>
            <a:r>
              <a:rPr lang="ko-KR" altLang="en-US" dirty="0"/>
              <a:t>일부분의 오류가 전체 애플리케이션에 영향</a:t>
            </a:r>
            <a:endParaRPr lang="en-US" altLang="ko-KR" dirty="0"/>
          </a:p>
          <a:p>
            <a:pPr lvl="1"/>
            <a:r>
              <a:rPr lang="ko-KR" altLang="en-US" dirty="0"/>
              <a:t>기능별로 알맞은 기술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프레임워크 선택의 어려움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73E4-5565-45AC-9435-1D9A605D2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075015-A59A-40A2-BC54-C1BEFF799139}"/>
              </a:ext>
            </a:extLst>
          </p:cNvPr>
          <p:cNvGrpSpPr/>
          <p:nvPr/>
        </p:nvGrpSpPr>
        <p:grpSpPr>
          <a:xfrm>
            <a:off x="8774170" y="4163942"/>
            <a:ext cx="2634149" cy="1530993"/>
            <a:chOff x="8690989" y="4163942"/>
            <a:chExt cx="2634149" cy="15309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BC2095-2A36-4613-9BC8-6F6EA51BC742}"/>
                </a:ext>
              </a:extLst>
            </p:cNvPr>
            <p:cNvSpPr/>
            <p:nvPr/>
          </p:nvSpPr>
          <p:spPr>
            <a:xfrm>
              <a:off x="9597006" y="5241929"/>
              <a:ext cx="1728132" cy="4530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PostgreSQL</a:t>
              </a:r>
              <a:endParaRPr lang="ko-KR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5B2235-67DA-4A1D-A00C-9409A4F943F2}"/>
                </a:ext>
              </a:extLst>
            </p:cNvPr>
            <p:cNvSpPr/>
            <p:nvPr/>
          </p:nvSpPr>
          <p:spPr>
            <a:xfrm>
              <a:off x="9597006" y="4705033"/>
              <a:ext cx="1728132" cy="45300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</a:t>
              </a:r>
              <a:endParaRPr lang="ko-KR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4DE8EC0-6F10-40AD-9E8B-F4B5705C6361}"/>
                </a:ext>
              </a:extLst>
            </p:cNvPr>
            <p:cNvSpPr/>
            <p:nvPr/>
          </p:nvSpPr>
          <p:spPr>
            <a:xfrm>
              <a:off x="9597006" y="4163942"/>
              <a:ext cx="1728132" cy="45300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Vue.js</a:t>
              </a:r>
              <a:endParaRPr lang="ko-KR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D7E149-F652-4032-B025-A5C8EC2CF9E5}"/>
                </a:ext>
              </a:extLst>
            </p:cNvPr>
            <p:cNvSpPr txBox="1"/>
            <p:nvPr/>
          </p:nvSpPr>
          <p:spPr>
            <a:xfrm>
              <a:off x="9162272" y="5314543"/>
              <a:ext cx="43473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DB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B707E5-3997-48BD-A86D-CC8176499874}"/>
                </a:ext>
              </a:extLst>
            </p:cNvPr>
            <p:cNvSpPr txBox="1"/>
            <p:nvPr/>
          </p:nvSpPr>
          <p:spPr>
            <a:xfrm>
              <a:off x="8708621" y="4781949"/>
              <a:ext cx="8883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 End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95C4F-AC3F-4C5A-AC50-BCFBDB9FB7E2}"/>
                </a:ext>
              </a:extLst>
            </p:cNvPr>
            <p:cNvSpPr txBox="1"/>
            <p:nvPr/>
          </p:nvSpPr>
          <p:spPr>
            <a:xfrm>
              <a:off x="8690989" y="4236556"/>
              <a:ext cx="90601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 End</a:t>
              </a:r>
              <a:endParaRPr lang="ko-KR" altLang="en-US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5A2A25-9C31-41AE-A9F3-207E9EC5F2C2}"/>
              </a:ext>
            </a:extLst>
          </p:cNvPr>
          <p:cNvSpPr txBox="1"/>
          <p:nvPr/>
        </p:nvSpPr>
        <p:spPr>
          <a:xfrm>
            <a:off x="8690989" y="5800035"/>
            <a:ext cx="28005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&lt;Monolithic Architecture Example&gt;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D7E31A-4442-4538-94C1-6016E4965C81}"/>
              </a:ext>
            </a:extLst>
          </p:cNvPr>
          <p:cNvSpPr/>
          <p:nvPr/>
        </p:nvSpPr>
        <p:spPr>
          <a:xfrm>
            <a:off x="8708620" y="4058842"/>
            <a:ext cx="2782880" cy="1741194"/>
          </a:xfrm>
          <a:prstGeom prst="roundRect">
            <a:avLst>
              <a:gd name="adj" fmla="val 799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01446-03C2-4591-96DB-24D389CC8FEF}"/>
              </a:ext>
            </a:extLst>
          </p:cNvPr>
          <p:cNvSpPr txBox="1"/>
          <p:nvPr/>
        </p:nvSpPr>
        <p:spPr>
          <a:xfrm>
            <a:off x="9965377" y="3748215"/>
            <a:ext cx="15261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Application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Workload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212-C39A-4640-B621-935767D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Resources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1036-3899-4CDF-A486-0A930379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워크로드와 관련된 컴포넌트를 선언적 기술방법으로 관리하는 빌트인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Controller-Manager</a:t>
            </a:r>
            <a:r>
              <a:rPr lang="ko-KR" altLang="en-US" dirty="0"/>
              <a:t>가 관리하는 </a:t>
            </a:r>
            <a:r>
              <a:rPr lang="en-US" altLang="ko-KR" dirty="0"/>
              <a:t>Controller</a:t>
            </a:r>
            <a:r>
              <a:rPr lang="ko-KR" altLang="en-US" dirty="0"/>
              <a:t>의 관리 대상</a:t>
            </a:r>
            <a:endParaRPr lang="en-US" altLang="ko-KR" dirty="0"/>
          </a:p>
          <a:p>
            <a:pPr lvl="1"/>
            <a:r>
              <a:rPr lang="ko-KR" altLang="en-US" dirty="0"/>
              <a:t>최종적으로 워크로드는 </a:t>
            </a:r>
            <a:r>
              <a:rPr lang="en-US" altLang="ko-KR" dirty="0"/>
              <a:t>Pod</a:t>
            </a:r>
            <a:r>
              <a:rPr lang="ko-KR" altLang="en-US" dirty="0"/>
              <a:t>안 컨테이너에서 실행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Pod</a:t>
            </a:r>
            <a:r>
              <a:rPr lang="ko-KR" altLang="en-US" dirty="0"/>
              <a:t>를 일일이 관리하는 일은 노력과 비용이 많이 듦</a:t>
            </a:r>
            <a:endParaRPr lang="en-US" altLang="ko-KR" dirty="0"/>
          </a:p>
          <a:p>
            <a:pPr lvl="1"/>
            <a:r>
              <a:rPr lang="en-US" altLang="ko-KR" dirty="0"/>
              <a:t>Kubernetes API</a:t>
            </a:r>
            <a:r>
              <a:rPr lang="ko-KR" altLang="en-US" dirty="0"/>
              <a:t>를 통해 </a:t>
            </a:r>
            <a:r>
              <a:rPr lang="en-US" altLang="ko-KR" dirty="0"/>
              <a:t>Pod</a:t>
            </a:r>
            <a:r>
              <a:rPr lang="ko-KR" altLang="en-US" dirty="0"/>
              <a:t>보다 높은 추상화 레벨을 가진 </a:t>
            </a:r>
            <a:r>
              <a:rPr lang="en-US" altLang="ko-KR" dirty="0"/>
              <a:t>workload object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/>
              <a:t>Control Plane</a:t>
            </a:r>
            <a:r>
              <a:rPr lang="ko-KR" altLang="en-US" dirty="0"/>
              <a:t>이 생성된 </a:t>
            </a:r>
            <a:r>
              <a:rPr lang="en-US" altLang="ko-KR" dirty="0"/>
              <a:t>workload object</a:t>
            </a:r>
            <a:r>
              <a:rPr lang="ko-KR" altLang="en-US" dirty="0"/>
              <a:t>를 기반으로 </a:t>
            </a:r>
            <a:r>
              <a:rPr lang="en-US" altLang="ko-KR" dirty="0"/>
              <a:t>Pod object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워크로드 관리를 위해 </a:t>
            </a:r>
            <a:r>
              <a:rPr lang="ko-KR" altLang="en-US" dirty="0" err="1"/>
              <a:t>빌트인된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 err="1"/>
              <a:t>ReplicaSet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Pod</a:t>
            </a:r>
            <a:r>
              <a:rPr lang="ko-KR" altLang="en-US" dirty="0"/>
              <a:t>를 생성하거나 삭제하여 설정한 </a:t>
            </a:r>
            <a:r>
              <a:rPr lang="ko-KR" altLang="en-US" dirty="0" err="1"/>
              <a:t>레플리카</a:t>
            </a:r>
            <a:r>
              <a:rPr lang="ko-KR" altLang="en-US" dirty="0"/>
              <a:t> 수와 일치하도록 조정</a:t>
            </a:r>
            <a:endParaRPr lang="en-US" altLang="ko-KR" dirty="0"/>
          </a:p>
          <a:p>
            <a:pPr lvl="1"/>
            <a:r>
              <a:rPr lang="en-US" altLang="ko-KR" dirty="0"/>
              <a:t>Deployment : </a:t>
            </a:r>
            <a:r>
              <a:rPr lang="en-US" altLang="ko-KR" dirty="0" err="1"/>
              <a:t>ReplicaSet</a:t>
            </a:r>
            <a:r>
              <a:rPr lang="ko-KR" altLang="en-US" dirty="0"/>
              <a:t>을 관리하여 애플리케이션의 롤링 업데이트와 버전 관리를 담당</a:t>
            </a:r>
            <a:endParaRPr lang="en-US" altLang="ko-KR" dirty="0"/>
          </a:p>
          <a:p>
            <a:pPr lvl="1"/>
            <a:r>
              <a:rPr lang="en-US" altLang="ko-KR" dirty="0" err="1"/>
              <a:t>StatefulSet</a:t>
            </a:r>
            <a:r>
              <a:rPr lang="en-US" altLang="ko-KR" dirty="0"/>
              <a:t> : </a:t>
            </a:r>
            <a:r>
              <a:rPr lang="ko-KR" altLang="en-US" dirty="0"/>
              <a:t>고유한 식별자를 가진 </a:t>
            </a:r>
            <a:r>
              <a:rPr lang="en-US" altLang="ko-KR" dirty="0"/>
              <a:t>Pod</a:t>
            </a:r>
            <a:r>
              <a:rPr lang="ko-KR" altLang="en-US" dirty="0"/>
              <a:t> 그룹을 관리</a:t>
            </a:r>
            <a:endParaRPr lang="en-US" altLang="ko-KR" dirty="0"/>
          </a:p>
          <a:p>
            <a:pPr lvl="1"/>
            <a:r>
              <a:rPr lang="en-US" altLang="ko-KR" dirty="0" err="1"/>
              <a:t>DaemonSet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/>
              <a:t>Node</a:t>
            </a:r>
            <a:r>
              <a:rPr lang="ko-KR" altLang="en-US" dirty="0"/>
              <a:t>에서 동작해야 하는 </a:t>
            </a:r>
            <a:r>
              <a:rPr lang="en-US" altLang="ko-KR" dirty="0"/>
              <a:t>Pod</a:t>
            </a:r>
            <a:r>
              <a:rPr lang="ko-KR" altLang="en-US" dirty="0"/>
              <a:t>를 관리</a:t>
            </a:r>
            <a:endParaRPr lang="en-US" altLang="ko-KR" dirty="0"/>
          </a:p>
          <a:p>
            <a:pPr lvl="1"/>
            <a:r>
              <a:rPr lang="en-US" altLang="ko-KR" dirty="0"/>
              <a:t>Job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수 만큼 성공적으로 실행하고 제거되기 전까지 계속 </a:t>
            </a:r>
            <a:r>
              <a:rPr lang="en-US" altLang="ko-KR" dirty="0"/>
              <a:t>Pod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 err="1"/>
              <a:t>CronJob</a:t>
            </a:r>
            <a:r>
              <a:rPr lang="en-US" altLang="ko-KR" dirty="0"/>
              <a:t> : </a:t>
            </a:r>
            <a:r>
              <a:rPr lang="ko-KR" altLang="en-US" dirty="0"/>
              <a:t>일정한 주기마다 </a:t>
            </a:r>
            <a:r>
              <a:rPr lang="en-US" altLang="ko-KR" dirty="0"/>
              <a:t>Job</a:t>
            </a:r>
            <a:r>
              <a:rPr lang="ko-KR" altLang="en-US" dirty="0"/>
              <a:t>을 실행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B94F-F8DF-4CA3-846C-E25032F38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C23A-9FA0-4F32-B995-24B4A56B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Healing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AB27-4CE8-4F1E-A7B9-21E8DA33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워크로드에 문제가 생겼을 때 자동으로 서비스를 정상화 시키는 것</a:t>
            </a:r>
            <a:endParaRPr lang="en-US" altLang="ko-KR" dirty="0"/>
          </a:p>
          <a:p>
            <a:pPr lvl="1"/>
            <a:r>
              <a:rPr lang="ko-KR" altLang="en-US" dirty="0"/>
              <a:t>서비스 중단 시간을 최소화하여 신뢰성을 높이기 위함</a:t>
            </a:r>
            <a:endParaRPr lang="en-US" altLang="ko-KR" dirty="0"/>
          </a:p>
          <a:p>
            <a:pPr lvl="1"/>
            <a:r>
              <a:rPr lang="ko-KR" altLang="en-US" dirty="0"/>
              <a:t>한 컨테이너 혹은 </a:t>
            </a:r>
            <a:r>
              <a:rPr lang="en-US" altLang="ko-KR" dirty="0"/>
              <a:t>Pod</a:t>
            </a:r>
            <a:r>
              <a:rPr lang="ko-KR" altLang="en-US" dirty="0"/>
              <a:t>가 다운되면 재 시작</a:t>
            </a:r>
            <a:r>
              <a:rPr lang="en-US" altLang="ko-KR" dirty="0"/>
              <a:t>,</a:t>
            </a:r>
            <a:r>
              <a:rPr lang="ko-KR" altLang="en-US" dirty="0"/>
              <a:t> 재 배치 등을 통해 서비스를 정상화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 err="1"/>
              <a:t>kubelet</a:t>
            </a:r>
            <a:r>
              <a:rPr lang="en-US" altLang="ko-KR" dirty="0"/>
              <a:t> </a:t>
            </a:r>
            <a:r>
              <a:rPr lang="ko-KR" altLang="en-US" dirty="0"/>
              <a:t>등을 통해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kubelet</a:t>
            </a:r>
            <a:r>
              <a:rPr lang="en-US" altLang="ko-KR" dirty="0"/>
              <a:t> Probe</a:t>
            </a:r>
          </a:p>
          <a:p>
            <a:pPr lvl="1"/>
            <a:r>
              <a:rPr lang="ko-KR" altLang="en-US" dirty="0"/>
              <a:t>컨테이너에서 </a:t>
            </a:r>
            <a:r>
              <a:rPr lang="en-US" altLang="ko-KR" dirty="0" err="1"/>
              <a:t>kubelet</a:t>
            </a:r>
            <a:r>
              <a:rPr lang="ko-KR" altLang="en-US" dirty="0"/>
              <a:t>에 의해 주기적으로 수행되는 세 가지 진단</a:t>
            </a:r>
            <a:endParaRPr lang="en-US" altLang="ko-KR" dirty="0"/>
          </a:p>
          <a:p>
            <a:pPr lvl="1"/>
            <a:r>
              <a:rPr lang="en-US" altLang="ko-KR" dirty="0" err="1"/>
              <a:t>livenessProbe</a:t>
            </a:r>
            <a:r>
              <a:rPr lang="en-US" altLang="ko-KR" dirty="0"/>
              <a:t> : </a:t>
            </a:r>
            <a:r>
              <a:rPr lang="ko-KR" altLang="en-US" dirty="0"/>
              <a:t>컨테이너가 동작 중인지 여부를 조사</a:t>
            </a:r>
            <a:endParaRPr lang="en-US" altLang="ko-KR" dirty="0"/>
          </a:p>
          <a:p>
            <a:pPr lvl="1"/>
            <a:r>
              <a:rPr lang="en-US" altLang="ko-KR" dirty="0" err="1"/>
              <a:t>readinessProbe</a:t>
            </a:r>
            <a:r>
              <a:rPr lang="en-US" altLang="ko-KR" dirty="0"/>
              <a:t> : </a:t>
            </a:r>
            <a:r>
              <a:rPr lang="ko-KR" altLang="en-US" dirty="0"/>
              <a:t>컨테이너가 요청을 처리할 준비가 되었는지 여부를 조사</a:t>
            </a:r>
            <a:endParaRPr lang="en-US" altLang="ko-KR" dirty="0"/>
          </a:p>
          <a:p>
            <a:pPr lvl="1"/>
            <a:r>
              <a:rPr lang="en-US" altLang="ko-KR" dirty="0" err="1"/>
              <a:t>startupProbe</a:t>
            </a:r>
            <a:r>
              <a:rPr lang="en-US" altLang="ko-KR" dirty="0"/>
              <a:t> : </a:t>
            </a:r>
            <a:r>
              <a:rPr lang="ko-KR" altLang="en-US" dirty="0"/>
              <a:t>컨테이너 내의 애플리케이션이 시작되었는지 여부를 조사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Controller</a:t>
            </a:r>
          </a:p>
          <a:p>
            <a:pPr lvl="1"/>
            <a:r>
              <a:rPr lang="en-US" altLang="ko-KR" dirty="0" err="1"/>
              <a:t>ReplicaSet</a:t>
            </a:r>
            <a:r>
              <a:rPr lang="ko-KR" altLang="en-US" dirty="0"/>
              <a:t>과 같은 컨트롤러는 원하는 상태와 현재 상태를 주기적으로 비교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93CF-1259-437D-952E-8E83FCEE8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C23A-9FA0-4F32-B995-24B4A56B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Healing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AB27-4CE8-4F1E-A7B9-21E8DA33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Deployment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Pod</a:t>
            </a:r>
            <a:r>
              <a:rPr lang="ko-KR" altLang="en-US" dirty="0"/>
              <a:t>를 가지는 워크로드를 생성했다고 가정</a:t>
            </a:r>
            <a:endParaRPr lang="en-US" altLang="ko-KR" dirty="0"/>
          </a:p>
          <a:p>
            <a:pPr lvl="1"/>
            <a:r>
              <a:rPr lang="en-US" altLang="ko-KR" dirty="0"/>
              <a:t>Deployment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ReplicaSet</a:t>
            </a:r>
            <a:r>
              <a:rPr lang="en-US" altLang="ko-KR" dirty="0">
                <a:sym typeface="Wingdings" panose="05000000000000000000" pitchFamily="2" charset="2"/>
              </a:rPr>
              <a:t>  Pods </a:t>
            </a:r>
            <a:r>
              <a:rPr lang="ko-KR" altLang="en-US" dirty="0">
                <a:sym typeface="Wingdings" panose="05000000000000000000" pitchFamily="2" charset="2"/>
              </a:rPr>
              <a:t>순서로 생성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Pod </a:t>
            </a:r>
            <a:r>
              <a:rPr lang="ko-KR" altLang="en-US" dirty="0"/>
              <a:t>내의 컨테이너에 문제가 생겨 동작하지 않을 때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 err="1"/>
              <a:t>kubelet</a:t>
            </a:r>
            <a:r>
              <a:rPr lang="ko-KR" altLang="en-US" dirty="0"/>
              <a:t>에서 </a:t>
            </a:r>
            <a:r>
              <a:rPr lang="en-US" altLang="ko-KR" dirty="0"/>
              <a:t>Probe </a:t>
            </a:r>
            <a:r>
              <a:rPr lang="ko-KR" altLang="en-US" dirty="0"/>
              <a:t>진단을 주기적으로 수행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컨테이너에 문제가 생김을 인지하고 해당 컨테이너를 재 시작하여 정상화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lphaUcPeriod" startAt="2"/>
            </a:pPr>
            <a:r>
              <a:rPr lang="en-US" altLang="ko-KR" dirty="0"/>
              <a:t>Pod</a:t>
            </a:r>
            <a:r>
              <a:rPr lang="ko-KR" altLang="en-US" dirty="0"/>
              <a:t> 자체에 문제가 생겼을 때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어떤 이유로 인해 </a:t>
            </a:r>
            <a:r>
              <a:rPr lang="en-US" altLang="ko-KR" dirty="0"/>
              <a:t>Pod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삭제되었다고 가정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 err="1"/>
              <a:t>ReplicaSet</a:t>
            </a:r>
            <a:r>
              <a:rPr lang="ko-KR" altLang="en-US" dirty="0"/>
              <a:t>이 원하는 상태와 현재 상태가 일치하지 않음을 인지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Pod</a:t>
            </a:r>
            <a:r>
              <a:rPr lang="ko-KR" altLang="en-US" dirty="0"/>
              <a:t>를 하나 새로 추가하고 배치하여 원하는 상태가 되도록 정상화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93CF-1259-437D-952E-8E83FCEE8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Scaling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D3184-3A20-4103-B012-F5676714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애플리케이션의 부하에 따라 자동으로 리소스를 조정</a:t>
            </a:r>
            <a:endParaRPr lang="en-US" altLang="ko-KR" dirty="0"/>
          </a:p>
          <a:p>
            <a:pPr lvl="1"/>
            <a:r>
              <a:rPr lang="ko-KR" altLang="en-US" dirty="0"/>
              <a:t>전체 애플리케이션을 조정하는 것이 아니라 부하가 증가한 서비스만 조정 가능</a:t>
            </a:r>
            <a:endParaRPr lang="en-US" altLang="ko-KR" dirty="0"/>
          </a:p>
          <a:p>
            <a:pPr lvl="1"/>
            <a:r>
              <a:rPr lang="ko-KR" altLang="en-US" dirty="0"/>
              <a:t>조정하는 방법과 범위에 따라 세 종류가 존재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클러스터 스케일링</a:t>
            </a:r>
            <a:endParaRPr lang="en-US" altLang="ko-KR" dirty="0"/>
          </a:p>
          <a:p>
            <a:pPr lvl="1"/>
            <a:r>
              <a:rPr lang="en-US" altLang="ko-KR" dirty="0"/>
              <a:t>Cluster </a:t>
            </a:r>
            <a:r>
              <a:rPr lang="en-US" altLang="ko-KR" dirty="0" err="1"/>
              <a:t>Autoscaler</a:t>
            </a:r>
            <a:endParaRPr lang="en-US" altLang="ko-KR" dirty="0"/>
          </a:p>
          <a:p>
            <a:pPr lvl="1"/>
            <a:r>
              <a:rPr lang="ko-KR" altLang="en-US" dirty="0"/>
              <a:t>사용자가 요청한 </a:t>
            </a:r>
            <a:r>
              <a:rPr lang="en-US" altLang="ko-KR" dirty="0"/>
              <a:t>Pod</a:t>
            </a:r>
            <a:r>
              <a:rPr lang="ko-KR" altLang="en-US" dirty="0"/>
              <a:t>의 자원보다 현재 </a:t>
            </a:r>
            <a:r>
              <a:rPr lang="en-US" altLang="ko-KR" dirty="0"/>
              <a:t>Cluster</a:t>
            </a:r>
            <a:r>
              <a:rPr lang="ko-KR" altLang="en-US" dirty="0"/>
              <a:t>의 자원이 부족한 경우 노드 증가</a:t>
            </a:r>
            <a:endParaRPr lang="en-US" altLang="ko-KR" dirty="0"/>
          </a:p>
          <a:p>
            <a:pPr lvl="1"/>
            <a:r>
              <a:rPr lang="ko-KR" altLang="en-US" dirty="0"/>
              <a:t>일정 시간 동안 특정 노드의 사용률이 저조한 경우 해당 노드 감소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수직 스케일링</a:t>
            </a:r>
            <a:endParaRPr lang="en-US" altLang="ko-KR" dirty="0"/>
          </a:p>
          <a:p>
            <a:pPr lvl="1"/>
            <a:r>
              <a:rPr lang="ko-KR" altLang="en-US" dirty="0"/>
              <a:t>단일 </a:t>
            </a:r>
            <a:r>
              <a:rPr lang="en-US" altLang="ko-KR" dirty="0"/>
              <a:t>Pod</a:t>
            </a:r>
            <a:r>
              <a:rPr lang="ko-KR" altLang="en-US" dirty="0"/>
              <a:t>의 리소스 할당량을 조정해 수직적으로 확장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수평 스케일링</a:t>
            </a:r>
            <a:endParaRPr lang="en-US" altLang="ko-KR" dirty="0"/>
          </a:p>
          <a:p>
            <a:pPr lvl="1"/>
            <a:r>
              <a:rPr lang="ko-KR" altLang="en-US" dirty="0"/>
              <a:t>애플리케이션의 처리능력 향상을 위해 </a:t>
            </a:r>
            <a:r>
              <a:rPr lang="en-US" altLang="ko-KR" dirty="0"/>
              <a:t>Pod</a:t>
            </a:r>
            <a:r>
              <a:rPr lang="ko-KR" altLang="en-US" dirty="0"/>
              <a:t>의 수를 조정해 수평적으로 확장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3022-66FF-4878-AC0F-11593156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Vertical/Horizontal Scaling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CF78-E97C-41B4-BA6A-7519937B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Vertical Pod </a:t>
            </a:r>
            <a:r>
              <a:rPr lang="en-US" altLang="ko-KR" dirty="0" err="1"/>
              <a:t>Autoscaler</a:t>
            </a:r>
            <a:endParaRPr lang="en-US" altLang="ko-KR" dirty="0"/>
          </a:p>
          <a:p>
            <a:pPr lvl="1"/>
            <a:r>
              <a:rPr lang="ko-KR" altLang="en-US" dirty="0"/>
              <a:t>다음 과정을 통해 </a:t>
            </a:r>
            <a:r>
              <a:rPr lang="en-US" altLang="ko-KR" dirty="0"/>
              <a:t>Pod</a:t>
            </a:r>
            <a:r>
              <a:rPr lang="ko-KR" altLang="en-US" dirty="0"/>
              <a:t>의 리소스 사용량에 맞게 리소스 요청을 조절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VPA</a:t>
            </a:r>
            <a:r>
              <a:rPr lang="ko-KR" altLang="en-US" dirty="0"/>
              <a:t>를 통해 조정할 리소스의 최소</a:t>
            </a:r>
            <a:r>
              <a:rPr lang="en-US" altLang="ko-KR" dirty="0"/>
              <a:t>, </a:t>
            </a:r>
            <a:r>
              <a:rPr lang="ko-KR" altLang="en-US" dirty="0"/>
              <a:t>최대 크기를 지정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VPA recommender</a:t>
            </a:r>
            <a:r>
              <a:rPr lang="ko-KR" altLang="en-US" dirty="0"/>
              <a:t>가 </a:t>
            </a:r>
            <a:r>
              <a:rPr lang="en-US" altLang="ko-KR" dirty="0"/>
              <a:t>Pod</a:t>
            </a:r>
            <a:r>
              <a:rPr lang="ko-KR" altLang="en-US" dirty="0"/>
              <a:t>의 과거와 현재의 리소스 사용량 비교하여 적정 리소스 크기 추천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VPA updater</a:t>
            </a:r>
            <a:r>
              <a:rPr lang="ko-KR" altLang="en-US" dirty="0"/>
              <a:t>가 현재 </a:t>
            </a:r>
            <a:r>
              <a:rPr lang="en-US" altLang="ko-KR" dirty="0"/>
              <a:t>Pod</a:t>
            </a:r>
            <a:r>
              <a:rPr lang="ko-KR" altLang="en-US" dirty="0"/>
              <a:t>의 리소스가 위에서 추천한 리소스 범위에 있는지 체크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리소스 범위 밖에 존재할 경우 </a:t>
            </a:r>
            <a:r>
              <a:rPr lang="en-US" altLang="ko-KR" dirty="0"/>
              <a:t>Pod</a:t>
            </a:r>
            <a:r>
              <a:rPr lang="ko-KR" altLang="en-US" dirty="0"/>
              <a:t>의 리소스 요청을 수정하여 재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Horizontal Pod </a:t>
            </a:r>
            <a:r>
              <a:rPr lang="en-US" altLang="ko-KR" dirty="0" err="1"/>
              <a:t>Autoscaler</a:t>
            </a:r>
            <a:endParaRPr lang="en-US" altLang="ko-KR" dirty="0"/>
          </a:p>
          <a:p>
            <a:pPr lvl="1"/>
            <a:r>
              <a:rPr lang="ko-KR" altLang="en-US" dirty="0"/>
              <a:t>다음 과정을 통해 </a:t>
            </a:r>
            <a:r>
              <a:rPr lang="en-US" altLang="ko-KR" dirty="0"/>
              <a:t>Pod</a:t>
            </a:r>
            <a:r>
              <a:rPr lang="ko-KR" altLang="en-US" dirty="0"/>
              <a:t>의 리소스 사용량에 맞게 </a:t>
            </a:r>
            <a:r>
              <a:rPr lang="en-US" altLang="ko-KR" dirty="0"/>
              <a:t>Pod</a:t>
            </a:r>
            <a:r>
              <a:rPr lang="ko-KR" altLang="en-US" dirty="0"/>
              <a:t> 수를 조절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HPA</a:t>
            </a:r>
            <a:r>
              <a:rPr lang="ko-KR" altLang="en-US" dirty="0"/>
              <a:t>를 통해 조정할 리소스의 종류</a:t>
            </a:r>
            <a:r>
              <a:rPr lang="en-US" altLang="ko-KR" dirty="0"/>
              <a:t>, </a:t>
            </a:r>
            <a:r>
              <a:rPr lang="ko-KR" altLang="en-US" dirty="0" err="1"/>
              <a:t>메트릭</a:t>
            </a:r>
            <a:r>
              <a:rPr lang="ko-KR" altLang="en-US" dirty="0"/>
              <a:t> 값을 지정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원하는 </a:t>
            </a:r>
            <a:r>
              <a:rPr lang="ko-KR" altLang="en-US" dirty="0" err="1"/>
              <a:t>메트릭</a:t>
            </a:r>
            <a:r>
              <a:rPr lang="ko-KR" altLang="en-US" dirty="0"/>
              <a:t> 값과 현재 </a:t>
            </a:r>
            <a:r>
              <a:rPr lang="ko-KR" altLang="en-US" dirty="0" err="1"/>
              <a:t>메트릭</a:t>
            </a:r>
            <a:r>
              <a:rPr lang="ko-KR" altLang="en-US" dirty="0"/>
              <a:t> 값의 비율을 계산하여 </a:t>
            </a:r>
            <a:r>
              <a:rPr lang="en-US" altLang="ko-KR" dirty="0"/>
              <a:t>Replica</a:t>
            </a:r>
            <a:r>
              <a:rPr lang="ko-KR" altLang="en-US" dirty="0"/>
              <a:t> 수를 계산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계산된 </a:t>
            </a:r>
            <a:r>
              <a:rPr lang="en-US" altLang="ko-KR" dirty="0"/>
              <a:t>Replica</a:t>
            </a:r>
            <a:r>
              <a:rPr lang="ko-KR" altLang="en-US" dirty="0"/>
              <a:t> 수에 따라 </a:t>
            </a:r>
            <a:r>
              <a:rPr lang="en-US" altLang="ko-KR" dirty="0"/>
              <a:t>Pod</a:t>
            </a:r>
            <a:r>
              <a:rPr lang="ko-KR" altLang="en-US" dirty="0"/>
              <a:t>를 새로 생성 혹은 삭제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6D79-AFCD-4F8B-A094-A715E4C4C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784BB3-12EF-4E5F-B21D-945F6E0BF1FC}"/>
                  </a:ext>
                </a:extLst>
              </p:cNvPr>
              <p:cNvSpPr txBox="1"/>
              <p:nvPr/>
            </p:nvSpPr>
            <p:spPr>
              <a:xfrm>
                <a:off x="1588655" y="5613506"/>
                <a:ext cx="6138475" cy="5598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𝑑𝑒𝑠𝑖𝑟𝑒𝑑𝑅𝑒𝑝𝑙𝑖𝑐𝑎𝑠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𝑐𝑒𝑖𝑙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𝑐𝑢𝑟𝑟𝑒𝑛𝑡𝑅𝑒𝑝𝑙𝑖𝑐𝑎𝑠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𝑐𝑢𝑟𝑟𝑒𝑛𝑡𝑀𝑒𝑡𝑟𝑖𝑐𝑉𝑎𝑙𝑢𝑒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𝑑𝑒𝑠𝑖𝑟𝑒𝑑𝑀𝑒𝑡𝑟𝑖𝑐𝑉𝑎𝑙𝑢𝑒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784BB3-12EF-4E5F-B21D-945F6E0B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5" y="5613506"/>
                <a:ext cx="6138475" cy="55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Cluster Networking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1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8F20-0530-4931-A6B7-2B38538F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Network Model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FC8A-B2B1-40EE-A924-AF3A0DA1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클러스터에 존재하는 </a:t>
            </a:r>
            <a:r>
              <a:rPr lang="en-US" altLang="ko-KR" dirty="0"/>
              <a:t>Pod</a:t>
            </a:r>
            <a:r>
              <a:rPr lang="ko-KR" altLang="en-US" dirty="0"/>
              <a:t>들은 클러스터 범위에서 서로 중복되지 않는 </a:t>
            </a:r>
            <a:r>
              <a:rPr lang="en-US" altLang="ko-KR" dirty="0"/>
              <a:t>IP </a:t>
            </a:r>
            <a:r>
              <a:rPr lang="ko-KR" altLang="en-US" dirty="0"/>
              <a:t>주소를 할당</a:t>
            </a:r>
            <a:endParaRPr lang="en-US" altLang="ko-KR" dirty="0"/>
          </a:p>
          <a:p>
            <a:pPr lvl="1"/>
            <a:r>
              <a:rPr lang="ko-KR" altLang="en-US" dirty="0"/>
              <a:t>명시적으로 </a:t>
            </a:r>
            <a:r>
              <a:rPr lang="en-US" altLang="ko-KR" dirty="0"/>
              <a:t>Pod</a:t>
            </a:r>
            <a:r>
              <a:rPr lang="ko-KR" altLang="en-US" dirty="0"/>
              <a:t>간의 링크를 생성하거나 포트를 매핑하는 일이 거의 없음</a:t>
            </a:r>
            <a:endParaRPr lang="en-US" altLang="ko-KR" dirty="0"/>
          </a:p>
          <a:p>
            <a:pPr lvl="1"/>
            <a:r>
              <a:rPr lang="ko-KR" altLang="en-US" dirty="0"/>
              <a:t>다양한 관점에서 </a:t>
            </a:r>
            <a:r>
              <a:rPr lang="en-US" altLang="ko-KR" dirty="0"/>
              <a:t>Pod</a:t>
            </a:r>
            <a:r>
              <a:rPr lang="ko-KR" altLang="en-US" dirty="0"/>
              <a:t>를 하나의 </a:t>
            </a:r>
            <a:r>
              <a:rPr lang="en-US" altLang="ko-KR" dirty="0"/>
              <a:t>VM</a:t>
            </a:r>
            <a:r>
              <a:rPr lang="ko-KR" altLang="en-US" dirty="0"/>
              <a:t>이나 물리적 호스트로 바라볼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Kubernetes</a:t>
            </a:r>
            <a:r>
              <a:rPr lang="ko-KR" altLang="en-US" dirty="0"/>
              <a:t>는 네트워킹 구현에 대해서 다음과 같은 몇 가지 기초적 요구를 가짐</a:t>
            </a: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는 다른 </a:t>
            </a:r>
            <a:r>
              <a:rPr lang="en-US" altLang="ko-KR" dirty="0"/>
              <a:t>Node</a:t>
            </a:r>
            <a:r>
              <a:rPr lang="ko-KR" altLang="en-US" dirty="0"/>
              <a:t>에 있는 </a:t>
            </a:r>
            <a:r>
              <a:rPr lang="en-US" altLang="ko-KR" dirty="0"/>
              <a:t>Pod</a:t>
            </a:r>
            <a:r>
              <a:rPr lang="ko-KR" altLang="en-US" dirty="0"/>
              <a:t>들과 </a:t>
            </a:r>
            <a:r>
              <a:rPr lang="en-US" altLang="ko-KR" dirty="0"/>
              <a:t>NAT </a:t>
            </a:r>
            <a:r>
              <a:rPr lang="ko-KR" altLang="en-US" dirty="0"/>
              <a:t>없이도 통신 가능</a:t>
            </a:r>
            <a:endParaRPr lang="en-US" altLang="ko-KR" dirty="0"/>
          </a:p>
          <a:p>
            <a:pPr lvl="1"/>
            <a:r>
              <a:rPr lang="en-US" altLang="ko-KR" dirty="0" err="1"/>
              <a:t>kubelet</a:t>
            </a:r>
            <a:r>
              <a:rPr lang="ko-KR" altLang="en-US" dirty="0"/>
              <a:t>과 같이 </a:t>
            </a:r>
            <a:r>
              <a:rPr lang="en-US" altLang="ko-KR" dirty="0"/>
              <a:t>Node</a:t>
            </a:r>
            <a:r>
              <a:rPr lang="ko-KR" altLang="en-US" dirty="0"/>
              <a:t>에 존재하는 에이전트 들은 해당 </a:t>
            </a:r>
            <a:r>
              <a:rPr lang="en-US" altLang="ko-KR" dirty="0"/>
              <a:t>Node</a:t>
            </a:r>
            <a:r>
              <a:rPr lang="ko-KR" altLang="en-US" dirty="0"/>
              <a:t>에 있는 </a:t>
            </a:r>
            <a:r>
              <a:rPr lang="en-US" altLang="ko-KR" dirty="0"/>
              <a:t>Pod</a:t>
            </a:r>
            <a:r>
              <a:rPr lang="ko-KR" altLang="en-US" dirty="0"/>
              <a:t>들과 통신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Kubernetes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Pod</a:t>
            </a:r>
            <a:r>
              <a:rPr lang="ko-KR" altLang="en-US" dirty="0"/>
              <a:t>의 범위에서 존재하는 </a:t>
            </a:r>
            <a:r>
              <a:rPr lang="en-US" altLang="ko-KR" dirty="0"/>
              <a:t>"IP-per-pod" </a:t>
            </a:r>
            <a:r>
              <a:rPr lang="ko-KR" altLang="en-US" dirty="0"/>
              <a:t>모델을 가짐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Pod</a:t>
            </a:r>
            <a:r>
              <a:rPr lang="ko-KR" altLang="en-US" dirty="0"/>
              <a:t>안에 존재하는 컨테이너들은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MAC </a:t>
            </a:r>
            <a:r>
              <a:rPr lang="ko-KR" altLang="en-US" dirty="0"/>
              <a:t>주소 등의 네트워크 네임스페이스를 공유</a:t>
            </a:r>
            <a:endParaRPr lang="en-US" altLang="ko-KR" dirty="0"/>
          </a:p>
          <a:p>
            <a:pPr lvl="1"/>
            <a:r>
              <a:rPr lang="ko-KR" altLang="en-US" dirty="0"/>
              <a:t>따라서 각 컨테이너 끼리 </a:t>
            </a:r>
            <a:r>
              <a:rPr lang="en-US" altLang="ko-KR" dirty="0"/>
              <a:t>Localhost</a:t>
            </a:r>
            <a:r>
              <a:rPr lang="ko-KR" altLang="en-US" dirty="0"/>
              <a:t>에서 포트를 통해 통신 가능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21D-1B44-4A42-BBFE-FF2B64F4E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5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0872-20D6-44D4-A348-EBB42FC8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ko-KR" altLang="en-US" dirty="0"/>
              <a:t>클러스터 내에서 해결해야 할 </a:t>
            </a:r>
            <a:r>
              <a:rPr lang="en-US" altLang="ko-KR" dirty="0"/>
              <a:t>4</a:t>
            </a:r>
            <a:r>
              <a:rPr lang="ko-KR" altLang="en-US" dirty="0"/>
              <a:t>가지의 네트워킹 범위가 존재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한 </a:t>
            </a:r>
            <a:r>
              <a:rPr lang="en-US" altLang="ko-KR" dirty="0"/>
              <a:t>Pod</a:t>
            </a:r>
            <a:r>
              <a:rPr lang="ko-KR" altLang="en-US" dirty="0"/>
              <a:t>내에서 </a:t>
            </a:r>
            <a:r>
              <a:rPr lang="en-US" altLang="ko-KR" dirty="0"/>
              <a:t>Container-to-Container</a:t>
            </a:r>
            <a:r>
              <a:rPr lang="ko-KR" altLang="en-US" dirty="0"/>
              <a:t> 통신 </a:t>
            </a:r>
            <a:r>
              <a:rPr lang="en-US" altLang="ko-KR" dirty="0"/>
              <a:t>: Pod </a:t>
            </a:r>
            <a:r>
              <a:rPr lang="ko-KR" altLang="en-US" dirty="0"/>
              <a:t>내에서 네트워크를 공유하여 </a:t>
            </a:r>
            <a:r>
              <a:rPr lang="en-US" altLang="ko-KR" dirty="0"/>
              <a:t>Localhost</a:t>
            </a:r>
            <a:r>
              <a:rPr lang="ko-KR" altLang="en-US" dirty="0"/>
              <a:t>로 해결 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Pod-to-Pod</a:t>
            </a:r>
            <a:r>
              <a:rPr lang="ko-KR" altLang="en-US" dirty="0"/>
              <a:t> 통신 </a:t>
            </a:r>
            <a:r>
              <a:rPr lang="en-US" altLang="ko-KR" dirty="0"/>
              <a:t>: CNI</a:t>
            </a:r>
            <a:r>
              <a:rPr lang="ko-KR" altLang="en-US" dirty="0"/>
              <a:t>를 통해 해결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Pod-to-Service </a:t>
            </a:r>
            <a:r>
              <a:rPr lang="ko-KR" altLang="en-US" dirty="0"/>
              <a:t>통신 </a:t>
            </a:r>
            <a:r>
              <a:rPr lang="en-US" altLang="ko-KR" dirty="0"/>
              <a:t>: Service</a:t>
            </a:r>
            <a:r>
              <a:rPr lang="ko-KR" altLang="en-US" dirty="0"/>
              <a:t>를 통해 해결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External-to-Service </a:t>
            </a:r>
            <a:r>
              <a:rPr lang="ko-KR" altLang="en-US" dirty="0"/>
              <a:t>통신 </a:t>
            </a:r>
            <a:r>
              <a:rPr lang="en-US" altLang="ko-KR" dirty="0"/>
              <a:t>: Service</a:t>
            </a:r>
            <a:r>
              <a:rPr lang="ko-KR" altLang="en-US" dirty="0"/>
              <a:t>를 통해 해결</a:t>
            </a:r>
            <a:endParaRPr lang="en-US" altLang="ko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2CFA7-B83F-47E5-AA6C-9FD1AF08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Network Model (2/2)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488F-FF25-43E7-9EB1-36B9EEE29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48</a:t>
            </a:fld>
            <a:endParaRPr lang="ko-KR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37E154-05E1-4788-A4E9-661C24080E80}"/>
              </a:ext>
            </a:extLst>
          </p:cNvPr>
          <p:cNvGrpSpPr/>
          <p:nvPr/>
        </p:nvGrpSpPr>
        <p:grpSpPr>
          <a:xfrm>
            <a:off x="3113616" y="3754587"/>
            <a:ext cx="5964767" cy="2498431"/>
            <a:chOff x="1365421" y="3287721"/>
            <a:chExt cx="6547824" cy="274265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924818-AF23-4D1E-94BA-4F853BA02616}"/>
                </a:ext>
              </a:extLst>
            </p:cNvPr>
            <p:cNvGrpSpPr/>
            <p:nvPr/>
          </p:nvGrpSpPr>
          <p:grpSpPr>
            <a:xfrm>
              <a:off x="1365421" y="3287721"/>
              <a:ext cx="6547824" cy="2312388"/>
              <a:chOff x="1790294" y="3204594"/>
              <a:chExt cx="6547824" cy="231238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131621A-E0D3-4BFC-A268-4059CEDD0F66}"/>
                  </a:ext>
                </a:extLst>
              </p:cNvPr>
              <p:cNvSpPr/>
              <p:nvPr/>
            </p:nvSpPr>
            <p:spPr>
              <a:xfrm>
                <a:off x="1790294" y="4043493"/>
                <a:ext cx="3269346" cy="1473489"/>
              </a:xfrm>
              <a:prstGeom prst="roundRect">
                <a:avLst>
                  <a:gd name="adj" fmla="val 10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C587640-0049-4EDB-B740-57E3991E133D}"/>
                  </a:ext>
                </a:extLst>
              </p:cNvPr>
              <p:cNvSpPr/>
              <p:nvPr/>
            </p:nvSpPr>
            <p:spPr>
              <a:xfrm>
                <a:off x="5560182" y="3204594"/>
                <a:ext cx="1572180" cy="2312388"/>
              </a:xfrm>
              <a:prstGeom prst="roundRect">
                <a:avLst>
                  <a:gd name="adj" fmla="val 10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2B8348F-7893-4DDA-A86D-7002C4BDD670}"/>
                  </a:ext>
                </a:extLst>
              </p:cNvPr>
              <p:cNvSpPr/>
              <p:nvPr/>
            </p:nvSpPr>
            <p:spPr>
              <a:xfrm>
                <a:off x="1870745" y="4500110"/>
                <a:ext cx="3106724" cy="922789"/>
              </a:xfrm>
              <a:prstGeom prst="roundRect">
                <a:avLst>
                  <a:gd name="adj" fmla="val 1030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94A223F-CCB7-4663-9C22-7657D8A953B2}"/>
                  </a:ext>
                </a:extLst>
              </p:cNvPr>
              <p:cNvSpPr/>
              <p:nvPr/>
            </p:nvSpPr>
            <p:spPr>
              <a:xfrm>
                <a:off x="1954635" y="4919560"/>
                <a:ext cx="1216404" cy="4026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604BC9-2C03-40C2-BAD8-8C8947B9173C}"/>
                  </a:ext>
                </a:extLst>
              </p:cNvPr>
              <p:cNvSpPr/>
              <p:nvPr/>
            </p:nvSpPr>
            <p:spPr>
              <a:xfrm>
                <a:off x="3677175" y="4919560"/>
                <a:ext cx="1216404" cy="4026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E711C1-9272-4E38-B366-A87AED1952AC}"/>
                  </a:ext>
                </a:extLst>
              </p:cNvPr>
              <p:cNvSpPr/>
              <p:nvPr/>
            </p:nvSpPr>
            <p:spPr>
              <a:xfrm>
                <a:off x="5655899" y="4500110"/>
                <a:ext cx="1380745" cy="922789"/>
              </a:xfrm>
              <a:prstGeom prst="roundRect">
                <a:avLst>
                  <a:gd name="adj" fmla="val 1030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27E9BA8-85E0-44DE-93A9-F668E1FACE9E}"/>
                  </a:ext>
                </a:extLst>
              </p:cNvPr>
              <p:cNvSpPr/>
              <p:nvPr/>
            </p:nvSpPr>
            <p:spPr>
              <a:xfrm>
                <a:off x="5738069" y="4919560"/>
                <a:ext cx="1216404" cy="4026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194F007-6955-448F-9109-340F7575235C}"/>
                  </a:ext>
                </a:extLst>
              </p:cNvPr>
              <p:cNvSpPr/>
              <p:nvPr/>
            </p:nvSpPr>
            <p:spPr>
              <a:xfrm>
                <a:off x="5655899" y="3665697"/>
                <a:ext cx="1380745" cy="504508"/>
              </a:xfrm>
              <a:prstGeom prst="roundRect">
                <a:avLst>
                  <a:gd name="adj" fmla="val 1030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</a:t>
                </a:r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5C4F55-07E7-460A-9197-2A4F2B369484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3171039" y="5120896"/>
                <a:ext cx="50613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07F8515-32EC-4A95-B9E1-A3C8E0A14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7469" y="5084950"/>
                <a:ext cx="678430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1909E0E7-A295-4FF3-835D-75F333CE6631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 flipV="1">
                <a:off x="4977469" y="3917951"/>
                <a:ext cx="678430" cy="1043554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FD824A1-27FA-4450-8752-62F9B932229B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>
                <a:off x="6346272" y="4170205"/>
                <a:ext cx="0" cy="3299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Graphic 23" descr="User">
                <a:extLst>
                  <a:ext uri="{FF2B5EF4-FFF2-40B4-BE49-F238E27FC236}">
                    <a16:creationId xmlns:a16="http://schemas.microsoft.com/office/drawing/2014/main" id="{5D9CDC27-B327-46C4-BA7E-7BD1DB71F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23718" y="440783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C43852B4-FF35-4972-B8EF-100F9C84E4AD}"/>
                  </a:ext>
                </a:extLst>
              </p:cNvPr>
              <p:cNvCxnSpPr>
                <a:stCxn id="24" idx="0"/>
                <a:endCxn id="10" idx="3"/>
              </p:cNvCxnSpPr>
              <p:nvPr/>
            </p:nvCxnSpPr>
            <p:spPr>
              <a:xfrm rot="16200000" flipV="1">
                <a:off x="7213841" y="3740754"/>
                <a:ext cx="489880" cy="844274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F1D88E-68A5-43D6-9073-5704A9D1A281}"/>
                  </a:ext>
                </a:extLst>
              </p:cNvPr>
              <p:cNvSpPr txBox="1"/>
              <p:nvPr/>
            </p:nvSpPr>
            <p:spPr>
              <a:xfrm>
                <a:off x="7428461" y="5147650"/>
                <a:ext cx="894650" cy="343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D66C5EB-017F-48F1-A619-16EA26AF788F}"/>
                  </a:ext>
                </a:extLst>
              </p:cNvPr>
              <p:cNvSpPr txBox="1"/>
              <p:nvPr/>
            </p:nvSpPr>
            <p:spPr>
              <a:xfrm>
                <a:off x="3171039" y="5081119"/>
                <a:ext cx="492313" cy="34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0B1EC2-048E-4E8D-9625-58DCD35ABABA}"/>
                  </a:ext>
                </a:extLst>
              </p:cNvPr>
              <p:cNvSpPr txBox="1"/>
              <p:nvPr/>
            </p:nvSpPr>
            <p:spPr>
              <a:xfrm>
                <a:off x="5057919" y="5050637"/>
                <a:ext cx="515808" cy="34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554F9A-2EE5-4E70-A667-2A3A3FD6498E}"/>
                  </a:ext>
                </a:extLst>
              </p:cNvPr>
              <p:cNvSpPr txBox="1"/>
              <p:nvPr/>
            </p:nvSpPr>
            <p:spPr>
              <a:xfrm>
                <a:off x="5154397" y="3580822"/>
                <a:ext cx="482177" cy="3434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4E75A0-272D-4923-B83E-CDF82057F34A}"/>
                  </a:ext>
                </a:extLst>
              </p:cNvPr>
              <p:cNvSpPr txBox="1"/>
              <p:nvPr/>
            </p:nvSpPr>
            <p:spPr>
              <a:xfrm>
                <a:off x="7127228" y="3571287"/>
                <a:ext cx="748557" cy="34342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C597C2-8CC3-4B4E-8DA9-6A54EBAF573B}"/>
                </a:ext>
              </a:extLst>
            </p:cNvPr>
            <p:cNvSpPr txBox="1"/>
            <p:nvPr/>
          </p:nvSpPr>
          <p:spPr>
            <a:xfrm>
              <a:off x="3708250" y="5718171"/>
              <a:ext cx="1834505" cy="31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&lt;Cluster Networking&gt;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2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CNI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830560-4BCE-4AA1-8DEA-C02C42F1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 Network Interface</a:t>
            </a:r>
          </a:p>
          <a:p>
            <a:pPr lvl="1"/>
            <a:r>
              <a:rPr lang="ko-KR" altLang="en-US" dirty="0"/>
              <a:t>컨테이너 간의 네트워킹을 제어할 수 있는 플러그인을 만들기 위한 표준</a:t>
            </a:r>
            <a:endParaRPr lang="en-US" altLang="ko-KR" dirty="0"/>
          </a:p>
          <a:p>
            <a:pPr lvl="1"/>
            <a:r>
              <a:rPr lang="ko-KR" altLang="en-US" dirty="0"/>
              <a:t>해당 표준을 기반으로 여러 </a:t>
            </a:r>
            <a:r>
              <a:rPr lang="en-US" altLang="ko-KR" dirty="0"/>
              <a:t>3rd-party</a:t>
            </a:r>
            <a:r>
              <a:rPr lang="ko-KR" altLang="en-US" dirty="0"/>
              <a:t> </a:t>
            </a:r>
            <a:r>
              <a:rPr lang="en-US" altLang="ko-KR" dirty="0"/>
              <a:t>CNI </a:t>
            </a:r>
            <a:r>
              <a:rPr lang="ko-KR" altLang="en-US" dirty="0"/>
              <a:t>플러그인이 개발됨</a:t>
            </a:r>
            <a:endParaRPr lang="en-US" altLang="ko-KR" dirty="0"/>
          </a:p>
          <a:p>
            <a:pPr lvl="1"/>
            <a:r>
              <a:rPr lang="en-US" altLang="ko-KR" dirty="0"/>
              <a:t>e.g. Flannel, Calico, </a:t>
            </a:r>
            <a:r>
              <a:rPr lang="en-US" altLang="ko-KR" dirty="0" err="1"/>
              <a:t>Weavenet</a:t>
            </a:r>
            <a:r>
              <a:rPr lang="en-US" altLang="ko-KR" dirty="0"/>
              <a:t>, etc.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Pod</a:t>
            </a:r>
            <a:r>
              <a:rPr lang="ko-KR" altLang="en-US" dirty="0"/>
              <a:t> 위의 가상 오버레이 네트워크를 생성하여 </a:t>
            </a:r>
            <a:r>
              <a:rPr lang="en-US" altLang="ko-KR" dirty="0"/>
              <a:t>Pod </a:t>
            </a:r>
            <a:r>
              <a:rPr lang="ko-KR" altLang="en-US" dirty="0"/>
              <a:t>간의 네트워킹을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플러그인에 따라 작동하는 </a:t>
            </a:r>
            <a:r>
              <a:rPr lang="en-US" altLang="ko-KR" dirty="0"/>
              <a:t>Layer,</a:t>
            </a:r>
            <a:r>
              <a:rPr lang="ko-KR" altLang="en-US" dirty="0"/>
              <a:t> </a:t>
            </a:r>
            <a:r>
              <a:rPr lang="en-US" altLang="ko-KR" dirty="0"/>
              <a:t>Multicasting</a:t>
            </a:r>
            <a:r>
              <a:rPr lang="ko-KR" altLang="en-US" dirty="0"/>
              <a:t> 지원여부 등이 상이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49</a:t>
            </a:fld>
            <a:endParaRPr lang="ko-KR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8E5F39-53D8-4BC6-B1AD-223E0FE1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6594"/>
              </p:ext>
            </p:extLst>
          </p:nvPr>
        </p:nvGraphicFramePr>
        <p:xfrm>
          <a:off x="1055907" y="3917951"/>
          <a:ext cx="5902323" cy="213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41">
                  <a:extLst>
                    <a:ext uri="{9D8B030D-6E8A-4147-A177-3AD203B41FA5}">
                      <a16:colId xmlns:a16="http://schemas.microsoft.com/office/drawing/2014/main" val="1450542720"/>
                    </a:ext>
                  </a:extLst>
                </a:gridCol>
                <a:gridCol w="1967441">
                  <a:extLst>
                    <a:ext uri="{9D8B030D-6E8A-4147-A177-3AD203B41FA5}">
                      <a16:colId xmlns:a16="http://schemas.microsoft.com/office/drawing/2014/main" val="3121715749"/>
                    </a:ext>
                  </a:extLst>
                </a:gridCol>
                <a:gridCol w="1967441">
                  <a:extLst>
                    <a:ext uri="{9D8B030D-6E8A-4147-A177-3AD203B41FA5}">
                      <a16:colId xmlns:a16="http://schemas.microsoft.com/office/drawing/2014/main" val="3839704836"/>
                    </a:ext>
                  </a:extLst>
                </a:gridCol>
              </a:tblGrid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CNI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 Layer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Multicasting Support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734703242"/>
                  </a:ext>
                </a:extLst>
              </a:tr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Flannel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 or 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3155360777"/>
                  </a:ext>
                </a:extLst>
              </a:tr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Calico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1091589991"/>
                  </a:ext>
                </a:extLst>
              </a:tr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</a:t>
                      </a:r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-Router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3192740736"/>
                  </a:ext>
                </a:extLst>
              </a:tr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Weavenet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801585902"/>
                  </a:ext>
                </a:extLst>
              </a:tr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Antrea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3749230089"/>
                  </a:ext>
                </a:extLst>
              </a:tr>
              <a:tr h="305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401" marR="66401" marT="33200" marB="33200"/>
                </a:tc>
                <a:extLst>
                  <a:ext uri="{0D108BD9-81ED-4DB2-BD59-A6C34878D82A}">
                    <a16:rowId xmlns:a16="http://schemas.microsoft.com/office/drawing/2014/main" val="267957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4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96AA-3CE1-043A-0FD4-44E66944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애플리케이션을 느슨히 결합된 서비스의 모임으로 </a:t>
            </a:r>
            <a:r>
              <a:rPr lang="ko-KR" altLang="en-US" dirty="0" err="1"/>
              <a:t>구조화하는</a:t>
            </a:r>
            <a:r>
              <a:rPr lang="ko-KR" altLang="en-US" dirty="0"/>
              <a:t> 소프트웨어 개발 기법</a:t>
            </a:r>
            <a:endParaRPr lang="en-US" altLang="ko-KR" dirty="0"/>
          </a:p>
          <a:p>
            <a:pPr lvl="1"/>
            <a:r>
              <a:rPr lang="en-US" altLang="ko-KR" dirty="0"/>
              <a:t>Monolithic Architecture</a:t>
            </a:r>
            <a:r>
              <a:rPr lang="ko-KR" altLang="en-US" dirty="0"/>
              <a:t>의 단점을 극복하기 위한 방법으로 많이 사용</a:t>
            </a:r>
            <a:endParaRPr lang="en-US" altLang="ko-KR" dirty="0"/>
          </a:p>
          <a:p>
            <a:pPr lvl="1"/>
            <a:r>
              <a:rPr lang="ko-KR" altLang="en-US" dirty="0"/>
              <a:t>각 서비스는 </a:t>
            </a:r>
            <a:r>
              <a:rPr lang="en-US" altLang="ko-KR" dirty="0"/>
              <a:t>API</a:t>
            </a:r>
            <a:r>
              <a:rPr lang="ko-KR" altLang="en-US" dirty="0"/>
              <a:t>를 통해 상호 통신이 가능하며</a:t>
            </a:r>
            <a:r>
              <a:rPr lang="en-US" altLang="ko-KR" dirty="0"/>
              <a:t>, </a:t>
            </a:r>
            <a:r>
              <a:rPr lang="ko-KR" altLang="en-US" dirty="0"/>
              <a:t>이를 통해 전체 서비스를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독립적인 서비스로 배포가 빠르고 가벼움</a:t>
            </a:r>
            <a:endParaRPr lang="en-US" altLang="ko-KR" dirty="0"/>
          </a:p>
          <a:p>
            <a:pPr lvl="1"/>
            <a:r>
              <a:rPr lang="ko-KR" altLang="en-US" dirty="0"/>
              <a:t>서비스 개별로 배포가 가능하여 전체 서비스 중단이 없음</a:t>
            </a:r>
            <a:endParaRPr lang="en-US" altLang="ko-KR" dirty="0"/>
          </a:p>
          <a:p>
            <a:pPr lvl="1"/>
            <a:r>
              <a:rPr lang="ko-KR" altLang="en-US" dirty="0"/>
              <a:t>하나의 서비스 장애 시</a:t>
            </a:r>
            <a:r>
              <a:rPr lang="en-US" altLang="ko-KR" dirty="0"/>
              <a:t>, </a:t>
            </a:r>
            <a:r>
              <a:rPr lang="ko-KR" altLang="en-US" dirty="0"/>
              <a:t>전체 서비스로 확장될 가능성이 적음</a:t>
            </a:r>
            <a:endParaRPr lang="en-US" altLang="ko-KR" dirty="0"/>
          </a:p>
          <a:p>
            <a:pPr lvl="1"/>
            <a:r>
              <a:rPr lang="ko-KR" altLang="en-US" dirty="0"/>
              <a:t>기능별로 가장 적합한 기술 선택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서비스 간 호출 시 </a:t>
            </a:r>
            <a:r>
              <a:rPr lang="en-US" altLang="ko-KR" dirty="0"/>
              <a:t>API</a:t>
            </a:r>
            <a:r>
              <a:rPr lang="ko-KR" altLang="en-US" dirty="0"/>
              <a:t>사용으로 인한 </a:t>
            </a:r>
            <a:r>
              <a:rPr lang="en-US" altLang="ko-KR" dirty="0"/>
              <a:t>Latency</a:t>
            </a:r>
            <a:r>
              <a:rPr lang="ko-KR" altLang="en-US" dirty="0"/>
              <a:t>가 증가</a:t>
            </a:r>
            <a:endParaRPr lang="en-US" altLang="ko-KR" dirty="0"/>
          </a:p>
          <a:p>
            <a:pPr lvl="1"/>
            <a:r>
              <a:rPr lang="ko-KR" altLang="en-US" dirty="0"/>
              <a:t>서비스가 분산되어 있어</a:t>
            </a:r>
            <a:r>
              <a:rPr lang="en-US" altLang="ko-KR" dirty="0"/>
              <a:t>, </a:t>
            </a:r>
            <a:r>
              <a:rPr lang="ko-KR" altLang="en-US" dirty="0"/>
              <a:t>데이터 조회</a:t>
            </a:r>
            <a:r>
              <a:rPr lang="en-US" altLang="ko-KR" dirty="0"/>
              <a:t>, </a:t>
            </a:r>
            <a:r>
              <a:rPr lang="ko-KR" altLang="en-US" dirty="0"/>
              <a:t>테스트 등이 어려움</a:t>
            </a:r>
            <a:endParaRPr lang="en-US" altLang="ko-KR" dirty="0"/>
          </a:p>
          <a:p>
            <a:pPr lvl="1"/>
            <a:r>
              <a:rPr lang="ko-KR" altLang="en-US" dirty="0"/>
              <a:t>전체 서비스가 커짐에 따라 복잡도가 크게 늘어날 가능성 존재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EF6CC8-C782-4932-8B54-2C1877C1ADFC}"/>
              </a:ext>
            </a:extLst>
          </p:cNvPr>
          <p:cNvSpPr/>
          <p:nvPr/>
        </p:nvSpPr>
        <p:spPr>
          <a:xfrm>
            <a:off x="10568572" y="5241929"/>
            <a:ext cx="835413" cy="4530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MSQL</a:t>
            </a:r>
            <a:endParaRPr lang="ko-KR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3E2D6B-D777-4D59-B878-5A9B28A4CA8B}"/>
              </a:ext>
            </a:extLst>
          </p:cNvPr>
          <p:cNvSpPr/>
          <p:nvPr/>
        </p:nvSpPr>
        <p:spPr>
          <a:xfrm>
            <a:off x="10568572" y="4705033"/>
            <a:ext cx="835413" cy="453006"/>
          </a:xfrm>
          <a:prstGeom prst="roundRect">
            <a:avLst/>
          </a:prstGeom>
          <a:solidFill>
            <a:srgbClr val="F2E9A6"/>
          </a:solidFill>
          <a:ln w="28575">
            <a:solidFill>
              <a:srgbClr val="E1CC2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ko-KR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292E95-AD5C-46DC-8509-032E776CF5F2}"/>
              </a:ext>
            </a:extLst>
          </p:cNvPr>
          <p:cNvSpPr/>
          <p:nvPr/>
        </p:nvSpPr>
        <p:spPr>
          <a:xfrm>
            <a:off x="10568572" y="4163942"/>
            <a:ext cx="835413" cy="453006"/>
          </a:xfrm>
          <a:prstGeom prst="roundRect">
            <a:avLst/>
          </a:prstGeom>
          <a:solidFill>
            <a:srgbClr val="E2FEF7"/>
          </a:solidFill>
          <a:ln w="28575">
            <a:solidFill>
              <a:srgbClr val="2DD7AA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ko-KR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Micro Service Architecture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FD86CC-89B3-44CC-8FC4-AD830A72E485}"/>
              </a:ext>
            </a:extLst>
          </p:cNvPr>
          <p:cNvSpPr/>
          <p:nvPr/>
        </p:nvSpPr>
        <p:spPr>
          <a:xfrm>
            <a:off x="9680187" y="5241929"/>
            <a:ext cx="835413" cy="4530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PSQL</a:t>
            </a:r>
            <a:endParaRPr lang="ko-KR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9131D3-933F-4B91-B77C-8C4D52809A51}"/>
              </a:ext>
            </a:extLst>
          </p:cNvPr>
          <p:cNvSpPr/>
          <p:nvPr/>
        </p:nvSpPr>
        <p:spPr>
          <a:xfrm>
            <a:off x="9680187" y="4705033"/>
            <a:ext cx="835413" cy="4530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ko-KR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A3E58-AB78-455A-B3AA-87D54A207EA7}"/>
              </a:ext>
            </a:extLst>
          </p:cNvPr>
          <p:cNvSpPr/>
          <p:nvPr/>
        </p:nvSpPr>
        <p:spPr>
          <a:xfrm>
            <a:off x="9680187" y="4163942"/>
            <a:ext cx="835413" cy="4530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ko-KR" alt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E5D03-72FE-4558-BA62-1AAA8895BA22}"/>
              </a:ext>
            </a:extLst>
          </p:cNvPr>
          <p:cNvSpPr txBox="1"/>
          <p:nvPr/>
        </p:nvSpPr>
        <p:spPr>
          <a:xfrm>
            <a:off x="9245453" y="5314543"/>
            <a:ext cx="43473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31CBA-2E0F-4533-8C10-9EAD0863C49F}"/>
              </a:ext>
            </a:extLst>
          </p:cNvPr>
          <p:cNvSpPr txBox="1"/>
          <p:nvPr/>
        </p:nvSpPr>
        <p:spPr>
          <a:xfrm>
            <a:off x="8791802" y="4781949"/>
            <a:ext cx="88838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BE777-CDCB-4C72-ACC8-E420C5F1B43B}"/>
              </a:ext>
            </a:extLst>
          </p:cNvPr>
          <p:cNvSpPr txBox="1"/>
          <p:nvPr/>
        </p:nvSpPr>
        <p:spPr>
          <a:xfrm>
            <a:off x="8774170" y="4236556"/>
            <a:ext cx="90601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77732-0943-446C-AA52-963021D84DC2}"/>
              </a:ext>
            </a:extLst>
          </p:cNvPr>
          <p:cNvSpPr txBox="1"/>
          <p:nvPr/>
        </p:nvSpPr>
        <p:spPr>
          <a:xfrm>
            <a:off x="8585427" y="5800035"/>
            <a:ext cx="302493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&lt;Micro Service Architecture Example&gt;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0D67D5-D3C4-4F62-AE26-93FBF8DBB6F3}"/>
              </a:ext>
            </a:extLst>
          </p:cNvPr>
          <p:cNvSpPr txBox="1"/>
          <p:nvPr/>
        </p:nvSpPr>
        <p:spPr>
          <a:xfrm>
            <a:off x="9376907" y="3830765"/>
            <a:ext cx="211628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Loosely Coupled Services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C3ED-A5C1-49D4-91D4-6E730FB1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6225-0F0F-41FA-B2DC-864B6C8A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개 이상의 </a:t>
            </a:r>
            <a:r>
              <a:rPr lang="en-US" altLang="ko-KR" dirty="0"/>
              <a:t>Pod</a:t>
            </a:r>
            <a:r>
              <a:rPr lang="ko-KR" altLang="en-US" dirty="0"/>
              <a:t>를 통해 실행되고 있는 애플리케이션을 네트워크에 노출시키는 방법</a:t>
            </a:r>
            <a:endParaRPr lang="en-US" altLang="ko-KR" dirty="0"/>
          </a:p>
          <a:p>
            <a:pPr lvl="1"/>
            <a:r>
              <a:rPr lang="ko-KR" altLang="en-US" dirty="0"/>
              <a:t>이미 존재하는 애플리케이션의 수정 없이 디스커버리 메커니즘 사용 가능을 목표로 함</a:t>
            </a:r>
            <a:endParaRPr lang="en-US" altLang="ko-KR" dirty="0"/>
          </a:p>
          <a:p>
            <a:pPr lvl="1"/>
            <a:r>
              <a:rPr lang="ko-KR" altLang="en-US" dirty="0"/>
              <a:t>애플리케이션을 실행하는 </a:t>
            </a:r>
            <a:r>
              <a:rPr lang="en-US" altLang="ko-KR" dirty="0"/>
              <a:t>Pod</a:t>
            </a:r>
            <a:r>
              <a:rPr lang="ko-KR" altLang="en-US" dirty="0"/>
              <a:t>는 고정적이지 않고 그의 수</a:t>
            </a:r>
            <a:r>
              <a:rPr lang="en-US" altLang="ko-KR" dirty="0"/>
              <a:t>, IP </a:t>
            </a:r>
            <a:r>
              <a:rPr lang="ko-KR" altLang="en-US" dirty="0"/>
              <a:t>등이 계속 변화 함</a:t>
            </a:r>
            <a:endParaRPr lang="en-US" altLang="ko-KR" dirty="0"/>
          </a:p>
          <a:p>
            <a:pPr lvl="1"/>
            <a:r>
              <a:rPr lang="en-US" altLang="ko-KR" dirty="0"/>
              <a:t>Service</a:t>
            </a:r>
            <a:r>
              <a:rPr lang="ko-KR" altLang="en-US" dirty="0"/>
              <a:t>는 수시로 변화하는 </a:t>
            </a:r>
            <a:r>
              <a:rPr lang="en-US" altLang="ko-KR" dirty="0"/>
              <a:t>Pod</a:t>
            </a:r>
            <a:r>
              <a:rPr lang="ko-KR" altLang="en-US" dirty="0"/>
              <a:t>들의 </a:t>
            </a:r>
            <a:r>
              <a:rPr lang="en-US" altLang="ko-KR" dirty="0"/>
              <a:t>IP</a:t>
            </a:r>
            <a:r>
              <a:rPr lang="ko-KR" altLang="en-US" dirty="0"/>
              <a:t>를 추적하여 다른 </a:t>
            </a:r>
            <a:r>
              <a:rPr lang="en-US" altLang="ko-KR" dirty="0"/>
              <a:t>Pod</a:t>
            </a:r>
            <a:r>
              <a:rPr lang="ko-KR" altLang="en-US" dirty="0"/>
              <a:t>나 사용자가 쉽게 연결할 수 있게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노출 범위</a:t>
            </a:r>
            <a:endParaRPr lang="en-US" altLang="ko-KR" dirty="0"/>
          </a:p>
          <a:p>
            <a:pPr lvl="1"/>
            <a:r>
              <a:rPr lang="ko-KR" altLang="en-US" dirty="0"/>
              <a:t>기본 설정으로는 클러스터 내부의 </a:t>
            </a:r>
            <a:r>
              <a:rPr lang="en-US" altLang="ko-KR" dirty="0"/>
              <a:t>Pod</a:t>
            </a:r>
            <a:r>
              <a:rPr lang="ko-KR" altLang="en-US" dirty="0"/>
              <a:t>와 리소스끼리 만 통신을 지원</a:t>
            </a:r>
            <a:endParaRPr lang="en-US" altLang="ko-KR" dirty="0"/>
          </a:p>
          <a:p>
            <a:pPr lvl="1"/>
            <a:r>
              <a:rPr lang="ko-KR" altLang="en-US" dirty="0"/>
              <a:t>여러 설정을 통해 클러스터 외부로 네트워크를 노출시킬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 다른 </a:t>
            </a:r>
            <a:r>
              <a:rPr lang="en-US" altLang="ko-KR" dirty="0"/>
              <a:t>API</a:t>
            </a:r>
            <a:r>
              <a:rPr lang="ko-KR" altLang="en-US" dirty="0"/>
              <a:t>와 조합하여 사용할 수도 있음</a:t>
            </a:r>
            <a:endParaRPr lang="en-US" altLang="ko-KR" dirty="0"/>
          </a:p>
          <a:p>
            <a:pPr lvl="1"/>
            <a:r>
              <a:rPr lang="en-US" altLang="ko-KR" dirty="0"/>
              <a:t>Ingress API : </a:t>
            </a:r>
            <a:r>
              <a:rPr lang="ko-KR" altLang="en-US" dirty="0"/>
              <a:t>클러스터 외부에서의 </a:t>
            </a:r>
            <a:r>
              <a:rPr lang="en-US" altLang="ko-KR" dirty="0"/>
              <a:t>HTTP, HTTPS </a:t>
            </a:r>
            <a:r>
              <a:rPr lang="ko-KR" altLang="en-US" dirty="0"/>
              <a:t>트래픽을 클러스터 내부의 서비스로 연결</a:t>
            </a:r>
            <a:endParaRPr lang="en-US" altLang="ko-KR" dirty="0"/>
          </a:p>
          <a:p>
            <a:pPr lvl="1"/>
            <a:r>
              <a:rPr lang="en-US" altLang="ko-KR" dirty="0"/>
              <a:t>Gateway API : Ingress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에 </a:t>
            </a:r>
            <a:r>
              <a:rPr lang="en-US" altLang="ko-KR" dirty="0"/>
              <a:t>HTTP header-based matching</a:t>
            </a:r>
            <a:r>
              <a:rPr lang="ko-KR" altLang="en-US" dirty="0"/>
              <a:t>과 같은 여러 기능을 추가한 형태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72C42-9691-4A77-B97C-7615AD82C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7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9B64-E08F-46CC-A132-E058FCDA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85D3-3200-4240-9609-9DDE0B22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Continuous Integration Continuous Delivery/Deployment</a:t>
            </a:r>
          </a:p>
          <a:p>
            <a:pPr lvl="1"/>
            <a:r>
              <a:rPr lang="ko-KR" altLang="en-US" dirty="0"/>
              <a:t>지속적인 통합</a:t>
            </a:r>
            <a:r>
              <a:rPr lang="en-US" altLang="ko-KR" dirty="0"/>
              <a:t>, </a:t>
            </a:r>
            <a:r>
              <a:rPr lang="ko-KR" altLang="en-US" dirty="0"/>
              <a:t>지속적인 서비스 제공</a:t>
            </a:r>
            <a:r>
              <a:rPr lang="en-US" altLang="ko-KR" dirty="0"/>
              <a:t>, </a:t>
            </a:r>
            <a:r>
              <a:rPr lang="ko-KR" altLang="en-US" dirty="0"/>
              <a:t>지속적인 배포</a:t>
            </a:r>
            <a:endParaRPr lang="en-US" altLang="ko-KR" dirty="0"/>
          </a:p>
          <a:p>
            <a:pPr lvl="1"/>
            <a:r>
              <a:rPr lang="en-US" altLang="ko-KR" dirty="0"/>
              <a:t>CI : </a:t>
            </a:r>
            <a:r>
              <a:rPr lang="ko-KR" altLang="en-US" dirty="0"/>
              <a:t>코드 공유 및 통합 프로세스로 빌드</a:t>
            </a:r>
            <a:r>
              <a:rPr lang="en-US" altLang="ko-KR" dirty="0"/>
              <a:t>, </a:t>
            </a:r>
            <a:r>
              <a:rPr lang="ko-KR" altLang="en-US" dirty="0"/>
              <a:t>테스트 자동화를 포함</a:t>
            </a:r>
            <a:endParaRPr lang="en-US" altLang="ko-KR" dirty="0"/>
          </a:p>
          <a:p>
            <a:pPr lvl="1"/>
            <a:r>
              <a:rPr lang="en-US" altLang="ko-KR" dirty="0"/>
              <a:t>CD : </a:t>
            </a:r>
            <a:r>
              <a:rPr lang="ko-KR" altLang="en-US" dirty="0"/>
              <a:t>코드 변경사항을 자동으로 프로덕션 환경으로 전달 혹은 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소스코드에 대한 수정이 있을 때</a:t>
            </a:r>
            <a:r>
              <a:rPr lang="en-US" altLang="ko-KR" dirty="0"/>
              <a:t>, </a:t>
            </a:r>
            <a:r>
              <a:rPr lang="ko-KR" altLang="en-US" dirty="0"/>
              <a:t>자동으로 빌드하고 배포하는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Agile </a:t>
            </a:r>
            <a:r>
              <a:rPr lang="ko-KR" altLang="en-US" dirty="0"/>
              <a:t>방법론이 적용되는 </a:t>
            </a:r>
            <a:r>
              <a:rPr lang="en-US" altLang="ko-KR" dirty="0"/>
              <a:t>MSA </a:t>
            </a:r>
            <a:r>
              <a:rPr lang="ko-KR" altLang="en-US" dirty="0"/>
              <a:t>환경 등에서 주로 사용</a:t>
            </a:r>
            <a:endParaRPr lang="en-US" altLang="ko-KR" dirty="0"/>
          </a:p>
          <a:p>
            <a:pPr lvl="1"/>
            <a:r>
              <a:rPr lang="ko-KR" altLang="en-US" dirty="0"/>
              <a:t>소규모 기능 단위로 빠르게 개발 </a:t>
            </a:r>
            <a:r>
              <a:rPr lang="en-US" altLang="ko-KR" dirty="0"/>
              <a:t>&amp; </a:t>
            </a:r>
            <a:r>
              <a:rPr lang="ko-KR" altLang="en-US" dirty="0"/>
              <a:t>적용을 반복하는 개발방법론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GitLab CI/CD, Jenkins, Argo CD, etc.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0CC54-7889-4DCC-88F7-FC7C9E2F0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52</a:t>
            </a:fld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C40FD-7E9F-49BC-8EBD-21F270F3F367}"/>
              </a:ext>
            </a:extLst>
          </p:cNvPr>
          <p:cNvGrpSpPr/>
          <p:nvPr/>
        </p:nvGrpSpPr>
        <p:grpSpPr>
          <a:xfrm>
            <a:off x="8553450" y="4218004"/>
            <a:ext cx="3174681" cy="2053891"/>
            <a:chOff x="7905750" y="4066676"/>
            <a:chExt cx="3228975" cy="20890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7744F6-4D03-4B28-8365-15AADD55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5750" y="4066676"/>
              <a:ext cx="3228975" cy="17959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51ED47-5918-4006-8343-A9DECC796CD1}"/>
                </a:ext>
              </a:extLst>
            </p:cNvPr>
            <p:cNvSpPr txBox="1"/>
            <p:nvPr/>
          </p:nvSpPr>
          <p:spPr>
            <a:xfrm>
              <a:off x="8750635" y="5847916"/>
              <a:ext cx="1539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&lt;CI/CD Diagram&gt;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8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342BD-32D2-4180-9FE5-BD4698CE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GitLab</a:t>
            </a:r>
            <a:r>
              <a:rPr lang="ko-KR" altLang="en-US" dirty="0"/>
              <a:t>에서 제공하는 </a:t>
            </a:r>
            <a:r>
              <a:rPr lang="en-US" altLang="ko-KR" dirty="0"/>
              <a:t>CI/CD </a:t>
            </a:r>
            <a:r>
              <a:rPr lang="ko-KR" altLang="en-US" dirty="0"/>
              <a:t>툴</a:t>
            </a:r>
            <a:endParaRPr lang="en-US" altLang="ko-KR" dirty="0"/>
          </a:p>
          <a:p>
            <a:pPr lvl="1"/>
            <a:r>
              <a:rPr lang="ko-KR" altLang="en-US" dirty="0"/>
              <a:t>애플리케이션 구축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및 배포 프로세스를 자동화</a:t>
            </a:r>
            <a:endParaRPr lang="en-US" altLang="ko-KR" dirty="0"/>
          </a:p>
          <a:p>
            <a:pPr lvl="1"/>
            <a:r>
              <a:rPr lang="en-US" altLang="ko-KR" dirty="0"/>
              <a:t>GitLab repository </a:t>
            </a:r>
            <a:r>
              <a:rPr lang="ko-KR" altLang="en-US" dirty="0"/>
              <a:t>안에 있는 </a:t>
            </a:r>
            <a:r>
              <a:rPr lang="en-US" altLang="ko-KR" dirty="0"/>
              <a:t>.</a:t>
            </a:r>
            <a:r>
              <a:rPr lang="en-US" altLang="ko-KR" dirty="0" err="1"/>
              <a:t>gitlab-ci.yml</a:t>
            </a:r>
            <a:r>
              <a:rPr lang="en-US" altLang="ko-KR" dirty="0"/>
              <a:t> </a:t>
            </a:r>
            <a:r>
              <a:rPr lang="ko-KR" altLang="en-US" dirty="0"/>
              <a:t>파일을 통해 </a:t>
            </a:r>
            <a:r>
              <a:rPr lang="en-US" altLang="ko-KR" dirty="0"/>
              <a:t>CI/CD </a:t>
            </a:r>
            <a:r>
              <a:rPr lang="ko-KR" altLang="en-US" dirty="0"/>
              <a:t>작업</a:t>
            </a:r>
            <a:r>
              <a:rPr lang="en-US" altLang="ko-KR" dirty="0"/>
              <a:t>, 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규칙 등을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GitLab CI/CD </a:t>
            </a:r>
            <a:r>
              <a:rPr lang="ko-KR" altLang="en-US" dirty="0"/>
              <a:t>과정</a:t>
            </a:r>
          </a:p>
          <a:p>
            <a:pPr lvl="1"/>
            <a:r>
              <a:rPr lang="ko-KR" altLang="en-US" dirty="0"/>
              <a:t>파이프라인</a:t>
            </a:r>
            <a:r>
              <a:rPr lang="en-US" altLang="ko-KR" dirty="0"/>
              <a:t> : </a:t>
            </a:r>
            <a:r>
              <a:rPr lang="ko-KR" altLang="en-US" dirty="0"/>
              <a:t>여러 작업과 단계를 거쳐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 등을 진행하는 과정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r>
              <a:rPr lang="en-US" altLang="ko-KR" dirty="0"/>
              <a:t>(Stage) : </a:t>
            </a:r>
            <a:r>
              <a:rPr lang="ko-KR" altLang="en-US" dirty="0"/>
              <a:t>애플리케이션 구축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배포와 같이 진행 단계로 한 개 이상의 작업으로 구성</a:t>
            </a:r>
            <a:endParaRPr lang="en-US" altLang="ko-KR" dirty="0"/>
          </a:p>
          <a:p>
            <a:pPr lvl="1"/>
            <a:r>
              <a:rPr lang="ko-KR" altLang="en-US" dirty="0"/>
              <a:t>작업</a:t>
            </a:r>
            <a:r>
              <a:rPr lang="en-US" altLang="ko-KR" dirty="0"/>
              <a:t>(Job) : </a:t>
            </a:r>
            <a:r>
              <a:rPr lang="ko-KR" altLang="en-US" dirty="0"/>
              <a:t>애플리케이션 구축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배포와 같은 파이프라인 내의 개별 작업</a:t>
            </a:r>
            <a:endParaRPr lang="en-US" altLang="ko-KR" dirty="0"/>
          </a:p>
          <a:p>
            <a:pPr lvl="1"/>
            <a:r>
              <a:rPr lang="ko-KR" altLang="en-US" dirty="0" err="1"/>
              <a:t>아티팩트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작업 실행 중에 생성되는 파일로 파이프라인 작업 간 전달하거나 다운로드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C319-FFD1-4481-81F1-D71E163B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(1/2)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526FF-4B07-4AFD-BE27-814293A8F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53</a:t>
            </a:fld>
            <a:endParaRPr lang="ko-KR" alt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F55A4B-9A9E-4392-B167-04B4167BB88D}"/>
              </a:ext>
            </a:extLst>
          </p:cNvPr>
          <p:cNvGrpSpPr/>
          <p:nvPr/>
        </p:nvGrpSpPr>
        <p:grpSpPr>
          <a:xfrm>
            <a:off x="3750167" y="4545158"/>
            <a:ext cx="4699495" cy="1755481"/>
            <a:chOff x="1396505" y="4453186"/>
            <a:chExt cx="5213845" cy="194761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D84748B-7ED7-496A-8808-6FB57AB71A37}"/>
                </a:ext>
              </a:extLst>
            </p:cNvPr>
            <p:cNvGrpSpPr/>
            <p:nvPr/>
          </p:nvGrpSpPr>
          <p:grpSpPr>
            <a:xfrm>
              <a:off x="3412630" y="4928811"/>
              <a:ext cx="1285735" cy="384994"/>
              <a:chOff x="1628915" y="5422899"/>
              <a:chExt cx="1285735" cy="384994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3CB9BFF-5775-4311-8BB9-F34177116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915" y="5422899"/>
                <a:ext cx="1285735" cy="384994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DD3709-E57D-462B-9D9A-90B4654B09DB}"/>
                  </a:ext>
                </a:extLst>
              </p:cNvPr>
              <p:cNvSpPr txBox="1"/>
              <p:nvPr/>
            </p:nvSpPr>
            <p:spPr>
              <a:xfrm>
                <a:off x="1894605" y="5487348"/>
                <a:ext cx="748583" cy="2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test-job-A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2770B86-5E2F-4CD0-9262-3E6E5D2CE809}"/>
                </a:ext>
              </a:extLst>
            </p:cNvPr>
            <p:cNvGrpSpPr/>
            <p:nvPr/>
          </p:nvGrpSpPr>
          <p:grpSpPr>
            <a:xfrm>
              <a:off x="1574305" y="4928811"/>
              <a:ext cx="1285735" cy="384994"/>
              <a:chOff x="1628915" y="5422899"/>
              <a:chExt cx="1285735" cy="38499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76960C-DDBC-4680-B63C-7E6EE8085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915" y="5422899"/>
                <a:ext cx="1285735" cy="384994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A9ADB2-AF5E-4BDE-A751-35A920E0D0E3}"/>
                  </a:ext>
                </a:extLst>
              </p:cNvPr>
              <p:cNvSpPr txBox="1"/>
              <p:nvPr/>
            </p:nvSpPr>
            <p:spPr>
              <a:xfrm>
                <a:off x="1894605" y="5487348"/>
                <a:ext cx="924796" cy="2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build-job-A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7658C2C-94CA-49BB-82C9-F93CCECC50A8}"/>
                </a:ext>
              </a:extLst>
            </p:cNvPr>
            <p:cNvGrpSpPr/>
            <p:nvPr/>
          </p:nvGrpSpPr>
          <p:grpSpPr>
            <a:xfrm>
              <a:off x="1574305" y="5381772"/>
              <a:ext cx="1285735" cy="384994"/>
              <a:chOff x="1628915" y="5875860"/>
              <a:chExt cx="1285735" cy="384994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C92B304-DE6E-45F3-B568-29383CBEF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915" y="5875860"/>
                <a:ext cx="1285735" cy="38499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0AEF2D-972D-47DB-BB3E-6BF770D9D448}"/>
                  </a:ext>
                </a:extLst>
              </p:cNvPr>
              <p:cNvSpPr txBox="1"/>
              <p:nvPr/>
            </p:nvSpPr>
            <p:spPr>
              <a:xfrm>
                <a:off x="1894605" y="5940309"/>
                <a:ext cx="924796" cy="2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build-job-B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5EB5D1-217D-4F0B-8A05-BDE51741AFE6}"/>
                </a:ext>
              </a:extLst>
            </p:cNvPr>
            <p:cNvGrpSpPr/>
            <p:nvPr/>
          </p:nvGrpSpPr>
          <p:grpSpPr>
            <a:xfrm>
              <a:off x="3412630" y="5381771"/>
              <a:ext cx="1285735" cy="384994"/>
              <a:chOff x="1628915" y="5422899"/>
              <a:chExt cx="1285735" cy="38499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AB3D89E8-2D02-42D1-BDE0-6DFA85034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915" y="5422899"/>
                <a:ext cx="1285735" cy="384994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B2C331-6D4C-44A2-8D91-1029D66C13DD}"/>
                  </a:ext>
                </a:extLst>
              </p:cNvPr>
              <p:cNvSpPr txBox="1"/>
              <p:nvPr/>
            </p:nvSpPr>
            <p:spPr>
              <a:xfrm>
                <a:off x="1894605" y="5487348"/>
                <a:ext cx="748583" cy="2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test-job-B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1FB38E2-F471-4C10-B09F-2BE00D1F2017}"/>
                </a:ext>
              </a:extLst>
            </p:cNvPr>
            <p:cNvGrpSpPr/>
            <p:nvPr/>
          </p:nvGrpSpPr>
          <p:grpSpPr>
            <a:xfrm>
              <a:off x="5250955" y="4928811"/>
              <a:ext cx="1285735" cy="384994"/>
              <a:chOff x="1628915" y="5422899"/>
              <a:chExt cx="1285735" cy="384994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42C6E565-8012-42C3-9EA5-4B3AE0201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915" y="5422899"/>
                <a:ext cx="1285735" cy="38499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03E0493-853A-4436-A936-E40912277BDE}"/>
                  </a:ext>
                </a:extLst>
              </p:cNvPr>
              <p:cNvSpPr txBox="1"/>
              <p:nvPr/>
            </p:nvSpPr>
            <p:spPr>
              <a:xfrm>
                <a:off x="1894605" y="5487348"/>
                <a:ext cx="833848" cy="2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deploy-job</a:t>
                </a:r>
                <a:endParaRPr lang="ko-KR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2616C5E-A2D0-41FB-9BAD-A054D87BF084}"/>
                </a:ext>
              </a:extLst>
            </p:cNvPr>
            <p:cNvSpPr/>
            <p:nvPr/>
          </p:nvSpPr>
          <p:spPr>
            <a:xfrm>
              <a:off x="1622425" y="6020878"/>
              <a:ext cx="1193800" cy="27082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DEDE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build-artifact</a:t>
              </a:r>
              <a:endPara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8234E3A8-D252-4333-A333-CC1C48F0E49E}"/>
                </a:ext>
              </a:extLst>
            </p:cNvPr>
            <p:cNvSpPr/>
            <p:nvPr/>
          </p:nvSpPr>
          <p:spPr>
            <a:xfrm>
              <a:off x="2134622" y="5788996"/>
              <a:ext cx="165100" cy="186372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D9017669-1835-4FE0-9924-59B30DA441D7}"/>
                </a:ext>
              </a:extLst>
            </p:cNvPr>
            <p:cNvSpPr/>
            <p:nvPr/>
          </p:nvSpPr>
          <p:spPr>
            <a:xfrm>
              <a:off x="3970060" y="5788996"/>
              <a:ext cx="165100" cy="186372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F0E1FBE4-E8DC-481C-875A-9F6497982A70}"/>
                </a:ext>
              </a:extLst>
            </p:cNvPr>
            <p:cNvCxnSpPr>
              <a:stCxn id="34" idx="3"/>
              <a:endCxn id="60" idx="1"/>
            </p:cNvCxnSpPr>
            <p:nvPr/>
          </p:nvCxnSpPr>
          <p:spPr>
            <a:xfrm flipV="1">
              <a:off x="2816225" y="5121308"/>
              <a:ext cx="596405" cy="103498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9BDF4EE6-809D-4036-A94A-5670C6456CD0}"/>
                </a:ext>
              </a:extLst>
            </p:cNvPr>
            <p:cNvCxnSpPr>
              <a:stCxn id="34" idx="3"/>
              <a:endCxn id="63" idx="1"/>
            </p:cNvCxnSpPr>
            <p:nvPr/>
          </p:nvCxnSpPr>
          <p:spPr>
            <a:xfrm flipV="1">
              <a:off x="2816225" y="5574268"/>
              <a:ext cx="596405" cy="58202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1597437-27B2-40B4-8716-C5D950FFCA7C}"/>
                </a:ext>
              </a:extLst>
            </p:cNvPr>
            <p:cNvCxnSpPr>
              <a:stCxn id="85" idx="3"/>
              <a:endCxn id="83" idx="1"/>
            </p:cNvCxnSpPr>
            <p:nvPr/>
          </p:nvCxnSpPr>
          <p:spPr>
            <a:xfrm flipV="1">
              <a:off x="4651663" y="5121308"/>
              <a:ext cx="599292" cy="103498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6E4046D-AB65-404C-B358-32589FC6EF58}"/>
                </a:ext>
              </a:extLst>
            </p:cNvPr>
            <p:cNvCxnSpPr>
              <a:stCxn id="34" idx="3"/>
              <a:endCxn id="85" idx="3"/>
            </p:cNvCxnSpPr>
            <p:nvPr/>
          </p:nvCxnSpPr>
          <p:spPr>
            <a:xfrm>
              <a:off x="2816225" y="6156293"/>
              <a:ext cx="183543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F659CBC-C184-4E1D-B914-C6322EB52786}"/>
                </a:ext>
              </a:extLst>
            </p:cNvPr>
            <p:cNvSpPr/>
            <p:nvPr/>
          </p:nvSpPr>
          <p:spPr>
            <a:xfrm>
              <a:off x="3457863" y="6020878"/>
              <a:ext cx="1193800" cy="27082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DEDE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test-artifact</a:t>
              </a:r>
              <a:endPara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8894A66-B2D9-487D-9494-68334947CB89}"/>
                </a:ext>
              </a:extLst>
            </p:cNvPr>
            <p:cNvSpPr/>
            <p:nvPr/>
          </p:nvSpPr>
          <p:spPr>
            <a:xfrm>
              <a:off x="1577480" y="4815331"/>
              <a:ext cx="1279738" cy="1524000"/>
            </a:xfrm>
            <a:prstGeom prst="roundRect">
              <a:avLst>
                <a:gd name="adj" fmla="val 10713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19CD186-9F1E-41C9-B367-875CD2C01924}"/>
                </a:ext>
              </a:extLst>
            </p:cNvPr>
            <p:cNvSpPr/>
            <p:nvPr/>
          </p:nvSpPr>
          <p:spPr>
            <a:xfrm>
              <a:off x="3418627" y="4815331"/>
              <a:ext cx="1279738" cy="1524000"/>
            </a:xfrm>
            <a:prstGeom prst="roundRect">
              <a:avLst>
                <a:gd name="adj" fmla="val 10713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FDB377-37DA-453D-BF24-A05E4C2E3401}"/>
                </a:ext>
              </a:extLst>
            </p:cNvPr>
            <p:cNvSpPr/>
            <p:nvPr/>
          </p:nvSpPr>
          <p:spPr>
            <a:xfrm>
              <a:off x="5249798" y="4815331"/>
              <a:ext cx="1279738" cy="498474"/>
            </a:xfrm>
            <a:prstGeom prst="roundRect">
              <a:avLst>
                <a:gd name="adj" fmla="val 29821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DD4E5D-91AB-462A-9128-F42EF05485B1}"/>
                </a:ext>
              </a:extLst>
            </p:cNvPr>
            <p:cNvSpPr txBox="1"/>
            <p:nvPr/>
          </p:nvSpPr>
          <p:spPr>
            <a:xfrm>
              <a:off x="1574305" y="4657152"/>
              <a:ext cx="878910" cy="2817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bulid</a:t>
              </a:r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-stage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607FCD-35B5-42A7-A4E8-D17434C6C254}"/>
                </a:ext>
              </a:extLst>
            </p:cNvPr>
            <p:cNvSpPr txBox="1"/>
            <p:nvPr/>
          </p:nvSpPr>
          <p:spPr>
            <a:xfrm>
              <a:off x="3411473" y="4657152"/>
              <a:ext cx="766867" cy="2817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test-stage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C59D1AE-D1EE-41E5-B40E-DAAE9C1F61D9}"/>
                </a:ext>
              </a:extLst>
            </p:cNvPr>
            <p:cNvSpPr txBox="1"/>
            <p:nvPr/>
          </p:nvSpPr>
          <p:spPr>
            <a:xfrm>
              <a:off x="5181314" y="4657152"/>
              <a:ext cx="987394" cy="2817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deploy-stage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7C4BC55-2F08-4684-B115-FD2ED9DC9C6C}"/>
                </a:ext>
              </a:extLst>
            </p:cNvPr>
            <p:cNvSpPr/>
            <p:nvPr/>
          </p:nvSpPr>
          <p:spPr>
            <a:xfrm>
              <a:off x="1479550" y="4621657"/>
              <a:ext cx="5130800" cy="1779144"/>
            </a:xfrm>
            <a:prstGeom prst="roundRect">
              <a:avLst>
                <a:gd name="adj" fmla="val 10713"/>
              </a:avLst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C3DA11C-3388-4A6C-9F5B-A77B5795D255}"/>
                </a:ext>
              </a:extLst>
            </p:cNvPr>
            <p:cNvSpPr txBox="1"/>
            <p:nvPr/>
          </p:nvSpPr>
          <p:spPr>
            <a:xfrm>
              <a:off x="1396505" y="4453186"/>
              <a:ext cx="688615" cy="2817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Pipeline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0923549-067F-4E07-ACCE-5447824F3624}"/>
              </a:ext>
            </a:extLst>
          </p:cNvPr>
          <p:cNvGrpSpPr/>
          <p:nvPr/>
        </p:nvGrpSpPr>
        <p:grpSpPr>
          <a:xfrm>
            <a:off x="2645315" y="5091579"/>
            <a:ext cx="875561" cy="697298"/>
            <a:chOff x="2497234" y="5031953"/>
            <a:chExt cx="875561" cy="697298"/>
          </a:xfrm>
        </p:grpSpPr>
        <p:sp>
          <p:nvSpPr>
            <p:cNvPr id="97" name="Rectangle: Folded Corner 96">
              <a:extLst>
                <a:ext uri="{FF2B5EF4-FFF2-40B4-BE49-F238E27FC236}">
                  <a16:creationId xmlns:a16="http://schemas.microsoft.com/office/drawing/2014/main" id="{D54D5AFE-CDB2-498B-BB50-2CC4CA3AFD96}"/>
                </a:ext>
              </a:extLst>
            </p:cNvPr>
            <p:cNvSpPr/>
            <p:nvPr/>
          </p:nvSpPr>
          <p:spPr>
            <a:xfrm rot="16200000">
              <a:off x="2703159" y="5101390"/>
              <a:ext cx="463712" cy="324838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1291EF-43C2-44B6-BC82-E39BE293C80A}"/>
                </a:ext>
              </a:extLst>
            </p:cNvPr>
            <p:cNvSpPr txBox="1"/>
            <p:nvPr/>
          </p:nvSpPr>
          <p:spPr>
            <a:xfrm>
              <a:off x="2497234" y="5483030"/>
              <a:ext cx="8755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ko-KR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gitlab-ci.yml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E7D8AAA-21FE-4C41-907C-02CD12D4A2C7}"/>
              </a:ext>
            </a:extLst>
          </p:cNvPr>
          <p:cNvSpPr/>
          <p:nvPr/>
        </p:nvSpPr>
        <p:spPr>
          <a:xfrm>
            <a:off x="3390828" y="5262785"/>
            <a:ext cx="260097" cy="17744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C319-FFD1-4481-81F1-D71E163B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(2/2)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342BD-32D2-4180-9FE5-BD4698CE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Runner</a:t>
            </a:r>
          </a:p>
          <a:p>
            <a:pPr lvl="1"/>
            <a:r>
              <a:rPr lang="en-US" altLang="ko-KR" dirty="0"/>
              <a:t>CI/CD job</a:t>
            </a:r>
            <a:r>
              <a:rPr lang="ko-KR" altLang="en-US" dirty="0"/>
              <a:t>을 실행하는 에이전트로</a:t>
            </a:r>
            <a:r>
              <a:rPr lang="en-US" altLang="ko-KR" dirty="0"/>
              <a:t> </a:t>
            </a:r>
            <a:r>
              <a:rPr lang="ko-KR" altLang="en-US" dirty="0"/>
              <a:t>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통합 등의 일 처리</a:t>
            </a:r>
            <a:endParaRPr lang="en-US" altLang="ko-KR" dirty="0"/>
          </a:p>
          <a:p>
            <a:pPr lvl="1"/>
            <a:r>
              <a:rPr lang="ko-KR" altLang="en-US" dirty="0"/>
              <a:t>물리적 노드를 연동하여</a:t>
            </a:r>
            <a:r>
              <a:rPr lang="en-US" altLang="ko-KR" dirty="0"/>
              <a:t> </a:t>
            </a:r>
            <a:r>
              <a:rPr lang="ko-KR" altLang="en-US" dirty="0"/>
              <a:t>사용하거나</a:t>
            </a:r>
            <a:r>
              <a:rPr lang="en-US" altLang="ko-KR" dirty="0"/>
              <a:t>, GitLab</a:t>
            </a:r>
            <a:r>
              <a:rPr lang="ko-KR" altLang="en-US" dirty="0"/>
              <a:t>에서 기본으로 제공하는 </a:t>
            </a:r>
            <a:r>
              <a:rPr lang="en-US" altLang="ko-KR" dirty="0"/>
              <a:t>Runner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ko-KR" altLang="en-US" dirty="0"/>
              <a:t>노드 자체를 사용하거나 </a:t>
            </a:r>
            <a:r>
              <a:rPr lang="en-US" altLang="ko-KR" dirty="0"/>
              <a:t>Docker</a:t>
            </a:r>
            <a:r>
              <a:rPr lang="ko-KR" altLang="en-US" dirty="0"/>
              <a:t>를 사용하는 등의 다양한 모드로 </a:t>
            </a:r>
            <a:r>
              <a:rPr lang="en-US" altLang="ko-KR" dirty="0"/>
              <a:t>Runner </a:t>
            </a:r>
            <a:r>
              <a:rPr lang="ko-KR" altLang="en-US" dirty="0"/>
              <a:t>실행 가능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526FF-4B07-4AFD-BE27-814293A8F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54</a:t>
            </a:fld>
            <a:endParaRPr lang="ko-KR" alt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2E3B4D-8101-4C68-A728-C20823705976}"/>
              </a:ext>
            </a:extLst>
          </p:cNvPr>
          <p:cNvGrpSpPr/>
          <p:nvPr/>
        </p:nvGrpSpPr>
        <p:grpSpPr>
          <a:xfrm>
            <a:off x="1422796" y="3447304"/>
            <a:ext cx="9346407" cy="2640120"/>
            <a:chOff x="1422796" y="3219985"/>
            <a:chExt cx="9346407" cy="26401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29A4BD-B76B-45C4-A14B-7EC30B1A0C98}"/>
                </a:ext>
              </a:extLst>
            </p:cNvPr>
            <p:cNvGrpSpPr/>
            <p:nvPr/>
          </p:nvGrpSpPr>
          <p:grpSpPr>
            <a:xfrm>
              <a:off x="1422796" y="3219985"/>
              <a:ext cx="9346407" cy="2277974"/>
              <a:chOff x="226513" y="3033373"/>
              <a:chExt cx="9346407" cy="2277974"/>
            </a:xfrm>
          </p:grpSpPr>
          <p:pic>
            <p:nvPicPr>
              <p:cNvPr id="7" name="Graphic 6" descr="User">
                <a:extLst>
                  <a:ext uri="{FF2B5EF4-FFF2-40B4-BE49-F238E27FC236}">
                    <a16:creationId xmlns:a16="http://schemas.microsoft.com/office/drawing/2014/main" id="{7346DCC9-8662-4F9E-955F-10EFA0ED12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227" t="12227" r="12227" b="12227"/>
              <a:stretch/>
            </p:blipFill>
            <p:spPr>
              <a:xfrm>
                <a:off x="226513" y="4074701"/>
                <a:ext cx="549274" cy="549274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F28C2D-18C7-4710-A650-91EA86503F72}"/>
                  </a:ext>
                </a:extLst>
              </p:cNvPr>
              <p:cNvGrpSpPr/>
              <p:nvPr/>
            </p:nvGrpSpPr>
            <p:grpSpPr>
              <a:xfrm>
                <a:off x="905896" y="3429000"/>
                <a:ext cx="1366079" cy="1666080"/>
                <a:chOff x="908620" y="3059668"/>
                <a:chExt cx="1668908" cy="203541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A29CDE0-A98A-48A5-BA76-C654EF3BD63D}"/>
                    </a:ext>
                  </a:extLst>
                </p:cNvPr>
                <p:cNvSpPr/>
                <p:nvPr/>
              </p:nvSpPr>
              <p:spPr>
                <a:xfrm>
                  <a:off x="1019174" y="3429000"/>
                  <a:ext cx="1447800" cy="377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Git push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9CB0-5025-4835-902E-092FAA234AA2}"/>
                    </a:ext>
                  </a:extLst>
                </p:cNvPr>
                <p:cNvSpPr/>
                <p:nvPr/>
              </p:nvSpPr>
              <p:spPr>
                <a:xfrm>
                  <a:off x="1019174" y="3900487"/>
                  <a:ext cx="1447800" cy="377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Web UI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0D77E79-CAF7-434D-867F-A7B6714554B6}"/>
                    </a:ext>
                  </a:extLst>
                </p:cNvPr>
                <p:cNvSpPr/>
                <p:nvPr/>
              </p:nvSpPr>
              <p:spPr>
                <a:xfrm>
                  <a:off x="1019174" y="4717256"/>
                  <a:ext cx="1447800" cy="377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Merge Request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2944FF-A59D-4600-87C6-B16D11B07465}"/>
                    </a:ext>
                  </a:extLst>
                </p:cNvPr>
                <p:cNvSpPr txBox="1"/>
                <p:nvPr/>
              </p:nvSpPr>
              <p:spPr>
                <a:xfrm>
                  <a:off x="1544141" y="4198144"/>
                  <a:ext cx="538938" cy="48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6A81E0D-9A74-47C0-A561-BA6E64EDD155}"/>
                    </a:ext>
                  </a:extLst>
                </p:cNvPr>
                <p:cNvSpPr txBox="1"/>
                <p:nvPr/>
              </p:nvSpPr>
              <p:spPr>
                <a:xfrm>
                  <a:off x="908620" y="3059668"/>
                  <a:ext cx="1668908" cy="3760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Pipeline triggers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73FFB2D-5847-424D-8309-917DB5C548F1}"/>
                  </a:ext>
                </a:extLst>
              </p:cNvPr>
              <p:cNvGrpSpPr/>
              <p:nvPr/>
            </p:nvGrpSpPr>
            <p:grpSpPr>
              <a:xfrm>
                <a:off x="2510630" y="3745060"/>
                <a:ext cx="1637299" cy="972195"/>
                <a:chOff x="2712243" y="3529548"/>
                <a:chExt cx="2000250" cy="1187708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1F385B5-E4BB-42A7-AB24-AF34965E6EE0}"/>
                    </a:ext>
                  </a:extLst>
                </p:cNvPr>
                <p:cNvSpPr/>
                <p:nvPr/>
              </p:nvSpPr>
              <p:spPr>
                <a:xfrm>
                  <a:off x="2712243" y="4339432"/>
                  <a:ext cx="2000250" cy="37782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CreatePipelineService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Flowchart: Predefined Process 15">
                  <a:extLst>
                    <a:ext uri="{FF2B5EF4-FFF2-40B4-BE49-F238E27FC236}">
                      <a16:creationId xmlns:a16="http://schemas.microsoft.com/office/drawing/2014/main" id="{DE17C8C5-71DF-48D0-B9F7-951825A77E90}"/>
                    </a:ext>
                  </a:extLst>
                </p:cNvPr>
                <p:cNvSpPr/>
                <p:nvPr/>
              </p:nvSpPr>
              <p:spPr>
                <a:xfrm>
                  <a:off x="2845946" y="3529548"/>
                  <a:ext cx="1732843" cy="554551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r>
                    <a:rPr lang="en-US" altLang="ko-KR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gitlab-ci.yml</a:t>
                  </a:r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Processor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1F7E71-2557-495C-9D80-E9C69F685438}"/>
                  </a:ext>
                </a:extLst>
              </p:cNvPr>
              <p:cNvSpPr/>
              <p:nvPr/>
            </p:nvSpPr>
            <p:spPr>
              <a:xfrm>
                <a:off x="4547807" y="4404593"/>
                <a:ext cx="1712382" cy="3092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ProcessPipelineService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5002A83-F74C-4630-941F-CB279A149F69}"/>
                  </a:ext>
                </a:extLst>
              </p:cNvPr>
              <p:cNvSpPr/>
              <p:nvPr/>
            </p:nvSpPr>
            <p:spPr>
              <a:xfrm>
                <a:off x="4547807" y="5002080"/>
                <a:ext cx="1712382" cy="3092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RegisterJobService</a:t>
                </a:r>
                <a:endParaRPr lang="ko-KR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F7B2D1B-0BD9-4AF4-8F84-7E32CB0BD8D9}"/>
                  </a:ext>
                </a:extLst>
              </p:cNvPr>
              <p:cNvGrpSpPr/>
              <p:nvPr/>
            </p:nvGrpSpPr>
            <p:grpSpPr>
              <a:xfrm>
                <a:off x="6306133" y="3429000"/>
                <a:ext cx="1721689" cy="1666080"/>
                <a:chOff x="691407" y="3059668"/>
                <a:chExt cx="2103349" cy="203541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579CE23-1CD0-4A99-A1A6-91DEBCC1B734}"/>
                    </a:ext>
                  </a:extLst>
                </p:cNvPr>
                <p:cNvSpPr/>
                <p:nvPr/>
              </p:nvSpPr>
              <p:spPr>
                <a:xfrm>
                  <a:off x="1019174" y="3429000"/>
                  <a:ext cx="1447800" cy="377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Register runner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37F52F-BF57-47FD-99C7-157B481DF0AA}"/>
                    </a:ext>
                  </a:extLst>
                </p:cNvPr>
                <p:cNvSpPr/>
                <p:nvPr/>
              </p:nvSpPr>
              <p:spPr>
                <a:xfrm>
                  <a:off x="1019174" y="3900487"/>
                  <a:ext cx="1447800" cy="377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Request a job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183471-6075-4AB0-AC90-8EA2AB187D70}"/>
                    </a:ext>
                  </a:extLst>
                </p:cNvPr>
                <p:cNvSpPr/>
                <p:nvPr/>
              </p:nvSpPr>
              <p:spPr>
                <a:xfrm>
                  <a:off x="1019174" y="4717256"/>
                  <a:ext cx="1447800" cy="3778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Upload artifact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A7175DD-9CBE-4335-AD06-8BCAF030D267}"/>
                    </a:ext>
                  </a:extLst>
                </p:cNvPr>
                <p:cNvSpPr txBox="1"/>
                <p:nvPr/>
              </p:nvSpPr>
              <p:spPr>
                <a:xfrm>
                  <a:off x="1544141" y="4198144"/>
                  <a:ext cx="538938" cy="48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8471F1-76A0-4305-8F44-605D4CECF3B9}"/>
                    </a:ext>
                  </a:extLst>
                </p:cNvPr>
                <p:cNvSpPr txBox="1"/>
                <p:nvPr/>
              </p:nvSpPr>
              <p:spPr>
                <a:xfrm>
                  <a:off x="691407" y="3059668"/>
                  <a:ext cx="2103349" cy="3760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Runner API Gateway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CC1C8F-840A-4993-A31B-BBDCC39196BE}"/>
                  </a:ext>
                </a:extLst>
              </p:cNvPr>
              <p:cNvGrpSpPr/>
              <p:nvPr/>
            </p:nvGrpSpPr>
            <p:grpSpPr>
              <a:xfrm>
                <a:off x="8286471" y="3727072"/>
                <a:ext cx="1286449" cy="1373285"/>
                <a:chOff x="10285803" y="3422646"/>
                <a:chExt cx="1571625" cy="1677711"/>
              </a:xfrm>
            </p:grpSpPr>
            <p:sp>
              <p:nvSpPr>
                <p:cNvPr id="29" name="Flowchart: Predefined Process 28">
                  <a:extLst>
                    <a:ext uri="{FF2B5EF4-FFF2-40B4-BE49-F238E27FC236}">
                      <a16:creationId xmlns:a16="http://schemas.microsoft.com/office/drawing/2014/main" id="{D7887019-A774-40D2-AD68-8501B4400DB4}"/>
                    </a:ext>
                  </a:extLst>
                </p:cNvPr>
                <p:cNvSpPr/>
                <p:nvPr/>
              </p:nvSpPr>
              <p:spPr>
                <a:xfrm>
                  <a:off x="10285803" y="3422646"/>
                  <a:ext cx="1571625" cy="554551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Runner 1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Flowchart: Predefined Process 30">
                  <a:extLst>
                    <a:ext uri="{FF2B5EF4-FFF2-40B4-BE49-F238E27FC236}">
                      <a16:creationId xmlns:a16="http://schemas.microsoft.com/office/drawing/2014/main" id="{74CD3103-A395-4D0E-B63D-4F4CB53DEAB2}"/>
                    </a:ext>
                  </a:extLst>
                </p:cNvPr>
                <p:cNvSpPr/>
                <p:nvPr/>
              </p:nvSpPr>
              <p:spPr>
                <a:xfrm>
                  <a:off x="10285803" y="4545806"/>
                  <a:ext cx="1571625" cy="554551"/>
                </a:xfrm>
                <a:prstGeom prst="flowChartPredefined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Runner N</a:t>
                  </a:r>
                  <a:endParaRPr lang="ko-KR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DADCF5C-513B-46E3-9D95-E74830254ACF}"/>
                    </a:ext>
                  </a:extLst>
                </p:cNvPr>
                <p:cNvSpPr txBox="1"/>
                <p:nvPr/>
              </p:nvSpPr>
              <p:spPr>
                <a:xfrm>
                  <a:off x="10872682" y="3950466"/>
                  <a:ext cx="538938" cy="48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1BFE922-1821-478E-9CCE-F418D578BC12}"/>
                  </a:ext>
                </a:extLst>
              </p:cNvPr>
              <p:cNvGrpSpPr/>
              <p:nvPr/>
            </p:nvGrpSpPr>
            <p:grpSpPr>
              <a:xfrm>
                <a:off x="2181482" y="3582647"/>
                <a:ext cx="6104989" cy="1574067"/>
                <a:chOff x="2181482" y="3582647"/>
                <a:chExt cx="6104989" cy="1574067"/>
              </a:xfrm>
            </p:grpSpPr>
            <p:cxnSp>
              <p:nvCxnSpPr>
                <p:cNvPr id="33" name="Connector: Elbow 32">
                  <a:extLst>
                    <a:ext uri="{FF2B5EF4-FFF2-40B4-BE49-F238E27FC236}">
                      <a16:creationId xmlns:a16="http://schemas.microsoft.com/office/drawing/2014/main" id="{197F7F88-F197-46FD-9B9C-6F7F9F3807E9}"/>
                    </a:ext>
                  </a:extLst>
                </p:cNvPr>
                <p:cNvCxnSpPr>
                  <a:stCxn id="8" idx="3"/>
                  <a:endCxn id="15" idx="1"/>
                </p:cNvCxnSpPr>
                <p:nvPr/>
              </p:nvCxnSpPr>
              <p:spPr>
                <a:xfrm>
                  <a:off x="2181482" y="3885950"/>
                  <a:ext cx="329148" cy="676672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Elbow 34">
                  <a:extLst>
                    <a:ext uri="{FF2B5EF4-FFF2-40B4-BE49-F238E27FC236}">
                      <a16:creationId xmlns:a16="http://schemas.microsoft.com/office/drawing/2014/main" id="{882F926B-8AE1-4D84-9E43-E7F83B66BFF6}"/>
                    </a:ext>
                  </a:extLst>
                </p:cNvPr>
                <p:cNvCxnSpPr>
                  <a:stCxn id="11" idx="3"/>
                  <a:endCxn id="15" idx="1"/>
                </p:cNvCxnSpPr>
                <p:nvPr/>
              </p:nvCxnSpPr>
              <p:spPr>
                <a:xfrm>
                  <a:off x="2181482" y="4271884"/>
                  <a:ext cx="329148" cy="290738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or: Elbow 36">
                  <a:extLst>
                    <a:ext uri="{FF2B5EF4-FFF2-40B4-BE49-F238E27FC236}">
                      <a16:creationId xmlns:a16="http://schemas.microsoft.com/office/drawing/2014/main" id="{D5E2EFA4-99FA-4559-8136-75C8D8C79A9B}"/>
                    </a:ext>
                  </a:extLst>
                </p:cNvPr>
                <p:cNvCxnSpPr>
                  <a:stCxn id="14" idx="3"/>
                  <a:endCxn id="15" idx="1"/>
                </p:cNvCxnSpPr>
                <p:nvPr/>
              </p:nvCxnSpPr>
              <p:spPr>
                <a:xfrm flipV="1">
                  <a:off x="2181482" y="4562622"/>
                  <a:ext cx="329148" cy="377825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9AE4C4B-FE27-4571-B42D-815CA5B2D1FA}"/>
                    </a:ext>
                  </a:extLst>
                </p:cNvPr>
                <p:cNvCxnSpPr>
                  <a:cxnSpLocks/>
                  <a:stCxn id="15" idx="0"/>
                  <a:endCxn id="16" idx="2"/>
                </p:cNvCxnSpPr>
                <p:nvPr/>
              </p:nvCxnSpPr>
              <p:spPr>
                <a:xfrm flipH="1" flipV="1">
                  <a:off x="3329279" y="4198986"/>
                  <a:ext cx="1" cy="20900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AC7F0FA1-4950-47DE-A768-FA2CFE46B282}"/>
                    </a:ext>
                  </a:extLst>
                </p:cNvPr>
                <p:cNvCxnSpPr>
                  <a:cxnSpLocks/>
                  <a:stCxn id="15" idx="3"/>
                  <a:endCxn id="19" idx="1"/>
                </p:cNvCxnSpPr>
                <p:nvPr/>
              </p:nvCxnSpPr>
              <p:spPr>
                <a:xfrm flipV="1">
                  <a:off x="4147929" y="4559227"/>
                  <a:ext cx="399878" cy="339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97E2C7F3-B20D-4E30-B5C1-80899237E7F4}"/>
                    </a:ext>
                  </a:extLst>
                </p:cNvPr>
                <p:cNvCxnSpPr>
                  <a:cxnSpLocks/>
                  <a:stCxn id="20" idx="3"/>
                  <a:endCxn id="25" idx="1"/>
                </p:cNvCxnSpPr>
                <p:nvPr/>
              </p:nvCxnSpPr>
              <p:spPr>
                <a:xfrm flipV="1">
                  <a:off x="6260189" y="4271884"/>
                  <a:ext cx="314237" cy="884830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E04E4EBC-66F0-47D1-84F9-97BE0A239D6A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>
                  <a:off x="5403998" y="4713860"/>
                  <a:ext cx="0" cy="2882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794A1BCC-3BC1-40FE-AAA5-36103DA394B7}"/>
                    </a:ext>
                  </a:extLst>
                </p:cNvPr>
                <p:cNvCxnSpPr>
                  <a:stCxn id="25" idx="3"/>
                  <a:endCxn id="29" idx="1"/>
                </p:cNvCxnSpPr>
                <p:nvPr/>
              </p:nvCxnSpPr>
              <p:spPr>
                <a:xfrm flipV="1">
                  <a:off x="7759518" y="3954035"/>
                  <a:ext cx="526953" cy="317849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0EBD8418-17C1-4243-BCE5-4484231A5A58}"/>
                    </a:ext>
                  </a:extLst>
                </p:cNvPr>
                <p:cNvCxnSpPr>
                  <a:stCxn id="25" idx="3"/>
                  <a:endCxn id="31" idx="1"/>
                </p:cNvCxnSpPr>
                <p:nvPr/>
              </p:nvCxnSpPr>
              <p:spPr>
                <a:xfrm>
                  <a:off x="7759518" y="4271884"/>
                  <a:ext cx="526953" cy="601510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BC23472-C713-4C15-8EC3-AAAC6D433FDD}"/>
                    </a:ext>
                  </a:extLst>
                </p:cNvPr>
                <p:cNvCxnSpPr>
                  <a:cxnSpLocks/>
                  <a:stCxn id="65" idx="2"/>
                  <a:endCxn id="19" idx="0"/>
                </p:cNvCxnSpPr>
                <p:nvPr/>
              </p:nvCxnSpPr>
              <p:spPr>
                <a:xfrm>
                  <a:off x="5398211" y="3582647"/>
                  <a:ext cx="5787" cy="82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5" name="Graphic 64" descr="User">
                <a:extLst>
                  <a:ext uri="{FF2B5EF4-FFF2-40B4-BE49-F238E27FC236}">
                    <a16:creationId xmlns:a16="http://schemas.microsoft.com/office/drawing/2014/main" id="{3A089950-7603-4AA5-9E5C-405FA0E33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227" t="12227" r="12227" b="12227"/>
              <a:stretch/>
            </p:blipFill>
            <p:spPr>
              <a:xfrm>
                <a:off x="5123574" y="3033373"/>
                <a:ext cx="549274" cy="549274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DC1C43E-34DF-4F96-945F-05CCB367CA5F}"/>
                  </a:ext>
                </a:extLst>
              </p:cNvPr>
              <p:cNvSpPr txBox="1"/>
              <p:nvPr/>
            </p:nvSpPr>
            <p:spPr>
              <a:xfrm>
                <a:off x="4893906" y="3665774"/>
                <a:ext cx="100860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Retry pipeline</a:t>
                </a:r>
              </a:p>
              <a:p>
                <a:pPr algn="ctr"/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Retry job</a:t>
                </a:r>
              </a:p>
              <a:p>
                <a:pPr algn="ctr"/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 manual job</a:t>
                </a:r>
                <a:endParaRPr lang="ko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47E041-B616-46E4-860A-BF02D38CB7D2}"/>
                </a:ext>
              </a:extLst>
            </p:cNvPr>
            <p:cNvSpPr txBox="1"/>
            <p:nvPr/>
          </p:nvSpPr>
          <p:spPr>
            <a:xfrm>
              <a:off x="4043074" y="5552328"/>
              <a:ext cx="4113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&lt;GitLab CI/CD Architecture Process Flow Overview&gt;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8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096-7B2B-42A3-9494-CD6F48F6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Example (1/6)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A426-21AF-4EB7-AC4C-0CA8B258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연구실 내 설치된 </a:t>
            </a:r>
            <a:r>
              <a:rPr lang="en-US" altLang="ko-KR" dirty="0"/>
              <a:t>GitLab Self-managed </a:t>
            </a:r>
            <a:r>
              <a:rPr lang="ko-KR" altLang="en-US" dirty="0"/>
              <a:t>에서 </a:t>
            </a:r>
            <a:r>
              <a:rPr lang="en-US" altLang="ko-KR" dirty="0"/>
              <a:t>CI/CD</a:t>
            </a:r>
            <a:r>
              <a:rPr lang="ko-KR" altLang="en-US" dirty="0"/>
              <a:t> 테스트를 위한 저장소 생성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gitlab-ci.yml</a:t>
            </a:r>
            <a:r>
              <a:rPr lang="en-US" altLang="ko-KR" dirty="0"/>
              <a:t> : CI/CD </a:t>
            </a:r>
            <a:r>
              <a:rPr lang="ko-KR" altLang="en-US" dirty="0"/>
              <a:t>파이프라인 정의</a:t>
            </a:r>
            <a:endParaRPr lang="en-US" altLang="ko-KR" dirty="0"/>
          </a:p>
          <a:p>
            <a:pPr lvl="1"/>
            <a:r>
              <a:rPr lang="en-US" altLang="ko-KR" dirty="0" err="1"/>
              <a:t>Dockerfile</a:t>
            </a:r>
            <a:r>
              <a:rPr lang="en-US" altLang="ko-KR" dirty="0"/>
              <a:t> : </a:t>
            </a:r>
            <a:r>
              <a:rPr lang="ko-KR" altLang="en-US" dirty="0"/>
              <a:t>컨테이너 이미지를 생성하기 위한 스크립트</a:t>
            </a:r>
            <a:endParaRPr lang="en-US" altLang="ko-KR" dirty="0"/>
          </a:p>
          <a:p>
            <a:pPr lvl="1"/>
            <a:r>
              <a:rPr lang="en-US" altLang="ko-KR" dirty="0" err="1"/>
              <a:t>helloworld.c</a:t>
            </a:r>
            <a:r>
              <a:rPr lang="en-US" altLang="ko-KR" dirty="0"/>
              <a:t> : "Hello World!"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출력하는 프로그램을 위한 소스코드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76016-D9CC-4FA0-A097-0E3DCF724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08507E-548D-4E00-9544-E4995E41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4" y="2925400"/>
            <a:ext cx="5745018" cy="32797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3103BF0-D988-4CDB-B697-8EB5588BAB65}"/>
              </a:ext>
            </a:extLst>
          </p:cNvPr>
          <p:cNvGrpSpPr/>
          <p:nvPr/>
        </p:nvGrpSpPr>
        <p:grpSpPr>
          <a:xfrm>
            <a:off x="7743824" y="4201983"/>
            <a:ext cx="3396324" cy="2086266"/>
            <a:chOff x="239279" y="3336633"/>
            <a:chExt cx="3396324" cy="20862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50FC5A9-521C-436B-B15C-6982645C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3" t="2668" r="66985" b="2823"/>
            <a:stretch/>
          </p:blipFill>
          <p:spPr>
            <a:xfrm>
              <a:off x="239279" y="3392325"/>
              <a:ext cx="3242829" cy="19716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A30E244-A5A3-4C3C-BD6A-BC39F612C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69"/>
            <a:stretch/>
          </p:blipFill>
          <p:spPr>
            <a:xfrm>
              <a:off x="3454401" y="3336633"/>
              <a:ext cx="181202" cy="208626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7DAD8D-17E4-4A94-B83C-DF2980B571A7}"/>
              </a:ext>
            </a:extLst>
          </p:cNvPr>
          <p:cNvSpPr/>
          <p:nvPr/>
        </p:nvSpPr>
        <p:spPr>
          <a:xfrm>
            <a:off x="1531474" y="5911273"/>
            <a:ext cx="5745018" cy="293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8887EE-97E7-45ED-A11F-AC373B798B5B}"/>
              </a:ext>
            </a:extLst>
          </p:cNvPr>
          <p:cNvCxnSpPr>
            <a:cxnSpLocks/>
          </p:cNvCxnSpPr>
          <p:nvPr/>
        </p:nvCxnSpPr>
        <p:spPr>
          <a:xfrm flipV="1">
            <a:off x="7276492" y="4257674"/>
            <a:ext cx="489557" cy="16535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3E0CB7-D003-455D-914A-843C0A4E9120}"/>
              </a:ext>
            </a:extLst>
          </p:cNvPr>
          <p:cNvCxnSpPr/>
          <p:nvPr/>
        </p:nvCxnSpPr>
        <p:spPr>
          <a:xfrm>
            <a:off x="7276492" y="6205122"/>
            <a:ext cx="46733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F61926-0DDC-49D8-A758-A48405FB9AA8}"/>
              </a:ext>
            </a:extLst>
          </p:cNvPr>
          <p:cNvSpPr/>
          <p:nvPr/>
        </p:nvSpPr>
        <p:spPr>
          <a:xfrm>
            <a:off x="7766049" y="4257675"/>
            <a:ext cx="3304825" cy="1947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096-7B2B-42A3-9494-CD6F48F6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Example (2/6)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A426-21AF-4EB7-AC4C-0CA8B258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방법을 통해 </a:t>
            </a:r>
            <a:r>
              <a:rPr lang="en-US" altLang="ko-KR" dirty="0"/>
              <a:t>CI/CD </a:t>
            </a:r>
            <a:r>
              <a:rPr lang="ko-KR" altLang="en-US" dirty="0"/>
              <a:t>파이프라인 시작</a:t>
            </a:r>
            <a:endParaRPr lang="en-US" altLang="ko-KR" dirty="0"/>
          </a:p>
          <a:p>
            <a:pPr lvl="1"/>
            <a:r>
              <a:rPr lang="en-US" altLang="ko-KR" dirty="0"/>
              <a:t>Git Push, Web UI, Merge Request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아래 예시에서는 </a:t>
            </a:r>
            <a:r>
              <a:rPr lang="en-US" altLang="ko-KR" dirty="0"/>
              <a:t>Git Push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76016-D9CC-4FA0-A097-0E3DCF724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08507E-548D-4E00-9544-E4995E41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4" y="2925400"/>
            <a:ext cx="5745018" cy="3279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DB246-42A1-4A35-8178-BA626EAAB73D}"/>
              </a:ext>
            </a:extLst>
          </p:cNvPr>
          <p:cNvSpPr txBox="1"/>
          <p:nvPr/>
        </p:nvSpPr>
        <p:spPr>
          <a:xfrm>
            <a:off x="3780865" y="4156013"/>
            <a:ext cx="1608133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Commit Message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A513D-C91B-4892-A129-B36057CE93BD}"/>
              </a:ext>
            </a:extLst>
          </p:cNvPr>
          <p:cNvSpPr txBox="1"/>
          <p:nvPr/>
        </p:nvSpPr>
        <p:spPr>
          <a:xfrm>
            <a:off x="7219950" y="3801579"/>
            <a:ext cx="2484398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Pipeline Start, Commit Hash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C4AA07-6BE1-4182-92CA-8EEB192A5E00}"/>
              </a:ext>
            </a:extLst>
          </p:cNvPr>
          <p:cNvSpPr/>
          <p:nvPr/>
        </p:nvSpPr>
        <p:spPr>
          <a:xfrm>
            <a:off x="1531474" y="3771026"/>
            <a:ext cx="3789826" cy="403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131FD-ACE2-4E19-8D02-2CDD35A8F56B}"/>
              </a:ext>
            </a:extLst>
          </p:cNvPr>
          <p:cNvSpPr/>
          <p:nvPr/>
        </p:nvSpPr>
        <p:spPr>
          <a:xfrm>
            <a:off x="6191250" y="3812156"/>
            <a:ext cx="1028700" cy="286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B096-7B2B-42A3-9494-CD6F48F6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Example (3/6)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A426-21AF-4EB7-AC4C-0CA8B258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gitlab-ci.yml</a:t>
            </a:r>
            <a:r>
              <a:rPr lang="en-US" altLang="ko-KR" dirty="0"/>
              <a:t> </a:t>
            </a:r>
            <a:r>
              <a:rPr lang="ko-KR" altLang="en-US" dirty="0"/>
              <a:t>파일에 의해 파이프라인 생성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stage </a:t>
            </a:r>
            <a:r>
              <a:rPr lang="ko-KR" altLang="en-US" dirty="0"/>
              <a:t>및 </a:t>
            </a:r>
            <a:r>
              <a:rPr lang="en-US" altLang="ko-KR" dirty="0"/>
              <a:t>job</a:t>
            </a:r>
            <a:r>
              <a:rPr lang="ko-KR" altLang="en-US" dirty="0"/>
              <a:t>으로 구성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accent2"/>
                </a:solidFill>
              </a:rPr>
              <a:t>build state/job</a:t>
            </a:r>
          </a:p>
          <a:p>
            <a:pPr lvl="1"/>
            <a:r>
              <a:rPr lang="en-US" altLang="ko-KR" dirty="0" err="1"/>
              <a:t>helloworld.c</a:t>
            </a:r>
            <a:r>
              <a:rPr lang="ko-KR" altLang="en-US" dirty="0"/>
              <a:t> 빌드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helloworld</a:t>
            </a:r>
            <a:r>
              <a:rPr lang="ko-KR" altLang="en-US" dirty="0">
                <a:sym typeface="Wingdings" panose="05000000000000000000" pitchFamily="2" charset="2"/>
              </a:rPr>
              <a:t> 바이너리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helloworld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바이너리를 </a:t>
            </a:r>
            <a:r>
              <a:rPr lang="ko-KR" altLang="en-US" dirty="0" err="1">
                <a:sym typeface="Wingdings" panose="05000000000000000000" pitchFamily="2" charset="2"/>
              </a:rPr>
              <a:t>아티팩트로</a:t>
            </a:r>
            <a:r>
              <a:rPr lang="ko-KR" altLang="en-US" dirty="0">
                <a:sym typeface="Wingdings" panose="05000000000000000000" pitchFamily="2" charset="2"/>
              </a:rPr>
              <a:t> 업로드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dirty="0">
                <a:solidFill>
                  <a:schemeClr val="accent1"/>
                </a:solidFill>
              </a:rPr>
              <a:t>test stage/job</a:t>
            </a:r>
          </a:p>
          <a:p>
            <a:pPr lvl="1"/>
            <a:r>
              <a:rPr lang="en-US" altLang="ko-KR" dirty="0" err="1"/>
              <a:t>helloworld</a:t>
            </a:r>
            <a:r>
              <a:rPr lang="ko-KR" altLang="en-US" dirty="0"/>
              <a:t>가 정상적으로 </a:t>
            </a:r>
            <a:r>
              <a:rPr lang="ko-KR" altLang="en-US" dirty="0" err="1"/>
              <a:t>빌드되었는지</a:t>
            </a:r>
            <a:r>
              <a:rPr lang="ko-KR" altLang="en-US" dirty="0"/>
              <a:t> 테스트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dirty="0">
                <a:solidFill>
                  <a:schemeClr val="accent4"/>
                </a:solidFill>
              </a:rPr>
              <a:t>deploy stage/job</a:t>
            </a:r>
          </a:p>
          <a:p>
            <a:pPr lvl="1"/>
            <a:r>
              <a:rPr lang="en-US" altLang="ko-KR" dirty="0" err="1"/>
              <a:t>helloworld</a:t>
            </a:r>
            <a:r>
              <a:rPr lang="ko-KR" altLang="en-US" dirty="0"/>
              <a:t>를 실행하는 컨테이너 이미지 생성</a:t>
            </a:r>
            <a:endParaRPr lang="en-US" altLang="ko-KR" dirty="0"/>
          </a:p>
          <a:p>
            <a:pPr lvl="1"/>
            <a:r>
              <a:rPr lang="ko-KR" altLang="en-US" dirty="0"/>
              <a:t>컨테이너 </a:t>
            </a:r>
            <a:r>
              <a:rPr lang="en-US" altLang="ko-KR" dirty="0"/>
              <a:t>Registry</a:t>
            </a:r>
            <a:r>
              <a:rPr lang="ko-KR" altLang="en-US" dirty="0"/>
              <a:t>에 이미지 업로드</a:t>
            </a:r>
            <a:endParaRPr lang="en-US" altLang="ko-KR" dirty="0"/>
          </a:p>
          <a:p>
            <a:pPr lvl="1"/>
            <a:r>
              <a:rPr lang="en-US" altLang="ko-KR" dirty="0"/>
              <a:t>Kubernetes </a:t>
            </a:r>
            <a:r>
              <a:rPr lang="ko-KR" altLang="en-US" dirty="0"/>
              <a:t>클러스터 업데이트 가능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76016-D9CC-4FA0-A097-0E3DCF724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57</a:t>
            </a:fld>
            <a:endParaRPr lang="ko-KR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C34893F-656B-409E-8E66-6951089FACB8}"/>
              </a:ext>
            </a:extLst>
          </p:cNvPr>
          <p:cNvGrpSpPr/>
          <p:nvPr/>
        </p:nvGrpSpPr>
        <p:grpSpPr>
          <a:xfrm>
            <a:off x="6758307" y="1435101"/>
            <a:ext cx="5014351" cy="4965700"/>
            <a:chOff x="6568049" y="1435101"/>
            <a:chExt cx="5014351" cy="49657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0F0FE3-C9EE-4889-B3A4-7FCAE8658DBB}"/>
                </a:ext>
              </a:extLst>
            </p:cNvPr>
            <p:cNvGrpSpPr/>
            <p:nvPr/>
          </p:nvGrpSpPr>
          <p:grpSpPr>
            <a:xfrm>
              <a:off x="6568049" y="1435101"/>
              <a:ext cx="5014351" cy="4965700"/>
              <a:chOff x="6514984" y="1435101"/>
              <a:chExt cx="5067416" cy="501825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5946B2F-5DC7-4527-B2E7-84279AC40A8D}"/>
                  </a:ext>
                </a:extLst>
              </p:cNvPr>
              <p:cNvGrpSpPr/>
              <p:nvPr/>
            </p:nvGrpSpPr>
            <p:grpSpPr>
              <a:xfrm>
                <a:off x="6514984" y="1435101"/>
                <a:ext cx="5067416" cy="5018250"/>
                <a:chOff x="898943" y="889590"/>
                <a:chExt cx="4114544" cy="4074623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88CB29B6-543C-40E1-BD41-C3D4A0574E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98176"/>
                <a:stretch/>
              </p:blipFill>
              <p:spPr>
                <a:xfrm>
                  <a:off x="4891707" y="1671865"/>
                  <a:ext cx="121780" cy="3292348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2CFB31D1-A9AE-4EF7-80F4-A01FC99307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59297"/>
                <a:stretch/>
              </p:blipFill>
              <p:spPr>
                <a:xfrm>
                  <a:off x="904210" y="889590"/>
                  <a:ext cx="3476719" cy="1314347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F19B8681-FAE5-4D48-9C5A-4DBB51D9D0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39844" b="90053"/>
                <a:stretch/>
              </p:blipFill>
              <p:spPr>
                <a:xfrm>
                  <a:off x="898943" y="2676063"/>
                  <a:ext cx="4014967" cy="32748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D7DE0431-5B53-47B4-A083-5F6C9608ED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3659" b="49728"/>
                <a:stretch/>
              </p:blipFill>
              <p:spPr>
                <a:xfrm>
                  <a:off x="904210" y="2198670"/>
                  <a:ext cx="3476719" cy="21354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D8500C4-DD9A-403A-BED7-86CD25CDD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036" b="34494"/>
                <a:stretch/>
              </p:blipFill>
              <p:spPr>
                <a:xfrm>
                  <a:off x="904210" y="2399769"/>
                  <a:ext cx="3476719" cy="305789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B0284776-4067-4A0D-ABE2-79A09DC51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93932"/>
                <a:stretch/>
              </p:blipFill>
              <p:spPr>
                <a:xfrm>
                  <a:off x="4891707" y="894858"/>
                  <a:ext cx="121780" cy="152765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3468307-2D58-43F3-A6FA-F860678730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1367" b="59297"/>
                <a:stretch/>
              </p:blipFill>
              <p:spPr>
                <a:xfrm>
                  <a:off x="3200874" y="889590"/>
                  <a:ext cx="1690833" cy="1314347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0E614007-0BEC-4CA2-93C2-2442D1C30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6027" r="39844" b="47185"/>
                <a:stretch/>
              </p:blipFill>
              <p:spPr>
                <a:xfrm>
                  <a:off x="898943" y="3003551"/>
                  <a:ext cx="4014967" cy="1211179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953B7D8-C383-485B-BB6A-704C14537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8555" r="39844" b="35176"/>
                <a:stretch/>
              </p:blipFill>
              <p:spPr>
                <a:xfrm>
                  <a:off x="898943" y="4205204"/>
                  <a:ext cx="4014967" cy="206380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2B2D865-2481-4A94-BB5D-5AEAE888C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82634" r="39844" b="30"/>
                <a:stretch/>
              </p:blipFill>
              <p:spPr>
                <a:xfrm>
                  <a:off x="898943" y="4393501"/>
                  <a:ext cx="4014967" cy="57071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498A36A-FC43-471C-8919-67285C6ED7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752" t="86239" r="41670" b="10345"/>
                <a:stretch/>
              </p:blipFill>
              <p:spPr>
                <a:xfrm>
                  <a:off x="1816836" y="4613511"/>
                  <a:ext cx="2975295" cy="112457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47A9FD73-CA90-492B-99F1-9C55D5AF8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752" t="89033" r="41670" b="7551"/>
                <a:stretch/>
              </p:blipFill>
              <p:spPr>
                <a:xfrm>
                  <a:off x="1816836" y="4503605"/>
                  <a:ext cx="2975295" cy="112457"/>
                </a:xfrm>
                <a:prstGeom prst="rect">
                  <a:avLst/>
                </a:prstGeom>
              </p:spPr>
            </p:pic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01FA19-7FD0-49DB-814B-C9CFC803EFF1}"/>
                  </a:ext>
                </a:extLst>
              </p:cNvPr>
              <p:cNvSpPr/>
              <p:nvPr/>
            </p:nvSpPr>
            <p:spPr>
              <a:xfrm>
                <a:off x="6521471" y="1441589"/>
                <a:ext cx="5060929" cy="5011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E28443-E9D6-421A-9C50-69738ADCBED1}"/>
                </a:ext>
              </a:extLst>
            </p:cNvPr>
            <p:cNvSpPr/>
            <p:nvPr/>
          </p:nvSpPr>
          <p:spPr>
            <a:xfrm>
              <a:off x="6574468" y="2651126"/>
              <a:ext cx="5007932" cy="10223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A781B9-8F86-4FAD-8F0C-B1BBA1C10131}"/>
                </a:ext>
              </a:extLst>
            </p:cNvPr>
            <p:cNvSpPr/>
            <p:nvPr/>
          </p:nvSpPr>
          <p:spPr>
            <a:xfrm>
              <a:off x="6574468" y="3753302"/>
              <a:ext cx="5007932" cy="126637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A2418E-1DCE-47DE-981F-93E224DF4751}"/>
                </a:ext>
              </a:extLst>
            </p:cNvPr>
            <p:cNvSpPr/>
            <p:nvPr/>
          </p:nvSpPr>
          <p:spPr>
            <a:xfrm>
              <a:off x="6574468" y="5099050"/>
              <a:ext cx="5007932" cy="125095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7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75CB-A995-44C5-B044-78B97394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Example (4/6)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B7E8-3F5D-4E96-A6D5-FA21A860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파이프라인을 따라 </a:t>
            </a:r>
            <a:r>
              <a:rPr lang="en-US" altLang="ko-KR" dirty="0"/>
              <a:t>Runner API</a:t>
            </a:r>
            <a:r>
              <a:rPr lang="ko-KR" altLang="en-US" dirty="0"/>
              <a:t> 호출 및 작업 실행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오류 없이 성공적으로 작업을 마침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현재 실행 중인 작업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실행 예정인 작업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87CD-5559-4665-B1E3-6414ECC58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02A8F8-434A-46F6-8B95-A783BE83F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 t="86321" r="93569" b="5747"/>
          <a:stretch/>
        </p:blipFill>
        <p:spPr>
          <a:xfrm>
            <a:off x="1164501" y="1852585"/>
            <a:ext cx="264070" cy="259195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58C65-7B3F-464E-BEC3-7E8BAF34B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2" t="86321" r="72518" b="5747"/>
          <a:stretch/>
        </p:blipFill>
        <p:spPr>
          <a:xfrm>
            <a:off x="1164501" y="2183780"/>
            <a:ext cx="264070" cy="259195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AB011-1376-4BB2-9350-ED95FDE0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52" t="86321" r="52208" b="5747"/>
          <a:stretch/>
        </p:blipFill>
        <p:spPr>
          <a:xfrm>
            <a:off x="1164501" y="2514975"/>
            <a:ext cx="264070" cy="259195"/>
          </a:xfrm>
          <a:prstGeom prst="rect">
            <a:avLst/>
          </a:prstGeom>
          <a:ln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70791A-068B-4526-A6DB-ECAC9A3360B2}"/>
              </a:ext>
            </a:extLst>
          </p:cNvPr>
          <p:cNvCxnSpPr/>
          <p:nvPr/>
        </p:nvCxnSpPr>
        <p:spPr>
          <a:xfrm>
            <a:off x="7573637" y="2997698"/>
            <a:ext cx="4147129" cy="750999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50E3E-8C0B-451E-8AC0-095730B22B0B}"/>
              </a:ext>
            </a:extLst>
          </p:cNvPr>
          <p:cNvCxnSpPr>
            <a:cxnSpLocks/>
          </p:cNvCxnSpPr>
          <p:nvPr/>
        </p:nvCxnSpPr>
        <p:spPr>
          <a:xfrm>
            <a:off x="1164501" y="5185204"/>
            <a:ext cx="4147128" cy="780714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E8E5443-7C03-43A1-8DE8-C901D1FB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01" y="3005318"/>
            <a:ext cx="6409136" cy="2172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6E9C5C-72BA-495E-9428-1CA615E7A409}"/>
              </a:ext>
            </a:extLst>
          </p:cNvPr>
          <p:cNvSpPr/>
          <p:nvPr/>
        </p:nvSpPr>
        <p:spPr>
          <a:xfrm>
            <a:off x="1164501" y="3005318"/>
            <a:ext cx="6409136" cy="2172266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7A3C5-FFBA-4B6B-9BA4-0B60EEECD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"/>
          <a:stretch/>
        </p:blipFill>
        <p:spPr>
          <a:xfrm>
            <a:off x="5311629" y="3748697"/>
            <a:ext cx="6409137" cy="22172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ED52-BD3A-40DB-B7D0-B65F7745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Example (5/6)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3F3C-B77B-4D86-977F-A9A1085D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Pipeline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en-US" altLang="ko-KR" dirty="0"/>
              <a:t>build</a:t>
            </a:r>
            <a:r>
              <a:rPr lang="ko-KR" altLang="en-US" dirty="0"/>
              <a:t> 단계에서 생성했던 </a:t>
            </a:r>
            <a:r>
              <a:rPr lang="en-US" altLang="ko-KR" dirty="0" err="1"/>
              <a:t>helloworld</a:t>
            </a:r>
            <a:r>
              <a:rPr lang="en-US" altLang="ko-KR" dirty="0"/>
              <a:t> </a:t>
            </a:r>
            <a:r>
              <a:rPr lang="ko-KR" altLang="en-US" dirty="0"/>
              <a:t>바이너리 실행파일이 </a:t>
            </a:r>
            <a:r>
              <a:rPr lang="ko-KR" altLang="en-US" dirty="0" err="1"/>
              <a:t>아티팩트</a:t>
            </a:r>
            <a:r>
              <a:rPr lang="en-US" altLang="ko-KR" dirty="0"/>
              <a:t>(Artifacts)</a:t>
            </a:r>
            <a:r>
              <a:rPr lang="ko-KR" altLang="en-US" dirty="0"/>
              <a:t>에 업로드</a:t>
            </a:r>
            <a:endParaRPr lang="en-US" altLang="ko-KR" dirty="0"/>
          </a:p>
          <a:p>
            <a:pPr lvl="1"/>
            <a:r>
              <a:rPr lang="en-US" altLang="ko-KR" dirty="0"/>
              <a:t>build, test, deploy </a:t>
            </a:r>
            <a:r>
              <a:rPr lang="ko-KR" altLang="en-US" dirty="0"/>
              <a:t>단계 모두 실행한 작업에 대한 로그파일도 </a:t>
            </a:r>
            <a:r>
              <a:rPr lang="ko-KR" altLang="en-US" dirty="0" err="1"/>
              <a:t>아티팩트에</a:t>
            </a:r>
            <a:r>
              <a:rPr lang="ko-KR" altLang="en-US" dirty="0"/>
              <a:t> 업로드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6E49-3FDA-4045-A4AB-521787ED7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65251-7426-4D8C-AF70-FDEB4116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2615945"/>
            <a:ext cx="5928613" cy="3544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B41925-3CFE-4886-98A4-06826FCAC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" t="224" r="66243" b="72163"/>
          <a:stretch/>
        </p:blipFill>
        <p:spPr>
          <a:xfrm>
            <a:off x="8036923" y="4282497"/>
            <a:ext cx="2457119" cy="1878158"/>
          </a:xfrm>
          <a:prstGeom prst="rect">
            <a:avLst/>
          </a:prstGeom>
          <a:ln w="28575"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79C73D-880B-43A7-8EA1-ADA9A49CD97C}"/>
              </a:ext>
            </a:extLst>
          </p:cNvPr>
          <p:cNvSpPr/>
          <p:nvPr/>
        </p:nvSpPr>
        <p:spPr>
          <a:xfrm>
            <a:off x="1588654" y="5128260"/>
            <a:ext cx="592861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920E1-0AD1-41A7-8001-B6237D1097A6}"/>
              </a:ext>
            </a:extLst>
          </p:cNvPr>
          <p:cNvSpPr/>
          <p:nvPr/>
        </p:nvSpPr>
        <p:spPr>
          <a:xfrm>
            <a:off x="8036922" y="4282497"/>
            <a:ext cx="2457120" cy="187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E3FBC8-C679-4F05-9948-C005E38F28ED}"/>
              </a:ext>
            </a:extLst>
          </p:cNvPr>
          <p:cNvCxnSpPr/>
          <p:nvPr/>
        </p:nvCxnSpPr>
        <p:spPr>
          <a:xfrm flipV="1">
            <a:off x="7517267" y="4282497"/>
            <a:ext cx="519655" cy="84576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91EB56-36DE-4F1B-A35D-99E49ACD0500}"/>
              </a:ext>
            </a:extLst>
          </p:cNvPr>
          <p:cNvCxnSpPr/>
          <p:nvPr/>
        </p:nvCxnSpPr>
        <p:spPr>
          <a:xfrm>
            <a:off x="7517267" y="5471160"/>
            <a:ext cx="519655" cy="68949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DCFD-954E-45AB-920E-CBFA292B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 vs MSA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D9A5-5188-42F6-AE94-B4284CE0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Monolithic Architecture : </a:t>
            </a:r>
            <a:r>
              <a:rPr lang="ko-KR" altLang="en-US" dirty="0"/>
              <a:t>제공하는 모든 서비스가 하나의 애플리케이션으로 통합</a:t>
            </a:r>
            <a:endParaRPr lang="en-US" altLang="ko-KR" dirty="0"/>
          </a:p>
          <a:p>
            <a:pPr lvl="1"/>
            <a:r>
              <a:rPr lang="en-US" altLang="ko-KR" dirty="0"/>
              <a:t>Microservice Architecture : </a:t>
            </a:r>
            <a:r>
              <a:rPr lang="ko-KR" altLang="en-US" dirty="0"/>
              <a:t>애플리케이션이 여러 개의 서비스로 분할되어 제공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A832-FBD5-417B-A9AF-E72712E5D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4E4516-16EC-46F7-84AC-CB9C7116FE7F}"/>
              </a:ext>
            </a:extLst>
          </p:cNvPr>
          <p:cNvGrpSpPr/>
          <p:nvPr/>
        </p:nvGrpSpPr>
        <p:grpSpPr>
          <a:xfrm>
            <a:off x="6716792" y="2741364"/>
            <a:ext cx="3206199" cy="3421920"/>
            <a:chOff x="6000080" y="2117500"/>
            <a:chExt cx="3718506" cy="3968699"/>
          </a:xfrm>
        </p:grpSpPr>
        <p:pic>
          <p:nvPicPr>
            <p:cNvPr id="1028" name="Picture 4" descr="Microservices architecture for a sample ride-for-hire app, with each microservice presenting a RESTful API">
              <a:extLst>
                <a:ext uri="{FF2B5EF4-FFF2-40B4-BE49-F238E27FC236}">
                  <a16:creationId xmlns:a16="http://schemas.microsoft.com/office/drawing/2014/main" id="{B29273DE-37E9-4532-BB31-1CE75F47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17500"/>
              <a:ext cx="3526667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9E1B45-81A9-419E-ACAF-EB09CA0666AB}"/>
                </a:ext>
              </a:extLst>
            </p:cNvPr>
            <p:cNvSpPr txBox="1"/>
            <p:nvPr/>
          </p:nvSpPr>
          <p:spPr>
            <a:xfrm>
              <a:off x="6000080" y="5693548"/>
              <a:ext cx="3718506" cy="3926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&lt;Microservice Architecture Pattern&gt;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D2BB44-696C-4A5A-B53E-D84D55C953BA}"/>
              </a:ext>
            </a:extLst>
          </p:cNvPr>
          <p:cNvGrpSpPr/>
          <p:nvPr/>
        </p:nvGrpSpPr>
        <p:grpSpPr>
          <a:xfrm>
            <a:off x="2343620" y="2741364"/>
            <a:ext cx="2939478" cy="3398598"/>
            <a:chOff x="1648217" y="2117500"/>
            <a:chExt cx="3409167" cy="3941650"/>
          </a:xfrm>
        </p:grpSpPr>
        <p:pic>
          <p:nvPicPr>
            <p:cNvPr id="1026" name="Picture 2" descr="Modular, but still monolithic, architecture used as basis for sample microservices application">
              <a:extLst>
                <a:ext uri="{FF2B5EF4-FFF2-40B4-BE49-F238E27FC236}">
                  <a16:creationId xmlns:a16="http://schemas.microsoft.com/office/drawing/2014/main" id="{8C954710-71C3-4070-B90D-405EE4CD4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217" y="2117500"/>
              <a:ext cx="3409167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4330ED-39F7-4125-9FB2-A8DD9269B4B1}"/>
                </a:ext>
              </a:extLst>
            </p:cNvPr>
            <p:cNvSpPr txBox="1"/>
            <p:nvPr/>
          </p:nvSpPr>
          <p:spPr>
            <a:xfrm>
              <a:off x="1835462" y="5720596"/>
              <a:ext cx="30346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&lt;Monolithic Architecture Pattern&gt;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8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ED52-BD3A-40DB-B7D0-B65F7745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CI/CD Example (6/6)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3F3C-B77B-4D86-977F-A9A1085D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Pipeline </a:t>
            </a:r>
            <a:r>
              <a:rPr lang="ko-KR" altLang="en-US" dirty="0"/>
              <a:t>실행 결과 </a:t>
            </a:r>
            <a:r>
              <a:rPr lang="en-US" altLang="ko-KR" dirty="0"/>
              <a:t>(cont'd)</a:t>
            </a:r>
          </a:p>
          <a:p>
            <a:pPr lvl="1"/>
            <a:r>
              <a:rPr lang="en-US" altLang="ko-KR" dirty="0"/>
              <a:t>deploy </a:t>
            </a:r>
            <a:r>
              <a:rPr lang="ko-KR" altLang="en-US" dirty="0"/>
              <a:t>단계에서 </a:t>
            </a:r>
            <a:r>
              <a:rPr lang="en-US" altLang="ko-KR" dirty="0"/>
              <a:t>Push</a:t>
            </a:r>
            <a:r>
              <a:rPr lang="ko-KR" altLang="en-US" dirty="0"/>
              <a:t>했던 컨테이너 이미지가 </a:t>
            </a:r>
            <a:r>
              <a:rPr lang="en-US" altLang="ko-KR" dirty="0"/>
              <a:t>Container Registry</a:t>
            </a:r>
            <a:r>
              <a:rPr lang="ko-KR" altLang="en-US" dirty="0"/>
              <a:t>에 업로드</a:t>
            </a:r>
            <a:endParaRPr lang="en-US" altLang="ko-KR" dirty="0"/>
          </a:p>
          <a:p>
            <a:pPr lvl="1"/>
            <a:r>
              <a:rPr lang="ko-KR" altLang="en-US" dirty="0"/>
              <a:t>해당 이미지를 사용하여 </a:t>
            </a:r>
            <a:r>
              <a:rPr lang="en-US" altLang="ko-KR" dirty="0"/>
              <a:t>Kubernetes </a:t>
            </a:r>
            <a:r>
              <a:rPr lang="ko-KR" altLang="en-US" dirty="0"/>
              <a:t>클러스터 업데이트 가능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6E49-3FDA-4045-A4AB-521787ED7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B4268-F8B4-4DFE-AF86-E8E122AB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37" y="2621258"/>
            <a:ext cx="2632947" cy="1589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451533B-975F-48C5-B327-99B9F5BDE5E0}"/>
              </a:ext>
            </a:extLst>
          </p:cNvPr>
          <p:cNvSpPr/>
          <p:nvPr/>
        </p:nvSpPr>
        <p:spPr>
          <a:xfrm>
            <a:off x="1599938" y="3666836"/>
            <a:ext cx="1586608" cy="543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31354-EAA9-4078-974A-421C5D0FC64A}"/>
              </a:ext>
            </a:extLst>
          </p:cNvPr>
          <p:cNvGrpSpPr/>
          <p:nvPr/>
        </p:nvGrpSpPr>
        <p:grpSpPr>
          <a:xfrm>
            <a:off x="3435189" y="3459414"/>
            <a:ext cx="8147211" cy="2284627"/>
            <a:chOff x="3501864" y="3700246"/>
            <a:chExt cx="8147211" cy="22846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FCECB80-98A8-4D5C-A497-473F877B7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864" y="3700246"/>
              <a:ext cx="8147211" cy="2284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AA8F19-A802-468B-8917-0363A67D82AF}"/>
                </a:ext>
              </a:extLst>
            </p:cNvPr>
            <p:cNvSpPr/>
            <p:nvPr/>
          </p:nvSpPr>
          <p:spPr>
            <a:xfrm>
              <a:off x="3501864" y="5342908"/>
              <a:ext cx="8147211" cy="5556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85965BE-726F-4078-96FE-59D3CA4195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329433" y="4274143"/>
            <a:ext cx="1169565" cy="104194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Security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Concepts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Native Security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2CE387-5D90-40F6-8072-FC9A5B89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4C's of Cloud Native Security</a:t>
            </a:r>
          </a:p>
          <a:p>
            <a:pPr lvl="1"/>
            <a:r>
              <a:rPr lang="en-US" altLang="ko-KR" dirty="0"/>
              <a:t>Kubernetes</a:t>
            </a:r>
            <a:r>
              <a:rPr lang="ko-KR" altLang="en-US" dirty="0"/>
              <a:t>에 대한 보안을 계층으로 생각하여 다음 </a:t>
            </a:r>
            <a:r>
              <a:rPr lang="en-US" altLang="ko-KR" dirty="0"/>
              <a:t>4</a:t>
            </a:r>
            <a:r>
              <a:rPr lang="ko-KR" altLang="en-US" dirty="0"/>
              <a:t>개의 계층으로 분리</a:t>
            </a:r>
            <a:endParaRPr lang="en-US" altLang="ko-KR" dirty="0"/>
          </a:p>
          <a:p>
            <a:pPr lvl="1"/>
            <a:r>
              <a:rPr lang="en-US" altLang="ko-KR" dirty="0"/>
              <a:t>Cloud, Cluster, Container, Code</a:t>
            </a:r>
          </a:p>
          <a:p>
            <a:endParaRPr lang="en-US" altLang="ko-KR" dirty="0"/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접근 방식은 보안에 대한 심층 방어</a:t>
            </a:r>
            <a:r>
              <a:rPr lang="en-US" altLang="ko-KR" dirty="0"/>
              <a:t>(Defense in Depth) </a:t>
            </a:r>
            <a:r>
              <a:rPr lang="ko-KR" altLang="en-US" dirty="0"/>
              <a:t>컴퓨팅 접근 방식 활용</a:t>
            </a:r>
            <a:endParaRPr lang="en-US" altLang="ko-KR" dirty="0"/>
          </a:p>
          <a:p>
            <a:pPr lvl="1"/>
            <a:r>
              <a:rPr lang="ko-KR" altLang="en-US" dirty="0"/>
              <a:t>공격에 대해 여러 독립적이고</a:t>
            </a:r>
            <a:r>
              <a:rPr lang="en-US" altLang="ko-KR" dirty="0"/>
              <a:t>, </a:t>
            </a:r>
            <a:r>
              <a:rPr lang="ko-KR" altLang="en-US" dirty="0" err="1"/>
              <a:t>계층화된</a:t>
            </a:r>
            <a:r>
              <a:rPr lang="ko-KR" altLang="en-US" dirty="0"/>
              <a:t> 방법으로 방어하는 방법으로</a:t>
            </a:r>
            <a:r>
              <a:rPr lang="en-US" altLang="ko-KR" dirty="0"/>
              <a:t>, NSA*</a:t>
            </a:r>
            <a:r>
              <a:rPr lang="ko-KR" altLang="en-US" dirty="0"/>
              <a:t>에 의해 고안됨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클라우드 맥락에서 사용할 수 있는 보안에 대해 명시</a:t>
            </a:r>
            <a:endParaRPr lang="en-US" altLang="ko-KR" dirty="0"/>
          </a:p>
          <a:p>
            <a:pPr lvl="1"/>
            <a:r>
              <a:rPr lang="ko-KR" altLang="en-US" dirty="0" err="1"/>
              <a:t>온프레미스와</a:t>
            </a:r>
            <a:r>
              <a:rPr lang="ko-KR" altLang="en-US" dirty="0"/>
              <a:t> 같은 환경에서도 거의 동일하게 사용 가능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F4B4F1-2E1D-4104-AF97-5340F12A4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17" y="4076393"/>
            <a:ext cx="3612083" cy="208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0F145-1655-4E86-B9BD-9F4C68DB100C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National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Security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Agency,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미 국가안보국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EFFB-65BA-4970-9190-092AEDC2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532B-8495-41C2-8A1C-F92111B9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또는 </a:t>
            </a:r>
            <a:r>
              <a:rPr lang="en-US" altLang="ko-KR" dirty="0"/>
              <a:t>Kubernetes </a:t>
            </a:r>
            <a:r>
              <a:rPr lang="ko-KR" altLang="en-US" dirty="0"/>
              <a:t>클러스터를 실행 중인 물리</a:t>
            </a:r>
            <a:r>
              <a:rPr lang="en-US" altLang="ko-KR" dirty="0"/>
              <a:t>/</a:t>
            </a:r>
            <a:r>
              <a:rPr lang="ko-KR" altLang="en-US" dirty="0"/>
              <a:t>논리적 환경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클라우드 계층이 취약할 경우 이 기반 위에서 구축된 구성 요소의 안전성 보장 불가</a:t>
            </a:r>
            <a:endParaRPr lang="en-US" altLang="ko-KR" dirty="0"/>
          </a:p>
          <a:p>
            <a:pPr lvl="1"/>
            <a:r>
              <a:rPr lang="ko-KR" altLang="en-US" dirty="0"/>
              <a:t>클라우드 공급자의 보안 문서를 참고하여 적용</a:t>
            </a:r>
            <a:endParaRPr lang="en-US" altLang="ko-KR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데이터 암호화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DDoS </a:t>
            </a:r>
            <a:r>
              <a:rPr lang="ko-KR" altLang="en-US" dirty="0"/>
              <a:t>보호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Infrastructure</a:t>
            </a:r>
            <a:r>
              <a:rPr lang="ko-KR" altLang="en-US" dirty="0"/>
              <a:t> 보안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8BA6-6686-4EAF-B611-2C9BF1586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63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3FEF82-8C31-4213-86C5-7A1FD4949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14868"/>
              </p:ext>
            </p:extLst>
          </p:nvPr>
        </p:nvGraphicFramePr>
        <p:xfrm>
          <a:off x="1037025" y="3964168"/>
          <a:ext cx="10117950" cy="235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517">
                  <a:extLst>
                    <a:ext uri="{9D8B030D-6E8A-4147-A177-3AD203B41FA5}">
                      <a16:colId xmlns:a16="http://schemas.microsoft.com/office/drawing/2014/main" val="2068091060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703140941"/>
                    </a:ext>
                  </a:extLst>
                </a:gridCol>
              </a:tblGrid>
              <a:tr h="27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Area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Concern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Recommendation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0396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Plane</a:t>
                      </a:r>
                      <a:r>
                        <a:rPr lang="ko-KR" altLang="en-US" sz="1400" dirty="0"/>
                        <a:t>에 대한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클러스터 관리에 필요한 </a:t>
                      </a:r>
                      <a:r>
                        <a:rPr lang="en-US" altLang="ko-KR" sz="1400" dirty="0"/>
                        <a:t>IP </a:t>
                      </a:r>
                      <a:r>
                        <a:rPr lang="ko-KR" altLang="en-US" sz="1400" dirty="0"/>
                        <a:t>주소 집합으로 제한된 네트워크 접근 제어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51662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Node</a:t>
                      </a:r>
                      <a:r>
                        <a:rPr lang="ko-KR" altLang="en-US" sz="1400" dirty="0"/>
                        <a:t>에 대한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Plane</a:t>
                      </a:r>
                      <a:r>
                        <a:rPr lang="ko-KR" altLang="en-US" sz="1400" dirty="0"/>
                        <a:t>에서만 연결을 허용하고</a:t>
                      </a:r>
                      <a:r>
                        <a:rPr lang="en-US" altLang="ko-KR" sz="1400" dirty="0"/>
                        <a:t>, Service</a:t>
                      </a:r>
                      <a:r>
                        <a:rPr lang="ko-KR" altLang="en-US" sz="1400" dirty="0"/>
                        <a:t>에 대한 연결 허용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59424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클라우드 공급자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 대한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관리해야 하는 리소스에 대해 최소한의 권한을 부여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47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etcd</a:t>
                      </a:r>
                      <a:r>
                        <a:rPr lang="ko-KR" altLang="en-US" sz="1400" dirty="0"/>
                        <a:t>에 대한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Control Plane</a:t>
                      </a:r>
                      <a:r>
                        <a:rPr lang="ko-KR" altLang="en-US" sz="1400" dirty="0"/>
                        <a:t>으로만 제한</a:t>
                      </a:r>
                      <a:r>
                        <a:rPr lang="en-US" altLang="ko-KR" sz="1400" dirty="0"/>
                        <a:t>, TLS</a:t>
                      </a:r>
                      <a:r>
                        <a:rPr lang="ko-KR" altLang="en-US" sz="1400" dirty="0"/>
                        <a:t>를 통해 </a:t>
                      </a:r>
                      <a:r>
                        <a:rPr lang="en-US" altLang="ko-KR" sz="1400" dirty="0" err="1"/>
                        <a:t>etcd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23512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etcd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가능한 모든 스토리지 암호화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8F76-6BBD-4E3D-B7CF-13CF04F6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(1/2)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A7BB-6907-4082-89AB-CBDB10CB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클러스터 컴포넌트의 보안과 클러스터에서 실행되는 애플리케이션의 보안으로 분류</a:t>
            </a:r>
            <a:endParaRPr lang="en-US" altLang="ko-KR" dirty="0"/>
          </a:p>
          <a:p>
            <a:pPr lvl="1"/>
            <a:r>
              <a:rPr lang="ko-KR" altLang="en-US" dirty="0"/>
              <a:t>추가적으로 고려해볼 보안 체크리스트도 제공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클러스터 컴포넌트의 보안</a:t>
            </a:r>
            <a:endParaRPr lang="en-US" altLang="ko-KR" dirty="0"/>
          </a:p>
          <a:p>
            <a:pPr lvl="1"/>
            <a:r>
              <a:rPr lang="ko-KR" altLang="en-US" dirty="0"/>
              <a:t>우발적이거나 악의적인 접근으로부터 클러스터를 보호하는 방법</a:t>
            </a:r>
            <a:endParaRPr lang="en-US" altLang="ko-KR" dirty="0"/>
          </a:p>
          <a:p>
            <a:pPr lvl="1"/>
            <a:r>
              <a:rPr lang="ko-KR" altLang="en-US" dirty="0"/>
              <a:t>다음과 같이 </a:t>
            </a:r>
            <a:r>
              <a:rPr lang="en-US" altLang="ko-KR" dirty="0"/>
              <a:t>4</a:t>
            </a:r>
            <a:r>
              <a:rPr lang="ko-KR" altLang="en-US" dirty="0"/>
              <a:t>개의 큰 분류를 가짐</a:t>
            </a:r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FF59-C158-4CE2-B706-B77F86572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64</a:t>
            </a:fld>
            <a:endParaRPr lang="ko-KR" alt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604E5A-E4EB-45D4-AC20-C0A4CFAB7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78910"/>
              </p:ext>
            </p:extLst>
          </p:nvPr>
        </p:nvGraphicFramePr>
        <p:xfrm>
          <a:off x="1037025" y="3558365"/>
          <a:ext cx="10117950" cy="194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375">
                  <a:extLst>
                    <a:ext uri="{9D8B030D-6E8A-4147-A177-3AD203B41FA5}">
                      <a16:colId xmlns:a16="http://schemas.microsoft.com/office/drawing/2014/main" val="2068091060"/>
                    </a:ext>
                  </a:extLst>
                </a:gridCol>
                <a:gridCol w="6811575">
                  <a:extLst>
                    <a:ext uri="{9D8B030D-6E8A-4147-A177-3AD203B41FA5}">
                      <a16:colId xmlns:a16="http://schemas.microsoft.com/office/drawing/2014/main" val="3703140941"/>
                    </a:ext>
                  </a:extLst>
                </a:gridCol>
              </a:tblGrid>
              <a:tr h="27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Area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Concern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0396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Kubernetes API </a:t>
                      </a:r>
                      <a:r>
                        <a:rPr lang="ko-KR" altLang="en-US" sz="1400" dirty="0"/>
                        <a:t>접근 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Kubernetes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기반으로 동작하여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그에 대한 접근 권한 설정으로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방어선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51662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Kubelet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접근 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Kubelet</a:t>
                      </a:r>
                      <a:r>
                        <a:rPr lang="ko-KR" altLang="en-US" sz="1400" dirty="0"/>
                        <a:t>은 </a:t>
                      </a:r>
                      <a:r>
                        <a:rPr lang="en-US" altLang="ko-KR" sz="1400" dirty="0"/>
                        <a:t>Node</a:t>
                      </a:r>
                      <a:r>
                        <a:rPr lang="ko-KR" altLang="en-US" sz="1400" dirty="0"/>
                        <a:t>와 컨테이너로의 제어를 가능하게 하는 </a:t>
                      </a:r>
                      <a:r>
                        <a:rPr lang="en-US" altLang="ko-KR" sz="1400" dirty="0"/>
                        <a:t>HTTP </a:t>
                      </a:r>
                      <a:r>
                        <a:rPr lang="ko-KR" altLang="en-US" sz="1400" dirty="0" err="1"/>
                        <a:t>엔드포인트를</a:t>
                      </a:r>
                      <a:r>
                        <a:rPr lang="ko-KR" altLang="en-US" sz="1400" dirty="0"/>
                        <a:t> 가짐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59424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런타임에서 워크로드나 사용자의 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여러 </a:t>
                      </a:r>
                      <a:r>
                        <a:rPr lang="en-US" altLang="ko-KR" sz="1400" dirty="0"/>
                        <a:t>Policy</a:t>
                      </a:r>
                      <a:r>
                        <a:rPr lang="ko-KR" altLang="en-US" sz="1400" dirty="0"/>
                        <a:t>를 통해 클러스터나 다른 리소스에 접근하는 일을 제한할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47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컴포넌트로의 공격에 대한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다양한 컴포넌트들에 대한 공격에 대비해야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2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A24B-6A39-46DC-BACB-E344DF30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679A-451D-4AD8-AB1F-37DB83AC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클러스터에서 실행되는 애플리케이션 보안</a:t>
            </a:r>
            <a:endParaRPr lang="en-US" altLang="ko-KR" dirty="0"/>
          </a:p>
          <a:p>
            <a:pPr lvl="1"/>
            <a:r>
              <a:rPr lang="ko-KR" altLang="en-US" dirty="0"/>
              <a:t>애플리케이션의 공격 영역에 따라 보안의 특정 측면에 중점을 둘 수 있음</a:t>
            </a:r>
            <a:endParaRPr lang="en-US" altLang="ko-KR" dirty="0"/>
          </a:p>
          <a:p>
            <a:pPr lvl="1"/>
            <a:r>
              <a:rPr lang="ko-KR" altLang="en-US" dirty="0"/>
              <a:t>예시로 리소스 소진 공격에 취약한 서비스의 리소스 제한 없이는 타 서비스가 손상될 위험 존재</a:t>
            </a:r>
            <a:endParaRPr lang="en-US" altLang="ko-KR" dirty="0"/>
          </a:p>
          <a:p>
            <a:pPr lvl="1"/>
            <a:r>
              <a:rPr lang="ko-KR" altLang="en-US" dirty="0"/>
              <a:t>다음은 실행되는 워크로드를 보호하기 위한 보안 문제 및 권장 사항을 나타낸 표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5B6E-C11C-4075-8E42-C5A5F1FD7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65</a:t>
            </a:fld>
            <a:endParaRPr lang="ko-KR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F24ABB-8935-45E4-A17A-F22ACD054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92070"/>
              </p:ext>
            </p:extLst>
          </p:nvPr>
        </p:nvGraphicFramePr>
        <p:xfrm>
          <a:off x="1037025" y="2822576"/>
          <a:ext cx="10117950" cy="317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25">
                  <a:extLst>
                    <a:ext uri="{9D8B030D-6E8A-4147-A177-3AD203B41FA5}">
                      <a16:colId xmlns:a16="http://schemas.microsoft.com/office/drawing/2014/main" val="2068091060"/>
                    </a:ext>
                  </a:extLst>
                </a:gridCol>
                <a:gridCol w="7402125">
                  <a:extLst>
                    <a:ext uri="{9D8B030D-6E8A-4147-A177-3AD203B41FA5}">
                      <a16:colId xmlns:a16="http://schemas.microsoft.com/office/drawing/2014/main" val="3703140941"/>
                    </a:ext>
                  </a:extLst>
                </a:gridCol>
              </a:tblGrid>
              <a:tr h="27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Area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Concern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0396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RBAC Authorization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Role-Based Access Control, </a:t>
                      </a:r>
                      <a:r>
                        <a:rPr lang="ko-KR" altLang="en-US" sz="1400" dirty="0"/>
                        <a:t>개별 사용자들에게 주어진 역할을 기반으로 접근 권한 제어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51662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Authentication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Authorization</a:t>
                      </a:r>
                      <a:r>
                        <a:rPr lang="ko-KR" altLang="en-US" sz="1400" dirty="0"/>
                        <a:t>이 성공하고 나면 이루어지는 단계로 요청하는 권한을 가졌는지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59424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애플리케이션 </a:t>
                      </a:r>
                      <a:r>
                        <a:rPr lang="en-US" altLang="ko-KR" sz="1400" dirty="0"/>
                        <a:t>secrets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secrets</a:t>
                      </a:r>
                      <a:r>
                        <a:rPr lang="ko-KR" altLang="en-US" sz="1400" dirty="0"/>
                        <a:t>으로 관리되는 민감한 정보는 암호화를 동반하여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47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Pod </a:t>
                      </a:r>
                      <a:r>
                        <a:rPr lang="ko-KR" altLang="en-US" sz="1400" dirty="0"/>
                        <a:t>보안 표준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Privileged, Baseline, Restricted</a:t>
                      </a:r>
                      <a:r>
                        <a:rPr lang="ko-KR" altLang="en-US" sz="1400" dirty="0"/>
                        <a:t>의 세 단계 프로파일을 적절히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23512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Quality of Service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Guaranteed, Burstable, </a:t>
                      </a:r>
                      <a:r>
                        <a:rPr lang="en-US" altLang="ko-KR" sz="1400" dirty="0" err="1"/>
                        <a:t>BestEffort</a:t>
                      </a:r>
                      <a:r>
                        <a:rPr lang="ko-KR" altLang="en-US" sz="1400" dirty="0"/>
                        <a:t>의 세 단계 </a:t>
                      </a:r>
                      <a:r>
                        <a:rPr lang="en-US" altLang="ko-KR" sz="1400" dirty="0"/>
                        <a:t>QoS</a:t>
                      </a:r>
                      <a:r>
                        <a:rPr lang="ko-KR" altLang="en-US" sz="1400" dirty="0"/>
                        <a:t>를 적절히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7139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Network Policies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 </a:t>
                      </a:r>
                      <a:r>
                        <a:rPr lang="ko-KR" altLang="en-US" sz="1400" dirty="0"/>
                        <a:t>주소나 </a:t>
                      </a:r>
                      <a:r>
                        <a:rPr lang="en-US" altLang="ko-KR" sz="1400" dirty="0"/>
                        <a:t>TCP, UDP, SCTP</a:t>
                      </a:r>
                      <a:r>
                        <a:rPr lang="ko-KR" altLang="en-US" sz="1400" dirty="0"/>
                        <a:t>프로토콜의 포트 레벨에서의 트래픽 흐름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453869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TLS for Kubernetes Ingress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Ingress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TLS</a:t>
                      </a:r>
                      <a:r>
                        <a:rPr lang="ko-KR" altLang="en-US" sz="1400" dirty="0"/>
                        <a:t>를 사용하도록 격려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7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0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93DA-6FE2-44AA-8ECE-A6457E70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AD59-EB00-4020-86A4-0CA69DC1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보안 주제를 벗어나지만</a:t>
            </a:r>
            <a:r>
              <a:rPr lang="en-US" altLang="ko-KR" dirty="0"/>
              <a:t>, </a:t>
            </a:r>
            <a:r>
              <a:rPr lang="ko-KR" altLang="en-US" dirty="0"/>
              <a:t>컨테이너를 보호하기 위한 권장 사항 명시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AB06-6847-4E72-95CF-CA4701E09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66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07362D-99E7-4913-8981-478979BD0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49481"/>
              </p:ext>
            </p:extLst>
          </p:nvPr>
        </p:nvGraphicFramePr>
        <p:xfrm>
          <a:off x="1037025" y="1902611"/>
          <a:ext cx="10117950" cy="194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855">
                  <a:extLst>
                    <a:ext uri="{9D8B030D-6E8A-4147-A177-3AD203B41FA5}">
                      <a16:colId xmlns:a16="http://schemas.microsoft.com/office/drawing/2014/main" val="2068091060"/>
                    </a:ext>
                  </a:extLst>
                </a:gridCol>
                <a:gridCol w="6400095">
                  <a:extLst>
                    <a:ext uri="{9D8B030D-6E8A-4147-A177-3AD203B41FA5}">
                      <a16:colId xmlns:a16="http://schemas.microsoft.com/office/drawing/2014/main" val="3703140941"/>
                    </a:ext>
                  </a:extLst>
                </a:gridCol>
              </a:tblGrid>
              <a:tr h="27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Area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Concern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Recommendation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0396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컨테이너 취약점 스캔 및 </a:t>
                      </a:r>
                      <a:r>
                        <a:rPr lang="en-US" altLang="ko-KR" sz="1400" dirty="0"/>
                        <a:t>OS </a:t>
                      </a:r>
                      <a:r>
                        <a:rPr lang="ko-KR" altLang="en-US" sz="1400" dirty="0"/>
                        <a:t>종속적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이미지 빌드 단계의 일부로 컨테이너에 알려진 취약점 검사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51662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이미지 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컨테이너 이미지에 서명을 하여 내용에 대한 신뢰 시스템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59424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 있는 사용자 비 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컨테이너 목적 수행에 필요한 최소한의 권한을 가진 사용자를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47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강력한 격리의 컨테이너 런타임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더 강력한 격리를 제공하는 컨테이너 런타임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2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A06-DD9D-4370-8FAD-60302A03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B750-7EA5-406A-9885-6F9C6A94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보안 주제를 벗어나지만</a:t>
            </a:r>
            <a:r>
              <a:rPr lang="en-US" altLang="ko-KR" dirty="0"/>
              <a:t>, </a:t>
            </a:r>
            <a:r>
              <a:rPr lang="ko-KR" altLang="en-US" dirty="0"/>
              <a:t>애플리케이션 코드를 보호하기 위한 권장 사항 명시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6FC55-2BBC-4A2D-8550-875710B5A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67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BFD77A-2E19-46A1-850C-941F37590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48824"/>
              </p:ext>
            </p:extLst>
          </p:nvPr>
        </p:nvGraphicFramePr>
        <p:xfrm>
          <a:off x="1037025" y="1902611"/>
          <a:ext cx="10117950" cy="235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200">
                  <a:extLst>
                    <a:ext uri="{9D8B030D-6E8A-4147-A177-3AD203B41FA5}">
                      <a16:colId xmlns:a16="http://schemas.microsoft.com/office/drawing/2014/main" val="2068091060"/>
                    </a:ext>
                  </a:extLst>
                </a:gridCol>
                <a:gridCol w="7480750">
                  <a:extLst>
                    <a:ext uri="{9D8B030D-6E8A-4147-A177-3AD203B41FA5}">
                      <a16:colId xmlns:a16="http://schemas.microsoft.com/office/drawing/2014/main" val="3703140941"/>
                    </a:ext>
                  </a:extLst>
                </a:gridCol>
              </a:tblGrid>
              <a:tr h="27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Area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Concern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Recommendation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0396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TLS</a:t>
                      </a:r>
                      <a:r>
                        <a:rPr lang="ko-KR" altLang="en-US" sz="1400" dirty="0"/>
                        <a:t>를 통한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코드가 </a:t>
                      </a:r>
                      <a:r>
                        <a:rPr lang="en-US" altLang="ko-KR" sz="1400" dirty="0"/>
                        <a:t>TCP </a:t>
                      </a:r>
                      <a:r>
                        <a:rPr lang="ko-KR" altLang="en-US" sz="1400" dirty="0"/>
                        <a:t>통신을 할 경우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인증 및 트래픽 암호화를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516621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통신 포트 범위 제한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통신이나 </a:t>
                      </a:r>
                      <a:r>
                        <a:rPr lang="ko-KR" altLang="en-US" sz="1400" dirty="0" err="1"/>
                        <a:t>메트릭</a:t>
                      </a:r>
                      <a:r>
                        <a:rPr lang="ko-KR" altLang="en-US" sz="1400" dirty="0"/>
                        <a:t> 수집 등 필수적인 포트만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59424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타사 종속성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타사 라이브러리를 정기적으로 스캔하여 알려진 취약점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6477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정적 코드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대부분 언어는 잠재적으로 안전하지 않은 코딩 방법에 대해 분석할 수 있는 방법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723512"/>
                  </a:ext>
                </a:extLst>
              </a:tr>
              <a:tr h="409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동적 탐지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 </a:t>
                      </a:r>
                      <a:r>
                        <a:rPr lang="ko-KR" altLang="en-US" sz="1400" dirty="0" err="1"/>
                        <a:t>인젝션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CSRF,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XSS</a:t>
                      </a:r>
                      <a:r>
                        <a:rPr lang="ko-KR" altLang="en-US" sz="1400" dirty="0"/>
                        <a:t> 등과 같이 잘 알려진 공격 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Security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r>
              <a:rPr lang="ko-KR" altLang="en-US" dirty="0"/>
              <a:t> </a:t>
            </a:r>
            <a:r>
              <a:rPr lang="en-US" altLang="ko-KR" dirty="0"/>
              <a:t>Component Security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6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90B8-736C-4EF7-90A3-A95678CB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 </a:t>
            </a:r>
            <a:r>
              <a:rPr lang="en-US" altLang="ko-KR" dirty="0"/>
              <a:t>Checklist (1/6)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6FD-5B71-4DA8-8967-D96EB382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Kubernetes</a:t>
            </a:r>
            <a:r>
              <a:rPr lang="ko-KR" altLang="en-US" dirty="0"/>
              <a:t>에서 제공하는 보안 체크리스트로 각 주제에 대한 기본적인 지침을 제공</a:t>
            </a:r>
            <a:endParaRPr lang="en-US" altLang="ko-KR" dirty="0"/>
          </a:p>
          <a:p>
            <a:pPr lvl="1"/>
            <a:r>
              <a:rPr lang="en-US" altLang="ko-KR" dirty="0"/>
              <a:t>Authentication &amp; Authorization</a:t>
            </a:r>
          </a:p>
          <a:p>
            <a:pPr lvl="1"/>
            <a:r>
              <a:rPr lang="en-US" altLang="ko-KR" dirty="0"/>
              <a:t>Network Security</a:t>
            </a:r>
          </a:p>
          <a:p>
            <a:pPr lvl="1"/>
            <a:r>
              <a:rPr lang="en-US" altLang="ko-KR" dirty="0"/>
              <a:t>Pod Security</a:t>
            </a:r>
          </a:p>
          <a:p>
            <a:pPr lvl="1"/>
            <a:r>
              <a:rPr lang="en-US" altLang="ko-KR" dirty="0"/>
              <a:t>Logs and Auditing</a:t>
            </a:r>
          </a:p>
          <a:p>
            <a:pPr lvl="1"/>
            <a:r>
              <a:rPr lang="en-US" altLang="ko-KR" dirty="0"/>
              <a:t>Pod Placement</a:t>
            </a:r>
          </a:p>
          <a:p>
            <a:pPr lvl="1"/>
            <a:r>
              <a:rPr lang="en-US" altLang="ko-KR" dirty="0"/>
              <a:t>Secrets</a:t>
            </a:r>
          </a:p>
          <a:p>
            <a:pPr lvl="1"/>
            <a:r>
              <a:rPr lang="en-US" altLang="ko-KR" dirty="0"/>
              <a:t>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11668-5664-4778-90A4-EC9997A03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DCFD-954E-45AB-920E-CBFA292B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 vs MSA (2/2)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D9A5-5188-42F6-AE94-B4284CE0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확장</a:t>
            </a:r>
            <a:endParaRPr lang="en-US" altLang="ko-KR" dirty="0"/>
          </a:p>
          <a:p>
            <a:pPr lvl="1"/>
            <a:r>
              <a:rPr lang="en-US" altLang="ko-KR" dirty="0"/>
              <a:t>Monolithic Architecture : </a:t>
            </a:r>
            <a:r>
              <a:rPr lang="ko-KR" altLang="en-US" dirty="0"/>
              <a:t>특정 서비스에만 트래픽이 발생해도 전체 서비스를 확장</a:t>
            </a:r>
            <a:endParaRPr lang="en-US" altLang="ko-KR" dirty="0"/>
          </a:p>
          <a:p>
            <a:pPr lvl="1"/>
            <a:r>
              <a:rPr lang="en-US" altLang="ko-KR" dirty="0"/>
              <a:t>Microservice Architecture : </a:t>
            </a:r>
            <a:r>
              <a:rPr lang="ko-KR" altLang="en-US" dirty="0"/>
              <a:t>트래픽이 발생하는 서비스만 확장하여 자원을 효율적으로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시나리오</a:t>
            </a:r>
            <a:endParaRPr lang="en-US" altLang="ko-KR" dirty="0"/>
          </a:p>
          <a:p>
            <a:pPr lvl="1"/>
            <a:r>
              <a:rPr lang="en-US" altLang="ko-KR" dirty="0"/>
              <a:t>Service #1</a:t>
            </a:r>
            <a:r>
              <a:rPr lang="ko-KR" altLang="en-US" dirty="0"/>
              <a:t>에 과도한 트래픽이 발생하여 서비스를 확장하는 경우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A832-FBD5-417B-A9AF-E72712E5D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8EF6E5-ED90-408D-BB85-730BD8A85022}"/>
              </a:ext>
            </a:extLst>
          </p:cNvPr>
          <p:cNvGrpSpPr/>
          <p:nvPr/>
        </p:nvGrpSpPr>
        <p:grpSpPr>
          <a:xfrm>
            <a:off x="1711813" y="3696971"/>
            <a:ext cx="8768374" cy="2212975"/>
            <a:chOff x="1711813" y="3696971"/>
            <a:chExt cx="8768374" cy="221297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BC8D24-3A27-48C8-BAE4-C52F09BE4F7C}"/>
                </a:ext>
              </a:extLst>
            </p:cNvPr>
            <p:cNvCxnSpPr>
              <a:stCxn id="29" idx="1"/>
              <a:endCxn id="50" idx="1"/>
            </p:cNvCxnSpPr>
            <p:nvPr/>
          </p:nvCxnSpPr>
          <p:spPr>
            <a:xfrm flipV="1">
              <a:off x="8569842" y="4616002"/>
              <a:ext cx="380781" cy="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161EC06-F1A8-4099-9484-0860C829EB22}"/>
                </a:ext>
              </a:extLst>
            </p:cNvPr>
            <p:cNvCxnSpPr>
              <a:cxnSpLocks/>
              <a:stCxn id="37" idx="1"/>
              <a:endCxn id="24" idx="0"/>
            </p:cNvCxnSpPr>
            <p:nvPr/>
          </p:nvCxnSpPr>
          <p:spPr>
            <a:xfrm rot="10800000" flipV="1">
              <a:off x="2510909" y="4046949"/>
              <a:ext cx="3203251" cy="28045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84619E50-A1F2-4047-9AA3-A8C95DBC23CE}"/>
                </a:ext>
              </a:extLst>
            </p:cNvPr>
            <p:cNvCxnSpPr>
              <a:cxnSpLocks/>
              <a:stCxn id="37" idx="1"/>
              <a:endCxn id="34" idx="0"/>
            </p:cNvCxnSpPr>
            <p:nvPr/>
          </p:nvCxnSpPr>
          <p:spPr>
            <a:xfrm rot="10800000" flipV="1">
              <a:off x="4289201" y="4046949"/>
              <a:ext cx="1424959" cy="28045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57B4497-4100-4912-A0F3-3F35A97A025B}"/>
                </a:ext>
              </a:extLst>
            </p:cNvPr>
            <p:cNvGrpSpPr/>
            <p:nvPr/>
          </p:nvGrpSpPr>
          <p:grpSpPr>
            <a:xfrm>
              <a:off x="1711813" y="4327403"/>
              <a:ext cx="1598190" cy="1582542"/>
              <a:chOff x="2128226" y="4548383"/>
              <a:chExt cx="1598190" cy="15825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5CF1D8A-FC7D-415F-8DE5-9BCC6295E6EA}"/>
                  </a:ext>
                </a:extLst>
              </p:cNvPr>
              <p:cNvSpPr/>
              <p:nvPr/>
            </p:nvSpPr>
            <p:spPr>
              <a:xfrm>
                <a:off x="2193896" y="4617907"/>
                <a:ext cx="1466850" cy="43815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Service #1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FDFD5D3-74BF-4575-AB5F-3DAFE6C74399}"/>
                  </a:ext>
                </a:extLst>
              </p:cNvPr>
              <p:cNvSpPr/>
              <p:nvPr/>
            </p:nvSpPr>
            <p:spPr>
              <a:xfrm>
                <a:off x="2193896" y="5120579"/>
                <a:ext cx="1466850" cy="438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Service #2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9BF7370-112E-4DC7-818C-169ED879472E}"/>
                  </a:ext>
                </a:extLst>
              </p:cNvPr>
              <p:cNvSpPr/>
              <p:nvPr/>
            </p:nvSpPr>
            <p:spPr>
              <a:xfrm>
                <a:off x="2193896" y="5623251"/>
                <a:ext cx="1466850" cy="438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Service #3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3E09E63-53D1-4978-972D-2A7D3CDA6D07}"/>
                  </a:ext>
                </a:extLst>
              </p:cNvPr>
              <p:cNvSpPr/>
              <p:nvPr/>
            </p:nvSpPr>
            <p:spPr>
              <a:xfrm>
                <a:off x="2128226" y="4548383"/>
                <a:ext cx="1598190" cy="1582542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7379F3E-C92C-40F2-B6B8-1F0199BEA10E}"/>
                </a:ext>
              </a:extLst>
            </p:cNvPr>
            <p:cNvGrpSpPr/>
            <p:nvPr/>
          </p:nvGrpSpPr>
          <p:grpSpPr>
            <a:xfrm>
              <a:off x="3490105" y="4327403"/>
              <a:ext cx="1598190" cy="1582542"/>
              <a:chOff x="2128226" y="4548383"/>
              <a:chExt cx="1598190" cy="15825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3F69594E-04A5-4905-A2F5-875FFD50FC18}"/>
                  </a:ext>
                </a:extLst>
              </p:cNvPr>
              <p:cNvSpPr/>
              <p:nvPr/>
            </p:nvSpPr>
            <p:spPr>
              <a:xfrm>
                <a:off x="2193896" y="4617907"/>
                <a:ext cx="1466850" cy="43815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Service #1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7B25389-0E6B-4FFB-9AC5-C5DBE4644609}"/>
                  </a:ext>
                </a:extLst>
              </p:cNvPr>
              <p:cNvSpPr/>
              <p:nvPr/>
            </p:nvSpPr>
            <p:spPr>
              <a:xfrm>
                <a:off x="2193896" y="5120579"/>
                <a:ext cx="1466850" cy="438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Service #2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E9AA498-05EF-482C-BEF0-0A7417C5BCF9}"/>
                  </a:ext>
                </a:extLst>
              </p:cNvPr>
              <p:cNvSpPr/>
              <p:nvPr/>
            </p:nvSpPr>
            <p:spPr>
              <a:xfrm>
                <a:off x="2193896" y="5623251"/>
                <a:ext cx="1466850" cy="43815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Service #3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09B5444-E34A-468C-A6BB-3CAA8AE804BC}"/>
                  </a:ext>
                </a:extLst>
              </p:cNvPr>
              <p:cNvSpPr/>
              <p:nvPr/>
            </p:nvSpPr>
            <p:spPr>
              <a:xfrm>
                <a:off x="2128226" y="4548383"/>
                <a:ext cx="1598190" cy="1582542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E5646BA3-2AEB-4BD7-BA9A-C0955C255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1726" t="11726" r="11726" b="11726"/>
            <a:stretch/>
          </p:blipFill>
          <p:spPr>
            <a:xfrm>
              <a:off x="5714159" y="3696971"/>
              <a:ext cx="699956" cy="699956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2061FBE-2C58-4880-9AB4-BE1A90B7A7BF}"/>
                </a:ext>
              </a:extLst>
            </p:cNvPr>
            <p:cNvSpPr/>
            <p:nvPr/>
          </p:nvSpPr>
          <p:spPr>
            <a:xfrm>
              <a:off x="7105650" y="4396927"/>
              <a:ext cx="1466850" cy="43815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Service #1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9940B11-6F14-41A2-9A3B-673E907D4A88}"/>
                </a:ext>
              </a:extLst>
            </p:cNvPr>
            <p:cNvSpPr/>
            <p:nvPr/>
          </p:nvSpPr>
          <p:spPr>
            <a:xfrm>
              <a:off x="7105650" y="4899599"/>
              <a:ext cx="1466850" cy="438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Service #2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5620A36-9900-4021-A165-9E1C42096C78}"/>
                </a:ext>
              </a:extLst>
            </p:cNvPr>
            <p:cNvSpPr/>
            <p:nvPr/>
          </p:nvSpPr>
          <p:spPr>
            <a:xfrm>
              <a:off x="7105650" y="5402271"/>
              <a:ext cx="1466850" cy="438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Service #3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8D3A5D0-A780-4F98-96C1-4CCDE15B50A8}"/>
                </a:ext>
              </a:extLst>
            </p:cNvPr>
            <p:cNvSpPr/>
            <p:nvPr/>
          </p:nvSpPr>
          <p:spPr>
            <a:xfrm>
              <a:off x="8950623" y="4396927"/>
              <a:ext cx="1466850" cy="43815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Service #1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-Shape 35">
              <a:extLst>
                <a:ext uri="{FF2B5EF4-FFF2-40B4-BE49-F238E27FC236}">
                  <a16:creationId xmlns:a16="http://schemas.microsoft.com/office/drawing/2014/main" id="{3A621684-0A63-4228-B41B-3BC9C776D83F}"/>
                </a:ext>
              </a:extLst>
            </p:cNvPr>
            <p:cNvSpPr/>
            <p:nvPr/>
          </p:nvSpPr>
          <p:spPr>
            <a:xfrm rot="5400000">
              <a:off x="7971582" y="3401341"/>
              <a:ext cx="1577002" cy="3440208"/>
            </a:xfrm>
            <a:prstGeom prst="corner">
              <a:avLst>
                <a:gd name="adj1" fmla="val 101219"/>
                <a:gd name="adj2" fmla="val 36471"/>
              </a:avLst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CD868E-D29E-41C9-9D0C-524EF2225483}"/>
                </a:ext>
              </a:extLst>
            </p:cNvPr>
            <p:cNvSpPr/>
            <p:nvPr/>
          </p:nvSpPr>
          <p:spPr>
            <a:xfrm>
              <a:off x="4153888" y="3912870"/>
              <a:ext cx="270624" cy="268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581F3E-B9B3-4FF8-9829-77600791601A}"/>
                </a:ext>
              </a:extLst>
            </p:cNvPr>
            <p:cNvSpPr txBox="1"/>
            <p:nvPr/>
          </p:nvSpPr>
          <p:spPr>
            <a:xfrm>
              <a:off x="4096211" y="3876129"/>
              <a:ext cx="38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LB</a:t>
              </a:r>
              <a:endParaRPr lang="ko-KR" altLang="en-US" sz="16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035414-036F-45B5-A828-1857C694AB73}"/>
                </a:ext>
              </a:extLst>
            </p:cNvPr>
            <p:cNvSpPr/>
            <p:nvPr/>
          </p:nvSpPr>
          <p:spPr>
            <a:xfrm>
              <a:off x="8627519" y="4487662"/>
              <a:ext cx="270624" cy="268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DC552F-B365-4CD4-93DC-3801FBD8BDB1}"/>
                </a:ext>
              </a:extLst>
            </p:cNvPr>
            <p:cNvSpPr txBox="1"/>
            <p:nvPr/>
          </p:nvSpPr>
          <p:spPr>
            <a:xfrm>
              <a:off x="8569842" y="4450921"/>
              <a:ext cx="38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LB</a:t>
              </a:r>
              <a:endParaRPr lang="ko-KR" altLang="en-US" sz="160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4BF13BB-B12F-4A56-8CCC-A0AA3DAD4131}"/>
                </a:ext>
              </a:extLst>
            </p:cNvPr>
            <p:cNvCxnSpPr>
              <a:cxnSpLocks/>
              <a:stCxn id="37" idx="3"/>
              <a:endCxn id="36" idx="2"/>
            </p:cNvCxnSpPr>
            <p:nvPr/>
          </p:nvCxnSpPr>
          <p:spPr>
            <a:xfrm>
              <a:off x="6414115" y="4046949"/>
              <a:ext cx="2345968" cy="285995"/>
            </a:xfrm>
            <a:prstGeom prst="bentConnector4">
              <a:avLst>
                <a:gd name="adj1" fmla="val 33195"/>
                <a:gd name="adj2" fmla="val -10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CE363ED-3161-4C20-BE22-6E338D8DD09A}"/>
              </a:ext>
            </a:extLst>
          </p:cNvPr>
          <p:cNvSpPr txBox="1"/>
          <p:nvPr/>
        </p:nvSpPr>
        <p:spPr>
          <a:xfrm>
            <a:off x="1819373" y="5927993"/>
            <a:ext cx="31837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&lt;Monolithic Architecture Pattern&gt;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CC65F7-DC94-4705-B223-74F03A3348EA}"/>
              </a:ext>
            </a:extLst>
          </p:cNvPr>
          <p:cNvSpPr txBox="1"/>
          <p:nvPr/>
        </p:nvSpPr>
        <p:spPr>
          <a:xfrm>
            <a:off x="7168231" y="5927993"/>
            <a:ext cx="31837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&lt;Microservice Architecture Pattern&gt;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FC42-6A5F-4B3A-8CC0-BB5EE3CF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 </a:t>
            </a:r>
            <a:r>
              <a:rPr lang="en-US" altLang="ko-KR" dirty="0"/>
              <a:t>Checklist (2/6)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D0AE-AEFD-4914-B6F9-BAFE5452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Authentication &amp; Authorization</a:t>
            </a:r>
          </a:p>
          <a:p>
            <a:pPr lvl="1"/>
            <a:r>
              <a:rPr lang="en-US" altLang="ko-KR" dirty="0" err="1"/>
              <a:t>system:masters</a:t>
            </a:r>
            <a:r>
              <a:rPr lang="en-US" altLang="ko-KR" dirty="0"/>
              <a:t> </a:t>
            </a:r>
            <a:r>
              <a:rPr lang="ko-KR" altLang="en-US" dirty="0"/>
              <a:t>그룹은 부트스트랩 이후에는 사용자나 컴포넌트에 의해 사용되지 말아야 함</a:t>
            </a:r>
            <a:endParaRPr lang="en-US" altLang="ko-KR" dirty="0"/>
          </a:p>
          <a:p>
            <a:pPr lvl="1"/>
            <a:r>
              <a:rPr lang="en-US" altLang="ko-KR" dirty="0" err="1"/>
              <a:t>kube</a:t>
            </a:r>
            <a:r>
              <a:rPr lang="en-US" altLang="ko-KR" dirty="0"/>
              <a:t>-controller-manager</a:t>
            </a:r>
            <a:r>
              <a:rPr lang="ko-KR" altLang="en-US" dirty="0"/>
              <a:t>에서 각 컨트롤러에 대한 각자의 </a:t>
            </a:r>
            <a:r>
              <a:rPr lang="en-US" altLang="ko-KR" dirty="0"/>
              <a:t>service account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Root CA</a:t>
            </a:r>
            <a:r>
              <a:rPr lang="ko-KR" altLang="en-US" dirty="0"/>
              <a:t>가 잘 보호되어 있고</a:t>
            </a:r>
            <a:r>
              <a:rPr lang="en-US" altLang="ko-KR" dirty="0"/>
              <a:t>, Intermediate </a:t>
            </a:r>
            <a:r>
              <a:rPr lang="ko-KR" altLang="en-US" dirty="0"/>
              <a:t>및 </a:t>
            </a:r>
            <a:r>
              <a:rPr lang="en-US" altLang="ko-KR" dirty="0"/>
              <a:t>Leaf CA</a:t>
            </a:r>
            <a:r>
              <a:rPr lang="ko-KR" altLang="en-US" dirty="0"/>
              <a:t>는 만료기간이 </a:t>
            </a:r>
            <a:r>
              <a:rPr lang="en-US" altLang="ko-KR" dirty="0"/>
              <a:t>3</a:t>
            </a:r>
            <a:r>
              <a:rPr lang="ko-KR" altLang="en-US" dirty="0"/>
              <a:t>년을 넘지 않음</a:t>
            </a:r>
            <a:endParaRPr lang="en-US" altLang="ko-KR" dirty="0"/>
          </a:p>
          <a:p>
            <a:pPr lvl="1"/>
            <a:r>
              <a:rPr lang="ko-KR" altLang="en-US" dirty="0"/>
              <a:t>주기적으로 접속 권한에 대한 리뷰를 진행하고</a:t>
            </a:r>
            <a:r>
              <a:rPr lang="en-US" altLang="ko-KR" dirty="0"/>
              <a:t>, </a:t>
            </a:r>
            <a:r>
              <a:rPr lang="ko-KR" altLang="en-US" dirty="0"/>
              <a:t>그 주기가 </a:t>
            </a:r>
            <a:r>
              <a:rPr lang="en-US" altLang="ko-KR" dirty="0"/>
              <a:t>24</a:t>
            </a:r>
            <a:r>
              <a:rPr lang="ko-KR" altLang="en-US" dirty="0"/>
              <a:t>개월을 넘지 않음</a:t>
            </a:r>
            <a:endParaRPr lang="en-US" altLang="ko-KR" dirty="0"/>
          </a:p>
          <a:p>
            <a:pPr lvl="1"/>
            <a:r>
              <a:rPr lang="en-US" altLang="ko-KR" dirty="0"/>
              <a:t>Role Based Access Control</a:t>
            </a:r>
            <a:r>
              <a:rPr lang="ko-KR" altLang="en-US" dirty="0"/>
              <a:t>를 활용하여 특정 역할에는 필요한 최소한의 권한만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System:masters</a:t>
            </a:r>
            <a:r>
              <a:rPr lang="en-US" altLang="ko-KR" dirty="0"/>
              <a:t> Group</a:t>
            </a:r>
          </a:p>
          <a:p>
            <a:pPr lvl="1"/>
            <a:r>
              <a:rPr lang="en-US" altLang="ko-KR" dirty="0"/>
              <a:t>Kubernetes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에 대한 제한되지 않은 모든 권한을 부여 받는 그룹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3D2A5-7401-4B26-9701-D191C4D76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FC42-6A5F-4B3A-8CC0-BB5EE3CF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 </a:t>
            </a:r>
            <a:r>
              <a:rPr lang="en-US" altLang="ko-KR" dirty="0"/>
              <a:t>Checklist (3/6)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D0AE-AEFD-4914-B6F9-BAFE5452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Network Policy</a:t>
            </a:r>
            <a:r>
              <a:rPr lang="ko-KR" altLang="en-US" dirty="0"/>
              <a:t>를 지원하는 </a:t>
            </a:r>
            <a:r>
              <a:rPr lang="en-US" altLang="ko-KR" dirty="0"/>
              <a:t>CNI </a:t>
            </a:r>
            <a:r>
              <a:rPr lang="ko-KR" altLang="en-US" dirty="0"/>
              <a:t>플러그인 사용</a:t>
            </a:r>
            <a:endParaRPr lang="en-US" altLang="ko-KR" dirty="0"/>
          </a:p>
          <a:p>
            <a:pPr lvl="1"/>
            <a:r>
              <a:rPr lang="en-US" altLang="ko-KR" dirty="0"/>
              <a:t>Ingress, Egress Network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가 클러스터의 모든 워크로드에 적용</a:t>
            </a:r>
            <a:endParaRPr lang="en-US" altLang="ko-KR" dirty="0"/>
          </a:p>
          <a:p>
            <a:pPr lvl="1"/>
            <a:r>
              <a:rPr lang="ko-KR" altLang="en-US" dirty="0"/>
              <a:t>각 네임스페이스에 모든 </a:t>
            </a:r>
            <a:r>
              <a:rPr lang="en-US" altLang="ko-KR" dirty="0"/>
              <a:t>Pod</a:t>
            </a:r>
            <a:r>
              <a:rPr lang="ko-KR" altLang="en-US" dirty="0"/>
              <a:t>를 선택하고</a:t>
            </a:r>
            <a:r>
              <a:rPr lang="en-US" altLang="ko-KR" dirty="0"/>
              <a:t>, </a:t>
            </a:r>
            <a:r>
              <a:rPr lang="ko-KR" altLang="en-US" dirty="0"/>
              <a:t>모든 것을 거부하는 기본 </a:t>
            </a:r>
            <a:r>
              <a:rPr lang="en-US" altLang="ko-KR" dirty="0"/>
              <a:t>Network Policy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ko-KR" altLang="en-US" dirty="0"/>
              <a:t>필요한 경우 </a:t>
            </a:r>
            <a:r>
              <a:rPr lang="en-US" altLang="ko-KR" dirty="0"/>
              <a:t>CNI </a:t>
            </a:r>
            <a:r>
              <a:rPr lang="ko-KR" altLang="en-US" dirty="0"/>
              <a:t>플러그인이나 </a:t>
            </a:r>
            <a:r>
              <a:rPr lang="en-US" altLang="ko-KR" dirty="0"/>
              <a:t>service mesh</a:t>
            </a:r>
            <a:r>
              <a:rPr lang="ko-KR" altLang="en-US" dirty="0"/>
              <a:t>를 사용하여 클러스터 내의 모든 통신 암호화</a:t>
            </a:r>
            <a:endParaRPr lang="en-US" altLang="ko-KR" dirty="0"/>
          </a:p>
          <a:p>
            <a:pPr lvl="1"/>
            <a:r>
              <a:rPr lang="en-US" altLang="ko-KR" dirty="0"/>
              <a:t>Kubernetes API, </a:t>
            </a:r>
            <a:r>
              <a:rPr lang="en-US" altLang="ko-KR" dirty="0" err="1"/>
              <a:t>kubelet</a:t>
            </a:r>
            <a:r>
              <a:rPr lang="en-US" altLang="ko-KR" dirty="0"/>
              <a:t> API, </a:t>
            </a:r>
            <a:r>
              <a:rPr lang="en-US" altLang="ko-KR" dirty="0" err="1"/>
              <a:t>etcd</a:t>
            </a:r>
            <a:r>
              <a:rPr lang="ko-KR" altLang="en-US" dirty="0"/>
              <a:t>는 인터넷을 통해 공개되지 말아야 함</a:t>
            </a:r>
            <a:endParaRPr lang="en-US" altLang="ko-KR" dirty="0"/>
          </a:p>
          <a:p>
            <a:pPr lvl="1"/>
            <a:r>
              <a:rPr lang="en-US" altLang="ko-KR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LoadBalancer</a:t>
            </a:r>
            <a:r>
              <a:rPr lang="ko-KR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ExternalIP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의 취약점 발견으로 사용 제한</a:t>
            </a:r>
            <a:endParaRPr lang="en-US" altLang="ko-KR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open sans" panose="020B0606030504020204" pitchFamily="34" charset="0"/>
              </a:rPr>
              <a:t>CNI Plugin Pod Encryption</a:t>
            </a:r>
          </a:p>
          <a:p>
            <a:pPr lvl="1"/>
            <a:r>
              <a:rPr lang="en-US" altLang="ko-KR" dirty="0"/>
              <a:t>CNI </a:t>
            </a:r>
            <a:r>
              <a:rPr lang="ko-KR" altLang="en-US" dirty="0"/>
              <a:t>플러그인은 대부분 </a:t>
            </a:r>
            <a:r>
              <a:rPr lang="en-US" altLang="ko-KR" dirty="0"/>
              <a:t>Layer2</a:t>
            </a:r>
            <a:r>
              <a:rPr lang="ko-KR" altLang="en-US" dirty="0"/>
              <a:t>에서 구현</a:t>
            </a:r>
            <a:endParaRPr lang="en-US" altLang="ko-KR" dirty="0"/>
          </a:p>
          <a:p>
            <a:pPr lvl="1"/>
            <a:r>
              <a:rPr lang="ko-KR" altLang="en-US" dirty="0"/>
              <a:t>트래픽 암호화를 지원하는 경우 대부분 </a:t>
            </a:r>
            <a:r>
              <a:rPr lang="en-US" altLang="ko-KR" dirty="0" err="1"/>
              <a:t>IPSec</a:t>
            </a:r>
            <a:r>
              <a:rPr lang="ko-KR" altLang="en-US" dirty="0"/>
              <a:t>이나 </a:t>
            </a:r>
            <a:r>
              <a:rPr lang="en-US" altLang="ko-KR" dirty="0" err="1"/>
              <a:t>WireGaurd</a:t>
            </a:r>
            <a:r>
              <a:rPr lang="ko-KR" altLang="en-US" dirty="0"/>
              <a:t>의 방식을 제공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3D2A5-7401-4B26-9701-D191C4D76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A0DD-8F3A-4A28-BD27-6A6759E0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 </a:t>
            </a:r>
            <a:r>
              <a:rPr lang="en-US" altLang="ko-KR" dirty="0"/>
              <a:t>Checklist (4/6)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73C5-7BCE-4BAB-AFC8-7B9217FE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Pod Security</a:t>
            </a:r>
          </a:p>
          <a:p>
            <a:pPr lvl="1"/>
            <a:r>
              <a:rPr lang="en-US" altLang="ko-KR" dirty="0"/>
              <a:t>create, update, patch, delete</a:t>
            </a:r>
            <a:r>
              <a:rPr lang="ko-KR" altLang="en-US" dirty="0"/>
              <a:t>에 대한 </a:t>
            </a:r>
            <a:r>
              <a:rPr lang="en-US" altLang="ko-KR" dirty="0"/>
              <a:t>RBAC </a:t>
            </a:r>
            <a:r>
              <a:rPr lang="ko-KR" altLang="en-US" dirty="0"/>
              <a:t>권한은 필요한 경우에만 부여</a:t>
            </a:r>
            <a:endParaRPr lang="en-US" altLang="ko-KR" dirty="0"/>
          </a:p>
          <a:p>
            <a:pPr lvl="1"/>
            <a:r>
              <a:rPr lang="ko-KR" altLang="en-US" dirty="0"/>
              <a:t>모든 네임스페이스에 대하여 </a:t>
            </a:r>
            <a:r>
              <a:rPr lang="en-US" altLang="ko-KR" dirty="0"/>
              <a:t>Pod </a:t>
            </a:r>
            <a:r>
              <a:rPr lang="ko-KR" altLang="en-US" dirty="0"/>
              <a:t>보안 표준 적용</a:t>
            </a:r>
            <a:endParaRPr lang="en-US" altLang="ko-KR" dirty="0"/>
          </a:p>
          <a:p>
            <a:pPr lvl="1"/>
            <a:r>
              <a:rPr lang="ko-KR" altLang="en-US" dirty="0"/>
              <a:t>워크로드가 필요로 하는 메모리 리소스 이하의 제한 적용</a:t>
            </a:r>
            <a:endParaRPr lang="en-US" altLang="ko-KR" dirty="0"/>
          </a:p>
          <a:p>
            <a:pPr lvl="1"/>
            <a:r>
              <a:rPr lang="ko-KR" altLang="en-US" dirty="0"/>
              <a:t>민감한 워크로드의 경우 </a:t>
            </a:r>
            <a:r>
              <a:rPr lang="en-US" altLang="ko-KR" dirty="0"/>
              <a:t>CPU </a:t>
            </a:r>
            <a:r>
              <a:rPr lang="ko-KR" altLang="en-US" dirty="0"/>
              <a:t>제한 적용</a:t>
            </a:r>
            <a:endParaRPr lang="en-US" altLang="ko-KR" dirty="0"/>
          </a:p>
          <a:p>
            <a:pPr lvl="1"/>
            <a:r>
              <a:rPr lang="ko-KR" altLang="en-US" dirty="0"/>
              <a:t>지원하는 </a:t>
            </a:r>
            <a:r>
              <a:rPr lang="en-US" altLang="ko-KR" dirty="0"/>
              <a:t>Node</a:t>
            </a:r>
            <a:r>
              <a:rPr lang="ko-KR" altLang="en-US" dirty="0"/>
              <a:t>의 경우 </a:t>
            </a:r>
            <a:r>
              <a:rPr lang="en-US" altLang="ko-KR" dirty="0"/>
              <a:t>Seccomp, </a:t>
            </a:r>
            <a:r>
              <a:rPr lang="en-US" altLang="ko-KR" dirty="0" err="1"/>
              <a:t>AppArmor</a:t>
            </a:r>
            <a:r>
              <a:rPr lang="en-US" altLang="ko-KR" dirty="0"/>
              <a:t>, </a:t>
            </a:r>
            <a:r>
              <a:rPr lang="en-US" altLang="ko-KR" dirty="0" err="1"/>
              <a:t>SELinux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Seccomp(Secure computing mode)</a:t>
            </a:r>
          </a:p>
          <a:p>
            <a:pPr lvl="1"/>
            <a:r>
              <a:rPr lang="en-US" altLang="ko-KR" dirty="0" err="1"/>
              <a:t>userspace</a:t>
            </a:r>
            <a:r>
              <a:rPr lang="ko-KR" altLang="en-US" dirty="0"/>
              <a:t>에서 커널로 </a:t>
            </a:r>
            <a:r>
              <a:rPr lang="en-US" altLang="ko-KR" dirty="0"/>
              <a:t>call</a:t>
            </a:r>
            <a:r>
              <a:rPr lang="ko-KR" altLang="en-US" dirty="0"/>
              <a:t>을 할 수 있는 권한을 제어하여 보안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AppArmor</a:t>
            </a:r>
            <a:r>
              <a:rPr lang="en-US" altLang="ko-KR" dirty="0"/>
              <a:t>, </a:t>
            </a:r>
            <a:r>
              <a:rPr lang="en-US" altLang="ko-KR" dirty="0" err="1"/>
              <a:t>SELinux</a:t>
            </a:r>
            <a:endParaRPr lang="en-US" altLang="ko-KR" dirty="0"/>
          </a:p>
          <a:p>
            <a:pPr lvl="1"/>
            <a:r>
              <a:rPr lang="ko-KR" altLang="en-US" dirty="0"/>
              <a:t>리눅스 커널 보안 모듈로 </a:t>
            </a:r>
            <a:r>
              <a:rPr lang="en-US" altLang="ko-KR" dirty="0"/>
              <a:t>MAC*</a:t>
            </a:r>
            <a:r>
              <a:rPr lang="ko-KR" altLang="en-US" dirty="0"/>
              <a:t>을 포함한 다양한 보안 정책 제공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8F53-646B-4EDC-8125-7BFD64A78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9D9C8-5E37-441E-9D82-9FAEFABA964D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Mandatory Access Control,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주체에게 허용된 접근 권한과 객체에 부여된 허용 등급을 비교하여 접근을 제어하는 방법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DAD-1524-4EAB-A46A-BE606B61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 </a:t>
            </a:r>
            <a:r>
              <a:rPr lang="en-US" altLang="ko-KR" dirty="0"/>
              <a:t>Checklist (5/6)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EE62-CB57-4EB1-B89C-D1DFA47A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Logs and Auditing</a:t>
            </a:r>
          </a:p>
          <a:p>
            <a:pPr lvl="1"/>
            <a:r>
              <a:rPr lang="en-US" altLang="ko-KR" dirty="0"/>
              <a:t>Audit </a:t>
            </a:r>
            <a:r>
              <a:rPr lang="ko-KR" altLang="en-US" dirty="0"/>
              <a:t>로그는 활성화 된 경우 일반적인 접근에서 보호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Pod Placement</a:t>
            </a:r>
          </a:p>
          <a:p>
            <a:pPr lvl="1"/>
            <a:r>
              <a:rPr lang="en-US" altLang="ko-KR" dirty="0"/>
              <a:t>Pod </a:t>
            </a:r>
            <a:r>
              <a:rPr lang="ko-KR" altLang="en-US" dirty="0"/>
              <a:t>배치는 애플리케이션의 민감성에 의해 결정</a:t>
            </a:r>
            <a:endParaRPr lang="en-US" altLang="ko-KR" dirty="0"/>
          </a:p>
          <a:p>
            <a:pPr lvl="1"/>
            <a:r>
              <a:rPr lang="ko-KR" altLang="en-US" dirty="0"/>
              <a:t>민감한 애플리케이션은 격리된 </a:t>
            </a:r>
            <a:r>
              <a:rPr lang="en-US" altLang="ko-KR" dirty="0"/>
              <a:t>Node</a:t>
            </a:r>
            <a:r>
              <a:rPr lang="ko-KR" altLang="en-US" dirty="0"/>
              <a:t>나 특정 </a:t>
            </a:r>
            <a:r>
              <a:rPr lang="en-US" altLang="ko-KR" dirty="0"/>
              <a:t>sandboxed</a:t>
            </a:r>
            <a:r>
              <a:rPr lang="ko-KR" altLang="en-US" dirty="0"/>
              <a:t>된 런타임에서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Secrets</a:t>
            </a:r>
          </a:p>
          <a:p>
            <a:pPr lvl="1"/>
            <a:r>
              <a:rPr lang="ko-KR" altLang="en-US" dirty="0"/>
              <a:t>민감한 정보를 저장하기 위해서는 </a:t>
            </a:r>
            <a:r>
              <a:rPr lang="en-US" altLang="ko-KR" dirty="0" err="1"/>
              <a:t>ConfigMap</a:t>
            </a:r>
            <a:r>
              <a:rPr lang="ko-KR" altLang="en-US" dirty="0"/>
              <a:t>보다 </a:t>
            </a:r>
            <a:r>
              <a:rPr lang="en-US" altLang="ko-KR" dirty="0"/>
              <a:t>Secret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Secret</a:t>
            </a:r>
            <a:r>
              <a:rPr lang="ko-KR" altLang="en-US" dirty="0"/>
              <a:t>을 필요로 하지 않는 </a:t>
            </a:r>
            <a:r>
              <a:rPr lang="en-US" altLang="ko-KR" dirty="0"/>
              <a:t>Pod</a:t>
            </a:r>
            <a:r>
              <a:rPr lang="ko-KR" altLang="en-US" dirty="0"/>
              <a:t>에서는 </a:t>
            </a:r>
            <a:r>
              <a:rPr lang="en-US" altLang="ko-KR" dirty="0"/>
              <a:t>mount</a:t>
            </a:r>
            <a:r>
              <a:rPr lang="ko-KR" altLang="en-US" dirty="0"/>
              <a:t>되어서는 안됨</a:t>
            </a:r>
            <a:endParaRPr lang="en-US" altLang="ko-KR" dirty="0"/>
          </a:p>
          <a:p>
            <a:pPr lvl="1"/>
            <a:r>
              <a:rPr lang="ko-KR" altLang="en-US" dirty="0"/>
              <a:t>필요한 경우 </a:t>
            </a:r>
            <a:r>
              <a:rPr lang="en-US" altLang="ko-KR" dirty="0"/>
              <a:t>Secret</a:t>
            </a:r>
            <a:r>
              <a:rPr lang="ko-KR" altLang="en-US" dirty="0"/>
              <a:t>을 </a:t>
            </a:r>
            <a:r>
              <a:rPr lang="en-US" altLang="ko-KR" dirty="0"/>
              <a:t>third-party </a:t>
            </a:r>
            <a:r>
              <a:rPr lang="ko-KR" altLang="en-US" dirty="0"/>
              <a:t>저장소에서 주입 가능</a:t>
            </a:r>
            <a:endParaRPr lang="en-US" altLang="ko-KR" dirty="0"/>
          </a:p>
          <a:p>
            <a:pPr lvl="1"/>
            <a:r>
              <a:rPr lang="en-US" altLang="ko-KR" dirty="0"/>
              <a:t>Secret</a:t>
            </a:r>
            <a:r>
              <a:rPr lang="ko-KR" altLang="en-US" dirty="0"/>
              <a:t>을 사용하지 않고 단순히 저장만 하고 있는 경우에는 암호화하여 저장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3BE6E-749E-44C4-9078-AFB20E7E9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D66F-C97D-487B-8578-90C12708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 </a:t>
            </a:r>
            <a:r>
              <a:rPr lang="en-US" altLang="ko-KR" dirty="0"/>
              <a:t>Checklist (6/6)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2675-855A-4A2E-8A64-9F15A6ACC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Images</a:t>
            </a:r>
          </a:p>
          <a:p>
            <a:pPr lvl="1"/>
            <a:r>
              <a:rPr lang="ko-KR" altLang="en-US" dirty="0"/>
              <a:t>컨테이너 이미지에 불필요한 요소 최소화</a:t>
            </a:r>
            <a:endParaRPr lang="en-US" altLang="ko-KR" dirty="0"/>
          </a:p>
          <a:p>
            <a:pPr lvl="1"/>
            <a:r>
              <a:rPr lang="ko-KR" altLang="en-US" dirty="0"/>
              <a:t>컨테이너 실행 시 </a:t>
            </a:r>
            <a:r>
              <a:rPr lang="en-US" altLang="ko-KR" dirty="0"/>
              <a:t>Root</a:t>
            </a:r>
            <a:r>
              <a:rPr lang="ko-KR" altLang="en-US" dirty="0"/>
              <a:t>권한이 없는 사용자로 실행</a:t>
            </a:r>
            <a:endParaRPr lang="en-US" altLang="ko-KR" dirty="0"/>
          </a:p>
          <a:p>
            <a:pPr lvl="1"/>
            <a:r>
              <a:rPr lang="ko-KR" altLang="en-US" dirty="0"/>
              <a:t>컨테이너를 배포할 때 그에 대한 해시 값 검증</a:t>
            </a:r>
            <a:endParaRPr lang="en-US" altLang="ko-KR" dirty="0"/>
          </a:p>
          <a:p>
            <a:pPr lvl="1"/>
            <a:r>
              <a:rPr lang="ko-KR" altLang="en-US" dirty="0"/>
              <a:t>컨테이너 이미지를 주기적으로 검사하여 취약점이 있을 경우 패치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3E631-C6A2-4348-B36E-8509CDC90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Security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20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5F9A-A3FE-C717-96C1-4C89AE6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B6663-8A4D-43C9-B646-3E96F2F9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GitOps</a:t>
            </a:r>
            <a:endParaRPr lang="en-US" altLang="ko-KR" dirty="0"/>
          </a:p>
          <a:p>
            <a:pPr lvl="1"/>
            <a:r>
              <a:rPr lang="en-US" altLang="ko-KR" dirty="0" err="1"/>
              <a:t>Weaveworks</a:t>
            </a:r>
            <a:r>
              <a:rPr lang="ko-KR" altLang="en-US" dirty="0"/>
              <a:t>에서 창안한 </a:t>
            </a:r>
            <a:r>
              <a:rPr lang="en-US" altLang="ko-KR" dirty="0"/>
              <a:t>Kubernetes </a:t>
            </a:r>
            <a:r>
              <a:rPr lang="ko-KR" altLang="en-US" dirty="0"/>
              <a:t>클러스터를 관리하고 애플리케이션을 배포하는 방법론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저장소에 </a:t>
            </a:r>
            <a:r>
              <a:rPr lang="en-US" altLang="ko-KR" dirty="0"/>
              <a:t>Kubernetes </a:t>
            </a:r>
            <a:r>
              <a:rPr lang="ko-KR" altLang="en-US" dirty="0"/>
              <a:t>선언적으로 기술된 파일을 저장하고</a:t>
            </a:r>
            <a:r>
              <a:rPr lang="en-US" altLang="ko-KR" dirty="0"/>
              <a:t>, </a:t>
            </a:r>
            <a:r>
              <a:rPr lang="ko-KR" altLang="en-US" dirty="0"/>
              <a:t>이를 사용하여 배포를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GitOps</a:t>
            </a:r>
            <a:r>
              <a:rPr lang="ko-KR" altLang="en-US" dirty="0"/>
              <a:t>기반 </a:t>
            </a:r>
            <a:r>
              <a:rPr lang="en-US" altLang="ko-KR" dirty="0"/>
              <a:t>CI/CD </a:t>
            </a:r>
            <a:r>
              <a:rPr lang="ko-KR" altLang="en-US" dirty="0"/>
              <a:t>시나리오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VCS* </a:t>
            </a:r>
            <a:r>
              <a:rPr lang="ko-KR" altLang="en-US" dirty="0"/>
              <a:t>저장소에 소스코드 업로드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소스코드 수정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CI/CD Pipeline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Container Image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Container Image 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en-US" altLang="ko-KR" dirty="0"/>
              <a:t>Kubernetes Cluster </a:t>
            </a:r>
            <a:r>
              <a:rPr lang="ko-KR" altLang="en-US" dirty="0"/>
              <a:t>업데이트</a:t>
            </a:r>
            <a:r>
              <a:rPr lang="en-US" altLang="ko-KR" dirty="0"/>
              <a:t>	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BB14-EFDE-8962-41A8-22F064EFB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AEBFF-1F9E-4B1B-9882-BABEEF2D5EBA}"/>
              </a:ext>
            </a:extLst>
          </p:cNvPr>
          <p:cNvSpPr txBox="1"/>
          <p:nvPr/>
        </p:nvSpPr>
        <p:spPr>
          <a:xfrm>
            <a:off x="0" y="6244291"/>
            <a:ext cx="1219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Version Control System.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GitLab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등과 같이 파일의 변화를 추적하고 관리하는 시스템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B5BA3A-D249-46DA-8D51-34D38CCB9E3E}"/>
              </a:ext>
            </a:extLst>
          </p:cNvPr>
          <p:cNvGrpSpPr/>
          <p:nvPr/>
        </p:nvGrpSpPr>
        <p:grpSpPr>
          <a:xfrm>
            <a:off x="5623343" y="5422899"/>
            <a:ext cx="6084570" cy="723900"/>
            <a:chOff x="5734050" y="5027636"/>
            <a:chExt cx="6084570" cy="7239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A0B1E5-E151-42DD-93A9-BFF9F06C6DBA}"/>
                </a:ext>
              </a:extLst>
            </p:cNvPr>
            <p:cNvGrpSpPr/>
            <p:nvPr/>
          </p:nvGrpSpPr>
          <p:grpSpPr>
            <a:xfrm>
              <a:off x="5734050" y="5027636"/>
              <a:ext cx="723900" cy="723900"/>
              <a:chOff x="2971800" y="5562600"/>
              <a:chExt cx="723900" cy="7239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4F85C2-098B-4539-8289-CA005E4CDD62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F1F3A2-95E3-4FB2-894A-E82E44153AD0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VCS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4334FF-46AC-43EF-8829-2EC2F31A5FF0}"/>
                </a:ext>
              </a:extLst>
            </p:cNvPr>
            <p:cNvGrpSpPr/>
            <p:nvPr/>
          </p:nvGrpSpPr>
          <p:grpSpPr>
            <a:xfrm>
              <a:off x="11094720" y="5027636"/>
              <a:ext cx="723900" cy="723900"/>
              <a:chOff x="2971800" y="5562600"/>
              <a:chExt cx="723900" cy="7239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D67551-9AFD-414C-B18D-11FCB76F567E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38A693-0A7C-4BFB-856C-83F652C09C6C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0F7C8E4-8DB2-47F7-BAD9-FC5BF0D45EF8}"/>
                </a:ext>
              </a:extLst>
            </p:cNvPr>
            <p:cNvCxnSpPr>
              <a:stCxn id="56" idx="3"/>
              <a:endCxn id="54" idx="1"/>
            </p:cNvCxnSpPr>
            <p:nvPr/>
          </p:nvCxnSpPr>
          <p:spPr>
            <a:xfrm>
              <a:off x="6457950" y="5389585"/>
              <a:ext cx="463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D7BF74-879D-46A9-8B6B-CCB37CB885F8}"/>
                </a:ext>
              </a:extLst>
            </p:cNvPr>
            <p:cNvGrpSpPr/>
            <p:nvPr/>
          </p:nvGrpSpPr>
          <p:grpSpPr>
            <a:xfrm>
              <a:off x="6732651" y="5027636"/>
              <a:ext cx="870966" cy="723900"/>
              <a:chOff x="2898267" y="5562600"/>
              <a:chExt cx="870966" cy="7239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7159CB2-60D0-4EDE-8FB3-B8AFE2ACF0A6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67BCEFF-4ACF-4FD8-9DAE-10BD52CD93B5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83C0150-DE0E-4C9B-A81E-0E816EC8CD19}"/>
                </a:ext>
              </a:extLst>
            </p:cNvPr>
            <p:cNvGrpSpPr/>
            <p:nvPr/>
          </p:nvGrpSpPr>
          <p:grpSpPr>
            <a:xfrm>
              <a:off x="7878318" y="5027636"/>
              <a:ext cx="723900" cy="723900"/>
              <a:chOff x="2971800" y="5562600"/>
              <a:chExt cx="723900" cy="7239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413415-78B0-4A9E-A24E-BD70090509FD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43E9AA-1E47-4F36-9308-06CD9880CB92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D8400D-FC67-48EB-ACD7-33CA709624C3}"/>
                </a:ext>
              </a:extLst>
            </p:cNvPr>
            <p:cNvGrpSpPr/>
            <p:nvPr/>
          </p:nvGrpSpPr>
          <p:grpSpPr>
            <a:xfrm>
              <a:off x="8876919" y="5027636"/>
              <a:ext cx="870966" cy="723900"/>
              <a:chOff x="2898267" y="5562600"/>
              <a:chExt cx="870966" cy="7239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39524-5A3B-45C6-9202-4BA71FDF55A3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8BB353-2FA8-4221-9930-612ABD1A9966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269A8B-D9C5-4928-B4A2-71D224855AD4}"/>
                </a:ext>
              </a:extLst>
            </p:cNvPr>
            <p:cNvGrpSpPr/>
            <p:nvPr/>
          </p:nvGrpSpPr>
          <p:grpSpPr>
            <a:xfrm>
              <a:off x="10022586" y="5027636"/>
              <a:ext cx="723900" cy="723900"/>
              <a:chOff x="2971800" y="5562600"/>
              <a:chExt cx="723900" cy="7239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1F71C95-9DF0-42C0-9990-4D6A7A6C0664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BE430D-A89A-4A24-91D5-2BEECBB130CB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9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D33-F9D6-4EFB-A990-DC7778E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VCS Repository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5143-8E30-4567-8362-65ECE48C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</a:p>
          <a:p>
            <a:pPr lvl="1"/>
            <a:r>
              <a:rPr lang="ko-KR" altLang="en-US" dirty="0"/>
              <a:t>파일의 변화를 추적하고 관리하는 시스템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en-US" altLang="ko-KR" dirty="0" err="1"/>
              <a:t>Github</a:t>
            </a:r>
            <a:r>
              <a:rPr lang="en-US" altLang="ko-KR" dirty="0"/>
              <a:t>, GitLab, Bitbucket, etc.</a:t>
            </a:r>
          </a:p>
          <a:p>
            <a:endParaRPr lang="en-US" altLang="ko-KR" dirty="0"/>
          </a:p>
          <a:p>
            <a:r>
              <a:rPr lang="en-US" altLang="ko-KR" dirty="0"/>
              <a:t>Private Repository</a:t>
            </a:r>
          </a:p>
          <a:p>
            <a:pPr lvl="1"/>
            <a:r>
              <a:rPr lang="ko-KR" altLang="en-US" dirty="0"/>
              <a:t>소스코드 저장소를 비공개로 하여 특정 접근 권한을 가진 사용자만 이용 가능하도록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Self-managed VCS</a:t>
            </a:r>
          </a:p>
          <a:p>
            <a:pPr lvl="1"/>
            <a:r>
              <a:rPr lang="en-US" altLang="ko-KR" dirty="0"/>
              <a:t>GitLab </a:t>
            </a:r>
            <a:r>
              <a:rPr lang="ko-KR" altLang="en-US" dirty="0"/>
              <a:t>등의 서비스는 자사 서버를 이용하지 않고</a:t>
            </a:r>
            <a:r>
              <a:rPr lang="en-US" altLang="ko-KR" dirty="0"/>
              <a:t> </a:t>
            </a:r>
            <a:r>
              <a:rPr lang="ko-KR" altLang="en-US" dirty="0" err="1"/>
              <a:t>온프레미스</a:t>
            </a:r>
            <a:r>
              <a:rPr lang="ko-KR" altLang="en-US" dirty="0"/>
              <a:t> 환경에 설치하는 서비스를 제공</a:t>
            </a:r>
            <a:endParaRPr lang="en-US" altLang="ko-KR" dirty="0"/>
          </a:p>
          <a:p>
            <a:pPr lvl="1"/>
            <a:r>
              <a:rPr lang="ko-KR" altLang="en-US" dirty="0"/>
              <a:t>저장소 별로 접근 권한을 설정하는 대신</a:t>
            </a:r>
            <a:r>
              <a:rPr lang="en-US" altLang="ko-KR" dirty="0"/>
              <a:t>, </a:t>
            </a:r>
            <a:r>
              <a:rPr lang="ko-KR" altLang="en-US" dirty="0"/>
              <a:t>서버 자체에 대한 접근 권한을 설정 가능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64459-332C-4C96-9FCC-D6C309AC1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77</a:t>
            </a:fld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BF976E-9575-442D-B3EF-20142EC86083}"/>
              </a:ext>
            </a:extLst>
          </p:cNvPr>
          <p:cNvGrpSpPr/>
          <p:nvPr/>
        </p:nvGrpSpPr>
        <p:grpSpPr>
          <a:xfrm>
            <a:off x="5623343" y="5422899"/>
            <a:ext cx="6084570" cy="723900"/>
            <a:chOff x="5734050" y="5027636"/>
            <a:chExt cx="6084570" cy="7239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8B293A-5844-48E8-A0E3-AF4AFC472263}"/>
                </a:ext>
              </a:extLst>
            </p:cNvPr>
            <p:cNvGrpSpPr/>
            <p:nvPr/>
          </p:nvGrpSpPr>
          <p:grpSpPr>
            <a:xfrm>
              <a:off x="5734050" y="5027636"/>
              <a:ext cx="723900" cy="723900"/>
              <a:chOff x="2971800" y="5562600"/>
              <a:chExt cx="723900" cy="7239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F843F0-7BB9-4E96-A297-A24216D8AFAA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C0D4C0-F98B-4047-BB6F-5506471A83BB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VCS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202949-95E6-479A-8392-F2256A0D0179}"/>
                </a:ext>
              </a:extLst>
            </p:cNvPr>
            <p:cNvGrpSpPr/>
            <p:nvPr/>
          </p:nvGrpSpPr>
          <p:grpSpPr>
            <a:xfrm>
              <a:off x="11094720" y="5027636"/>
              <a:ext cx="723900" cy="723900"/>
              <a:chOff x="2971800" y="5562600"/>
              <a:chExt cx="723900" cy="7239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523CEB-08B9-4A9E-B832-BCA90EDC7694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5F84F7-3E5D-463A-AA4D-75AAD58903B3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7FE48B-C2C7-4E6F-A85D-855DBE9CB76F}"/>
                </a:ext>
              </a:extLst>
            </p:cNvPr>
            <p:cNvCxnSpPr>
              <a:stCxn id="24" idx="3"/>
              <a:endCxn id="22" idx="1"/>
            </p:cNvCxnSpPr>
            <p:nvPr/>
          </p:nvCxnSpPr>
          <p:spPr>
            <a:xfrm>
              <a:off x="6457950" y="5389585"/>
              <a:ext cx="463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A8B372-DF93-4ABD-BFD8-8B391917121A}"/>
                </a:ext>
              </a:extLst>
            </p:cNvPr>
            <p:cNvGrpSpPr/>
            <p:nvPr/>
          </p:nvGrpSpPr>
          <p:grpSpPr>
            <a:xfrm>
              <a:off x="6732651" y="5027636"/>
              <a:ext cx="870966" cy="723900"/>
              <a:chOff x="2898267" y="5562600"/>
              <a:chExt cx="870966" cy="7239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60DC8AC-E0C2-4796-9E93-1216DAA82C35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389F9B-A36B-49FF-A51B-0242AA596F98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EA0401-A876-4B24-A540-629F76084EE5}"/>
                </a:ext>
              </a:extLst>
            </p:cNvPr>
            <p:cNvGrpSpPr/>
            <p:nvPr/>
          </p:nvGrpSpPr>
          <p:grpSpPr>
            <a:xfrm>
              <a:off x="7878318" y="5027636"/>
              <a:ext cx="723900" cy="723900"/>
              <a:chOff x="2971800" y="5562600"/>
              <a:chExt cx="723900" cy="7239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89746A-CEA0-4C4B-8D47-6AB496AD1EE3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E5A83D-EEEA-49D4-9382-B6534888960B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F8F540-90A8-465D-AF60-5C0B1A9A7CE1}"/>
                </a:ext>
              </a:extLst>
            </p:cNvPr>
            <p:cNvGrpSpPr/>
            <p:nvPr/>
          </p:nvGrpSpPr>
          <p:grpSpPr>
            <a:xfrm>
              <a:off x="8876919" y="5027636"/>
              <a:ext cx="870966" cy="723900"/>
              <a:chOff x="2898267" y="5562600"/>
              <a:chExt cx="870966" cy="7239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81468B-72A7-4AC5-A789-F4F508574884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B74BD6-586F-4152-B150-FB7D7844644A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4ADDCA-D498-4CFB-8452-4FE84D724E4F}"/>
                </a:ext>
              </a:extLst>
            </p:cNvPr>
            <p:cNvGrpSpPr/>
            <p:nvPr/>
          </p:nvGrpSpPr>
          <p:grpSpPr>
            <a:xfrm>
              <a:off x="10022586" y="5027636"/>
              <a:ext cx="723900" cy="723900"/>
              <a:chOff x="2971800" y="5562600"/>
              <a:chExt cx="723900" cy="7239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9724033-631E-4E35-B66B-4F8FD26B94B4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71A69-E0DE-42AE-A44D-44FB338E23CC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3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0EE2-AC36-4CC0-88F6-AB15F487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Code Changes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71F6-BA50-44BD-9B48-ED197CA5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개발 및 수정 내용 업로드</a:t>
            </a:r>
            <a:endParaRPr lang="en-US" altLang="ko-KR" dirty="0"/>
          </a:p>
          <a:p>
            <a:pPr lvl="1"/>
            <a:r>
              <a:rPr lang="ko-KR" altLang="en-US" dirty="0"/>
              <a:t>개발 환경으로의 원격 접속 및 공격에 대한 보안 확립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저장소를 여러 </a:t>
            </a:r>
            <a:r>
              <a:rPr lang="ko-KR" altLang="en-US" dirty="0" err="1"/>
              <a:t>브랜치로</a:t>
            </a:r>
            <a:r>
              <a:rPr lang="ko-KR" altLang="en-US" dirty="0"/>
              <a:t> 관리하여 소스코드 자체의 안전성 확립</a:t>
            </a:r>
            <a:endParaRPr lang="en-US" altLang="ko-KR" dirty="0"/>
          </a:p>
          <a:p>
            <a:pPr lvl="1"/>
            <a:r>
              <a:rPr lang="ko-KR" altLang="en-US" dirty="0"/>
              <a:t>특정 사용자에게만 소스코드 또는 </a:t>
            </a:r>
            <a:r>
              <a:rPr lang="ko-KR" altLang="en-US" dirty="0" err="1"/>
              <a:t>브랜치의</a:t>
            </a:r>
            <a:r>
              <a:rPr lang="ko-KR" altLang="en-US" dirty="0"/>
              <a:t> 병합을 진행할 수 있는 권한 부여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A24B9-8515-4BE9-9999-A8D8BD787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78</a:t>
            </a:fld>
            <a:endParaRPr lang="ko-KR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93D8AA-A002-4C7D-84A3-43A9A1166EC9}"/>
              </a:ext>
            </a:extLst>
          </p:cNvPr>
          <p:cNvGrpSpPr/>
          <p:nvPr/>
        </p:nvGrpSpPr>
        <p:grpSpPr>
          <a:xfrm>
            <a:off x="5623343" y="5422899"/>
            <a:ext cx="6084570" cy="723900"/>
            <a:chOff x="5734050" y="5027636"/>
            <a:chExt cx="6084570" cy="7239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2E08766-205A-4139-85CB-80980473BE25}"/>
                </a:ext>
              </a:extLst>
            </p:cNvPr>
            <p:cNvGrpSpPr/>
            <p:nvPr/>
          </p:nvGrpSpPr>
          <p:grpSpPr>
            <a:xfrm>
              <a:off x="5734050" y="5027636"/>
              <a:ext cx="723900" cy="723900"/>
              <a:chOff x="2971800" y="5562600"/>
              <a:chExt cx="723900" cy="7239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2567ED2-B4F3-4412-8B3F-63088C378EA6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CFA1DE-EB94-42E0-B0B5-C7C5ED040DB1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VCS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7D8652D-97D2-4F3F-BFAD-E13426BD476D}"/>
                </a:ext>
              </a:extLst>
            </p:cNvPr>
            <p:cNvGrpSpPr/>
            <p:nvPr/>
          </p:nvGrpSpPr>
          <p:grpSpPr>
            <a:xfrm>
              <a:off x="11094720" y="5027636"/>
              <a:ext cx="723900" cy="723900"/>
              <a:chOff x="2971800" y="5562600"/>
              <a:chExt cx="723900" cy="7239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10A2604-ACD9-4607-AF92-AB863112B31D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E9634E4-E8D7-4944-9CB3-AEA1C72182DD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382E1A-6A17-44A2-BD6C-4D442D9790DE}"/>
                </a:ext>
              </a:extLst>
            </p:cNvPr>
            <p:cNvCxnSpPr>
              <a:stCxn id="64" idx="3"/>
              <a:endCxn id="62" idx="1"/>
            </p:cNvCxnSpPr>
            <p:nvPr/>
          </p:nvCxnSpPr>
          <p:spPr>
            <a:xfrm>
              <a:off x="6457950" y="5389585"/>
              <a:ext cx="463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241DFE5-C2F2-4D75-89C6-4A3A546A583D}"/>
                </a:ext>
              </a:extLst>
            </p:cNvPr>
            <p:cNvGrpSpPr/>
            <p:nvPr/>
          </p:nvGrpSpPr>
          <p:grpSpPr>
            <a:xfrm>
              <a:off x="6732651" y="5027636"/>
              <a:ext cx="870966" cy="723900"/>
              <a:chOff x="2898267" y="5562600"/>
              <a:chExt cx="870966" cy="7239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5CF7C61-F4D2-4F7E-9030-DB74BD4B7E26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94BBB3-9CA9-4FD8-B037-EBE1754C7771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39E93D4-2E26-4D9C-B558-2B7D4601A49A}"/>
                </a:ext>
              </a:extLst>
            </p:cNvPr>
            <p:cNvGrpSpPr/>
            <p:nvPr/>
          </p:nvGrpSpPr>
          <p:grpSpPr>
            <a:xfrm>
              <a:off x="7878318" y="5027636"/>
              <a:ext cx="723900" cy="723900"/>
              <a:chOff x="2971800" y="5562600"/>
              <a:chExt cx="723900" cy="7239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F808C9C-4E75-46DC-9FED-7A4615E9CB82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B72EAE-673C-4DC0-964C-3EB13CC83343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D2A8280-AD02-4C3F-8507-D296ECD3B6E4}"/>
                </a:ext>
              </a:extLst>
            </p:cNvPr>
            <p:cNvGrpSpPr/>
            <p:nvPr/>
          </p:nvGrpSpPr>
          <p:grpSpPr>
            <a:xfrm>
              <a:off x="8876919" y="5027636"/>
              <a:ext cx="870966" cy="723900"/>
              <a:chOff x="2898267" y="5562600"/>
              <a:chExt cx="870966" cy="72390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F59BDC-91C1-4FC3-8C79-356988B907A7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25ACE8-7660-4986-AC41-7C08C90499EA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BB4918A-2BDB-4D6C-A806-EDBDBB37619A}"/>
                </a:ext>
              </a:extLst>
            </p:cNvPr>
            <p:cNvGrpSpPr/>
            <p:nvPr/>
          </p:nvGrpSpPr>
          <p:grpSpPr>
            <a:xfrm>
              <a:off x="10022586" y="5027636"/>
              <a:ext cx="723900" cy="723900"/>
              <a:chOff x="2971800" y="5562600"/>
              <a:chExt cx="723900" cy="7239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3293200-FB5E-48C3-B1CD-7798EB73E06C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E99CCB-8BD6-4A1C-A709-0A4497BB456E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1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0AF0-95C2-4D34-8558-D4FF631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CI/CD Pipeline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6B7-A7FE-4548-8A5A-BA82E6A8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Pipeline </a:t>
            </a:r>
            <a:r>
              <a:rPr lang="ko-KR" altLang="en-US" dirty="0"/>
              <a:t>작업을 실행하는 </a:t>
            </a:r>
            <a:r>
              <a:rPr lang="ko-KR" altLang="en-US" dirty="0" err="1"/>
              <a:t>머신에</a:t>
            </a:r>
            <a:r>
              <a:rPr lang="ko-KR" altLang="en-US" dirty="0"/>
              <a:t> 대한 보안 확립</a:t>
            </a:r>
            <a:endParaRPr lang="en-US" altLang="ko-KR" dirty="0"/>
          </a:p>
          <a:p>
            <a:pPr lvl="1"/>
            <a:r>
              <a:rPr lang="ko-KR" altLang="en-US" dirty="0"/>
              <a:t>여러 사용자끼리 공유하는 타입의 머신 사용을 최소화</a:t>
            </a:r>
            <a:endParaRPr lang="en-US" altLang="ko-KR" dirty="0"/>
          </a:p>
          <a:p>
            <a:pPr lvl="1"/>
            <a:r>
              <a:rPr lang="ko-KR" altLang="en-US" dirty="0"/>
              <a:t>특정 저장소나 </a:t>
            </a:r>
            <a:r>
              <a:rPr lang="ko-KR" altLang="en-US" dirty="0" err="1"/>
              <a:t>브랜치를</a:t>
            </a:r>
            <a:r>
              <a:rPr lang="ko-KR" altLang="en-US" dirty="0"/>
              <a:t> 위해 사용하는 개별 머신 정의 고려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Pipeline </a:t>
            </a:r>
            <a:r>
              <a:rPr lang="ko-KR" altLang="en-US" dirty="0"/>
              <a:t>자체에 대한 무결성</a:t>
            </a:r>
            <a:endParaRPr lang="en-US" altLang="ko-KR" dirty="0"/>
          </a:p>
          <a:p>
            <a:pPr lvl="1"/>
            <a:r>
              <a:rPr lang="en-US" altLang="ko-KR" dirty="0"/>
              <a:t>Pipeline</a:t>
            </a:r>
            <a:r>
              <a:rPr lang="ko-KR" altLang="en-US" dirty="0"/>
              <a:t>은 자동화된 명령어와 스크립트의 집합으로 구성</a:t>
            </a:r>
            <a:endParaRPr lang="en-US" altLang="ko-KR" dirty="0"/>
          </a:p>
          <a:p>
            <a:pPr lvl="1"/>
            <a:r>
              <a:rPr lang="en-US" altLang="ko-KR" dirty="0"/>
              <a:t>Pipeline </a:t>
            </a:r>
            <a:r>
              <a:rPr lang="ko-KR" altLang="en-US" dirty="0"/>
              <a:t>내 작업이 외부 종속성을 가지는 경우 취약점 조사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BBF1-FE37-42A8-B46A-477B13CD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79</a:t>
            </a:fld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AC39D-B6E3-4C34-8C35-342B3F0FA3E2}"/>
              </a:ext>
            </a:extLst>
          </p:cNvPr>
          <p:cNvGrpSpPr/>
          <p:nvPr/>
        </p:nvGrpSpPr>
        <p:grpSpPr>
          <a:xfrm>
            <a:off x="5623343" y="5422899"/>
            <a:ext cx="6084570" cy="723900"/>
            <a:chOff x="5734050" y="5027636"/>
            <a:chExt cx="6084570" cy="7239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0EA20A-E36D-4E25-B8D5-8C8C45742D78}"/>
                </a:ext>
              </a:extLst>
            </p:cNvPr>
            <p:cNvGrpSpPr/>
            <p:nvPr/>
          </p:nvGrpSpPr>
          <p:grpSpPr>
            <a:xfrm>
              <a:off x="5734050" y="5027636"/>
              <a:ext cx="723900" cy="723900"/>
              <a:chOff x="2971800" y="5562600"/>
              <a:chExt cx="723900" cy="7239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C720B65-B24A-4B6C-AE51-801EBB75F440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93CEC3-80FA-41C2-B636-C6CA5A994F97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VCS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765157-D7DF-4792-9080-664F524C3254}"/>
                </a:ext>
              </a:extLst>
            </p:cNvPr>
            <p:cNvGrpSpPr/>
            <p:nvPr/>
          </p:nvGrpSpPr>
          <p:grpSpPr>
            <a:xfrm>
              <a:off x="11094720" y="5027636"/>
              <a:ext cx="723900" cy="723900"/>
              <a:chOff x="2971800" y="5562600"/>
              <a:chExt cx="723900" cy="7239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A228899-DEBC-4161-BFF2-DFF61F661D4E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51E77C-7887-4430-9100-8FFADE7B0EBB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EA334-5ED7-41DF-9507-9742E4237C92}"/>
                </a:ext>
              </a:extLst>
            </p:cNvPr>
            <p:cNvCxnSpPr>
              <a:stCxn id="44" idx="3"/>
              <a:endCxn id="42" idx="1"/>
            </p:cNvCxnSpPr>
            <p:nvPr/>
          </p:nvCxnSpPr>
          <p:spPr>
            <a:xfrm>
              <a:off x="6457950" y="5389585"/>
              <a:ext cx="463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EE4B97-8B3B-4212-B4D1-F9BA91DB5F99}"/>
                </a:ext>
              </a:extLst>
            </p:cNvPr>
            <p:cNvGrpSpPr/>
            <p:nvPr/>
          </p:nvGrpSpPr>
          <p:grpSpPr>
            <a:xfrm>
              <a:off x="6732651" y="5027636"/>
              <a:ext cx="870966" cy="723900"/>
              <a:chOff x="2898267" y="5562600"/>
              <a:chExt cx="870966" cy="7239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CDA0BB-6639-4EF5-99D4-A34FEB35F278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14E856-879D-4D0C-BB4C-1DCD1A16B3CD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FEE25F-7490-4731-A4EE-D73A4151B990}"/>
                </a:ext>
              </a:extLst>
            </p:cNvPr>
            <p:cNvGrpSpPr/>
            <p:nvPr/>
          </p:nvGrpSpPr>
          <p:grpSpPr>
            <a:xfrm>
              <a:off x="7878318" y="5027636"/>
              <a:ext cx="723900" cy="723900"/>
              <a:chOff x="2971800" y="5562600"/>
              <a:chExt cx="723900" cy="7239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D6A8A94-5B07-4BD3-A986-5E074841973C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1BC0F-08DC-4A9A-8AC4-06E63C465FA3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6AE125-91CD-4D0B-AB08-7319F60D7E15}"/>
                </a:ext>
              </a:extLst>
            </p:cNvPr>
            <p:cNvGrpSpPr/>
            <p:nvPr/>
          </p:nvGrpSpPr>
          <p:grpSpPr>
            <a:xfrm>
              <a:off x="8876919" y="5027636"/>
              <a:ext cx="870966" cy="723900"/>
              <a:chOff x="2898267" y="5562600"/>
              <a:chExt cx="870966" cy="7239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067D7A9-8699-4507-B033-3F56AC5A7634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022F1F-0555-49B9-A229-126E0DFFC9C1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81B755-CE82-4745-9117-3B98200BABE7}"/>
                </a:ext>
              </a:extLst>
            </p:cNvPr>
            <p:cNvGrpSpPr/>
            <p:nvPr/>
          </p:nvGrpSpPr>
          <p:grpSpPr>
            <a:xfrm>
              <a:off x="10022586" y="5027636"/>
              <a:ext cx="723900" cy="723900"/>
              <a:chOff x="2971800" y="5562600"/>
              <a:chExt cx="723900" cy="723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C85541A-662A-4369-8566-3DCA80E59198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179491-DBEE-419A-969B-910A9A4924EA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5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BA32-D10A-450F-966E-ECD853A2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F3EF-6859-40CF-BA55-93665F0F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하드웨어 리소스를</a:t>
            </a:r>
            <a:r>
              <a:rPr lang="en-US" altLang="ko-KR" dirty="0"/>
              <a:t> </a:t>
            </a:r>
            <a:r>
              <a:rPr lang="ko-KR" altLang="en-US" dirty="0" err="1"/>
              <a:t>추상화하여</a:t>
            </a:r>
            <a:r>
              <a:rPr lang="en-US" altLang="ko-KR" dirty="0"/>
              <a:t>, </a:t>
            </a:r>
            <a:r>
              <a:rPr lang="ko-KR" altLang="en-US" dirty="0"/>
              <a:t>다양한 가상 환경을 만들어내는 기술</a:t>
            </a:r>
            <a:endParaRPr lang="en-US" altLang="ko-KR" dirty="0"/>
          </a:p>
          <a:p>
            <a:pPr lvl="1"/>
            <a:r>
              <a:rPr lang="ko-KR" altLang="en-US" dirty="0"/>
              <a:t>하나의 물리적 리소스를 여러 개의 논리적 리소스로 분리</a:t>
            </a:r>
            <a:endParaRPr lang="en-US" altLang="ko-KR" dirty="0"/>
          </a:p>
          <a:p>
            <a:pPr lvl="1"/>
            <a:r>
              <a:rPr lang="ko-KR" altLang="en-US" dirty="0"/>
              <a:t>여러 개의 물리적 리소스를 하나의 논리적 리소스로 통합</a:t>
            </a:r>
            <a:endParaRPr lang="en-US" altLang="ko-KR" dirty="0"/>
          </a:p>
          <a:p>
            <a:pPr lvl="1"/>
            <a:r>
              <a:rPr lang="ko-KR" altLang="en-US" dirty="0"/>
              <a:t>물리적인 리소스와 논리적인 리소스의 분리를 가능하게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가상화를 하는 대상에 따라 여러 종류의 가상화가 존재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서버 가상화 </a:t>
            </a:r>
            <a:r>
              <a:rPr lang="en-US" altLang="ko-KR" dirty="0">
                <a:solidFill>
                  <a:srgbClr val="FF0000"/>
                </a:solidFill>
              </a:rPr>
              <a:t>: VM, Container, etc.</a:t>
            </a:r>
          </a:p>
          <a:p>
            <a:pPr lvl="1"/>
            <a:r>
              <a:rPr lang="ko-KR" altLang="en-US" dirty="0"/>
              <a:t>네트워크 가상화 </a:t>
            </a:r>
            <a:r>
              <a:rPr lang="en-US" altLang="ko-KR" dirty="0"/>
              <a:t>: SDN, VPN, Overlay Network, etc.</a:t>
            </a:r>
          </a:p>
          <a:p>
            <a:pPr lvl="1"/>
            <a:r>
              <a:rPr lang="ko-KR" altLang="en-US" dirty="0"/>
              <a:t>스토리지 가상화 </a:t>
            </a:r>
            <a:r>
              <a:rPr lang="en-US" altLang="ko-KR" dirty="0"/>
              <a:t>: RAID,</a:t>
            </a:r>
            <a:r>
              <a:rPr lang="ko-KR" altLang="en-US" dirty="0"/>
              <a:t> </a:t>
            </a:r>
            <a:r>
              <a:rPr lang="en-US" altLang="ko-KR" dirty="0"/>
              <a:t>LUN,</a:t>
            </a:r>
            <a:r>
              <a:rPr lang="ko-KR" altLang="en-US" dirty="0"/>
              <a:t> </a:t>
            </a:r>
            <a:r>
              <a:rPr lang="en-US" altLang="ko-KR" dirty="0"/>
              <a:t>etc.</a:t>
            </a:r>
          </a:p>
          <a:p>
            <a:endParaRPr lang="en-US" altLang="ko-KR" dirty="0"/>
          </a:p>
          <a:p>
            <a:r>
              <a:rPr lang="ko-KR" altLang="en-US" dirty="0"/>
              <a:t>특히 서버 가상화 기술이 발전하면서 </a:t>
            </a:r>
            <a:r>
              <a:rPr lang="en-US" altLang="ko-KR" dirty="0"/>
              <a:t>Kubernetes</a:t>
            </a:r>
            <a:r>
              <a:rPr lang="ko-KR" altLang="en-US" dirty="0"/>
              <a:t>의 근본이 되는 </a:t>
            </a:r>
            <a:r>
              <a:rPr lang="en-US" altLang="ko-KR" dirty="0"/>
              <a:t>Container</a:t>
            </a:r>
            <a:r>
              <a:rPr lang="ko-KR" altLang="en-US" dirty="0"/>
              <a:t>기술이 등장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BEAC-68CF-45E0-8737-CE18B0BA2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0AF0-95C2-4D34-8558-D4FF631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Build &amp; Push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46B7-A7FE-4548-8A5A-BA82E6A8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이미지 빌드</a:t>
            </a:r>
            <a:endParaRPr lang="en-US" altLang="ko-KR" dirty="0"/>
          </a:p>
          <a:p>
            <a:pPr lvl="1"/>
            <a:r>
              <a:rPr lang="ko-KR" altLang="en-US" dirty="0"/>
              <a:t>컨테이너 이미지에 대한 보안 확보</a:t>
            </a:r>
            <a:endParaRPr lang="en-US" altLang="ko-KR" dirty="0"/>
          </a:p>
          <a:p>
            <a:pPr lvl="1"/>
            <a:r>
              <a:rPr lang="ko-KR" altLang="en-US" dirty="0"/>
              <a:t>베이스 이미지에 대한 </a:t>
            </a:r>
            <a:r>
              <a:rPr lang="en-US" altLang="ko-KR" dirty="0"/>
              <a:t>OS </a:t>
            </a:r>
            <a:r>
              <a:rPr lang="ko-KR" altLang="en-US" dirty="0"/>
              <a:t>종속성 및 취약점 조사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컨테이너 이미지 업로드</a:t>
            </a:r>
            <a:r>
              <a:rPr lang="en-US" altLang="ko-KR" dirty="0"/>
              <a:t>(Push)</a:t>
            </a:r>
          </a:p>
          <a:p>
            <a:pPr lvl="1"/>
            <a:r>
              <a:rPr lang="en-US" altLang="ko-KR" dirty="0"/>
              <a:t>Public</a:t>
            </a:r>
            <a:r>
              <a:rPr lang="ko-KR" altLang="en-US" dirty="0"/>
              <a:t> 이미지 레지스트리 사용 최소화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 이미지 레지스트리 사용 혹은 </a:t>
            </a:r>
            <a:r>
              <a:rPr lang="ko-KR" altLang="en-US" dirty="0" err="1"/>
              <a:t>온프레미스</a:t>
            </a:r>
            <a:r>
              <a:rPr lang="ko-KR" altLang="en-US" dirty="0"/>
              <a:t> 이미지 레지스트리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1BBF1-FE37-42A8-B46A-477B13CD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80</a:t>
            </a:fld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AC39D-B6E3-4C34-8C35-342B3F0FA3E2}"/>
              </a:ext>
            </a:extLst>
          </p:cNvPr>
          <p:cNvGrpSpPr/>
          <p:nvPr/>
        </p:nvGrpSpPr>
        <p:grpSpPr>
          <a:xfrm>
            <a:off x="5623343" y="5422899"/>
            <a:ext cx="6084570" cy="723900"/>
            <a:chOff x="5734050" y="5027636"/>
            <a:chExt cx="6084570" cy="7239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0EA20A-E36D-4E25-B8D5-8C8C45742D78}"/>
                </a:ext>
              </a:extLst>
            </p:cNvPr>
            <p:cNvGrpSpPr/>
            <p:nvPr/>
          </p:nvGrpSpPr>
          <p:grpSpPr>
            <a:xfrm>
              <a:off x="5734050" y="5027636"/>
              <a:ext cx="723900" cy="723900"/>
              <a:chOff x="2971800" y="5562600"/>
              <a:chExt cx="723900" cy="7239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C720B65-B24A-4B6C-AE51-801EBB75F440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93CEC3-80FA-41C2-B636-C6CA5A994F97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VCS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B765157-D7DF-4792-9080-664F524C3254}"/>
                </a:ext>
              </a:extLst>
            </p:cNvPr>
            <p:cNvGrpSpPr/>
            <p:nvPr/>
          </p:nvGrpSpPr>
          <p:grpSpPr>
            <a:xfrm>
              <a:off x="11094720" y="5027636"/>
              <a:ext cx="723900" cy="723900"/>
              <a:chOff x="2971800" y="5562600"/>
              <a:chExt cx="723900" cy="7239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A228899-DEBC-4161-BFF2-DFF61F661D4E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51E77C-7887-4430-9100-8FFADE7B0EBB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EA334-5ED7-41DF-9507-9742E4237C92}"/>
                </a:ext>
              </a:extLst>
            </p:cNvPr>
            <p:cNvCxnSpPr>
              <a:stCxn id="44" idx="3"/>
              <a:endCxn id="42" idx="1"/>
            </p:cNvCxnSpPr>
            <p:nvPr/>
          </p:nvCxnSpPr>
          <p:spPr>
            <a:xfrm>
              <a:off x="6457950" y="5389585"/>
              <a:ext cx="463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EE4B97-8B3B-4212-B4D1-F9BA91DB5F99}"/>
                </a:ext>
              </a:extLst>
            </p:cNvPr>
            <p:cNvGrpSpPr/>
            <p:nvPr/>
          </p:nvGrpSpPr>
          <p:grpSpPr>
            <a:xfrm>
              <a:off x="6732651" y="5027636"/>
              <a:ext cx="870966" cy="723900"/>
              <a:chOff x="2898267" y="5562600"/>
              <a:chExt cx="870966" cy="7239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2CDA0BB-6639-4EF5-99D4-A34FEB35F278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14E856-879D-4D0C-BB4C-1DCD1A16B3CD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FEE25F-7490-4731-A4EE-D73A4151B990}"/>
                </a:ext>
              </a:extLst>
            </p:cNvPr>
            <p:cNvGrpSpPr/>
            <p:nvPr/>
          </p:nvGrpSpPr>
          <p:grpSpPr>
            <a:xfrm>
              <a:off x="7878318" y="5027636"/>
              <a:ext cx="723900" cy="723900"/>
              <a:chOff x="2971800" y="5562600"/>
              <a:chExt cx="723900" cy="7239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D6A8A94-5B07-4BD3-A986-5E074841973C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1BC0F-08DC-4A9A-8AC4-06E63C465FA3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6AE125-91CD-4D0B-AB08-7319F60D7E15}"/>
                </a:ext>
              </a:extLst>
            </p:cNvPr>
            <p:cNvGrpSpPr/>
            <p:nvPr/>
          </p:nvGrpSpPr>
          <p:grpSpPr>
            <a:xfrm>
              <a:off x="8876919" y="5027636"/>
              <a:ext cx="870966" cy="723900"/>
              <a:chOff x="2898267" y="5562600"/>
              <a:chExt cx="870966" cy="7239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067D7A9-8699-4507-B033-3F56AC5A7634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022F1F-0555-49B9-A229-126E0DFFC9C1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81B755-CE82-4745-9117-3B98200BABE7}"/>
                </a:ext>
              </a:extLst>
            </p:cNvPr>
            <p:cNvGrpSpPr/>
            <p:nvPr/>
          </p:nvGrpSpPr>
          <p:grpSpPr>
            <a:xfrm>
              <a:off x="10022586" y="5027636"/>
              <a:ext cx="723900" cy="723900"/>
              <a:chOff x="2971800" y="5562600"/>
              <a:chExt cx="723900" cy="7239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C85541A-662A-4369-8566-3DCA80E59198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179491-DBEE-419A-969B-910A9A4924EA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09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3DA-D13E-4218-9817-76C250CD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781C-5989-4221-9E1F-4D9E8C1D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 API</a:t>
            </a:r>
            <a:r>
              <a:rPr lang="ko-KR" altLang="en-US" dirty="0"/>
              <a:t>에 대한 접근 권한을 설정하여 해당 목적으로만 사용</a:t>
            </a:r>
            <a:endParaRPr lang="en-US" altLang="ko-KR" dirty="0"/>
          </a:p>
          <a:p>
            <a:pPr lvl="1"/>
            <a:r>
              <a:rPr lang="en-US" altLang="ko-KR" dirty="0"/>
              <a:t>Authorization &amp; Authentication</a:t>
            </a:r>
          </a:p>
          <a:p>
            <a:pPr lvl="1"/>
            <a:r>
              <a:rPr lang="en-US" altLang="ko-KR" dirty="0"/>
              <a:t>RBAC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1E70E-60CF-4F40-B95B-7B0E0D34C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81</a:t>
            </a:fld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A29CB2-853C-40C3-9415-C8AABB5F8CE4}"/>
              </a:ext>
            </a:extLst>
          </p:cNvPr>
          <p:cNvGrpSpPr/>
          <p:nvPr/>
        </p:nvGrpSpPr>
        <p:grpSpPr>
          <a:xfrm>
            <a:off x="5623343" y="5422899"/>
            <a:ext cx="6084570" cy="723900"/>
            <a:chOff x="5734050" y="5027636"/>
            <a:chExt cx="6084570" cy="7239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2E1676-AAD0-4088-B2BA-ACB27E4A814D}"/>
                </a:ext>
              </a:extLst>
            </p:cNvPr>
            <p:cNvGrpSpPr/>
            <p:nvPr/>
          </p:nvGrpSpPr>
          <p:grpSpPr>
            <a:xfrm>
              <a:off x="5734050" y="5027636"/>
              <a:ext cx="723900" cy="723900"/>
              <a:chOff x="2971800" y="5562600"/>
              <a:chExt cx="723900" cy="7239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52860ED-D2B3-47EA-BEB8-092BA9CFA456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981367-B608-45C1-BA6D-F8EFE7367085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VCS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45CCF9-E001-4B3B-BDA8-5C0DE2131108}"/>
                </a:ext>
              </a:extLst>
            </p:cNvPr>
            <p:cNvGrpSpPr/>
            <p:nvPr/>
          </p:nvGrpSpPr>
          <p:grpSpPr>
            <a:xfrm>
              <a:off x="11094720" y="5027636"/>
              <a:ext cx="723900" cy="723900"/>
              <a:chOff x="2971800" y="5562600"/>
              <a:chExt cx="723900" cy="7239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AB0C32-1F0B-4E6B-96F9-CF7B69043C46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CA0F3-BA06-4AFB-B7AD-F269B001EB89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2D7F48-ACB8-4081-8334-E09A8F5307BA}"/>
                </a:ext>
              </a:extLst>
            </p:cNvPr>
            <p:cNvCxnSpPr>
              <a:stCxn id="24" idx="3"/>
              <a:endCxn id="22" idx="1"/>
            </p:cNvCxnSpPr>
            <p:nvPr/>
          </p:nvCxnSpPr>
          <p:spPr>
            <a:xfrm>
              <a:off x="6457950" y="5389585"/>
              <a:ext cx="463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7ECE5C-E4C1-4C37-A73A-F68AC8545240}"/>
                </a:ext>
              </a:extLst>
            </p:cNvPr>
            <p:cNvGrpSpPr/>
            <p:nvPr/>
          </p:nvGrpSpPr>
          <p:grpSpPr>
            <a:xfrm>
              <a:off x="6732651" y="5027636"/>
              <a:ext cx="870966" cy="723900"/>
              <a:chOff x="2898267" y="5562600"/>
              <a:chExt cx="870966" cy="7239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427BB38-AE3B-4255-9A7F-27C113B03B80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D0AD13-6A84-4E5E-8D0E-EF6874B73330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1CE86A-F7B9-4C26-A385-B9F1E0E48543}"/>
                </a:ext>
              </a:extLst>
            </p:cNvPr>
            <p:cNvGrpSpPr/>
            <p:nvPr/>
          </p:nvGrpSpPr>
          <p:grpSpPr>
            <a:xfrm>
              <a:off x="7878318" y="5027636"/>
              <a:ext cx="723900" cy="723900"/>
              <a:chOff x="2971800" y="5562600"/>
              <a:chExt cx="723900" cy="7239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362EF6-3568-4BD0-983E-720BE6821FD1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708748-7C98-4154-8738-5328EF61CF50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711C74-14D4-4B7C-A8AD-7652FC095E88}"/>
                </a:ext>
              </a:extLst>
            </p:cNvPr>
            <p:cNvGrpSpPr/>
            <p:nvPr/>
          </p:nvGrpSpPr>
          <p:grpSpPr>
            <a:xfrm>
              <a:off x="8876919" y="5027636"/>
              <a:ext cx="870966" cy="723900"/>
              <a:chOff x="2898267" y="5562600"/>
              <a:chExt cx="870966" cy="7239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F4561AE-671A-487D-8117-1F330C7D31EC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8AAFB-34BC-4487-A254-2D0ABF7E8946}"/>
                  </a:ext>
                </a:extLst>
              </p:cNvPr>
              <p:cNvSpPr txBox="1"/>
              <p:nvPr/>
            </p:nvSpPr>
            <p:spPr>
              <a:xfrm>
                <a:off x="2898267" y="5793744"/>
                <a:ext cx="870966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Build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ED7A4-3A92-4D8D-909D-4AB2A481A522}"/>
                </a:ext>
              </a:extLst>
            </p:cNvPr>
            <p:cNvGrpSpPr/>
            <p:nvPr/>
          </p:nvGrpSpPr>
          <p:grpSpPr>
            <a:xfrm>
              <a:off x="10022586" y="5027636"/>
              <a:ext cx="723900" cy="723900"/>
              <a:chOff x="2971800" y="5562600"/>
              <a:chExt cx="723900" cy="7239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6B23F23-3542-40D1-8226-D7E761A56DF2}"/>
                  </a:ext>
                </a:extLst>
              </p:cNvPr>
              <p:cNvSpPr/>
              <p:nvPr/>
            </p:nvSpPr>
            <p:spPr>
              <a:xfrm>
                <a:off x="2971800" y="5562600"/>
                <a:ext cx="723900" cy="7239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5A45C-B60E-45C9-AFA6-4430DC834A2A}"/>
                  </a:ext>
                </a:extLst>
              </p:cNvPr>
              <p:cNvSpPr txBox="1"/>
              <p:nvPr/>
            </p:nvSpPr>
            <p:spPr>
              <a:xfrm>
                <a:off x="2971800" y="5793744"/>
                <a:ext cx="7239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Img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Push</a:t>
                </a:r>
                <a:endParaRPr lang="ko-KR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C4-BBEA-BA93-E511-D328DDD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 Security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1B38-A4BA-46F2-89B2-120CD63B5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ntent Placeholder 2">
            <a:extLst>
              <a:ext uri="{FF2B5EF4-FFF2-40B4-BE49-F238E27FC236}">
                <a16:creationId xmlns:a16="http://schemas.microsoft.com/office/drawing/2014/main" id="{43672C4F-33DF-4C59-BF91-56FB8B7B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</p:spPr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환경에서 보안을 적용할 수 있는 범위는 방대하여</a:t>
            </a:r>
            <a:r>
              <a:rPr lang="en-US" altLang="ko-KR" dirty="0"/>
              <a:t>, </a:t>
            </a:r>
            <a:r>
              <a:rPr lang="ko-KR" altLang="en-US" dirty="0"/>
              <a:t>목표에 적합한 보안 적용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EAF8F975-8FCF-477B-ABF2-AB14D7BC9B67}"/>
              </a:ext>
            </a:extLst>
          </p:cNvPr>
          <p:cNvSpPr/>
          <p:nvPr/>
        </p:nvSpPr>
        <p:spPr>
          <a:xfrm>
            <a:off x="7884217" y="2081390"/>
            <a:ext cx="2590658" cy="3486448"/>
          </a:xfrm>
          <a:prstGeom prst="roundRect">
            <a:avLst>
              <a:gd name="adj" fmla="val 62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06D0F-1D53-4860-A7E9-73B11727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B5FFA-2E01-4B91-AC8C-FB601EAA5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83</a:t>
            </a:fld>
            <a:endParaRPr lang="ko-KR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4253E5-6D47-4DB3-BA1A-2CBB9294876E}"/>
              </a:ext>
            </a:extLst>
          </p:cNvPr>
          <p:cNvSpPr/>
          <p:nvPr/>
        </p:nvSpPr>
        <p:spPr>
          <a:xfrm>
            <a:off x="1676133" y="2081389"/>
            <a:ext cx="5959515" cy="3486449"/>
          </a:xfrm>
          <a:prstGeom prst="roundRect">
            <a:avLst>
              <a:gd name="adj" fmla="val 62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Graphic 47" descr="Cloud with solid fill">
            <a:extLst>
              <a:ext uri="{FF2B5EF4-FFF2-40B4-BE49-F238E27FC236}">
                <a16:creationId xmlns:a16="http://schemas.microsoft.com/office/drawing/2014/main" id="{741B01E9-E17B-46E2-80EB-B3536566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8193" y="4196498"/>
            <a:ext cx="871050" cy="8710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A0370C-A297-444E-8861-7C24CA77ACA0}"/>
              </a:ext>
            </a:extLst>
          </p:cNvPr>
          <p:cNvSpPr/>
          <p:nvPr/>
        </p:nvSpPr>
        <p:spPr>
          <a:xfrm>
            <a:off x="1831180" y="2365391"/>
            <a:ext cx="1964018" cy="19615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(Master Node)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7601C-B956-4A2C-9181-994787E550DB}"/>
              </a:ext>
            </a:extLst>
          </p:cNvPr>
          <p:cNvSpPr/>
          <p:nvPr/>
        </p:nvSpPr>
        <p:spPr>
          <a:xfrm>
            <a:off x="3045191" y="3865219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3D10F-D71C-4BC5-864E-674962433514}"/>
              </a:ext>
            </a:extLst>
          </p:cNvPr>
          <p:cNvSpPr/>
          <p:nvPr/>
        </p:nvSpPr>
        <p:spPr>
          <a:xfrm>
            <a:off x="3045508" y="2629623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0EA8ED-0114-4EB5-9294-7216E25FAD26}"/>
              </a:ext>
            </a:extLst>
          </p:cNvPr>
          <p:cNvSpPr/>
          <p:nvPr/>
        </p:nvSpPr>
        <p:spPr>
          <a:xfrm>
            <a:off x="2042285" y="3858102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  <a:prstDash val="sysDot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Controller Manager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6868-168B-4CEF-A3F5-1034D5E94A41}"/>
              </a:ext>
            </a:extLst>
          </p:cNvPr>
          <p:cNvSpPr/>
          <p:nvPr/>
        </p:nvSpPr>
        <p:spPr>
          <a:xfrm>
            <a:off x="2042285" y="2635378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D64F3D-8FEA-47ED-AF44-6C92D27D3640}"/>
              </a:ext>
            </a:extLst>
          </p:cNvPr>
          <p:cNvSpPr/>
          <p:nvPr/>
        </p:nvSpPr>
        <p:spPr>
          <a:xfrm>
            <a:off x="2042285" y="3199534"/>
            <a:ext cx="1588981" cy="463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server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A24674-4222-4B5D-A7DE-4C0A9CBB8343}"/>
              </a:ext>
            </a:extLst>
          </p:cNvPr>
          <p:cNvSpPr/>
          <p:nvPr/>
        </p:nvSpPr>
        <p:spPr>
          <a:xfrm>
            <a:off x="3905036" y="3938684"/>
            <a:ext cx="3337438" cy="1227436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Node 2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727602-7108-4492-9659-9FD5A2D173CE}"/>
              </a:ext>
            </a:extLst>
          </p:cNvPr>
          <p:cNvSpPr/>
          <p:nvPr/>
        </p:nvSpPr>
        <p:spPr>
          <a:xfrm>
            <a:off x="3905036" y="2365390"/>
            <a:ext cx="3337439" cy="12274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Node 1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8799ED-48AC-4977-872E-C527F60B199D}"/>
              </a:ext>
            </a:extLst>
          </p:cNvPr>
          <p:cNvSpPr/>
          <p:nvPr/>
        </p:nvSpPr>
        <p:spPr>
          <a:xfrm>
            <a:off x="4700950" y="4235811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7B26FF-85CC-4CA2-8838-BBCDCBFAEF50}"/>
              </a:ext>
            </a:extLst>
          </p:cNvPr>
          <p:cNvSpPr/>
          <p:nvPr/>
        </p:nvSpPr>
        <p:spPr>
          <a:xfrm>
            <a:off x="5602603" y="4235810"/>
            <a:ext cx="1529383" cy="85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43404-0E2A-46CF-A9E2-2765DBE52B9F}"/>
              </a:ext>
            </a:extLst>
          </p:cNvPr>
          <p:cNvSpPr/>
          <p:nvPr/>
        </p:nvSpPr>
        <p:spPr>
          <a:xfrm>
            <a:off x="4018353" y="4235811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34535C-A55D-442F-B2F7-25A7E7327599}"/>
              </a:ext>
            </a:extLst>
          </p:cNvPr>
          <p:cNvSpPr/>
          <p:nvPr/>
        </p:nvSpPr>
        <p:spPr>
          <a:xfrm>
            <a:off x="4700950" y="2650601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703B73-22B8-46B6-8F9E-B63FC597CA2C}"/>
              </a:ext>
            </a:extLst>
          </p:cNvPr>
          <p:cNvSpPr/>
          <p:nvPr/>
        </p:nvSpPr>
        <p:spPr>
          <a:xfrm>
            <a:off x="5602603" y="2650601"/>
            <a:ext cx="1529382" cy="852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2E4E2F-BE12-4E8A-81C3-22FCA902C107}"/>
              </a:ext>
            </a:extLst>
          </p:cNvPr>
          <p:cNvSpPr/>
          <p:nvPr/>
        </p:nvSpPr>
        <p:spPr>
          <a:xfrm>
            <a:off x="4018353" y="2650601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-proxy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07E062-464A-499B-95AB-CB2865EDC7FF}"/>
              </a:ext>
            </a:extLst>
          </p:cNvPr>
          <p:cNvSpPr txBox="1"/>
          <p:nvPr/>
        </p:nvSpPr>
        <p:spPr>
          <a:xfrm>
            <a:off x="3898355" y="2085647"/>
            <a:ext cx="15150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Kubernetes Cluster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5BBC65-AB5C-4DEB-9627-2084EFE90C52}"/>
              </a:ext>
            </a:extLst>
          </p:cNvPr>
          <p:cNvCxnSpPr>
            <a:cxnSpLocks/>
            <a:stCxn id="28" idx="3"/>
            <a:endCxn id="130" idx="1"/>
          </p:cNvCxnSpPr>
          <p:nvPr/>
        </p:nvCxnSpPr>
        <p:spPr>
          <a:xfrm>
            <a:off x="5284737" y="2834621"/>
            <a:ext cx="313290" cy="20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1D5DDA-5977-4DD6-8E8A-2D2F04AC8C72}"/>
              </a:ext>
            </a:extLst>
          </p:cNvPr>
          <p:cNvCxnSpPr>
            <a:cxnSpLocks/>
            <a:stCxn id="25" idx="3"/>
            <a:endCxn id="10293" idx="1"/>
          </p:cNvCxnSpPr>
          <p:nvPr/>
        </p:nvCxnSpPr>
        <p:spPr>
          <a:xfrm>
            <a:off x="5284737" y="4419831"/>
            <a:ext cx="313290" cy="8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E2446113-30A6-4A9B-9FF4-7E1D3760C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560" y="3585246"/>
            <a:ext cx="627292" cy="627294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2203C-0817-4C1D-86C7-025984EA523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34179" y="4226141"/>
            <a:ext cx="1935" cy="3427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3" name="TextBox 10292">
            <a:extLst>
              <a:ext uri="{FF2B5EF4-FFF2-40B4-BE49-F238E27FC236}">
                <a16:creationId xmlns:a16="http://schemas.microsoft.com/office/drawing/2014/main" id="{6BA0CFA0-8B12-45B2-AABB-4DA24AAB9192}"/>
              </a:ext>
            </a:extLst>
          </p:cNvPr>
          <p:cNvSpPr txBox="1"/>
          <p:nvPr/>
        </p:nvSpPr>
        <p:spPr>
          <a:xfrm>
            <a:off x="5598027" y="4251404"/>
            <a:ext cx="5886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898E208-40EB-4594-A05B-2ABE47B2AC5C}"/>
              </a:ext>
            </a:extLst>
          </p:cNvPr>
          <p:cNvSpPr txBox="1"/>
          <p:nvPr/>
        </p:nvSpPr>
        <p:spPr>
          <a:xfrm>
            <a:off x="5598027" y="2667389"/>
            <a:ext cx="5886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75E5D9B-4867-466D-BFF3-A554AC9DF677}"/>
              </a:ext>
            </a:extLst>
          </p:cNvPr>
          <p:cNvSpPr/>
          <p:nvPr/>
        </p:nvSpPr>
        <p:spPr>
          <a:xfrm>
            <a:off x="5706143" y="3020312"/>
            <a:ext cx="583787" cy="388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9935C87-C7D6-4341-A6ED-A8B28BFBE089}"/>
              </a:ext>
            </a:extLst>
          </p:cNvPr>
          <p:cNvSpPr/>
          <p:nvPr/>
        </p:nvSpPr>
        <p:spPr>
          <a:xfrm>
            <a:off x="5706143" y="4603851"/>
            <a:ext cx="583787" cy="388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1FE77CD-32BF-4222-BF6E-B8A97D121D21}"/>
              </a:ext>
            </a:extLst>
          </p:cNvPr>
          <p:cNvSpPr/>
          <p:nvPr/>
        </p:nvSpPr>
        <p:spPr>
          <a:xfrm>
            <a:off x="6449282" y="3020312"/>
            <a:ext cx="583787" cy="388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83B71E9-54F8-4B82-BCC8-5B6489C385B1}"/>
              </a:ext>
            </a:extLst>
          </p:cNvPr>
          <p:cNvSpPr/>
          <p:nvPr/>
        </p:nvSpPr>
        <p:spPr>
          <a:xfrm>
            <a:off x="6449282" y="4603851"/>
            <a:ext cx="583787" cy="388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ABB36A5-9521-4AF5-91D2-2B76DC8585E5}"/>
              </a:ext>
            </a:extLst>
          </p:cNvPr>
          <p:cNvSpPr/>
          <p:nvPr/>
        </p:nvSpPr>
        <p:spPr>
          <a:xfrm>
            <a:off x="5706142" y="5383651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Ingress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03DE41-1E47-4171-B106-2EF4B2D7BD72}"/>
              </a:ext>
            </a:extLst>
          </p:cNvPr>
          <p:cNvGrpSpPr/>
          <p:nvPr/>
        </p:nvGrpSpPr>
        <p:grpSpPr>
          <a:xfrm>
            <a:off x="6446863" y="3170777"/>
            <a:ext cx="588623" cy="215444"/>
            <a:chOff x="7975701" y="3321278"/>
            <a:chExt cx="588623" cy="21544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AD52E46-FD99-4D5C-826E-0F14EA6E5D05}"/>
                </a:ext>
              </a:extLst>
            </p:cNvPr>
            <p:cNvSpPr/>
            <p:nvPr/>
          </p:nvSpPr>
          <p:spPr>
            <a:xfrm>
              <a:off x="8026102" y="3340368"/>
              <a:ext cx="487820" cy="17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C10D57-977E-4D57-8E79-430255DEB543}"/>
                </a:ext>
              </a:extLst>
            </p:cNvPr>
            <p:cNvSpPr txBox="1"/>
            <p:nvPr/>
          </p:nvSpPr>
          <p:spPr>
            <a:xfrm>
              <a:off x="7975701" y="3321278"/>
              <a:ext cx="5886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Container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E1C2F0B-984F-4988-BD50-DB3EA230E4CE}"/>
              </a:ext>
            </a:extLst>
          </p:cNvPr>
          <p:cNvGrpSpPr/>
          <p:nvPr/>
        </p:nvGrpSpPr>
        <p:grpSpPr>
          <a:xfrm>
            <a:off x="6446863" y="4760404"/>
            <a:ext cx="588623" cy="215444"/>
            <a:chOff x="7975701" y="3321278"/>
            <a:chExt cx="588623" cy="215444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E4E58052-B8E9-4CC2-95C0-F1811B80854B}"/>
                </a:ext>
              </a:extLst>
            </p:cNvPr>
            <p:cNvSpPr/>
            <p:nvPr/>
          </p:nvSpPr>
          <p:spPr>
            <a:xfrm>
              <a:off x="8026102" y="3340368"/>
              <a:ext cx="487820" cy="1772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BCDE175-D8F4-4574-B21D-BAB769B53C27}"/>
                </a:ext>
              </a:extLst>
            </p:cNvPr>
            <p:cNvSpPr txBox="1"/>
            <p:nvPr/>
          </p:nvSpPr>
          <p:spPr>
            <a:xfrm>
              <a:off x="7975701" y="3321278"/>
              <a:ext cx="5886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Container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D191426-669C-4B72-9BB8-27DBB6A20272}"/>
              </a:ext>
            </a:extLst>
          </p:cNvPr>
          <p:cNvSpPr/>
          <p:nvPr/>
        </p:nvSpPr>
        <p:spPr>
          <a:xfrm>
            <a:off x="6450130" y="5383651"/>
            <a:ext cx="583787" cy="368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6" name="Graphic 215" descr="User">
            <a:extLst>
              <a:ext uri="{FF2B5EF4-FFF2-40B4-BE49-F238E27FC236}">
                <a16:creationId xmlns:a16="http://schemas.microsoft.com/office/drawing/2014/main" id="{1BFD144A-6579-454F-B6D4-BAEF666A9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6863" y="5816486"/>
            <a:ext cx="627292" cy="627294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CF907CDA-6D50-447E-9073-0034028434B9}"/>
              </a:ext>
            </a:extLst>
          </p:cNvPr>
          <p:cNvSpPr txBox="1"/>
          <p:nvPr/>
        </p:nvSpPr>
        <p:spPr>
          <a:xfrm>
            <a:off x="8389739" y="2085647"/>
            <a:ext cx="15150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CI/CD Workflow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7F390F4-AF25-4249-9812-A14BA7B168C2}"/>
              </a:ext>
            </a:extLst>
          </p:cNvPr>
          <p:cNvGrpSpPr/>
          <p:nvPr/>
        </p:nvGrpSpPr>
        <p:grpSpPr>
          <a:xfrm>
            <a:off x="8058982" y="4326903"/>
            <a:ext cx="1927741" cy="884781"/>
            <a:chOff x="8058982" y="4326903"/>
            <a:chExt cx="1927741" cy="88478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677F0B-E7F7-4DC2-816D-5027302ADB9C}"/>
                </a:ext>
              </a:extLst>
            </p:cNvPr>
            <p:cNvSpPr/>
            <p:nvPr/>
          </p:nvSpPr>
          <p:spPr>
            <a:xfrm>
              <a:off x="8235132" y="4503053"/>
              <a:ext cx="1751591" cy="70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VCS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51" name="Group 10250">
              <a:extLst>
                <a:ext uri="{FF2B5EF4-FFF2-40B4-BE49-F238E27FC236}">
                  <a16:creationId xmlns:a16="http://schemas.microsoft.com/office/drawing/2014/main" id="{D4EE5CC4-4B8B-4960-A6EA-2B72A65A38E6}"/>
                </a:ext>
              </a:extLst>
            </p:cNvPr>
            <p:cNvGrpSpPr/>
            <p:nvPr/>
          </p:nvGrpSpPr>
          <p:grpSpPr>
            <a:xfrm>
              <a:off x="8235132" y="4735417"/>
              <a:ext cx="710451" cy="458154"/>
              <a:chOff x="7646409" y="5242493"/>
              <a:chExt cx="710451" cy="458154"/>
            </a:xfrm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ED3AB9BC-E772-4347-BD12-8D385BF9E138}"/>
                  </a:ext>
                </a:extLst>
              </p:cNvPr>
              <p:cNvSpPr/>
              <p:nvPr/>
            </p:nvSpPr>
            <p:spPr>
              <a:xfrm rot="16200000">
                <a:off x="7864640" y="5283521"/>
                <a:ext cx="273989" cy="191934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91866A6-424B-4643-9353-639C8C5AD444}"/>
                  </a:ext>
                </a:extLst>
              </p:cNvPr>
              <p:cNvSpPr txBox="1"/>
              <p:nvPr/>
            </p:nvSpPr>
            <p:spPr>
              <a:xfrm>
                <a:off x="7646409" y="5485203"/>
                <a:ext cx="71045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Code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3" name="Group 10252">
              <a:extLst>
                <a:ext uri="{FF2B5EF4-FFF2-40B4-BE49-F238E27FC236}">
                  <a16:creationId xmlns:a16="http://schemas.microsoft.com/office/drawing/2014/main" id="{7E77DF53-DEBE-4F3A-B9BD-DE2FFB95D71A}"/>
                </a:ext>
              </a:extLst>
            </p:cNvPr>
            <p:cNvGrpSpPr/>
            <p:nvPr/>
          </p:nvGrpSpPr>
          <p:grpSpPr>
            <a:xfrm>
              <a:off x="9403635" y="4842109"/>
              <a:ext cx="521298" cy="351462"/>
              <a:chOff x="8814912" y="5349185"/>
              <a:chExt cx="521298" cy="35146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61C141-3F88-425D-B2BB-2349FE26C6EB}"/>
                  </a:ext>
                </a:extLst>
              </p:cNvPr>
              <p:cNvSpPr txBox="1"/>
              <p:nvPr/>
            </p:nvSpPr>
            <p:spPr>
              <a:xfrm>
                <a:off x="8814912" y="5485203"/>
                <a:ext cx="5212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Pipeline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37ACC709-030A-426D-BC24-95A54FFE1650}"/>
                  </a:ext>
                </a:extLst>
              </p:cNvPr>
              <p:cNvSpPr/>
              <p:nvPr/>
            </p:nvSpPr>
            <p:spPr>
              <a:xfrm rot="5400000">
                <a:off x="9022311" y="5220724"/>
                <a:ext cx="106500" cy="363422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2" name="Group 10251">
              <a:extLst>
                <a:ext uri="{FF2B5EF4-FFF2-40B4-BE49-F238E27FC236}">
                  <a16:creationId xmlns:a16="http://schemas.microsoft.com/office/drawing/2014/main" id="{BB5739E9-6620-47F9-8925-E7A90FCC4468}"/>
                </a:ext>
              </a:extLst>
            </p:cNvPr>
            <p:cNvGrpSpPr/>
            <p:nvPr/>
          </p:nvGrpSpPr>
          <p:grpSpPr>
            <a:xfrm>
              <a:off x="8907465" y="4781116"/>
              <a:ext cx="479619" cy="412455"/>
              <a:chOff x="8318742" y="5288192"/>
              <a:chExt cx="479619" cy="412455"/>
            </a:xfrm>
          </p:grpSpPr>
          <p:grpSp>
            <p:nvGrpSpPr>
              <p:cNvPr id="10249" name="Group 10248">
                <a:extLst>
                  <a:ext uri="{FF2B5EF4-FFF2-40B4-BE49-F238E27FC236}">
                    <a16:creationId xmlns:a16="http://schemas.microsoft.com/office/drawing/2014/main" id="{692A24F9-1480-4B59-ACA2-8A50BCBA6F37}"/>
                  </a:ext>
                </a:extLst>
              </p:cNvPr>
              <p:cNvGrpSpPr/>
              <p:nvPr/>
            </p:nvGrpSpPr>
            <p:grpSpPr>
              <a:xfrm>
                <a:off x="8371475" y="5288192"/>
                <a:ext cx="310890" cy="224425"/>
                <a:chOff x="5890060" y="5302118"/>
                <a:chExt cx="501472" cy="362002"/>
              </a:xfrm>
            </p:grpSpPr>
            <p:sp>
              <p:nvSpPr>
                <p:cNvPr id="10240" name="Oval 10239">
                  <a:extLst>
                    <a:ext uri="{FF2B5EF4-FFF2-40B4-BE49-F238E27FC236}">
                      <a16:creationId xmlns:a16="http://schemas.microsoft.com/office/drawing/2014/main" id="{D901B90E-15A3-4F94-8490-54681F1036B5}"/>
                    </a:ext>
                  </a:extLst>
                </p:cNvPr>
                <p:cNvSpPr/>
                <p:nvPr/>
              </p:nvSpPr>
              <p:spPr>
                <a:xfrm>
                  <a:off x="6243895" y="5302118"/>
                  <a:ext cx="147637" cy="1476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9C4D1B3-6452-4F5B-810C-051E5BEA3198}"/>
                    </a:ext>
                  </a:extLst>
                </p:cNvPr>
                <p:cNvSpPr/>
                <p:nvPr/>
              </p:nvSpPr>
              <p:spPr>
                <a:xfrm>
                  <a:off x="5890060" y="5302118"/>
                  <a:ext cx="147637" cy="1476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927DD93-974F-4183-9275-921D4E611104}"/>
                    </a:ext>
                  </a:extLst>
                </p:cNvPr>
                <p:cNvSpPr/>
                <p:nvPr/>
              </p:nvSpPr>
              <p:spPr>
                <a:xfrm>
                  <a:off x="6243895" y="5516483"/>
                  <a:ext cx="147637" cy="1476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243" name="Straight Arrow Connector 10242">
                  <a:extLst>
                    <a:ext uri="{FF2B5EF4-FFF2-40B4-BE49-F238E27FC236}">
                      <a16:creationId xmlns:a16="http://schemas.microsoft.com/office/drawing/2014/main" id="{ABE102EC-77BA-4581-9D93-D1D24AC9CB00}"/>
                    </a:ext>
                  </a:extLst>
                </p:cNvPr>
                <p:cNvCxnSpPr>
                  <a:stCxn id="67" idx="6"/>
                  <a:endCxn id="10240" idx="2"/>
                </p:cNvCxnSpPr>
                <p:nvPr/>
              </p:nvCxnSpPr>
              <p:spPr>
                <a:xfrm>
                  <a:off x="6037697" y="5375937"/>
                  <a:ext cx="206198" cy="0"/>
                </a:xfrm>
                <a:prstGeom prst="straightConnector1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headEnd w="sm" len="sm"/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6" name="Straight Arrow Connector 10245">
                  <a:extLst>
                    <a:ext uri="{FF2B5EF4-FFF2-40B4-BE49-F238E27FC236}">
                      <a16:creationId xmlns:a16="http://schemas.microsoft.com/office/drawing/2014/main" id="{9C52AC8C-8036-41E7-94B5-C21086D59F8A}"/>
                    </a:ext>
                  </a:extLst>
                </p:cNvPr>
                <p:cNvCxnSpPr>
                  <a:stCxn id="67" idx="5"/>
                  <a:endCxn id="68" idx="1"/>
                </p:cNvCxnSpPr>
                <p:nvPr/>
              </p:nvCxnSpPr>
              <p:spPr>
                <a:xfrm>
                  <a:off x="6016076" y="5428134"/>
                  <a:ext cx="249440" cy="109970"/>
                </a:xfrm>
                <a:prstGeom prst="straightConnector1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headEnd w="sm" len="sm"/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B3FBA9-C7B3-4864-8DE2-F19CE0791687}"/>
                  </a:ext>
                </a:extLst>
              </p:cNvPr>
              <p:cNvSpPr txBox="1"/>
              <p:nvPr/>
            </p:nvSpPr>
            <p:spPr>
              <a:xfrm>
                <a:off x="8318742" y="5485203"/>
                <a:ext cx="4796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FDE609C-F714-4854-8AC4-ED972677823E}"/>
                </a:ext>
              </a:extLst>
            </p:cNvPr>
            <p:cNvSpPr/>
            <p:nvPr/>
          </p:nvSpPr>
          <p:spPr>
            <a:xfrm rot="18900000">
              <a:off x="8144644" y="4416804"/>
              <a:ext cx="180975" cy="180975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2CF26BE-CEBF-48D2-A6A5-0C39712E5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058982" y="4326903"/>
              <a:ext cx="352300" cy="35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73B75A0-2054-4F7C-BEC4-151A12D812DF}"/>
              </a:ext>
            </a:extLst>
          </p:cNvPr>
          <p:cNvGrpSpPr/>
          <p:nvPr/>
        </p:nvGrpSpPr>
        <p:grpSpPr>
          <a:xfrm>
            <a:off x="8077167" y="2345970"/>
            <a:ext cx="1211055" cy="866440"/>
            <a:chOff x="8077167" y="2345970"/>
            <a:chExt cx="1211055" cy="866440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858FB490-BC68-4865-897B-BABFA1C791A9}"/>
                </a:ext>
              </a:extLst>
            </p:cNvPr>
            <p:cNvSpPr/>
            <p:nvPr/>
          </p:nvSpPr>
          <p:spPr>
            <a:xfrm>
              <a:off x="8233164" y="2503779"/>
              <a:ext cx="1055058" cy="7086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Registry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A5C891C-03F8-4558-87C9-96C2B0843D84}"/>
                </a:ext>
              </a:extLst>
            </p:cNvPr>
            <p:cNvGrpSpPr/>
            <p:nvPr/>
          </p:nvGrpSpPr>
          <p:grpSpPr>
            <a:xfrm>
              <a:off x="8326118" y="2732278"/>
              <a:ext cx="869149" cy="458154"/>
              <a:chOff x="9122331" y="5385449"/>
              <a:chExt cx="869149" cy="458154"/>
            </a:xfrm>
          </p:grpSpPr>
          <p:sp>
            <p:nvSpPr>
              <p:cNvPr id="224" name="Rectangle: Folded Corner 223">
                <a:extLst>
                  <a:ext uri="{FF2B5EF4-FFF2-40B4-BE49-F238E27FC236}">
                    <a16:creationId xmlns:a16="http://schemas.microsoft.com/office/drawing/2014/main" id="{5B39E157-912C-4623-8751-0C18050E9C85}"/>
                  </a:ext>
                </a:extLst>
              </p:cNvPr>
              <p:cNvSpPr/>
              <p:nvPr/>
            </p:nvSpPr>
            <p:spPr>
              <a:xfrm rot="16200000">
                <a:off x="9419910" y="5426477"/>
                <a:ext cx="273989" cy="191934"/>
              </a:xfrm>
              <a:prstGeom prst="foldedCorner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94EBDD2-2447-4C42-A11E-B22EB4958D15}"/>
                  </a:ext>
                </a:extLst>
              </p:cNvPr>
              <p:cNvSpPr txBox="1"/>
              <p:nvPr/>
            </p:nvSpPr>
            <p:spPr>
              <a:xfrm>
                <a:off x="9122331" y="5628159"/>
                <a:ext cx="869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Container Image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48" name="Picture 10" descr="Docker 란? :: FWANI's 코딩로그">
              <a:extLst>
                <a:ext uri="{FF2B5EF4-FFF2-40B4-BE49-F238E27FC236}">
                  <a16:creationId xmlns:a16="http://schemas.microsoft.com/office/drawing/2014/main" id="{BD24FB3D-F11B-4A78-B0CC-490E888AB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167" y="2345970"/>
              <a:ext cx="400350" cy="28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67A3408-6D9D-438B-82F6-E4AFE84A7EA4}"/>
              </a:ext>
            </a:extLst>
          </p:cNvPr>
          <p:cNvGrpSpPr/>
          <p:nvPr/>
        </p:nvGrpSpPr>
        <p:grpSpPr>
          <a:xfrm>
            <a:off x="8077167" y="3334626"/>
            <a:ext cx="1211055" cy="884254"/>
            <a:chOff x="8077167" y="3303608"/>
            <a:chExt cx="1211055" cy="884254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A7DF19-CB4D-4216-B94A-10AC7414470A}"/>
                </a:ext>
              </a:extLst>
            </p:cNvPr>
            <p:cNvGrpSpPr/>
            <p:nvPr/>
          </p:nvGrpSpPr>
          <p:grpSpPr>
            <a:xfrm>
              <a:off x="8077167" y="3303608"/>
              <a:ext cx="1211055" cy="884254"/>
              <a:chOff x="8077167" y="3303608"/>
              <a:chExt cx="1211055" cy="88425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5ADDD20-8384-4803-B0E7-171CDE9812D5}"/>
                  </a:ext>
                </a:extLst>
              </p:cNvPr>
              <p:cNvSpPr/>
              <p:nvPr/>
            </p:nvSpPr>
            <p:spPr>
              <a:xfrm>
                <a:off x="8233164" y="3479231"/>
                <a:ext cx="1055058" cy="7086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  <a:effectLst>
                <a:outerShdw blurRad="40000" dist="23000" dir="5400000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</a:t>
                </a:r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32090DE-371B-48B2-90FA-A2CABFB41C9E}"/>
                  </a:ext>
                </a:extLst>
              </p:cNvPr>
              <p:cNvSpPr txBox="1"/>
              <p:nvPr/>
            </p:nvSpPr>
            <p:spPr>
              <a:xfrm>
                <a:off x="8384629" y="3950440"/>
                <a:ext cx="75212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Process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E8C58F40-D99A-490E-BA9E-B6CAD0D9E7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14" t="27824" r="41265" b="34078"/>
              <a:stretch/>
            </p:blipFill>
            <p:spPr>
              <a:xfrm>
                <a:off x="8077167" y="3303608"/>
                <a:ext cx="299725" cy="39010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71CAEB84-B11C-4202-AE0C-C083A0D1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31591" y="3706104"/>
              <a:ext cx="285080" cy="28547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6" name="=================" hidden="1">
            <a:extLst>
              <a:ext uri="{FF2B5EF4-FFF2-40B4-BE49-F238E27FC236}">
                <a16:creationId xmlns:a16="http://schemas.microsoft.com/office/drawing/2014/main" id="{8A688DB8-135B-4D13-83E7-8356AF18CB8E}"/>
              </a:ext>
            </a:extLst>
          </p:cNvPr>
          <p:cNvSpPr/>
          <p:nvPr/>
        </p:nvSpPr>
        <p:spPr>
          <a:xfrm>
            <a:off x="95250" y="1857375"/>
            <a:ext cx="11913433" cy="45434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AB7231C-9521-4E0D-B58A-A375A9B31B77}"/>
              </a:ext>
            </a:extLst>
          </p:cNvPr>
          <p:cNvSpPr txBox="1"/>
          <p:nvPr/>
        </p:nvSpPr>
        <p:spPr>
          <a:xfrm>
            <a:off x="710799" y="316968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AuthZ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AuthN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RBAC</a:t>
            </a:r>
            <a:endParaRPr lang="ko-KR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B669F98-1CDA-4973-B78D-FB5B754B5576}"/>
              </a:ext>
            </a:extLst>
          </p:cNvPr>
          <p:cNvSpPr txBox="1"/>
          <p:nvPr/>
        </p:nvSpPr>
        <p:spPr>
          <a:xfrm>
            <a:off x="9494005" y="2658875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불필요한 요소</a:t>
            </a:r>
            <a: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권한 최소화</a:t>
            </a:r>
            <a:endParaRPr lang="en-US" altLang="ko-KR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종속성 및 취약점 검사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5F2B05F-5A7A-4F4F-82B2-E394EE3443E2}"/>
              </a:ext>
            </a:extLst>
          </p:cNvPr>
          <p:cNvSpPr txBox="1"/>
          <p:nvPr/>
        </p:nvSpPr>
        <p:spPr>
          <a:xfrm>
            <a:off x="9429936" y="3681450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불필요한 요소</a:t>
            </a:r>
            <a: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권한 최소화</a:t>
            </a:r>
            <a:endParaRPr lang="en-US" altLang="ko-KR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종속성 및 취약점 검사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0476876-45D6-41AE-9B22-A2F9261983AF}"/>
              </a:ext>
            </a:extLst>
          </p:cNvPr>
          <p:cNvSpPr txBox="1"/>
          <p:nvPr/>
        </p:nvSpPr>
        <p:spPr>
          <a:xfrm>
            <a:off x="3832638" y="5162008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Seccomp,</a:t>
            </a:r>
            <a:r>
              <a:rPr lang="ko-KR" altLang="en-US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en-US" altLang="ko-KR" sz="1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endParaRPr lang="ko-KR" altLang="en-US" sz="1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EFD647D-9511-46E8-97BF-6E9EC1A6C3D7}"/>
              </a:ext>
            </a:extLst>
          </p:cNvPr>
          <p:cNvSpPr txBox="1"/>
          <p:nvPr/>
        </p:nvSpPr>
        <p:spPr>
          <a:xfrm>
            <a:off x="4408901" y="4616153"/>
            <a:ext cx="1255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CPU, Memory</a:t>
            </a:r>
          </a:p>
          <a:p>
            <a:pPr algn="r"/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 Security Profile</a:t>
            </a:r>
            <a:b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</a:t>
            </a:r>
            <a:endParaRPr lang="ko-KR" altLang="en-US" sz="1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A828BA2-922A-414D-8112-A92BA77C7157}"/>
              </a:ext>
            </a:extLst>
          </p:cNvPr>
          <p:cNvSpPr txBox="1"/>
          <p:nvPr/>
        </p:nvSpPr>
        <p:spPr>
          <a:xfrm>
            <a:off x="5961097" y="3546202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CNI Encryption</a:t>
            </a:r>
            <a:br>
              <a:rPr lang="en-US" altLang="ko-KR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en-US" altLang="ko-KR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ko-KR" sz="1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WireGaurd</a:t>
            </a:r>
            <a:endParaRPr lang="ko-KR" altLang="en-US" sz="1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AA5A07-8197-45CB-A406-F9C1ABC3F5C2}"/>
              </a:ext>
            </a:extLst>
          </p:cNvPr>
          <p:cNvSpPr txBox="1"/>
          <p:nvPr/>
        </p:nvSpPr>
        <p:spPr>
          <a:xfrm>
            <a:off x="2201825" y="3422714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Communication</a:t>
            </a:r>
            <a:endParaRPr lang="ko-KR" altLang="en-US" sz="1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A2FBFEC-E006-41EA-AD2D-0A827C7C002A}"/>
              </a:ext>
            </a:extLst>
          </p:cNvPr>
          <p:cNvSpPr txBox="1"/>
          <p:nvPr/>
        </p:nvSpPr>
        <p:spPr>
          <a:xfrm>
            <a:off x="2326259" y="2791918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endParaRPr lang="ko-KR" altLang="en-US" sz="1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5F9A9DD-44B9-4298-B1B7-05ED229367AB}"/>
              </a:ext>
            </a:extLst>
          </p:cNvPr>
          <p:cNvSpPr txBox="1"/>
          <p:nvPr/>
        </p:nvSpPr>
        <p:spPr>
          <a:xfrm>
            <a:off x="7635648" y="572397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정적 코드 분석</a:t>
            </a:r>
            <a:b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ko-KR" altLang="en-US" sz="1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627207B-AF11-42CD-98E5-782A87AD4540}"/>
              </a:ext>
            </a:extLst>
          </p:cNvPr>
          <p:cNvSpPr txBox="1"/>
          <p:nvPr/>
        </p:nvSpPr>
        <p:spPr>
          <a:xfrm>
            <a:off x="4023557" y="2384885"/>
            <a:ext cx="1657826" cy="24622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API Server can Access</a:t>
            </a:r>
            <a:endParaRPr lang="ko-KR" altLang="en-US" sz="1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05FAA7-D810-48B7-B4D8-BA6ADD69D5AB}"/>
              </a:ext>
            </a:extLst>
          </p:cNvPr>
          <p:cNvSpPr txBox="1"/>
          <p:nvPr/>
        </p:nvSpPr>
        <p:spPr>
          <a:xfrm>
            <a:off x="422973" y="258962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API Server can Access</a:t>
            </a:r>
            <a:br>
              <a:rPr lang="en-US" altLang="ko-KR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r>
              <a:rPr lang="en-US" altLang="ko-KR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Encryption</a:t>
            </a:r>
            <a:endParaRPr lang="ko-KR" altLang="en-US" sz="1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35B3004-3000-4F24-8A94-1C82D068FBFB}"/>
              </a:ext>
            </a:extLst>
          </p:cNvPr>
          <p:cNvSpPr txBox="1"/>
          <p:nvPr/>
        </p:nvSpPr>
        <p:spPr>
          <a:xfrm>
            <a:off x="8410364" y="2279318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Registry </a:t>
            </a:r>
            <a:r>
              <a:rPr lang="ko-KR" altLang="en-US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6E89744-C87D-44B0-B713-1A1DB56DFD20}"/>
              </a:ext>
            </a:extLst>
          </p:cNvPr>
          <p:cNvSpPr txBox="1"/>
          <p:nvPr/>
        </p:nvSpPr>
        <p:spPr>
          <a:xfrm>
            <a:off x="8817408" y="572397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코드 및 </a:t>
            </a:r>
            <a: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병합 주의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6EC1D90-224E-4BB9-A921-FB45F54E62E4}"/>
              </a:ext>
            </a:extLst>
          </p:cNvPr>
          <p:cNvSpPr txBox="1"/>
          <p:nvPr/>
        </p:nvSpPr>
        <p:spPr>
          <a:xfrm>
            <a:off x="9871622" y="572397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외부 종속성 및</a:t>
            </a:r>
            <a:br>
              <a:rPr lang="en-US" altLang="ko-KR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취약점 검사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8DA9F5-1271-4D02-BDC5-F6019CD68240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334179" y="3003417"/>
            <a:ext cx="0" cy="196117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8122990-87CF-44C0-A969-76CFD416D965}"/>
              </a:ext>
            </a:extLst>
          </p:cNvPr>
          <p:cNvCxnSpPr>
            <a:cxnSpLocks/>
            <a:stCxn id="22" idx="3"/>
            <a:endCxn id="28" idx="2"/>
          </p:cNvCxnSpPr>
          <p:nvPr/>
        </p:nvCxnSpPr>
        <p:spPr>
          <a:xfrm flipV="1">
            <a:off x="3631266" y="3018640"/>
            <a:ext cx="1361578" cy="412800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66B0FD6-35FF-4D86-939E-46F881A43DE2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3631266" y="3431440"/>
            <a:ext cx="1361578" cy="804371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DC089E-ADCA-4379-8F35-CC0E032C373E}"/>
              </a:ext>
            </a:extLst>
          </p:cNvPr>
          <p:cNvCxnSpPr>
            <a:cxnSpLocks/>
            <a:stCxn id="22" idx="3"/>
            <a:endCxn id="30" idx="2"/>
          </p:cNvCxnSpPr>
          <p:nvPr/>
        </p:nvCxnSpPr>
        <p:spPr>
          <a:xfrm flipV="1">
            <a:off x="3631266" y="3018640"/>
            <a:ext cx="678981" cy="412800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D44310-D16E-48DF-8BD6-75118153DAF5}"/>
              </a:ext>
            </a:extLst>
          </p:cNvPr>
          <p:cNvCxnSpPr>
            <a:cxnSpLocks/>
            <a:stCxn id="22" idx="3"/>
            <a:endCxn id="27" idx="0"/>
          </p:cNvCxnSpPr>
          <p:nvPr/>
        </p:nvCxnSpPr>
        <p:spPr>
          <a:xfrm>
            <a:off x="3631266" y="3431440"/>
            <a:ext cx="678981" cy="804371"/>
          </a:xfrm>
          <a:prstGeom prst="bentConnector2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8FD96-A79B-4772-BB76-94ECDD25662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334179" y="3660427"/>
            <a:ext cx="0" cy="197675"/>
          </a:xfrm>
          <a:prstGeom prst="straightConnector1">
            <a:avLst/>
          </a:prstGeom>
          <a:ln w="19050">
            <a:solidFill>
              <a:schemeClr val="accent4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F9530-27AD-4A0A-B658-D71C2A70AF1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337402" y="2997662"/>
            <a:ext cx="0" cy="201872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F66D9-571F-48AB-96A4-3C623FA280E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337085" y="3660427"/>
            <a:ext cx="317" cy="204792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AB646A69-C11C-4958-80E9-FD0A9101C6FA}"/>
              </a:ext>
            </a:extLst>
          </p:cNvPr>
          <p:cNvCxnSpPr>
            <a:cxnSpLocks/>
            <a:stCxn id="36" idx="0"/>
            <a:endCxn id="22" idx="1"/>
          </p:cNvCxnSpPr>
          <p:nvPr/>
        </p:nvCxnSpPr>
        <p:spPr>
          <a:xfrm rot="5400000" flipH="1" flipV="1">
            <a:off x="1347342" y="2890304"/>
            <a:ext cx="153806" cy="1236079"/>
          </a:xfrm>
          <a:prstGeom prst="bentConnector2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1775D88-2826-4EE5-9410-D54F567E3FEB}"/>
              </a:ext>
            </a:extLst>
          </p:cNvPr>
          <p:cNvCxnSpPr>
            <a:stCxn id="202" idx="2"/>
            <a:endCxn id="203" idx="0"/>
          </p:cNvCxnSpPr>
          <p:nvPr/>
        </p:nvCxnSpPr>
        <p:spPr>
          <a:xfrm>
            <a:off x="5998037" y="3409060"/>
            <a:ext cx="0" cy="1194791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D488C2A3-F0C2-4ACC-9955-52D51C9B3EEE}"/>
              </a:ext>
            </a:extLst>
          </p:cNvPr>
          <p:cNvCxnSpPr>
            <a:cxnSpLocks/>
            <a:stCxn id="216" idx="1"/>
            <a:endCxn id="206" idx="2"/>
          </p:cNvCxnSpPr>
          <p:nvPr/>
        </p:nvCxnSpPr>
        <p:spPr>
          <a:xfrm rot="10800000">
            <a:off x="5998037" y="5751691"/>
            <a:ext cx="448827" cy="378443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1959FB86-9666-4A5A-854A-E10C4DD6A1FC}"/>
              </a:ext>
            </a:extLst>
          </p:cNvPr>
          <p:cNvCxnSpPr>
            <a:cxnSpLocks/>
            <a:stCxn id="214" idx="0"/>
            <a:endCxn id="205" idx="2"/>
          </p:cNvCxnSpPr>
          <p:nvPr/>
        </p:nvCxnSpPr>
        <p:spPr>
          <a:xfrm rot="16200000" flipV="1">
            <a:off x="6546074" y="5187701"/>
            <a:ext cx="391052" cy="848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2BED01B7-92E3-4295-962B-4CB84EE1A092}"/>
              </a:ext>
            </a:extLst>
          </p:cNvPr>
          <p:cNvCxnSpPr>
            <a:cxnSpLocks/>
            <a:stCxn id="214" idx="0"/>
            <a:endCxn id="139" idx="3"/>
          </p:cNvCxnSpPr>
          <p:nvPr/>
        </p:nvCxnSpPr>
        <p:spPr>
          <a:xfrm rot="5400000" flipH="1" flipV="1">
            <a:off x="5836179" y="4184344"/>
            <a:ext cx="2105152" cy="293462"/>
          </a:xfrm>
          <a:prstGeom prst="bentConnector4">
            <a:avLst>
              <a:gd name="adj1" fmla="val 5091"/>
              <a:gd name="adj2" fmla="val 235023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E885F9D-F263-4EAF-BEFA-708C87EDEE30}"/>
              </a:ext>
            </a:extLst>
          </p:cNvPr>
          <p:cNvCxnSpPr>
            <a:stCxn id="206" idx="3"/>
            <a:endCxn id="214" idx="1"/>
          </p:cNvCxnSpPr>
          <p:nvPr/>
        </p:nvCxnSpPr>
        <p:spPr>
          <a:xfrm>
            <a:off x="6289929" y="5567671"/>
            <a:ext cx="16020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A056EF35-762A-4E0E-A3A6-0861522EA3C8}"/>
              </a:ext>
            </a:extLst>
          </p:cNvPr>
          <p:cNvSpPr txBox="1"/>
          <p:nvPr/>
        </p:nvSpPr>
        <p:spPr>
          <a:xfrm>
            <a:off x="5977076" y="5907020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endParaRPr lang="ko-KR" altLang="en-US" sz="1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70E24F9-DC72-4E1F-AC59-1341516CC80D}"/>
              </a:ext>
            </a:extLst>
          </p:cNvPr>
          <p:cNvCxnSpPr>
            <a:endCxn id="84" idx="2"/>
          </p:cNvCxnSpPr>
          <p:nvPr/>
        </p:nvCxnSpPr>
        <p:spPr>
          <a:xfrm flipV="1">
            <a:off x="8760691" y="4218880"/>
            <a:ext cx="2" cy="284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829B7BF-7F10-4180-BC82-561DB54EA212}"/>
              </a:ext>
            </a:extLst>
          </p:cNvPr>
          <p:cNvCxnSpPr>
            <a:cxnSpLocks/>
            <a:stCxn id="84" idx="0"/>
            <a:endCxn id="221" idx="2"/>
          </p:cNvCxnSpPr>
          <p:nvPr/>
        </p:nvCxnSpPr>
        <p:spPr>
          <a:xfrm flipV="1">
            <a:off x="8760693" y="3212410"/>
            <a:ext cx="0" cy="297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5242F3D-C074-420C-B364-08797E47F893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 flipV="1">
            <a:off x="7131986" y="2858094"/>
            <a:ext cx="1421465" cy="218818"/>
          </a:xfrm>
          <a:prstGeom prst="bentConnector3">
            <a:avLst>
              <a:gd name="adj1" fmla="val 560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3260411B-51C8-4E1A-BA7F-47DE1A647BE8}"/>
              </a:ext>
            </a:extLst>
          </p:cNvPr>
          <p:cNvCxnSpPr>
            <a:cxnSpLocks/>
            <a:stCxn id="221" idx="1"/>
            <a:endCxn id="26" idx="3"/>
          </p:cNvCxnSpPr>
          <p:nvPr/>
        </p:nvCxnSpPr>
        <p:spPr>
          <a:xfrm rot="10800000" flipV="1">
            <a:off x="7131986" y="2858094"/>
            <a:ext cx="1101178" cy="1804315"/>
          </a:xfrm>
          <a:prstGeom prst="bentConnector3">
            <a:avLst>
              <a:gd name="adj1" fmla="val 430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429284A-8FB9-4A2F-9EBD-D9226D3825B4}"/>
              </a:ext>
            </a:extLst>
          </p:cNvPr>
          <p:cNvCxnSpPr>
            <a:stCxn id="53" idx="2"/>
            <a:endCxn id="251" idx="0"/>
          </p:cNvCxnSpPr>
          <p:nvPr/>
        </p:nvCxnSpPr>
        <p:spPr>
          <a:xfrm flipH="1">
            <a:off x="8270598" y="5193571"/>
            <a:ext cx="319760" cy="5303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54D06643-9899-4135-A266-3928149F64AD}"/>
              </a:ext>
            </a:extLst>
          </p:cNvPr>
          <p:cNvCxnSpPr>
            <a:cxnSpLocks/>
            <a:stCxn id="76" idx="2"/>
            <a:endCxn id="256" idx="0"/>
          </p:cNvCxnSpPr>
          <p:nvPr/>
        </p:nvCxnSpPr>
        <p:spPr>
          <a:xfrm>
            <a:off x="9147275" y="5193571"/>
            <a:ext cx="172835" cy="5303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2B6E433-495A-4A15-AEC4-6AE00131A33F}"/>
              </a:ext>
            </a:extLst>
          </p:cNvPr>
          <p:cNvCxnSpPr>
            <a:cxnSpLocks/>
            <a:stCxn id="56" idx="2"/>
            <a:endCxn id="257" idx="0"/>
          </p:cNvCxnSpPr>
          <p:nvPr/>
        </p:nvCxnSpPr>
        <p:spPr>
          <a:xfrm>
            <a:off x="9664284" y="5193571"/>
            <a:ext cx="713246" cy="5303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C584F61-24E0-4196-AC5F-FF387405B92A}"/>
              </a:ext>
            </a:extLst>
          </p:cNvPr>
          <p:cNvCxnSpPr>
            <a:cxnSpLocks/>
            <a:stCxn id="153" idx="3"/>
            <a:endCxn id="245" idx="1"/>
          </p:cNvCxnSpPr>
          <p:nvPr/>
        </p:nvCxnSpPr>
        <p:spPr>
          <a:xfrm>
            <a:off x="8916671" y="3879859"/>
            <a:ext cx="513265" cy="16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ADDD9D0-0112-4EFE-8E57-2B8465FBF411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8964220" y="2858930"/>
            <a:ext cx="52978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9490F54D-881F-4253-BA3A-AF3A8FBFE8D1}"/>
              </a:ext>
            </a:extLst>
          </p:cNvPr>
          <p:cNvSpPr txBox="1"/>
          <p:nvPr/>
        </p:nvSpPr>
        <p:spPr>
          <a:xfrm>
            <a:off x="1822180" y="5167560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물리적 서버 보안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Firewall, DDOS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방어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IP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목록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D47D-262F-4917-AD1F-C7C6AE7C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E042-F5BD-4C55-B26F-904FE73D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애플리케이션과 운영체제를 포함한 컴퓨터의 기능을 수행할 수 있는 가상화 된 인스턴스</a:t>
            </a:r>
            <a:endParaRPr lang="en-US" altLang="ko-KR" dirty="0"/>
          </a:p>
          <a:p>
            <a:pPr lvl="1"/>
            <a:r>
              <a:rPr lang="ko-KR" altLang="en-US" dirty="0"/>
              <a:t>하나의 물리적 리소스를 분할하여 여러 운영체제를 구동할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구현되는 방식에 따라 </a:t>
            </a:r>
            <a:r>
              <a:rPr lang="en-US" altLang="ko-KR" dirty="0"/>
              <a:t>Type1 &amp; Type2 Hypervisor </a:t>
            </a:r>
            <a:r>
              <a:rPr lang="ko-KR" altLang="en-US" dirty="0"/>
              <a:t>라고 구분가능</a:t>
            </a:r>
            <a:endParaRPr lang="en-US" altLang="ko-KR" dirty="0"/>
          </a:p>
          <a:p>
            <a:pPr lvl="1"/>
            <a:r>
              <a:rPr lang="en-US" altLang="ko-KR" dirty="0"/>
              <a:t>Type1 Hypervisor : </a:t>
            </a:r>
            <a:r>
              <a:rPr lang="ko-KR" altLang="en-US" dirty="0"/>
              <a:t>하드웨어 위에 </a:t>
            </a:r>
            <a:r>
              <a:rPr lang="en-US" altLang="ko-KR" dirty="0"/>
              <a:t>Host OS </a:t>
            </a:r>
            <a:r>
              <a:rPr lang="ko-KR" altLang="en-US" dirty="0"/>
              <a:t>없이 바로 </a:t>
            </a:r>
            <a:r>
              <a:rPr lang="en-US" altLang="ko-KR" dirty="0"/>
              <a:t>Hypervisor</a:t>
            </a:r>
            <a:r>
              <a:rPr lang="ko-KR" altLang="en-US" dirty="0"/>
              <a:t>가 구동되는 형태</a:t>
            </a:r>
            <a:endParaRPr lang="en-US" altLang="ko-KR" dirty="0"/>
          </a:p>
          <a:p>
            <a:pPr lvl="1"/>
            <a:r>
              <a:rPr lang="en-US" altLang="ko-KR" dirty="0"/>
              <a:t>Type2 Hypervisor : </a:t>
            </a:r>
            <a:r>
              <a:rPr lang="ko-KR" altLang="en-US" dirty="0"/>
              <a:t>하드웨어 위에 존재하는 </a:t>
            </a:r>
            <a:r>
              <a:rPr lang="en-US" altLang="ko-KR" dirty="0"/>
              <a:t>Host OS </a:t>
            </a:r>
            <a:r>
              <a:rPr lang="ko-KR" altLang="en-US" dirty="0"/>
              <a:t>위에 </a:t>
            </a:r>
            <a:r>
              <a:rPr lang="en-US" altLang="ko-KR" dirty="0"/>
              <a:t>Hypervisor</a:t>
            </a:r>
            <a:r>
              <a:rPr lang="ko-KR" altLang="en-US" dirty="0"/>
              <a:t>가 구동되는 형태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F49A5-F38E-4D04-8574-11DAD2498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BEE557-CD72-40E5-8817-B2947131AA43}"/>
              </a:ext>
            </a:extLst>
          </p:cNvPr>
          <p:cNvGrpSpPr/>
          <p:nvPr/>
        </p:nvGrpSpPr>
        <p:grpSpPr>
          <a:xfrm>
            <a:off x="3824986" y="3917951"/>
            <a:ext cx="4542027" cy="2274947"/>
            <a:chOff x="935984" y="3321837"/>
            <a:chExt cx="4542027" cy="22749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1B962B-59D5-4FD4-9531-68E604EC2223}"/>
                </a:ext>
              </a:extLst>
            </p:cNvPr>
            <p:cNvGrpSpPr/>
            <p:nvPr/>
          </p:nvGrpSpPr>
          <p:grpSpPr>
            <a:xfrm>
              <a:off x="935984" y="3321837"/>
              <a:ext cx="4542027" cy="1963372"/>
              <a:chOff x="1095375" y="2454275"/>
              <a:chExt cx="6257925" cy="27051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B3B952A-AD24-4202-A846-98DD28B82278}"/>
                  </a:ext>
                </a:extLst>
              </p:cNvPr>
              <p:cNvSpPr/>
              <p:nvPr/>
            </p:nvSpPr>
            <p:spPr>
              <a:xfrm>
                <a:off x="1095375" y="4511675"/>
                <a:ext cx="2962275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8704FA-3EB1-4208-B43B-BBA05B42935E}"/>
                  </a:ext>
                </a:extLst>
              </p:cNvPr>
              <p:cNvSpPr/>
              <p:nvPr/>
            </p:nvSpPr>
            <p:spPr>
              <a:xfrm>
                <a:off x="1095375" y="3825875"/>
                <a:ext cx="2962275" cy="6477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Hypervisor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363E6-F9B8-4167-991E-D2C010692066}"/>
                  </a:ext>
                </a:extLst>
              </p:cNvPr>
              <p:cNvSpPr/>
              <p:nvPr/>
            </p:nvSpPr>
            <p:spPr>
              <a:xfrm>
                <a:off x="1095375" y="3140075"/>
                <a:ext cx="1463675" cy="6477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Guest OS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FBBC4B-EEA8-48F2-BC53-7818AAF63C74}"/>
                  </a:ext>
                </a:extLst>
              </p:cNvPr>
              <p:cNvSpPr/>
              <p:nvPr/>
            </p:nvSpPr>
            <p:spPr>
              <a:xfrm>
                <a:off x="4391025" y="4508499"/>
                <a:ext cx="2962275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Hardware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0EF6C6-2C67-4C5D-B865-9BFE93A7F06C}"/>
                  </a:ext>
                </a:extLst>
              </p:cNvPr>
              <p:cNvSpPr/>
              <p:nvPr/>
            </p:nvSpPr>
            <p:spPr>
              <a:xfrm>
                <a:off x="4391025" y="3825875"/>
                <a:ext cx="2962275" cy="6477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OS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E3145B-CDF7-4C72-8370-BD48CD73A161}"/>
                  </a:ext>
                </a:extLst>
              </p:cNvPr>
              <p:cNvSpPr/>
              <p:nvPr/>
            </p:nvSpPr>
            <p:spPr>
              <a:xfrm>
                <a:off x="4391025" y="3140075"/>
                <a:ext cx="2962275" cy="6477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Hypervisor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621472-5E64-4944-93C7-F0DFD674CBB6}"/>
                  </a:ext>
                </a:extLst>
              </p:cNvPr>
              <p:cNvSpPr/>
              <p:nvPr/>
            </p:nvSpPr>
            <p:spPr>
              <a:xfrm>
                <a:off x="2593975" y="3140075"/>
                <a:ext cx="1463675" cy="6477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Guest OS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884095-A6F0-4E6D-89A6-FCA38BB13C3A}"/>
                  </a:ext>
                </a:extLst>
              </p:cNvPr>
              <p:cNvSpPr/>
              <p:nvPr/>
            </p:nvSpPr>
            <p:spPr>
              <a:xfrm>
                <a:off x="4391025" y="2454275"/>
                <a:ext cx="1463675" cy="6477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Guest OS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2F9453-3ED2-467E-AED0-94C8BA8F16AC}"/>
                  </a:ext>
                </a:extLst>
              </p:cNvPr>
              <p:cNvSpPr/>
              <p:nvPr/>
            </p:nvSpPr>
            <p:spPr>
              <a:xfrm>
                <a:off x="5889625" y="2454275"/>
                <a:ext cx="1463675" cy="6477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Guest OS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14241-C598-4308-8C47-C3C8BC9AF300}"/>
                </a:ext>
              </a:extLst>
            </p:cNvPr>
            <p:cNvSpPr txBox="1"/>
            <p:nvPr/>
          </p:nvSpPr>
          <p:spPr>
            <a:xfrm>
              <a:off x="1112409" y="5289007"/>
              <a:ext cx="1771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Type 1 Hypervisor&gt;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F212D-1395-413C-A624-C4DA60652B89}"/>
                </a:ext>
              </a:extLst>
            </p:cNvPr>
            <p:cNvSpPr txBox="1"/>
            <p:nvPr/>
          </p:nvSpPr>
          <p:spPr>
            <a:xfrm>
              <a:off x="3529754" y="5289007"/>
              <a:ext cx="1771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Type 2 Hypervisor&gt;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6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_2021_ppt">
  <a:themeElements>
    <a:clrScheme name="PIN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in_2021_ppt" id="{EB83E558-6886-420A-92E9-8461A419A075}" vid="{3C2D6CF5-FF57-4EEC-AACE-B2656DF28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pin_2021_ppt</Template>
  <TotalTime>5617</TotalTime>
  <Words>5846</Words>
  <Application>Microsoft Office PowerPoint</Application>
  <PresentationFormat>Widescreen</PresentationFormat>
  <Paragraphs>1158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HY헤드라인M</vt:lpstr>
      <vt:lpstr>맑은 고딕</vt:lpstr>
      <vt:lpstr>Arial</vt:lpstr>
      <vt:lpstr>Calibri</vt:lpstr>
      <vt:lpstr>Cambria Math</vt:lpstr>
      <vt:lpstr>open sans</vt:lpstr>
      <vt:lpstr>Times New Roman</vt:lpstr>
      <vt:lpstr>pin_2021_ppt</vt:lpstr>
      <vt:lpstr>Kubernetes Security</vt:lpstr>
      <vt:lpstr>Table of Contents</vt:lpstr>
      <vt:lpstr>Kubernetes</vt:lpstr>
      <vt:lpstr>Monolithic Architecture</vt:lpstr>
      <vt:lpstr>Micro Service Architecture</vt:lpstr>
      <vt:lpstr>Monolithic vs MSA (1/2)</vt:lpstr>
      <vt:lpstr>Monolithic vs MSA (2/2)</vt:lpstr>
      <vt:lpstr>Virtualization</vt:lpstr>
      <vt:lpstr>Virtual Machine</vt:lpstr>
      <vt:lpstr>Container</vt:lpstr>
      <vt:lpstr>History of Container Deployment (1/2)</vt:lpstr>
      <vt:lpstr>History of Container Deployment (2/2)</vt:lpstr>
      <vt:lpstr>Why Containers?</vt:lpstr>
      <vt:lpstr>Before Kubernetes</vt:lpstr>
      <vt:lpstr>Container Orchestration</vt:lpstr>
      <vt:lpstr>What is Kubernetes (1/2)</vt:lpstr>
      <vt:lpstr>What is Kubernetes (2/2)</vt:lpstr>
      <vt:lpstr>Kubernetes Distributions</vt:lpstr>
      <vt:lpstr>Kubernetes</vt:lpstr>
      <vt:lpstr>Kubernetes Pod</vt:lpstr>
      <vt:lpstr>Architecture (1/2)</vt:lpstr>
      <vt:lpstr>Architecture (2/2)</vt:lpstr>
      <vt:lpstr>Control Plane (1/6)</vt:lpstr>
      <vt:lpstr>Control Plane (2/6)</vt:lpstr>
      <vt:lpstr>Control Plane (3/6)</vt:lpstr>
      <vt:lpstr>Control Plane (4/6)</vt:lpstr>
      <vt:lpstr>Control Plane (5/6)</vt:lpstr>
      <vt:lpstr>Control Plane (6/6)</vt:lpstr>
      <vt:lpstr>Node (1/4)</vt:lpstr>
      <vt:lpstr>Node (2/4)</vt:lpstr>
      <vt:lpstr>Node (3/4)</vt:lpstr>
      <vt:lpstr>Node (4/4)</vt:lpstr>
      <vt:lpstr>Workload Deployment Example (1/7)</vt:lpstr>
      <vt:lpstr>Workload Deployment Example (2/7)</vt:lpstr>
      <vt:lpstr>Workload Deployment Example (3/7)</vt:lpstr>
      <vt:lpstr>Workload Deployment Example (4/7)</vt:lpstr>
      <vt:lpstr>Workload Deployment Example (5/7)</vt:lpstr>
      <vt:lpstr>Workload Deployment Example (6/7)</vt:lpstr>
      <vt:lpstr>Workload Deployment Example (7/7)</vt:lpstr>
      <vt:lpstr>Kubernetes</vt:lpstr>
      <vt:lpstr>Workload Resources</vt:lpstr>
      <vt:lpstr>Self Healing (1/2)</vt:lpstr>
      <vt:lpstr>Self Healing (2/2)</vt:lpstr>
      <vt:lpstr>Auto Scaling</vt:lpstr>
      <vt:lpstr>Vertical/Horizontal Scaling</vt:lpstr>
      <vt:lpstr>Kubernetes</vt:lpstr>
      <vt:lpstr>Kubernetes Network Model (1/2)</vt:lpstr>
      <vt:lpstr>Kubernetes Network Model (2/2)</vt:lpstr>
      <vt:lpstr>CNI</vt:lpstr>
      <vt:lpstr>Service</vt:lpstr>
      <vt:lpstr>Kubernetes</vt:lpstr>
      <vt:lpstr>CI/CD</vt:lpstr>
      <vt:lpstr>GitLab CI/CD (1/2)</vt:lpstr>
      <vt:lpstr>GitLab CI/CD (2/2)</vt:lpstr>
      <vt:lpstr>GitLab CI/CD Example (1/6)</vt:lpstr>
      <vt:lpstr>GitLab CI/CD Example (2/6)</vt:lpstr>
      <vt:lpstr>GitLab CI/CD Example (3/6)</vt:lpstr>
      <vt:lpstr>GitLab CI/CD Example (4/6)</vt:lpstr>
      <vt:lpstr>GitLab CI/CD Example (5/6)</vt:lpstr>
      <vt:lpstr>GitLab CI/CD Example (6/6)</vt:lpstr>
      <vt:lpstr>Kubernetes Security</vt:lpstr>
      <vt:lpstr>Cloud Native Security</vt:lpstr>
      <vt:lpstr>Cloud</vt:lpstr>
      <vt:lpstr>Cluster (1/2)</vt:lpstr>
      <vt:lpstr>Cluster (2/2)</vt:lpstr>
      <vt:lpstr>Container</vt:lpstr>
      <vt:lpstr>Code</vt:lpstr>
      <vt:lpstr>Kubernetes Security</vt:lpstr>
      <vt:lpstr>Security Checklist (1/6)</vt:lpstr>
      <vt:lpstr>Security Checklist (2/6)</vt:lpstr>
      <vt:lpstr>Security Checklist (3/6)</vt:lpstr>
      <vt:lpstr>Security Checklist (4/6)</vt:lpstr>
      <vt:lpstr>Security Checklist (5/6)</vt:lpstr>
      <vt:lpstr>Security Checklist (6/6)</vt:lpstr>
      <vt:lpstr>Kubernetes Security</vt:lpstr>
      <vt:lpstr>CI/CD</vt:lpstr>
      <vt:lpstr>VCS Repository</vt:lpstr>
      <vt:lpstr>Source Code Changes</vt:lpstr>
      <vt:lpstr>Run CI/CD Pipeline</vt:lpstr>
      <vt:lpstr>Container Image Build &amp; Push</vt:lpstr>
      <vt:lpstr>Update Cluster</vt:lpstr>
      <vt:lpstr>Kubernetes Security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김영현</dc:creator>
  <cp:lastModifiedBy>Bob Kim</cp:lastModifiedBy>
  <cp:revision>81</cp:revision>
  <dcterms:created xsi:type="dcterms:W3CDTF">2022-04-01T01:27:21Z</dcterms:created>
  <dcterms:modified xsi:type="dcterms:W3CDTF">2024-01-18T23:44:21Z</dcterms:modified>
</cp:coreProperties>
</file>